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71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52571A-4338-4F66-9972-6EFB0204BB2C}" v="5" dt="2026-01-27T16:52:48.9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3.xml"/><Relationship Id="rId5" Type="http://schemas.openxmlformats.org/officeDocument/2006/relationships/viewProps" Target="viewProps.xml"/><Relationship Id="rId10" Type="http://schemas.openxmlformats.org/officeDocument/2006/relationships/customXml" Target="../customXml/item2.xml"/><Relationship Id="rId4" Type="http://schemas.openxmlformats.org/officeDocument/2006/relationships/presProps" Target="presProp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64ECAE-796D-4545-96C6-F59E3B0C6B71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30F5A-0CD3-4AFA-ABA3-CE6949855D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835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4D0094-9D26-3DF4-C3F9-31F7412CF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251B13-876C-180A-674C-966A3AF4A6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893733-E626-F6C5-339B-94D120A959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162E22-35ED-4A5A-BF50-9631FC10C7A6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7" name="Slide Image Placeholder 6">
            <a:extLst>
              <a:ext uri="{FF2B5EF4-FFF2-40B4-BE49-F238E27FC236}">
                <a16:creationId xmlns:a16="http://schemas.microsoft.com/office/drawing/2014/main" id="{22135FC0-AA83-729C-1695-FB9CCAB9E8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70618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864B3-BA19-6D54-7F2E-340B930D28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A3E59D-F0CE-43D3-44D9-7397B808E6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84BB32-27EB-3442-D108-4F7B858EF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34F01-5D69-4A00-9B99-B5D485FC193B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7E878-6A43-27EA-EF2B-AB0774BBC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4A945-DAD1-E71C-8F3B-5593800CF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62C2B-B870-4903-94D2-39CC0A4551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257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6AC96-2ABE-5D7C-1B0A-B10AC254C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3876D1-11EB-0363-2980-7CFCF8A249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55609-39E4-BB1E-4FC5-885EE88F6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34F01-5D69-4A00-9B99-B5D485FC193B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27705-912E-C467-0B82-C3FAA140F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F0470-432D-9A3E-CE22-C1CB2D7B8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62C2B-B870-4903-94D2-39CC0A4551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702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57A8C2-4A14-78F5-29B8-3C8DAAB056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813B23-8E48-8BFD-4183-CFC1FAD252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73393-69BD-0E91-E6D0-E3C3B6497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34F01-5D69-4A00-9B99-B5D485FC193B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3F9CCD-203A-CB54-52FE-12AA18B5A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840CC0-96BB-962B-600D-29B052B00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62C2B-B870-4903-94D2-39CC0A4551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722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- NHS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38ACF-9A98-43B3-8914-241C54D41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08656516-DA43-467B-9E8B-413B29BE2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207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A1BD2-6F72-0D40-6ACC-83FAD3AE1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5FE33-AC0B-8A95-9850-6E42E64643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60F65-B170-060A-3F84-C6046EFF8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34F01-5D69-4A00-9B99-B5D485FC193B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CCD5B-D0AE-1840-D917-071AFBEEB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E9515-26D6-D321-A60D-ED413FCFF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62C2B-B870-4903-94D2-39CC0A4551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3687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5F7A3-4957-33B5-9468-E8B72272B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CF53AD-4B71-C5F9-B554-0702161C63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EC18C-6FB0-C00F-3E49-A750E074E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34F01-5D69-4A00-9B99-B5D485FC193B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968CC-F1B8-B5AD-5B1A-81C998154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0769D6-F578-356E-F6EB-E850ED3B1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62C2B-B870-4903-94D2-39CC0A4551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660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E4D404-5A0E-67EA-792B-62EAA1B4E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D27A5-B85F-1F8A-E070-2533DC122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0B2DAD-A5FB-6D27-9E53-BE3A11E031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162806-F007-9539-1595-26BA740EC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34F01-5D69-4A00-9B99-B5D485FC193B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130DC8-EFE3-F7A8-6F91-512458742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65DB1-E6D5-09D2-F6F0-DF5CF677A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62C2B-B870-4903-94D2-39CC0A4551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169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AD628-0F80-6B89-9C05-55E61F222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ECCE8-4F4B-5A77-D1A3-7447B3ED2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CD85D-17B1-3D82-760B-0F7D689C22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F24883-D02F-FD1F-846E-2F6BCBA55D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991A6B-700D-91EA-3ECA-E8EF5E605E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C6BB80-6E4D-398C-2BF2-5794AE533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34F01-5D69-4A00-9B99-B5D485FC193B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25F0BA-C624-D24A-DA94-A0F543BB0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5E7FDC-4C10-89B3-1FFA-F56BB0914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62C2B-B870-4903-94D2-39CC0A4551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554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B7D89-815C-3CE2-AC16-7B4F2BFD2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7FF358-CD0A-66E5-8D13-E841C6781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34F01-5D69-4A00-9B99-B5D485FC193B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41EF08-37A8-D4FF-DEFF-07E662A41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67E69B-FC79-96B8-BC9A-E6383BF50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62C2B-B870-4903-94D2-39CC0A4551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00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E3A59D-CA14-C5A7-84ED-1E2579917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34F01-5D69-4A00-9B99-B5D485FC193B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9593AA-128A-F5E1-F63F-D13865624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76E5B9-884B-02EE-E5F4-ED78E8B7D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62C2B-B870-4903-94D2-39CC0A4551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045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AEA12-9B93-802B-27A2-35F9AC65B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565886-E0AF-5D2B-D2EF-FC3872F2F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E74E4D-C0B0-68C0-E984-DEC54B7463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4AC609-BAC6-5C5E-1B3B-C8A66583D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34F01-5D69-4A00-9B99-B5D485FC193B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8E1C61-88F1-CDB0-2BBC-12CFA5B0B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08AE36-7D06-DB52-17B9-06967A47F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62C2B-B870-4903-94D2-39CC0A4551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058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DCE47-E7AA-727B-9643-8AEC3DF26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49F78C-4FD8-BFCE-7628-C45342CF2D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FB288A-464D-324C-85A7-7296086CC5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C537D3-F4FF-F017-F180-3BCDBA9BC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934F01-5D69-4A00-9B99-B5D485FC193B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F2266A-4EAA-C14B-51B1-6BB768D27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B0EE77-5836-E810-349D-FF39F55B5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62C2B-B870-4903-94D2-39CC0A4551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3379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88BF3F-AE12-7E1D-26B5-D2EB413BC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9D3CB-CF27-7233-5118-B7A137F17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D5F2FA-DEFC-F803-7874-EBF649FB8E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934F01-5D69-4A00-9B99-B5D485FC193B}" type="datetimeFigureOut">
              <a:rPr lang="en-GB" smtClean="0"/>
              <a:t>27/01/2026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4A868-B9C0-1B99-ADF1-33A81F4847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203921-6AE3-6AEC-ECB4-357C12722C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462C2B-B870-4903-94D2-39CC0A4551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975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hyperlink" Target="mailto:spom@nhsdorset.nhs.uk" TargetMode="Externa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A581B8-6774-DB8A-4848-AC11DAD05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2">
            <a:extLst>
              <a:ext uri="{FF2B5EF4-FFF2-40B4-BE49-F238E27FC236}">
                <a16:creationId xmlns:a16="http://schemas.microsoft.com/office/drawing/2014/main" id="{A2FAD63B-4B68-5CE8-3883-4AA0C0493069}"/>
              </a:ext>
            </a:extLst>
          </p:cNvPr>
          <p:cNvSpPr txBox="1">
            <a:spLocks/>
          </p:cNvSpPr>
          <p:nvPr/>
        </p:nvSpPr>
        <p:spPr>
          <a:xfrm>
            <a:off x="58502" y="-25483"/>
            <a:ext cx="9900228" cy="7148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005EB8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GB" sz="2400">
                <a:solidFill>
                  <a:schemeClr val="tx1">
                    <a:lumMod val="85000"/>
                    <a:lumOff val="15000"/>
                  </a:schemeClr>
                </a:solidFill>
                <a:latin typeface="Quicksand" pitchFamily="2" charset="0"/>
              </a:rPr>
              <a:t>SQEEIA Process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BB6ED73F-9E38-5AC8-5C36-B5F26B5DEC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60934" y="5936156"/>
            <a:ext cx="900000" cy="900000"/>
          </a:xfrm>
          <a:prstGeom prst="rect">
            <a:avLst/>
          </a:prstGeom>
        </p:spPr>
      </p:pic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74A601B-0732-8C33-8120-951A2127A40D}"/>
              </a:ext>
            </a:extLst>
          </p:cNvPr>
          <p:cNvCxnSpPr>
            <a:cxnSpLocks/>
          </p:cNvCxnSpPr>
          <p:nvPr/>
        </p:nvCxnSpPr>
        <p:spPr>
          <a:xfrm>
            <a:off x="268490" y="6386156"/>
            <a:ext cx="10820400" cy="0"/>
          </a:xfrm>
          <a:prstGeom prst="line">
            <a:avLst/>
          </a:prstGeom>
          <a:ln w="28575">
            <a:solidFill>
              <a:srgbClr val="E41F5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01C6EC1E-6FD9-F0BC-8DC0-23F4F73B0B56}"/>
              </a:ext>
            </a:extLst>
          </p:cNvPr>
          <p:cNvSpPr/>
          <p:nvPr/>
        </p:nvSpPr>
        <p:spPr>
          <a:xfrm>
            <a:off x="5678690" y="88738"/>
            <a:ext cx="3344779" cy="360000"/>
          </a:xfrm>
          <a:prstGeom prst="roundRect">
            <a:avLst/>
          </a:prstGeom>
          <a:solidFill>
            <a:srgbClr val="E41F5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Quicksand" pitchFamily="2" charset="0"/>
              </a:rPr>
              <a:t>AUTHOR PRODUCES SQEEIA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4E5D611-C2F8-8D07-8E6A-4D650F298DAD}"/>
              </a:ext>
            </a:extLst>
          </p:cNvPr>
          <p:cNvSpPr/>
          <p:nvPr/>
        </p:nvSpPr>
        <p:spPr>
          <a:xfrm>
            <a:off x="5678690" y="640803"/>
            <a:ext cx="3344779" cy="360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Quicksand" pitchFamily="2" charset="0"/>
              </a:rPr>
              <a:t>EMAILED TO quality.admin@nhsdorset.nhs.uk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20AF0D9F-03D4-9334-3165-7155ED023A6F}"/>
              </a:ext>
            </a:extLst>
          </p:cNvPr>
          <p:cNvSpPr/>
          <p:nvPr/>
        </p:nvSpPr>
        <p:spPr>
          <a:xfrm>
            <a:off x="8110888" y="2145189"/>
            <a:ext cx="2880000" cy="540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Quicksand" pitchFamily="2" charset="0"/>
              </a:rPr>
              <a:t>QUALITY ADMIN RETURN SQEEIA TO AUTHOR TO ADDRESS POINTS RAISED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862ACA88-3657-8857-CFFA-8F9BE5708FA4}"/>
              </a:ext>
            </a:extLst>
          </p:cNvPr>
          <p:cNvSpPr/>
          <p:nvPr/>
        </p:nvSpPr>
        <p:spPr>
          <a:xfrm>
            <a:off x="4313629" y="2827294"/>
            <a:ext cx="2880000" cy="360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Quicksand" pitchFamily="2" charset="0"/>
              </a:rPr>
              <a:t>REVIEWED BY PHM SME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0231FC86-7E0B-FA03-1806-34BFE0FFD82B}"/>
              </a:ext>
            </a:extLst>
          </p:cNvPr>
          <p:cNvCxnSpPr/>
          <p:nvPr/>
        </p:nvCxnSpPr>
        <p:spPr>
          <a:xfrm>
            <a:off x="8741875" y="1783790"/>
            <a:ext cx="0" cy="361399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AAAAEC6-FFD9-AAD3-1793-C381F1A1C175}"/>
              </a:ext>
            </a:extLst>
          </p:cNvPr>
          <p:cNvCxnSpPr/>
          <p:nvPr/>
        </p:nvCxnSpPr>
        <p:spPr>
          <a:xfrm>
            <a:off x="5747884" y="1783790"/>
            <a:ext cx="0" cy="361399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DCE1279-C2FB-5524-2731-3673217CF608}"/>
              </a:ext>
            </a:extLst>
          </p:cNvPr>
          <p:cNvCxnSpPr>
            <a:cxnSpLocks/>
          </p:cNvCxnSpPr>
          <p:nvPr/>
        </p:nvCxnSpPr>
        <p:spPr>
          <a:xfrm flipV="1">
            <a:off x="5747884" y="1771778"/>
            <a:ext cx="2993991" cy="433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61FBA7F5-B042-B43C-2803-E1A10A9C590B}"/>
              </a:ext>
            </a:extLst>
          </p:cNvPr>
          <p:cNvSpPr txBox="1"/>
          <p:nvPr/>
        </p:nvSpPr>
        <p:spPr>
          <a:xfrm>
            <a:off x="5049922" y="1883833"/>
            <a:ext cx="1455799" cy="123111"/>
          </a:xfrm>
          <a:prstGeom prst="rect">
            <a:avLst/>
          </a:prstGeom>
          <a:solidFill>
            <a:schemeClr val="bg1"/>
          </a:solidFill>
        </p:spPr>
        <p:txBody>
          <a:bodyPr wrap="square" tIns="0" bIns="0" rtlCol="0">
            <a:spAutoFit/>
          </a:bodyPr>
          <a:lstStyle/>
          <a:p>
            <a:pPr algn="ctr"/>
            <a:r>
              <a:rPr lang="en-GB" sz="800" dirty="0">
                <a:solidFill>
                  <a:srgbClr val="E41F5F"/>
                </a:solidFill>
                <a:latin typeface="Quicksand" pitchFamily="2" charset="0"/>
              </a:rPr>
              <a:t>CONTENT AGREED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B6D65EF-763D-9A7B-462E-E34E66C76C6C}"/>
              </a:ext>
            </a:extLst>
          </p:cNvPr>
          <p:cNvSpPr/>
          <p:nvPr/>
        </p:nvSpPr>
        <p:spPr>
          <a:xfrm>
            <a:off x="5678690" y="1217928"/>
            <a:ext cx="3344779" cy="360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Quicksand" pitchFamily="2" charset="0"/>
              </a:rPr>
              <a:t>REVIEWED BY QUALITY SME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FADEFA69-348D-3601-987A-BC2AD170F540}"/>
              </a:ext>
            </a:extLst>
          </p:cNvPr>
          <p:cNvCxnSpPr>
            <a:cxnSpLocks/>
            <a:stCxn id="6" idx="2"/>
            <a:endCxn id="2" idx="0"/>
          </p:cNvCxnSpPr>
          <p:nvPr/>
        </p:nvCxnSpPr>
        <p:spPr>
          <a:xfrm>
            <a:off x="7351080" y="448738"/>
            <a:ext cx="0" cy="192065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74B5DE0C-2E2F-366E-6506-06FCB5B910CD}"/>
              </a:ext>
            </a:extLst>
          </p:cNvPr>
          <p:cNvSpPr/>
          <p:nvPr/>
        </p:nvSpPr>
        <p:spPr>
          <a:xfrm>
            <a:off x="2860548" y="3793308"/>
            <a:ext cx="2880000" cy="55653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Quicksand" pitchFamily="2" charset="0"/>
              </a:rPr>
              <a:t>SQEEIA RETURNED BY PHM SME TO QUALITY ADMIN BOOK ONTO SQEEIA PANEL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834D4EB6-F14E-F2B5-1920-422D79AD317F}"/>
              </a:ext>
            </a:extLst>
          </p:cNvPr>
          <p:cNvSpPr/>
          <p:nvPr/>
        </p:nvSpPr>
        <p:spPr>
          <a:xfrm>
            <a:off x="6926948" y="3780328"/>
            <a:ext cx="2880000" cy="567347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Quicksand" pitchFamily="2" charset="0"/>
              </a:rPr>
              <a:t>PHM SME WORKS WITH AUTHOR TO ADDRESS POINTS RAISED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EDCCFBD-C6F1-C836-C7C5-0BA1B5F60B67}"/>
              </a:ext>
            </a:extLst>
          </p:cNvPr>
          <p:cNvCxnSpPr/>
          <p:nvPr/>
        </p:nvCxnSpPr>
        <p:spPr>
          <a:xfrm>
            <a:off x="8366948" y="3418930"/>
            <a:ext cx="0" cy="361399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5D32CD6-5DAC-D854-1D8D-7E9DDA1A4A69}"/>
              </a:ext>
            </a:extLst>
          </p:cNvPr>
          <p:cNvCxnSpPr/>
          <p:nvPr/>
        </p:nvCxnSpPr>
        <p:spPr>
          <a:xfrm>
            <a:off x="4315681" y="3418930"/>
            <a:ext cx="0" cy="361399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A25F0DA-BCAC-C353-9EB4-540B3B664299}"/>
              </a:ext>
            </a:extLst>
          </p:cNvPr>
          <p:cNvCxnSpPr>
            <a:cxnSpLocks/>
          </p:cNvCxnSpPr>
          <p:nvPr/>
        </p:nvCxnSpPr>
        <p:spPr>
          <a:xfrm flipV="1">
            <a:off x="4313629" y="3405951"/>
            <a:ext cx="4053319" cy="378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09027C61-48A8-FA99-F3DB-30FC2A5B3E49}"/>
              </a:ext>
            </a:extLst>
          </p:cNvPr>
          <p:cNvCxnSpPr>
            <a:cxnSpLocks/>
          </p:cNvCxnSpPr>
          <p:nvPr/>
        </p:nvCxnSpPr>
        <p:spPr>
          <a:xfrm>
            <a:off x="7371068" y="1003169"/>
            <a:ext cx="0" cy="195807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505B9B55-63D4-F9D9-A6E1-887BE9BAAEC2}"/>
              </a:ext>
            </a:extLst>
          </p:cNvPr>
          <p:cNvCxnSpPr>
            <a:cxnSpLocks/>
          </p:cNvCxnSpPr>
          <p:nvPr/>
        </p:nvCxnSpPr>
        <p:spPr>
          <a:xfrm>
            <a:off x="7375652" y="1575971"/>
            <a:ext cx="0" cy="195807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9BFCAE9C-A506-1935-CA08-B4E994435955}"/>
              </a:ext>
            </a:extLst>
          </p:cNvPr>
          <p:cNvCxnSpPr>
            <a:cxnSpLocks/>
          </p:cNvCxnSpPr>
          <p:nvPr/>
        </p:nvCxnSpPr>
        <p:spPr>
          <a:xfrm>
            <a:off x="5747884" y="2642438"/>
            <a:ext cx="0" cy="195807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FCE69E6-94DA-3FEF-80E3-4CD9B03C58D5}"/>
              </a:ext>
            </a:extLst>
          </p:cNvPr>
          <p:cNvSpPr/>
          <p:nvPr/>
        </p:nvSpPr>
        <p:spPr>
          <a:xfrm>
            <a:off x="4313629" y="2138353"/>
            <a:ext cx="2880000" cy="540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latin typeface="Quicksand" pitchFamily="2" charset="0"/>
              </a:rPr>
              <a:t>QUALITY ADMIN SENDS SQEEIA TO phm@nhsdorset.nhs.uk</a:t>
            </a: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C0A99D67-649F-9D42-3DD6-41C30D60E8D4}"/>
              </a:ext>
            </a:extLst>
          </p:cNvPr>
          <p:cNvCxnSpPr>
            <a:cxnSpLocks/>
            <a:stCxn id="11" idx="2"/>
          </p:cNvCxnSpPr>
          <p:nvPr/>
        </p:nvCxnSpPr>
        <p:spPr>
          <a:xfrm flipH="1">
            <a:off x="5747884" y="3187294"/>
            <a:ext cx="5745" cy="217045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4FF7451D-2534-F1E8-ADBC-01E48569BEB3}"/>
              </a:ext>
            </a:extLst>
          </p:cNvPr>
          <p:cNvSpPr txBox="1"/>
          <p:nvPr/>
        </p:nvSpPr>
        <p:spPr>
          <a:xfrm>
            <a:off x="7961855" y="1863807"/>
            <a:ext cx="1538235" cy="123111"/>
          </a:xfrm>
          <a:prstGeom prst="rect">
            <a:avLst/>
          </a:prstGeom>
          <a:solidFill>
            <a:schemeClr val="bg1"/>
          </a:solidFill>
        </p:spPr>
        <p:txBody>
          <a:bodyPr wrap="square" tIns="0" bIns="0" rtlCol="0">
            <a:spAutoFit/>
          </a:bodyPr>
          <a:lstStyle/>
          <a:p>
            <a:pPr algn="ctr"/>
            <a:r>
              <a:rPr lang="en-GB" sz="800">
                <a:solidFill>
                  <a:srgbClr val="E41F5F"/>
                </a:solidFill>
                <a:latin typeface="Quicksand" pitchFamily="2" charset="0"/>
              </a:rPr>
              <a:t>CONTENT NOT AGREED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B413152-4F4E-2836-E2DE-356982CB7F63}"/>
              </a:ext>
            </a:extLst>
          </p:cNvPr>
          <p:cNvSpPr txBox="1"/>
          <p:nvPr/>
        </p:nvSpPr>
        <p:spPr>
          <a:xfrm>
            <a:off x="3552817" y="3528345"/>
            <a:ext cx="1455799" cy="123111"/>
          </a:xfrm>
          <a:prstGeom prst="rect">
            <a:avLst/>
          </a:prstGeom>
          <a:solidFill>
            <a:schemeClr val="bg1"/>
          </a:solidFill>
        </p:spPr>
        <p:txBody>
          <a:bodyPr wrap="square" tIns="0" bIns="0" rtlCol="0">
            <a:spAutoFit/>
          </a:bodyPr>
          <a:lstStyle/>
          <a:p>
            <a:pPr algn="ctr"/>
            <a:r>
              <a:rPr lang="en-GB" sz="800">
                <a:solidFill>
                  <a:srgbClr val="E41F5F"/>
                </a:solidFill>
                <a:latin typeface="Quicksand" pitchFamily="2" charset="0"/>
              </a:rPr>
              <a:t>CONTENT AGREED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CAE39B8E-0E0E-43E5-A665-9A16E9A69065}"/>
              </a:ext>
            </a:extLst>
          </p:cNvPr>
          <p:cNvSpPr txBox="1"/>
          <p:nvPr/>
        </p:nvSpPr>
        <p:spPr>
          <a:xfrm>
            <a:off x="4540472" y="5217297"/>
            <a:ext cx="1538235" cy="123111"/>
          </a:xfrm>
          <a:prstGeom prst="rect">
            <a:avLst/>
          </a:prstGeom>
          <a:solidFill>
            <a:schemeClr val="bg1"/>
          </a:solidFill>
        </p:spPr>
        <p:txBody>
          <a:bodyPr wrap="square" tIns="0" bIns="0" rtlCol="0">
            <a:spAutoFit/>
          </a:bodyPr>
          <a:lstStyle/>
          <a:p>
            <a:pPr algn="ctr"/>
            <a:r>
              <a:rPr lang="en-GB" sz="800">
                <a:solidFill>
                  <a:srgbClr val="E41F5F"/>
                </a:solidFill>
                <a:latin typeface="Quicksand" pitchFamily="2" charset="0"/>
              </a:rPr>
              <a:t>CONTENT NOT AGREED</a:t>
            </a: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4C9361AE-F5C1-A6EC-E679-D748D2C97918}"/>
              </a:ext>
            </a:extLst>
          </p:cNvPr>
          <p:cNvCxnSpPr>
            <a:cxnSpLocks/>
          </p:cNvCxnSpPr>
          <p:nvPr/>
        </p:nvCxnSpPr>
        <p:spPr>
          <a:xfrm flipV="1">
            <a:off x="2476593" y="5156617"/>
            <a:ext cx="2993991" cy="433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EB048368-66E5-9179-4289-B885D1A8F969}"/>
              </a:ext>
            </a:extLst>
          </p:cNvPr>
          <p:cNvCxnSpPr>
            <a:cxnSpLocks/>
          </p:cNvCxnSpPr>
          <p:nvPr/>
        </p:nvCxnSpPr>
        <p:spPr>
          <a:xfrm>
            <a:off x="4301837" y="4948613"/>
            <a:ext cx="0" cy="195807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: Rounded Corners 100">
            <a:extLst>
              <a:ext uri="{FF2B5EF4-FFF2-40B4-BE49-F238E27FC236}">
                <a16:creationId xmlns:a16="http://schemas.microsoft.com/office/drawing/2014/main" id="{8C5EA5C7-EC28-82A5-DFED-30022D28BDE5}"/>
              </a:ext>
            </a:extLst>
          </p:cNvPr>
          <p:cNvSpPr/>
          <p:nvPr/>
        </p:nvSpPr>
        <p:spPr>
          <a:xfrm>
            <a:off x="2860548" y="4574750"/>
            <a:ext cx="2880000" cy="360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Quicksand" pitchFamily="2" charset="0"/>
              </a:rPr>
              <a:t>SQEEIA PANEL</a:t>
            </a:r>
          </a:p>
        </p:txBody>
      </p:sp>
      <p:sp>
        <p:nvSpPr>
          <p:cNvPr id="102" name="Rectangle: Rounded Corners 101">
            <a:extLst>
              <a:ext uri="{FF2B5EF4-FFF2-40B4-BE49-F238E27FC236}">
                <a16:creationId xmlns:a16="http://schemas.microsoft.com/office/drawing/2014/main" id="{2F674C30-C8F3-28F1-C034-A6A2EBB7EBB1}"/>
              </a:ext>
            </a:extLst>
          </p:cNvPr>
          <p:cNvSpPr/>
          <p:nvPr/>
        </p:nvSpPr>
        <p:spPr>
          <a:xfrm>
            <a:off x="507544" y="5548250"/>
            <a:ext cx="3571444" cy="720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Quicksand" pitchFamily="2" charset="0"/>
              </a:rPr>
              <a:t>QUALITY ADMIN ACTIONS:</a:t>
            </a:r>
          </a:p>
          <a:p>
            <a:pPr marL="228600" indent="-228600" algn="ctr">
              <a:buAutoNum type="arabicParenR"/>
            </a:pPr>
            <a:r>
              <a:rPr lang="en-GB" sz="1200" dirty="0">
                <a:latin typeface="Quicksand" pitchFamily="2" charset="0"/>
              </a:rPr>
              <a:t>ADVISE </a:t>
            </a:r>
            <a:r>
              <a:rPr lang="en-GB" sz="1200" dirty="0">
                <a:latin typeface="Quicksand" pitchFamily="2" charset="0"/>
                <a:hlinkClick r:id="rId5"/>
              </a:rPr>
              <a:t>spmo@nhsdorset.nhs.uk</a:t>
            </a:r>
            <a:r>
              <a:rPr lang="en-GB" sz="1200" dirty="0">
                <a:latin typeface="Quicksand" pitchFamily="2" charset="0"/>
              </a:rPr>
              <a:t> </a:t>
            </a:r>
          </a:p>
          <a:p>
            <a:pPr marL="228600" indent="-228600" algn="ctr">
              <a:buAutoNum type="arabicParenR"/>
            </a:pPr>
            <a:r>
              <a:rPr lang="en-GB" sz="1200" dirty="0">
                <a:latin typeface="Quicksand" pitchFamily="2" charset="0"/>
              </a:rPr>
              <a:t>PRODUCE QUARTERLY REPORT FOR CPRG</a:t>
            </a:r>
          </a:p>
        </p:txBody>
      </p: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CE24E5A3-B5D0-167B-BE06-877D868524EB}"/>
              </a:ext>
            </a:extLst>
          </p:cNvPr>
          <p:cNvCxnSpPr/>
          <p:nvPr/>
        </p:nvCxnSpPr>
        <p:spPr>
          <a:xfrm>
            <a:off x="5470584" y="5173918"/>
            <a:ext cx="0" cy="361399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EA8E9BFC-5E7F-28BB-B775-1D36305B43B3}"/>
              </a:ext>
            </a:extLst>
          </p:cNvPr>
          <p:cNvCxnSpPr/>
          <p:nvPr/>
        </p:nvCxnSpPr>
        <p:spPr>
          <a:xfrm>
            <a:off x="2476593" y="5167386"/>
            <a:ext cx="0" cy="361399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9B7AAE8F-7D6F-5B0A-2707-AC0783CC1E68}"/>
              </a:ext>
            </a:extLst>
          </p:cNvPr>
          <p:cNvSpPr txBox="1"/>
          <p:nvPr/>
        </p:nvSpPr>
        <p:spPr>
          <a:xfrm>
            <a:off x="1331899" y="5278853"/>
            <a:ext cx="1922734" cy="123111"/>
          </a:xfrm>
          <a:prstGeom prst="rect">
            <a:avLst/>
          </a:prstGeom>
          <a:solidFill>
            <a:schemeClr val="bg1"/>
          </a:solidFill>
        </p:spPr>
        <p:txBody>
          <a:bodyPr wrap="square" tIns="0" bIns="0" rtlCol="0">
            <a:spAutoFit/>
          </a:bodyPr>
          <a:lstStyle/>
          <a:p>
            <a:pPr lvl="1" algn="ctr"/>
            <a:r>
              <a:rPr lang="en-GB" sz="800">
                <a:solidFill>
                  <a:srgbClr val="E41F5F"/>
                </a:solidFill>
                <a:latin typeface="Quicksand" pitchFamily="2" charset="0"/>
              </a:rPr>
              <a:t>CONTENT AGREED</a:t>
            </a:r>
          </a:p>
        </p:txBody>
      </p:sp>
      <p:sp>
        <p:nvSpPr>
          <p:cNvPr id="105" name="Rectangle: Rounded Corners 104">
            <a:extLst>
              <a:ext uri="{FF2B5EF4-FFF2-40B4-BE49-F238E27FC236}">
                <a16:creationId xmlns:a16="http://schemas.microsoft.com/office/drawing/2014/main" id="{81912393-6DBA-853B-AEC4-7BDB2C8694B6}"/>
              </a:ext>
            </a:extLst>
          </p:cNvPr>
          <p:cNvSpPr/>
          <p:nvPr/>
        </p:nvSpPr>
        <p:spPr>
          <a:xfrm>
            <a:off x="4574651" y="5544922"/>
            <a:ext cx="2471946" cy="7200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atin typeface="Quicksand" pitchFamily="2" charset="0"/>
              </a:rPr>
              <a:t>AUTHOR TO ADDRESS POINTS RAISED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45266186-EBFA-7436-B44F-49B495BEC2E1}"/>
              </a:ext>
            </a:extLst>
          </p:cNvPr>
          <p:cNvCxnSpPr>
            <a:cxnSpLocks/>
            <a:stCxn id="25" idx="2"/>
          </p:cNvCxnSpPr>
          <p:nvPr/>
        </p:nvCxnSpPr>
        <p:spPr>
          <a:xfrm>
            <a:off x="4300548" y="4349846"/>
            <a:ext cx="0" cy="224904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87B42A8D-9BA7-3964-1845-5546F983B510}"/>
              </a:ext>
            </a:extLst>
          </p:cNvPr>
          <p:cNvSpPr txBox="1"/>
          <p:nvPr/>
        </p:nvSpPr>
        <p:spPr>
          <a:xfrm>
            <a:off x="7485234" y="3483991"/>
            <a:ext cx="1538235" cy="123111"/>
          </a:xfrm>
          <a:prstGeom prst="rect">
            <a:avLst/>
          </a:prstGeom>
          <a:solidFill>
            <a:schemeClr val="bg1"/>
          </a:solidFill>
        </p:spPr>
        <p:txBody>
          <a:bodyPr wrap="square" tIns="0" bIns="0" rtlCol="0">
            <a:spAutoFit/>
          </a:bodyPr>
          <a:lstStyle/>
          <a:p>
            <a:pPr algn="ctr"/>
            <a:r>
              <a:rPr lang="en-GB" sz="800" dirty="0">
                <a:solidFill>
                  <a:srgbClr val="E41F5F"/>
                </a:solidFill>
                <a:latin typeface="Quicksand" pitchFamily="2" charset="0"/>
              </a:rPr>
              <a:t>CONTENT NOT AGREED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23A5F5F-DCFD-A6CF-0886-DACB77B60337}"/>
              </a:ext>
            </a:extLst>
          </p:cNvPr>
          <p:cNvCxnSpPr>
            <a:cxnSpLocks/>
            <a:stCxn id="7" idx="1"/>
            <a:endCxn id="4" idx="3"/>
          </p:cNvCxnSpPr>
          <p:nvPr/>
        </p:nvCxnSpPr>
        <p:spPr>
          <a:xfrm flipH="1" flipV="1">
            <a:off x="7193629" y="2408353"/>
            <a:ext cx="917259" cy="6836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DDE3278-A10D-7B1B-BD4F-E05599290385}"/>
              </a:ext>
            </a:extLst>
          </p:cNvPr>
          <p:cNvSpPr txBox="1"/>
          <p:nvPr/>
        </p:nvSpPr>
        <p:spPr>
          <a:xfrm>
            <a:off x="7375652" y="2301074"/>
            <a:ext cx="573189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800" dirty="0">
                <a:solidFill>
                  <a:srgbClr val="E41F5F"/>
                </a:solidFill>
                <a:latin typeface="Quicksand" pitchFamily="2" charset="0"/>
              </a:rPr>
              <a:t>CONTENT </a:t>
            </a:r>
          </a:p>
          <a:p>
            <a:pPr algn="ctr"/>
            <a:r>
              <a:rPr lang="en-GB" sz="800" dirty="0">
                <a:solidFill>
                  <a:srgbClr val="E41F5F"/>
                </a:solidFill>
                <a:latin typeface="Quicksand" pitchFamily="2" charset="0"/>
              </a:rPr>
              <a:t>AGREED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DFBAED0-0B1B-9763-7E1A-9E558C836041}"/>
              </a:ext>
            </a:extLst>
          </p:cNvPr>
          <p:cNvCxnSpPr>
            <a:cxnSpLocks/>
          </p:cNvCxnSpPr>
          <p:nvPr/>
        </p:nvCxnSpPr>
        <p:spPr>
          <a:xfrm flipH="1">
            <a:off x="5740548" y="3952755"/>
            <a:ext cx="1186400" cy="11336"/>
          </a:xfrm>
          <a:prstGeom prst="straightConnector1">
            <a:avLst/>
          </a:prstGeom>
          <a:ln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DC772F9A-9940-BFE9-DA49-6499C1919778}"/>
              </a:ext>
            </a:extLst>
          </p:cNvPr>
          <p:cNvSpPr txBox="1"/>
          <p:nvPr/>
        </p:nvSpPr>
        <p:spPr>
          <a:xfrm>
            <a:off x="6073123" y="3837607"/>
            <a:ext cx="605282" cy="24622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800" dirty="0">
                <a:solidFill>
                  <a:srgbClr val="E41F5F"/>
                </a:solidFill>
                <a:latin typeface="Quicksand" pitchFamily="2" charset="0"/>
              </a:rPr>
              <a:t>CONTENT </a:t>
            </a:r>
          </a:p>
          <a:p>
            <a:pPr algn="ctr"/>
            <a:r>
              <a:rPr lang="en-GB" sz="800" dirty="0">
                <a:solidFill>
                  <a:srgbClr val="E41F5F"/>
                </a:solidFill>
                <a:latin typeface="Quicksand" pitchFamily="2" charset="0"/>
              </a:rPr>
              <a:t>AGREED</a:t>
            </a:r>
          </a:p>
        </p:txBody>
      </p: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C7096593-15DB-661B-7462-F937980C9D03}"/>
              </a:ext>
            </a:extLst>
          </p:cNvPr>
          <p:cNvCxnSpPr/>
          <p:nvPr/>
        </p:nvCxnSpPr>
        <p:spPr>
          <a:xfrm rot="16200000" flipV="1">
            <a:off x="5452700" y="4523813"/>
            <a:ext cx="1348205" cy="757837"/>
          </a:xfrm>
          <a:prstGeom prst="bentConnector3">
            <a:avLst>
              <a:gd name="adj1" fmla="val 100343"/>
            </a:avLst>
          </a:prstGeom>
          <a:ln w="6350">
            <a:solidFill>
              <a:schemeClr val="tx1">
                <a:lumMod val="85000"/>
                <a:lumOff val="1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69190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25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72C33C8C164B40AE1BA89819F57FFA" ma:contentTypeVersion="17" ma:contentTypeDescription="Create a new document." ma:contentTypeScope="" ma:versionID="6e24ee2414b3125cd42b2405b54b47f8">
  <xsd:schema xmlns:xsd="http://www.w3.org/2001/XMLSchema" xmlns:xs="http://www.w3.org/2001/XMLSchema" xmlns:p="http://schemas.microsoft.com/office/2006/metadata/properties" xmlns:ns2="219baafa-49ba-40f1-811a-587cb6ff0d61" xmlns:ns3="fd98b1b5-df46-40d8-82f0-36dd35fd51c6" targetNamespace="http://schemas.microsoft.com/office/2006/metadata/properties" ma:root="true" ma:fieldsID="c29b3323de76ae2aa0024fa7be7df656" ns2:_="" ns3:_="">
    <xsd:import namespace="219baafa-49ba-40f1-811a-587cb6ff0d61"/>
    <xsd:import namespace="fd98b1b5-df46-40d8-82f0-36dd35fd51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9baafa-49ba-40f1-811a-587cb6ff0d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fd05545-b86c-4f8f-a142-086a5e60f7e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98b1b5-df46-40d8-82f0-36dd35fd51c6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22bcdae3-3e73-499b-9409-657d3561efb8}" ma:internalName="TaxCatchAll" ma:showField="CatchAllData" ma:web="fd98b1b5-df46-40d8-82f0-36dd35fd51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19baafa-49ba-40f1-811a-587cb6ff0d61">
      <Terms xmlns="http://schemas.microsoft.com/office/infopath/2007/PartnerControls"/>
    </lcf76f155ced4ddcb4097134ff3c332f>
    <TaxCatchAll xmlns="fd98b1b5-df46-40d8-82f0-36dd35fd51c6" xsi:nil="true"/>
  </documentManagement>
</p:properties>
</file>

<file path=customXml/itemProps1.xml><?xml version="1.0" encoding="utf-8"?>
<ds:datastoreItem xmlns:ds="http://schemas.openxmlformats.org/officeDocument/2006/customXml" ds:itemID="{30B199E5-855A-4804-8531-1BD270384DFB}"/>
</file>

<file path=customXml/itemProps2.xml><?xml version="1.0" encoding="utf-8"?>
<ds:datastoreItem xmlns:ds="http://schemas.openxmlformats.org/officeDocument/2006/customXml" ds:itemID="{C233F24B-9EA1-4AA9-A92A-BB5993BC7EE5}"/>
</file>

<file path=customXml/itemProps3.xml><?xml version="1.0" encoding="utf-8"?>
<ds:datastoreItem xmlns:ds="http://schemas.openxmlformats.org/officeDocument/2006/customXml" ds:itemID="{16212353-E082-497E-A1C4-42A612F7415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</Words>
  <Application>Microsoft Office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Quicksand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2026-01-27T16:52:48Z</dcterms:created>
  <dcterms:modified xsi:type="dcterms:W3CDTF">2026-01-27T16:52:59Z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0x010100C372C33C8C164B40AE1BA89819F57FFA</vt:lpwstr>
  </property>
</Properties>
</file>