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8" r:id="rId5"/>
  </p:sldMasterIdLst>
  <p:notesMasterIdLst>
    <p:notesMasterId r:id="rId38"/>
  </p:notesMasterIdLst>
  <p:sldIdLst>
    <p:sldId id="1346" r:id="rId6"/>
    <p:sldId id="1357" r:id="rId7"/>
    <p:sldId id="1155" r:id="rId8"/>
    <p:sldId id="1118" r:id="rId9"/>
    <p:sldId id="1161" r:id="rId10"/>
    <p:sldId id="1359" r:id="rId11"/>
    <p:sldId id="1360" r:id="rId12"/>
    <p:sldId id="1347" r:id="rId13"/>
    <p:sldId id="1332" r:id="rId14"/>
    <p:sldId id="1349" r:id="rId15"/>
    <p:sldId id="1351" r:id="rId16"/>
    <p:sldId id="1352" r:id="rId17"/>
    <p:sldId id="1350" r:id="rId18"/>
    <p:sldId id="1356" r:id="rId19"/>
    <p:sldId id="1326" r:id="rId20"/>
    <p:sldId id="1327" r:id="rId21"/>
    <p:sldId id="1310" r:id="rId22"/>
    <p:sldId id="1311" r:id="rId23"/>
    <p:sldId id="1313" r:id="rId24"/>
    <p:sldId id="1358" r:id="rId25"/>
    <p:sldId id="1341" r:id="rId26"/>
    <p:sldId id="1342" r:id="rId27"/>
    <p:sldId id="1343" r:id="rId28"/>
    <p:sldId id="1330" r:id="rId29"/>
    <p:sldId id="1344" r:id="rId30"/>
    <p:sldId id="1315" r:id="rId31"/>
    <p:sldId id="1142" r:id="rId32"/>
    <p:sldId id="1211" r:id="rId33"/>
    <p:sldId id="1215" r:id="rId34"/>
    <p:sldId id="1198" r:id="rId35"/>
    <p:sldId id="1213" r:id="rId36"/>
    <p:sldId id="119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Bond" initials="JB" lastIdx="1" clrIdx="0">
    <p:extLst>
      <p:ext uri="{19B8F6BF-5375-455C-9EA6-DF929625EA0E}">
        <p15:presenceInfo xmlns:p15="http://schemas.microsoft.com/office/powerpoint/2012/main" userId="S::Jan.Bond@phe.gov.uk::308165f4-7745-4427-9cb7-a681968460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7EA9D2"/>
    <a:srgbClr val="FF9933"/>
    <a:srgbClr val="66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434C57-81CE-4037-99B6-8FC2276A7538}" v="1" dt="2022-07-20T07:59:34.691"/>
    <p1510:client id="{DD72954F-4690-4CDA-B375-5B3CF6E2F35B}" v="5" dt="2022-07-20T07:55:52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100" autoAdjust="0"/>
  </p:normalViewPr>
  <p:slideViewPr>
    <p:cSldViewPr snapToGrid="0">
      <p:cViewPr varScale="1">
        <p:scale>
          <a:sx n="53" d="100"/>
          <a:sy n="53" d="100"/>
        </p:scale>
        <p:origin x="18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/>
              <a:t> Modifiable Determinants of Health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F2-4E34-8F48-DBCE1767DFDF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F2-4E34-8F48-DBCE1767DFDF}"/>
              </c:ext>
            </c:extLst>
          </c:dPt>
          <c:dPt>
            <c:idx val="2"/>
            <c:bubble3D val="0"/>
            <c:spPr>
              <a:solidFill>
                <a:srgbClr val="6600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F2-4E34-8F48-DBCE1767DFDF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F2-4E34-8F48-DBCE1767DFDF}"/>
              </c:ext>
            </c:extLst>
          </c:dPt>
          <c:cat>
            <c:strRef>
              <c:f>Sheet1!$A$1:$D$1</c:f>
              <c:strCache>
                <c:ptCount val="4"/>
                <c:pt idx="0">
                  <c:v>Health Behaviours</c:v>
                </c:pt>
                <c:pt idx="1">
                  <c:v>Clinical Care</c:v>
                </c:pt>
                <c:pt idx="2">
                  <c:v>Social and Economic factors</c:v>
                </c:pt>
                <c:pt idx="3">
                  <c:v>Physical Environment</c:v>
                </c:pt>
              </c:strCache>
            </c:strRef>
          </c:cat>
          <c:val>
            <c:numRef>
              <c:f>Sheet1!$A$2:$D$2</c:f>
              <c:numCache>
                <c:formatCode>0%</c:formatCode>
                <c:ptCount val="4"/>
                <c:pt idx="0">
                  <c:v>0.3</c:v>
                </c:pt>
                <c:pt idx="1">
                  <c:v>0.2</c:v>
                </c:pt>
                <c:pt idx="2">
                  <c:v>0.4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F2-4E34-8F48-DBCE1767D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0.5351</cdr:x>
      <cdr:y>0.31818</cdr:y>
    </cdr:from>
    <cdr:to>
      <cdr:x>0.67774</cdr:x>
      <cdr:y>0.37714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DE2A33-6835-4E6A-A73B-2D0AC79497E9}"/>
            </a:ext>
          </a:extLst>
        </cdr:cNvPr>
        <cdr:cNvSpPr txBox="1"/>
      </cdr:nvSpPr>
      <cdr:spPr>
        <a:xfrm xmlns:a="http://schemas.openxmlformats.org/drawingml/2006/main">
          <a:off x="2429862" y="1130853"/>
          <a:ext cx="6477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0.5</cdr:x>
      <cdr:y>0.32911</cdr:y>
    </cdr:from>
    <cdr:to>
      <cdr:x>0.7961</cdr:x>
      <cdr:y>0.53703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7EB3F0F-0252-47D5-BFFA-87F2BEA0F42D}"/>
            </a:ext>
          </a:extLst>
        </cdr:cNvPr>
        <cdr:cNvSpPr txBox="1"/>
      </cdr:nvSpPr>
      <cdr:spPr>
        <a:xfrm xmlns:a="http://schemas.openxmlformats.org/drawingml/2006/main">
          <a:off x="1978819" y="1011643"/>
          <a:ext cx="1171848" cy="639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b="1" dirty="0">
              <a:solidFill>
                <a:schemeClr val="bg1"/>
              </a:solidFill>
            </a:rPr>
            <a:t>Health</a:t>
          </a:r>
          <a:r>
            <a:rPr lang="en-GB" b="1" dirty="0"/>
            <a:t> </a:t>
          </a:r>
          <a:r>
            <a:rPr lang="en-GB" b="1" dirty="0">
              <a:solidFill>
                <a:schemeClr val="bg1"/>
              </a:solidFill>
            </a:rPr>
            <a:t>Behaviours (30%)</a:t>
          </a:r>
        </a:p>
      </cdr:txBody>
    </cdr:sp>
  </cdr:relSizeAnchor>
  <cdr:relSizeAnchor xmlns:cdr="http://schemas.openxmlformats.org/drawingml/2006/chartDrawing">
    <cdr:from>
      <cdr:x>0.59596</cdr:x>
      <cdr:y>0.39757</cdr:y>
    </cdr:from>
    <cdr:to>
      <cdr:x>0.79733</cdr:x>
      <cdr:y>0.65485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A8F66FE-820E-4BE6-9044-6C2087D4E140}"/>
            </a:ext>
          </a:extLst>
        </cdr:cNvPr>
        <cdr:cNvSpPr txBox="1"/>
      </cdr:nvSpPr>
      <cdr:spPr>
        <a:xfrm xmlns:a="http://schemas.openxmlformats.org/drawingml/2006/main">
          <a:off x="2358579" y="1222094"/>
          <a:ext cx="796949" cy="790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0.34756</cdr:x>
      <cdr:y>0.18128</cdr:y>
    </cdr:from>
    <cdr:to>
      <cdr:x>0.55715</cdr:x>
      <cdr:y>0.50471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45BF488E-1230-4DB5-9D49-0B40BFCCA254}"/>
            </a:ext>
          </a:extLst>
        </cdr:cNvPr>
        <cdr:cNvSpPr txBox="1"/>
      </cdr:nvSpPr>
      <cdr:spPr>
        <a:xfrm xmlns:a="http://schemas.openxmlformats.org/drawingml/2006/main">
          <a:off x="1375500" y="557252"/>
          <a:ext cx="829516" cy="994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b="1" dirty="0">
              <a:solidFill>
                <a:schemeClr val="bg1"/>
              </a:solidFill>
            </a:rPr>
            <a:t>Physical environment</a:t>
          </a:r>
        </a:p>
        <a:p xmlns:a="http://schemas.openxmlformats.org/drawingml/2006/main">
          <a:r>
            <a:rPr lang="en-GB" b="1" dirty="0">
              <a:solidFill>
                <a:schemeClr val="bg1"/>
              </a:solidFill>
            </a:rPr>
            <a:t>        (10%)</a:t>
          </a:r>
        </a:p>
        <a:p xmlns:a="http://schemas.openxmlformats.org/drawingml/2006/main">
          <a:r>
            <a:rPr lang="en-GB" sz="900" b="1" dirty="0">
              <a:solidFill>
                <a:schemeClr val="bg1"/>
              </a:solidFill>
            </a:rPr>
            <a:t>	</a:t>
          </a:r>
        </a:p>
      </cdr:txBody>
    </cdr:sp>
  </cdr:relSizeAnchor>
  <cdr:relSizeAnchor xmlns:cdr="http://schemas.openxmlformats.org/drawingml/2006/chartDrawing">
    <cdr:from>
      <cdr:x>0.23218</cdr:x>
      <cdr:y>0.53703</cdr:y>
    </cdr:from>
    <cdr:to>
      <cdr:x>0.5</cdr:x>
      <cdr:y>0.81814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5124D485-A0D7-4547-BE96-69C32C74DDDE}"/>
            </a:ext>
          </a:extLst>
        </cdr:cNvPr>
        <cdr:cNvSpPr txBox="1"/>
      </cdr:nvSpPr>
      <cdr:spPr>
        <a:xfrm xmlns:a="http://schemas.openxmlformats.org/drawingml/2006/main">
          <a:off x="918890" y="1650776"/>
          <a:ext cx="1059929" cy="864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>
              <a:solidFill>
                <a:schemeClr val="bg1"/>
              </a:solidFill>
            </a:rPr>
            <a:t>Social and Economic Factors </a:t>
          </a:r>
        </a:p>
        <a:p xmlns:a="http://schemas.openxmlformats.org/drawingml/2006/main">
          <a:r>
            <a:rPr lang="en-GB" sz="1100" b="1" dirty="0">
              <a:solidFill>
                <a:schemeClr val="bg1"/>
              </a:solidFill>
            </a:rPr>
            <a:t>(40%)</a:t>
          </a:r>
        </a:p>
      </cdr:txBody>
    </cdr:sp>
  </cdr:relSizeAnchor>
  <cdr:relSizeAnchor xmlns:cdr="http://schemas.openxmlformats.org/drawingml/2006/chartDrawing">
    <cdr:from>
      <cdr:x>0.50497</cdr:x>
      <cdr:y>0.65485</cdr:y>
    </cdr:from>
    <cdr:to>
      <cdr:x>0.68693</cdr:x>
      <cdr:y>0.84156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5E24260C-A304-48F8-9DA2-9C67285F6839}"/>
            </a:ext>
          </a:extLst>
        </cdr:cNvPr>
        <cdr:cNvSpPr txBox="1"/>
      </cdr:nvSpPr>
      <cdr:spPr>
        <a:xfrm xmlns:a="http://schemas.openxmlformats.org/drawingml/2006/main">
          <a:off x="1998484" y="2012948"/>
          <a:ext cx="720135" cy="5739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>
              <a:solidFill>
                <a:schemeClr val="bg1"/>
              </a:solidFill>
            </a:rPr>
            <a:t>Clinical Care (20%)</a:t>
          </a:r>
        </a:p>
      </cdr:txBody>
    </cdr:sp>
  </cdr:relSizeAnchor>
  <cdr:relSizeAnchor xmlns:cdr="http://schemas.openxmlformats.org/drawingml/2006/chartDrawing">
    <cdr:from>
      <cdr:x>0.04193</cdr:x>
      <cdr:y>0.92018</cdr:y>
    </cdr:from>
    <cdr:to>
      <cdr:x>0.52381</cdr:x>
      <cdr:y>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2946D095-E16E-4A5B-A957-B41D91A3C7CB}"/>
            </a:ext>
          </a:extLst>
        </cdr:cNvPr>
        <cdr:cNvSpPr txBox="1"/>
      </cdr:nvSpPr>
      <cdr:spPr>
        <a:xfrm xmlns:a="http://schemas.openxmlformats.org/drawingml/2006/main">
          <a:off x="210537" y="3668795"/>
          <a:ext cx="2419350" cy="318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0.77614</cdr:x>
      <cdr:y>0.88434</cdr:y>
    </cdr:from>
    <cdr:to>
      <cdr:x>1</cdr:x>
      <cdr:y>1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AEA24D8D-C6B4-44EE-ABEB-430418898332}"/>
            </a:ext>
          </a:extLst>
        </cdr:cNvPr>
        <cdr:cNvSpPr txBox="1"/>
      </cdr:nvSpPr>
      <cdr:spPr>
        <a:xfrm xmlns:a="http://schemas.openxmlformats.org/drawingml/2006/main">
          <a:off x="3896712" y="3525919"/>
          <a:ext cx="1123950" cy="461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/>
            <a:t>Source: Hood et al (2015)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1AB14-8E55-4A9F-A8C9-CA783A6DE323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6436B-7B26-4490-90A5-27A4874C4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0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6436B-7B26-4490-90A5-27A4874C4C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809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b="0" i="0" dirty="0">
                <a:solidFill>
                  <a:srgbClr val="0B0C0C"/>
                </a:solidFill>
                <a:effectLst/>
                <a:latin typeface="GDS Transport"/>
              </a:rPr>
              <a:t>time period than people without </a:t>
            </a:r>
            <a:r>
              <a:rPr lang="en-GB" sz="4000" dirty="0"/>
              <a:t>SMI</a:t>
            </a:r>
            <a:r>
              <a:rPr lang="en-GB" sz="4000" b="0" i="0" dirty="0">
                <a:solidFill>
                  <a:srgbClr val="0B0C0C"/>
                </a:solidFill>
                <a:effectLst/>
                <a:latin typeface="GDS Transport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6436B-7B26-4490-90A5-27A4874C4C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470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6436B-7B26-4490-90A5-27A4874C4C1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798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86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9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06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Insert the focus for each breakout room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6436B-7B26-4490-90A5-27A4874C4C1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66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Suggest remove (JB)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6436B-7B26-4490-90A5-27A4874C4C1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585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Suggest remove(JB)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23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Suggest remove(JB)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6436B-7B26-4490-90A5-27A4874C4C1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23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Suggest remove (JB)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0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10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Suggest remove(JB)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65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Suggest remove (JB)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6436B-7B26-4490-90A5-27A4874C4C1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407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https://onlinepublichealth.gwu.edu/resources/equity-vs-equality</a:t>
            </a:r>
          </a:p>
          <a:p>
            <a:r>
              <a:rPr lang="en-GB"/>
              <a:t>Suggest remove(JB)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3E1BA-0754-469E-A7BB-E57EAD08E0E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501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20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Complete in advance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5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6436B-7B26-4490-90A5-27A4874C4C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146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6436B-7B26-4490-90A5-27A4874C4C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740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6436B-7B26-4490-90A5-27A4874C4C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707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000" b="0" i="0" dirty="0">
                <a:solidFill>
                  <a:srgbClr val="0B0C0C"/>
                </a:solidFill>
                <a:effectLst/>
                <a:latin typeface="GDS Transport"/>
              </a:rPr>
              <a:t>time period than people without </a:t>
            </a:r>
            <a:r>
              <a:rPr lang="en-GB" sz="4000" dirty="0"/>
              <a:t>SMI</a:t>
            </a:r>
            <a:r>
              <a:rPr lang="en-GB" sz="4000" b="0" i="0" dirty="0">
                <a:solidFill>
                  <a:srgbClr val="0B0C0C"/>
                </a:solidFill>
                <a:effectLst/>
                <a:latin typeface="GDS Transport"/>
              </a:rPr>
              <a:t>.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6436B-7B26-4490-90A5-27A4874C4C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228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6436B-7B26-4490-90A5-27A4874C4C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04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25E9-4E39-47FE-A393-41AF3A46A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316C0-C142-4A4E-A606-C8ADC3ADE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E1142-CC3C-482C-B3A5-2FC6DA207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4834-766E-4CF7-B9E8-C275F61B116B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A5807-C86D-45CD-B63F-00B7E53E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38B90-139F-4E0D-9916-40749B4F4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B8D2-CB48-492D-98A0-E1530E9E9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17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5DD4-9290-45F5-A7CA-5A8EC3ACF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F22AC-14B8-40AB-A53F-017534E4B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2634-97E6-4820-B563-C3A4B49F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6F27B-CEAD-438A-9805-89861A44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418E8-B13A-4474-9B60-3902422C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B96-F70C-4DD8-8D9A-B20236FF8E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99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81F1B-D6B1-49F0-AD5A-44F08742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1C491-841A-4F32-BF47-6F8182B36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08719"/>
            <a:ext cx="7369885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C475F-377B-4D94-ADEE-89007525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841AB96-F70C-4DD8-8D9A-B20236FF8ED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C8C02BF-0B1D-48F5-A7F3-18EC12CD7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16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25E9-4E39-47FE-A393-41AF3A46A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316C0-C142-4A4E-A606-C8ADC3ADE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E1142-CC3C-482C-B3A5-2FC6DA207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4834-766E-4CF7-B9E8-C275F61B116B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A5807-C86D-45CD-B63F-00B7E53E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38B90-139F-4E0D-9916-40749B4F4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B8D2-CB48-492D-98A0-E1530E9E9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90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5DD4-9290-45F5-A7CA-5A8EC3ACF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F22AC-14B8-40AB-A53F-017534E4B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2634-97E6-4820-B563-C3A4B49F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6F27B-CEAD-438A-9805-89861A44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418E8-B13A-4474-9B60-3902422C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B96-F70C-4DD8-8D9A-B20236FF8E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16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81F1B-D6B1-49F0-AD5A-44F08742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1C491-841A-4F32-BF47-6F8182B36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08719"/>
            <a:ext cx="7369885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C475F-377B-4D94-ADEE-89007525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841AB96-F70C-4DD8-8D9A-B20236FF8ED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C8C02BF-0B1D-48F5-A7F3-18EC12CD7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86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133CBC-6059-4ED3-9D59-DB5BD61F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E615A-57DF-4E4D-BD8C-7CF8FDB2D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EFF16-71BC-4129-8768-724745FDC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4834-766E-4CF7-B9E8-C275F61B116B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BD02B-1D19-4DAE-813C-233732206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CD201-D911-498A-9AB7-AB92E86C3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5B8D2-CB48-492D-98A0-E1530E9E9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75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7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133CBC-6059-4ED3-9D59-DB5BD61F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E615A-57DF-4E4D-BD8C-7CF8FDB2D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EFF16-71BC-4129-8768-724745FDC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4834-766E-4CF7-B9E8-C275F61B116B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BD02B-1D19-4DAE-813C-233732206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CD201-D911-498A-9AB7-AB92E86C3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5B8D2-CB48-492D-98A0-E1530E9E981F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CD7F19-18B6-4379-9143-3F94D21F9E2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80324" y="197534"/>
            <a:ext cx="1146952" cy="783238"/>
          </a:xfrm>
          <a:prstGeom prst="rect">
            <a:avLst/>
          </a:prstGeom>
        </p:spPr>
      </p:pic>
      <p:pic>
        <p:nvPicPr>
          <p:cNvPr id="1026" name="Picture 2" descr="Dorset Cancer Partnership - Welcome to Wessex Cancer Alliance">
            <a:extLst>
              <a:ext uri="{FF2B5EF4-FFF2-40B4-BE49-F238E27FC236}">
                <a16:creationId xmlns:a16="http://schemas.microsoft.com/office/drawing/2014/main" id="{23F126A3-CB1D-4F84-B01D-DEF5FA057C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546" y="988874"/>
            <a:ext cx="1212468" cy="70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59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severe-mental-illness-smi-physical-health-inequalities/severe-mental-illness-and-physical-health-inequalities-brief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upert.Lloyd@dorsetcouncil.gov.uk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jpg@01D60DBF.11867F3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alth.org.uk/publications/reports/the-marmot-review-10-years-on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government/statistics/english-indices-of-deprivation-201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74937971500514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nlinepublichealth.gwu.edu/resources/equity-vs-equality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A57507-408F-47BF-B9E8-A1822A6AF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033" y="278099"/>
            <a:ext cx="11377749" cy="1315403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Calibri"/>
                <a:cs typeface="Calibri"/>
              </a:rPr>
              <a:t>WELCOME </a:t>
            </a:r>
            <a:r>
              <a:rPr lang="en-GB" sz="3100" dirty="0">
                <a:latin typeface="Calibri"/>
                <a:cs typeface="Calibri"/>
              </a:rPr>
              <a:t> </a:t>
            </a:r>
            <a:br>
              <a:rPr lang="en-GB" sz="3100" dirty="0">
                <a:latin typeface="Calibri"/>
                <a:cs typeface="Calibri"/>
              </a:rPr>
            </a:br>
            <a:r>
              <a:rPr lang="en-GB" sz="3100" dirty="0">
                <a:latin typeface="Calibri"/>
                <a:cs typeface="Calibri"/>
              </a:rPr>
              <a:t>Please introduce yourself in the chat bar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9731D5-771C-4AB1-BBF0-26C3286FB67E}"/>
              </a:ext>
            </a:extLst>
          </p:cNvPr>
          <p:cNvSpPr/>
          <p:nvPr/>
        </p:nvSpPr>
        <p:spPr>
          <a:xfrm>
            <a:off x="725032" y="1876531"/>
            <a:ext cx="9702335" cy="36625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INSERT THE TOPIC FOR YOUR HEAT WORHSHOP HERE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Improve access</a:t>
            </a:r>
          </a:p>
          <a:p>
            <a:pPr algn="ctr"/>
            <a:r>
              <a:rPr lang="en-GB" sz="3200" dirty="0"/>
              <a:t>Improve user experience</a:t>
            </a:r>
          </a:p>
          <a:p>
            <a:pPr algn="ctr"/>
            <a:r>
              <a:rPr lang="en-GB" sz="3200" dirty="0"/>
              <a:t>Improve outcomes </a:t>
            </a:r>
          </a:p>
          <a:p>
            <a:endParaRPr lang="en-GB" sz="2400" dirty="0">
              <a:solidFill>
                <a:srgbClr val="FF0000"/>
              </a:solidFill>
              <a:cs typeface="Calibri"/>
            </a:endParaRPr>
          </a:p>
          <a:p>
            <a:endParaRPr lang="en-GB" sz="2400" dirty="0">
              <a:solidFill>
                <a:srgbClr val="FF0000"/>
              </a:solidFill>
              <a:cs typeface="Calibri"/>
            </a:endParaRPr>
          </a:p>
          <a:p>
            <a:endParaRPr lang="en-GB" sz="24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1801C-FBD0-4AA8-B6AD-27B9289CE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33" y="5333614"/>
            <a:ext cx="904875" cy="9001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8E3CDE-E4E0-4451-85A6-00DD3CE08A9E}"/>
              </a:ext>
            </a:extLst>
          </p:cNvPr>
          <p:cNvSpPr/>
          <p:nvPr/>
        </p:nvSpPr>
        <p:spPr>
          <a:xfrm>
            <a:off x="1899785" y="5402730"/>
            <a:ext cx="9261699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dirty="0"/>
              <a:t>We will be recording the workshop to help us identify learning &amp; actions. The recording will not be shared/published. </a:t>
            </a:r>
          </a:p>
        </p:txBody>
      </p:sp>
    </p:spTree>
    <p:extLst>
      <p:ext uri="{BB962C8B-B14F-4D97-AF65-F5344CB8AC3E}">
        <p14:creationId xmlns:p14="http://schemas.microsoft.com/office/powerpoint/2010/main" val="2959459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74990-BFA4-4C1E-A068-F42ECAC21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09" y="1209208"/>
            <a:ext cx="4272171" cy="5329704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/>
              <a:t>Nationally: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People living with SMI die on average 15-20 years younger than the general population 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For people with SMI 2 out of every 3 deaths are from preventable disease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In the period  2016-2018 cancers was the leading cause of premature death among people with SMI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100" dirty="0"/>
              <a:t>Source: </a:t>
            </a:r>
            <a:r>
              <a:rPr lang="en-GB" sz="1100" dirty="0">
                <a:hlinkClick r:id="rId3"/>
              </a:rPr>
              <a:t>https://www.gov.uk/government/publications/severe-mental-illness-smi-physical-health-inequalities/severe-mental-illness-and-physical-health-inequalities-briefing</a:t>
            </a:r>
            <a:r>
              <a:rPr lang="en-GB" sz="1100" dirty="0"/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en-GB" sz="2000" dirty="0"/>
          </a:p>
          <a:p>
            <a:pPr marL="0" indent="0">
              <a:spcAft>
                <a:spcPts val="600"/>
              </a:spcAft>
              <a:buNone/>
            </a:pPr>
            <a:r>
              <a:rPr lang="en-GB" sz="2000" b="1" dirty="0"/>
              <a:t>In BCP &amp; Dorset: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36% smoke compared to 14% of the general population 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60% are overweight or obese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900" dirty="0"/>
              <a:t>Source: Dorset Intelligence &amp; Insights Service (</a:t>
            </a:r>
            <a:r>
              <a:rPr lang="en-GB" sz="900" dirty="0" err="1"/>
              <a:t>DiiS</a:t>
            </a:r>
            <a:r>
              <a:rPr lang="en-GB" sz="9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00281-7F03-429B-92D5-E5638CB6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356350"/>
            <a:ext cx="2743200" cy="365125"/>
          </a:xfrm>
        </p:spPr>
        <p:txBody>
          <a:bodyPr>
            <a:normAutofit/>
          </a:bodyPr>
          <a:lstStyle/>
          <a:p>
            <a:pPr marL="531813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531813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AB0824-AD94-464C-9A8B-1C1DCA2B69DF}"/>
              </a:ext>
            </a:extLst>
          </p:cNvPr>
          <p:cNvSpPr txBox="1">
            <a:spLocks/>
          </p:cNvSpPr>
          <p:nvPr/>
        </p:nvSpPr>
        <p:spPr>
          <a:xfrm>
            <a:off x="172829" y="136525"/>
            <a:ext cx="9960215" cy="922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What do we know about the health &amp; wellbeing of people living with SMI?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FABCA-DC73-44CD-B871-47ACFD41D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759" y="1934003"/>
            <a:ext cx="7088733" cy="346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30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74990-BFA4-4C1E-A068-F42ECAC21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710" y="1209208"/>
            <a:ext cx="3585669" cy="532970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1800" b="1" dirty="0"/>
              <a:t>Nationally:</a:t>
            </a:r>
          </a:p>
          <a:p>
            <a:pPr marL="0" indent="0">
              <a:spcAft>
                <a:spcPts val="600"/>
              </a:spcAft>
              <a:buNone/>
            </a:pPr>
            <a:endParaRPr lang="en-GB" sz="1800" b="1" dirty="0"/>
          </a:p>
          <a:p>
            <a:pPr marL="0" indent="0">
              <a:spcAft>
                <a:spcPts val="600"/>
              </a:spcAft>
              <a:buNone/>
            </a:pPr>
            <a:r>
              <a:rPr lang="en-GB" dirty="0"/>
              <a:t>For those registered at their current GP for at least 2.5 years, 41% of eligible people with SMI participated in </a:t>
            </a:r>
            <a:r>
              <a:rPr lang="en-GB" b="1" dirty="0"/>
              <a:t>bowel screening</a:t>
            </a:r>
            <a:r>
              <a:rPr lang="en-GB" dirty="0"/>
              <a:t> within the recommended time period, compared to 55% of people without SMI</a:t>
            </a:r>
          </a:p>
          <a:p>
            <a:pPr marL="0" indent="0">
              <a:spcAft>
                <a:spcPts val="600"/>
              </a:spcAft>
              <a:buNone/>
            </a:pPr>
            <a:endParaRPr lang="en-GB" sz="1800" b="1" dirty="0"/>
          </a:p>
          <a:p>
            <a:pPr lvl="1">
              <a:spcAft>
                <a:spcPts val="600"/>
              </a:spcAft>
            </a:pPr>
            <a:endParaRPr lang="en-GB" sz="1600" dirty="0"/>
          </a:p>
          <a:p>
            <a:pPr>
              <a:spcAft>
                <a:spcPts val="600"/>
              </a:spcAft>
            </a:pP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00281-7F03-429B-92D5-E5638CB6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356350"/>
            <a:ext cx="2743200" cy="365125"/>
          </a:xfrm>
        </p:spPr>
        <p:txBody>
          <a:bodyPr>
            <a:normAutofit/>
          </a:bodyPr>
          <a:lstStyle/>
          <a:p>
            <a:pPr marL="531813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531813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AB0824-AD94-464C-9A8B-1C1DCA2B69DF}"/>
              </a:ext>
            </a:extLst>
          </p:cNvPr>
          <p:cNvSpPr txBox="1">
            <a:spLocks/>
          </p:cNvSpPr>
          <p:nvPr/>
        </p:nvSpPr>
        <p:spPr>
          <a:xfrm>
            <a:off x="355709" y="31597"/>
            <a:ext cx="9777335" cy="922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What do we know about participation in screening programmes by people living with SMI?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C8EE73-9C03-49A0-A26B-BAED7D772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379" y="2343557"/>
            <a:ext cx="8162767" cy="388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38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74990-BFA4-4C1E-A068-F42ECAC21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306" y="1555151"/>
            <a:ext cx="2577693" cy="4298730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1800" b="1" dirty="0"/>
              <a:t>Nationally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/>
              <a:t>Among eligible people who had been registered at their current GP for at least 3.5 years, 56.5% of the cohort with SMI had participated in </a:t>
            </a:r>
            <a:r>
              <a:rPr lang="en-GB" b="1" dirty="0"/>
              <a:t>breast screening </a:t>
            </a:r>
            <a:r>
              <a:rPr lang="en-GB" dirty="0"/>
              <a:t>within the recommended time period, compared to 63% of people without</a:t>
            </a:r>
          </a:p>
          <a:p>
            <a:pPr marL="0" indent="0">
              <a:spcAft>
                <a:spcPts val="600"/>
              </a:spcAft>
              <a:buNone/>
            </a:pPr>
            <a:endParaRPr lang="en-GB" sz="1800" b="1" dirty="0"/>
          </a:p>
          <a:p>
            <a:pPr marL="0" indent="0">
              <a:spcAft>
                <a:spcPts val="600"/>
              </a:spcAft>
              <a:buNone/>
            </a:pPr>
            <a:endParaRPr lang="en-GB" sz="1800" b="1" dirty="0"/>
          </a:p>
          <a:p>
            <a:pPr lvl="1">
              <a:spcAft>
                <a:spcPts val="600"/>
              </a:spcAft>
            </a:pPr>
            <a:endParaRPr lang="en-GB" sz="1600" dirty="0"/>
          </a:p>
          <a:p>
            <a:pPr>
              <a:spcAft>
                <a:spcPts val="600"/>
              </a:spcAft>
            </a:pP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00281-7F03-429B-92D5-E5638CB6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356350"/>
            <a:ext cx="2743200" cy="365125"/>
          </a:xfrm>
        </p:spPr>
        <p:txBody>
          <a:bodyPr>
            <a:normAutofit/>
          </a:bodyPr>
          <a:lstStyle/>
          <a:p>
            <a:pPr marL="531813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531813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AB0824-AD94-464C-9A8B-1C1DCA2B69DF}"/>
              </a:ext>
            </a:extLst>
          </p:cNvPr>
          <p:cNvSpPr txBox="1">
            <a:spLocks/>
          </p:cNvSpPr>
          <p:nvPr/>
        </p:nvSpPr>
        <p:spPr>
          <a:xfrm>
            <a:off x="355709" y="31597"/>
            <a:ext cx="9777335" cy="922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What do we know about participation in screening programmes by people living with SMI?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89618A-6671-41D8-9195-E9E98CC5D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357" y="2219481"/>
            <a:ext cx="8398307" cy="36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60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74990-BFA4-4C1E-A068-F42ECAC21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709" y="1543420"/>
            <a:ext cx="4449047" cy="532970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400" b="1" dirty="0"/>
              <a:t>Nationally:</a:t>
            </a:r>
          </a:p>
          <a:p>
            <a:pPr marL="0" indent="0">
              <a:spcAft>
                <a:spcPts val="600"/>
              </a:spcAft>
              <a:buNone/>
            </a:pPr>
            <a:endParaRPr lang="en-GB" sz="2400" b="1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en-GB" dirty="0"/>
              <a:t>Among eligible people who had been registered at their current GP for at least 3.5 years (and aged 25 to 49) or 5.5 years (and aged 50 to 64), 70% of the cohort with SMI had participated in </a:t>
            </a:r>
            <a:r>
              <a:rPr lang="en-GB" b="1" dirty="0"/>
              <a:t>cervical screening </a:t>
            </a:r>
            <a:r>
              <a:rPr lang="en-GB" dirty="0"/>
              <a:t>within the recommended time period, compared to 75% of people without SMI </a:t>
            </a:r>
          </a:p>
          <a:p>
            <a:pPr>
              <a:spcAft>
                <a:spcPts val="600"/>
              </a:spcAft>
            </a:pP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00281-7F03-429B-92D5-E5638CB6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356350"/>
            <a:ext cx="2743200" cy="365125"/>
          </a:xfrm>
        </p:spPr>
        <p:txBody>
          <a:bodyPr>
            <a:normAutofit/>
          </a:bodyPr>
          <a:lstStyle/>
          <a:p>
            <a:pPr marL="531813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531813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AB0824-AD94-464C-9A8B-1C1DCA2B69DF}"/>
              </a:ext>
            </a:extLst>
          </p:cNvPr>
          <p:cNvSpPr txBox="1">
            <a:spLocks/>
          </p:cNvSpPr>
          <p:nvPr/>
        </p:nvSpPr>
        <p:spPr>
          <a:xfrm>
            <a:off x="355709" y="335537"/>
            <a:ext cx="9777335" cy="922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What do we know about participation in screening programmes by people living with SMI?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DFD3D-DBF4-4F22-9BF9-56C35C91B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554" y="2574506"/>
            <a:ext cx="6773220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03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8B97-2201-47E5-B061-58C14249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15248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Breakout rooms:</a:t>
            </a:r>
            <a:r>
              <a:rPr lang="en-GB" b="1" dirty="0">
                <a:latin typeface="+mn-lt"/>
              </a:rPr>
              <a:t> </a:t>
            </a:r>
            <a:br>
              <a:rPr lang="en-GB" b="1" dirty="0">
                <a:latin typeface="+mn-lt"/>
              </a:rPr>
            </a:br>
            <a:r>
              <a:rPr lang="en-GB" sz="3100" b="1" dirty="0">
                <a:latin typeface="+mn-lt"/>
              </a:rPr>
              <a:t>Q1 What do you think are the key drivers for inequality in cancer screening for people living with severe mental illness?</a:t>
            </a:r>
            <a:r>
              <a:rPr lang="en-GB" sz="3100" dirty="0">
                <a:latin typeface="+mn-lt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2E9F4-3D4F-49B5-9224-E9F453CF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158E0D-D008-4B28-8E36-71BDA34C9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7700"/>
            <a:ext cx="53963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INSERT THE FOCUS OF EACH BREAK OUT GROUP &amp; WHO WILL FACILITATE IT e.g.</a:t>
            </a:r>
          </a:p>
          <a:p>
            <a:r>
              <a:rPr lang="en-GB" dirty="0"/>
              <a:t>Breakout group 1:</a:t>
            </a:r>
          </a:p>
          <a:p>
            <a:pPr lvl="1"/>
            <a:r>
              <a:rPr lang="en-GB" dirty="0"/>
              <a:t>Focus: Smoking &amp; early pregnancy</a:t>
            </a:r>
          </a:p>
          <a:p>
            <a:pPr lvl="1"/>
            <a:r>
              <a:rPr lang="en-GB" dirty="0"/>
              <a:t>Facilitator:  Rupert Lloyd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9C7333-06EC-4688-B49E-C6E3101C1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417" y="2311400"/>
            <a:ext cx="4595283" cy="34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92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3C818-37E7-47A1-97A4-29F289B1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 Comfort Break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8C083-93D4-4C1C-9F03-7D6174A9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15</a:t>
            </a:fld>
            <a:endParaRPr lang="en-US"/>
          </a:p>
        </p:txBody>
      </p:sp>
      <p:pic>
        <p:nvPicPr>
          <p:cNvPr id="6" name="Picture 5" descr="A picture containing text, indoor, computer, keyboard&#10;&#10;Description automatically generated">
            <a:extLst>
              <a:ext uri="{FF2B5EF4-FFF2-40B4-BE49-F238E27FC236}">
                <a16:creationId xmlns:a16="http://schemas.microsoft.com/office/drawing/2014/main" id="{DC134729-5A2E-4B9E-AAD6-3A94E3A4F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75" y="1332412"/>
            <a:ext cx="6253292" cy="416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73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914A8-62E3-4FBE-963B-42BD3F28A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Feedback from breakout rooms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6A775-A4F3-4D83-80D4-A0B71201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7E918-70C7-4518-ABDD-2412E6621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2" y="1966912"/>
            <a:ext cx="67341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39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0399-29D9-432A-8EF7-53195731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2" y="39687"/>
            <a:ext cx="10515600" cy="1325563"/>
          </a:xfrm>
        </p:spPr>
        <p:txBody>
          <a:bodyPr/>
          <a:lstStyle/>
          <a:p>
            <a:r>
              <a:rPr lang="en-GB" dirty="0">
                <a:latin typeface="+mn-lt"/>
              </a:rPr>
              <a:t>C Refine and apply initial ideas 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A404943-B64E-4F70-A68D-9CFD212F1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552495"/>
              </p:ext>
            </p:extLst>
          </p:nvPr>
        </p:nvGraphicFramePr>
        <p:xfrm>
          <a:off x="1207363" y="1119188"/>
          <a:ext cx="9694415" cy="4297143"/>
        </p:xfrm>
        <a:graphic>
          <a:graphicData uri="http://schemas.openxmlformats.org/drawingml/2006/table">
            <a:tbl>
              <a:tblPr/>
              <a:tblGrid>
                <a:gridCol w="3604561">
                  <a:extLst>
                    <a:ext uri="{9D8B030D-6E8A-4147-A177-3AD203B41FA5}">
                      <a16:colId xmlns:a16="http://schemas.microsoft.com/office/drawing/2014/main" val="1425270451"/>
                    </a:ext>
                  </a:extLst>
                </a:gridCol>
                <a:gridCol w="6089854">
                  <a:extLst>
                    <a:ext uri="{9D8B030D-6E8A-4147-A177-3AD203B41FA5}">
                      <a16:colId xmlns:a16="http://schemas.microsoft.com/office/drawing/2014/main" val="2351460953"/>
                    </a:ext>
                  </a:extLst>
                </a:gridCol>
              </a:tblGrid>
              <a:tr h="261772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Times New Roman"/>
                        </a:rPr>
                        <a:t>C. Refine and apply – make changes to your work plans that will have the greatest impact</a:t>
                      </a:r>
                    </a:p>
                  </a:txBody>
                  <a:tcPr marL="60571" marR="6057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316768"/>
                  </a:ext>
                </a:extLst>
              </a:tr>
              <a:tr h="40166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1400" dirty="0">
                        <a:solidFill>
                          <a:srgbClr val="98002E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solidFill>
                            <a:srgbClr val="98002E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Potential effects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In light of the above, how is your work likely to affect health inequalities? (positively or negatively)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Times New Roman" panose="02020603050405020304" pitchFamily="18" charset="0"/>
                        </a:rPr>
                        <a:t>Could your work widen inequalities by: 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98002E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Arial"/>
                          <a:ea typeface="Calibri" panose="020F0502020204030204" pitchFamily="34" charset="0"/>
                          <a:cs typeface="Times New Roman"/>
                        </a:rPr>
                        <a:t>requiring self-directed action which is more likely to be done by affluent groups?</a:t>
                      </a:r>
                      <a:endParaRPr lang="en-GB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  <a:sym typeface="Symbol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98002E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Arial"/>
                          <a:ea typeface="Calibri" panose="020F0502020204030204" pitchFamily="34" charset="0"/>
                          <a:cs typeface="Times New Roman"/>
                        </a:rPr>
                        <a:t>not tackling the wider and full spectrum of causes?</a:t>
                      </a:r>
                      <a:endParaRPr lang="en-GB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  <a:sym typeface="Symbol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98002E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Arial"/>
                          <a:ea typeface="Calibri" panose="020F0502020204030204" pitchFamily="34" charset="0"/>
                          <a:cs typeface="Times New Roman"/>
                        </a:rPr>
                        <a:t>not being designed with communities themselves?</a:t>
                      </a:r>
                      <a:endParaRPr lang="en-GB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  <a:sym typeface="Symbol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98002E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Arial"/>
                          <a:ea typeface="Calibri" panose="020F0502020204030204" pitchFamily="34" charset="0"/>
                          <a:cs typeface="Times New Roman"/>
                        </a:rPr>
                        <a:t>relying on professional-led interventions?</a:t>
                      </a:r>
                      <a:endParaRPr lang="en-GB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  <a:sym typeface="Symbol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98002E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Arial"/>
                          <a:ea typeface="Calibri" panose="020F0502020204030204" pitchFamily="34" charset="0"/>
                          <a:cs typeface="Times New Roman"/>
                        </a:rPr>
                        <a:t>not tackling the root causes of health inequalities?</a:t>
                      </a:r>
                      <a:endParaRPr lang="en-GB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  <a:sym typeface="Symbol"/>
                      </a:endParaRPr>
                    </a:p>
                  </a:txBody>
                  <a:tcPr marL="60571" marR="6057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400" dirty="0">
                        <a:effectLst/>
                        <a:latin typeface="Arial"/>
                        <a:ea typeface="Times New Roman" panose="02020603050405020304" pitchFamily="18" charset="0"/>
                      </a:endParaRPr>
                    </a:p>
                  </a:txBody>
                  <a:tcPr marL="60571" marR="6057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77223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4B942-AB2A-435E-AB10-2317CD54D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64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F7DC-38FB-450A-B2AC-6E2FB367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75"/>
            <a:ext cx="10515600" cy="1325563"/>
          </a:xfrm>
        </p:spPr>
        <p:txBody>
          <a:bodyPr/>
          <a:lstStyle/>
          <a:p>
            <a:r>
              <a:rPr lang="en-GB" dirty="0">
                <a:latin typeface="+mn-lt"/>
              </a:rPr>
              <a:t>C - Refine and apply initial ideas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709C91B-D938-4B97-BFDF-D046BE885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832809"/>
              </p:ext>
            </p:extLst>
          </p:nvPr>
        </p:nvGraphicFramePr>
        <p:xfrm>
          <a:off x="1571625" y="1412875"/>
          <a:ext cx="10074125" cy="4387033"/>
        </p:xfrm>
        <a:graphic>
          <a:graphicData uri="http://schemas.openxmlformats.org/drawingml/2006/table">
            <a:tbl>
              <a:tblPr/>
              <a:tblGrid>
                <a:gridCol w="4419634">
                  <a:extLst>
                    <a:ext uri="{9D8B030D-6E8A-4147-A177-3AD203B41FA5}">
                      <a16:colId xmlns:a16="http://schemas.microsoft.com/office/drawing/2014/main" val="3588412772"/>
                    </a:ext>
                  </a:extLst>
                </a:gridCol>
                <a:gridCol w="5654491">
                  <a:extLst>
                    <a:ext uri="{9D8B030D-6E8A-4147-A177-3AD203B41FA5}">
                      <a16:colId xmlns:a16="http://schemas.microsoft.com/office/drawing/2014/main" val="2761748956"/>
                    </a:ext>
                  </a:extLst>
                </a:gridCol>
              </a:tblGrid>
              <a:tr h="4387033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Times New Roman"/>
                        </a:rPr>
                        <a:t>2. Action plan</a:t>
                      </a:r>
                    </a:p>
                    <a:p>
                      <a:pPr marL="0" lvl="0" indent="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400" dirty="0">
                        <a:solidFill>
                          <a:srgbClr val="98002E"/>
                        </a:solidFill>
                        <a:effectLst/>
                        <a:latin typeface="Calibri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What specific actions can your work programme or project take to maximise the potential for positive impacts and/or to mitigate the negative impacts on health inequalities?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400" dirty="0">
                        <a:effectLst/>
                        <a:latin typeface="Calibri"/>
                        <a:ea typeface="Times New Roman" panose="02020603050405020304" pitchFamily="18" charset="0"/>
                        <a:cs typeface="Arial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98002E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How can you act on the specific causes of inequalities identified above?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98002E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Could you consider targeting action on populations who face the biggest inequalities?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98002E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Could you design the work with communities who face the biggest health inequalities to maximise the chance of it working for them?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98002E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Could you seek to increase people’s control over their health and lives (if appropriate)?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98002E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Could you use civic, service and community-centred interventions to tackle the problem – to maximise the chance of reaching large populations at scale?</a:t>
                      </a:r>
                    </a:p>
                    <a:p>
                      <a:pPr marL="171450" lvl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98002E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Who else can help?</a:t>
                      </a:r>
                    </a:p>
                  </a:txBody>
                  <a:tcPr marL="51148" marR="51148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i="1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i="1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i="0" dirty="0">
                        <a:effectLst/>
                        <a:latin typeface="Calibri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20936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524A8-8CD0-49F5-9E62-A4EAC328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1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0C007-B5DE-4ECF-BE35-B06CCB281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134937"/>
            <a:ext cx="10515600" cy="1325563"/>
          </a:xfrm>
        </p:spPr>
        <p:txBody>
          <a:bodyPr/>
          <a:lstStyle/>
          <a:p>
            <a:r>
              <a:rPr lang="en-GB" dirty="0">
                <a:latin typeface="+mn-lt"/>
              </a:rPr>
              <a:t>D Review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69A663A-C158-4BD8-BD83-666EAFCE2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3450" y="1071908"/>
            <a:ext cx="10042292" cy="43197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264B1-2083-403A-ABB8-48326F76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5AEAA3-28F5-48DE-9C80-CBB18E66E5BC}"/>
              </a:ext>
            </a:extLst>
          </p:cNvPr>
          <p:cNvSpPr/>
          <p:nvPr/>
        </p:nvSpPr>
        <p:spPr>
          <a:xfrm>
            <a:off x="3628480" y="2462858"/>
            <a:ext cx="4158208" cy="200054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1200" dirty="0"/>
          </a:p>
          <a:p>
            <a:r>
              <a:rPr lang="en-GB" sz="1400" dirty="0"/>
              <a:t>Don’t focus on easier to reach communities- target/ time driven to achieve.</a:t>
            </a:r>
            <a:endParaRPr lang="en-GB" sz="1400" dirty="0">
              <a:cs typeface="Calibri"/>
            </a:endParaRPr>
          </a:p>
          <a:p>
            <a:endParaRPr lang="en-GB" sz="1400" dirty="0">
              <a:cs typeface="Calibri"/>
            </a:endParaRPr>
          </a:p>
          <a:p>
            <a:r>
              <a:rPr lang="en-GB" sz="1400" dirty="0"/>
              <a:t>Take more time to reach ‘gap’ areas (i.e. disadvantaged groups) and build into project timelines. </a:t>
            </a:r>
            <a:endParaRPr lang="en-GB" sz="1400" dirty="0">
              <a:cs typeface="Calibri"/>
            </a:endParaRPr>
          </a:p>
          <a:p>
            <a:endParaRPr lang="en-GB" sz="1400" dirty="0">
              <a:cs typeface="Calibri"/>
            </a:endParaRPr>
          </a:p>
          <a:p>
            <a:r>
              <a:rPr lang="en-GB" sz="1400" dirty="0"/>
              <a:t>Promote an equity tool with others in your service/locality</a:t>
            </a:r>
            <a:endParaRPr lang="en-GB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35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2F57-46B2-4719-B760-271BF7A1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23811" cy="888909"/>
          </a:xfrm>
          <a:noFill/>
        </p:spPr>
        <p:txBody>
          <a:bodyPr/>
          <a:lstStyle/>
          <a:p>
            <a:r>
              <a:rPr lang="en-GB"/>
              <a:t>Welcome and Introduction</a:t>
            </a:r>
            <a:endParaRPr lang="en-GB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B3D48-5826-49EC-A88A-ECE6A39FE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85" y="1358283"/>
            <a:ext cx="5590375" cy="3240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400" dirty="0"/>
              <a:t>Scope of today’s workshop:</a:t>
            </a:r>
            <a:endParaRPr lang="en-GB" sz="1400" dirty="0">
              <a:cs typeface="Calibri"/>
            </a:endParaRPr>
          </a:p>
          <a:p>
            <a:r>
              <a:rPr lang="en-GB" sz="1400" dirty="0">
                <a:latin typeface="Calibri"/>
                <a:ea typeface="Calibri" panose="020F0502020204030204" pitchFamily="34" charset="0"/>
                <a:cs typeface="Calibri"/>
              </a:rPr>
              <a:t>To have a structured conversation to share information and insights.</a:t>
            </a:r>
          </a:p>
          <a:p>
            <a:r>
              <a:rPr lang="en-GB" sz="1400" dirty="0">
                <a:latin typeface="Calibri"/>
                <a:ea typeface="Calibri" panose="020F0502020204030204" pitchFamily="34" charset="0"/>
                <a:cs typeface="Calibri"/>
              </a:rPr>
              <a:t>To consider what actions to explore further and identify next steps. </a:t>
            </a:r>
          </a:p>
          <a:p>
            <a:r>
              <a:rPr lang="en-GB" sz="1400" dirty="0"/>
              <a:t>We will be using the Health Equity Assessment Tool (HEAT) </a:t>
            </a:r>
            <a:endParaRPr lang="en-GB" sz="1400" dirty="0">
              <a:cs typeface="Calibri"/>
            </a:endParaRPr>
          </a:p>
          <a:p>
            <a:r>
              <a:rPr lang="en-GB" sz="1400" dirty="0"/>
              <a:t>Participants from across: </a:t>
            </a:r>
            <a:r>
              <a:rPr lang="en-GB" sz="1400" dirty="0">
                <a:solidFill>
                  <a:srgbClr val="FF0000"/>
                </a:solidFill>
              </a:rPr>
              <a:t>INSERT THE NAMES OF PARTICIPATING ORGANISATIOSN HERE</a:t>
            </a:r>
            <a:endParaRPr lang="en-GB" sz="1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3E786-545A-4CC4-98C7-73712A56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EC2E0-6B91-40BE-A163-12CD28702220}"/>
              </a:ext>
            </a:extLst>
          </p:cNvPr>
          <p:cNvSpPr txBox="1"/>
          <p:nvPr/>
        </p:nvSpPr>
        <p:spPr>
          <a:xfrm>
            <a:off x="428685" y="3423518"/>
            <a:ext cx="6442632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dirty="0">
                <a:effectLst/>
                <a:latin typeface="Calibri"/>
                <a:ea typeface="Calibri" panose="020F0502020204030204" pitchFamily="34" charset="0"/>
                <a:cs typeface="Calibri"/>
              </a:rPr>
              <a:t>The priority areas that we will focus on is </a:t>
            </a:r>
            <a:r>
              <a:rPr lang="en-GB" sz="1400" dirty="0">
                <a:latin typeface="Calibri"/>
                <a:ea typeface="Calibri" panose="020F0502020204030204" pitchFamily="34" charset="0"/>
                <a:cs typeface="Calibri"/>
              </a:rPr>
              <a:t>based on the data gathered and will </a:t>
            </a:r>
            <a:r>
              <a:rPr lang="en-GB" sz="1400" dirty="0">
                <a:effectLst/>
                <a:latin typeface="Calibri"/>
                <a:ea typeface="Calibri" panose="020F0502020204030204" pitchFamily="34" charset="0"/>
                <a:cs typeface="Calibri"/>
              </a:rPr>
              <a:t>be:</a:t>
            </a:r>
            <a:endParaRPr lang="en-GB" sz="1400" dirty="0">
              <a:latin typeface="Calibri"/>
              <a:ea typeface="Times New Roman" panose="02020603050405020304" pitchFamily="18" charset="0"/>
              <a:cs typeface="Calibri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E462C5-9E3F-41B6-8DA1-4B22BF4E40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24" t="29460" r="25237" b="8366"/>
          <a:stretch/>
        </p:blipFill>
        <p:spPr>
          <a:xfrm>
            <a:off x="6871318" y="1833458"/>
            <a:ext cx="4580203" cy="41031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A75187-E1FC-457D-89C7-F0AF24C7A51A}"/>
              </a:ext>
            </a:extLst>
          </p:cNvPr>
          <p:cNvSpPr txBox="1"/>
          <p:nvPr/>
        </p:nvSpPr>
        <p:spPr>
          <a:xfrm>
            <a:off x="428685" y="4196092"/>
            <a:ext cx="6442632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dirty="0">
                <a:latin typeface="Calibri"/>
                <a:ea typeface="Times New Roman" panose="02020603050405020304" pitchFamily="18" charset="0"/>
                <a:cs typeface="Calibri"/>
              </a:rPr>
              <a:t>During the workshop we’ll hear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INSERT SPEAKER/FACILITATOR NAMES &amp; ORGANISATIONS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Calibri"/>
              <a:ea typeface="Times New Roman" panose="020206030504050203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306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8B97-2201-47E5-B061-58C14249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71993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Breakout rooms:</a:t>
            </a:r>
            <a:r>
              <a:rPr lang="en-GB" b="1" dirty="0">
                <a:latin typeface="+mn-lt"/>
              </a:rPr>
              <a:t> </a:t>
            </a:r>
            <a:br>
              <a:rPr lang="en-GB" b="1" dirty="0">
                <a:latin typeface="+mn-lt"/>
              </a:rPr>
            </a:br>
            <a:r>
              <a:rPr lang="en-GB" sz="2800" b="1" dirty="0">
                <a:latin typeface="+mn-lt"/>
              </a:rPr>
              <a:t>Q2 What actions can we take to address the drivers of inequalities in cancer screening for people living with severe mental illness?</a:t>
            </a:r>
            <a:br>
              <a:rPr lang="en-GB" sz="2800" b="1" dirty="0">
                <a:latin typeface="+mn-lt"/>
              </a:rPr>
            </a:br>
            <a:r>
              <a:rPr lang="en-GB" sz="2800" b="1" dirty="0">
                <a:latin typeface="+mn-lt"/>
              </a:rPr>
              <a:t>Q3 How would we know if we're making a difference?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2E9F4-3D4F-49B5-9224-E9F453CF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158E0D-D008-4B28-8E36-71BDA34C9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3963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Breakout 1 – Bowel Screening Rupert Lloyd &amp; Martin White</a:t>
            </a:r>
          </a:p>
          <a:p>
            <a:pPr marL="0" indent="0">
              <a:buNone/>
            </a:pPr>
            <a:endParaRPr lang="en-GB" i="1" dirty="0">
              <a:solidFill>
                <a:srgbClr val="FF0000"/>
              </a:solidFill>
            </a:endParaRPr>
          </a:p>
          <a:p>
            <a:r>
              <a:rPr lang="en-GB" dirty="0"/>
              <a:t>Breakout 2 – Breast Screening Paul Iggulden &amp; Ruth Webster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Breakout 3 – Cervical Screening  Heidi Croucher  &amp; Vikki Andrews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9C7333-06EC-4688-B49E-C6E3101C1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417" y="2311400"/>
            <a:ext cx="4595283" cy="34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84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3C818-37E7-47A1-97A4-29F289B1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Comfort Break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8C083-93D4-4C1C-9F03-7D6174A9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21</a:t>
            </a:fld>
            <a:endParaRPr lang="en-US"/>
          </a:p>
        </p:txBody>
      </p:sp>
      <p:pic>
        <p:nvPicPr>
          <p:cNvPr id="5" name="Picture 4" descr="A picture containing text, indoor, computer, keyboard&#10;&#10;Description automatically generated">
            <a:extLst>
              <a:ext uri="{FF2B5EF4-FFF2-40B4-BE49-F238E27FC236}">
                <a16:creationId xmlns:a16="http://schemas.microsoft.com/office/drawing/2014/main" id="{04496C42-9D54-4B37-B4B6-A3E5D39F6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75" y="1332412"/>
            <a:ext cx="6253292" cy="416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25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914A8-62E3-4FBE-963B-42BD3F28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269875"/>
            <a:ext cx="10515600" cy="1325563"/>
          </a:xfrm>
        </p:spPr>
        <p:txBody>
          <a:bodyPr/>
          <a:lstStyle/>
          <a:p>
            <a:r>
              <a:rPr lang="en-GB" dirty="0"/>
              <a:t>Feedback from breakout rooms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6A775-A4F3-4D83-80D4-A0B71201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F735E-074B-43FB-A3FE-76F140C5F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2104231"/>
            <a:ext cx="67341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90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914A8-62E3-4FBE-963B-42BD3F28A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+mn-lt"/>
              </a:rPr>
              <a:t>Blindspots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3AB20-16B3-4210-A97D-A0D38431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2674938"/>
            <a:ext cx="10515600" cy="9620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Please use the chat function to raise any further ideas or areas that you feel should also be considered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6A775-A4F3-4D83-80D4-A0B71201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39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7BDC3-E768-45B2-AC71-78FA2227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920E9-1AA1-43B6-9683-DCB116A14A55}"/>
              </a:ext>
            </a:extLst>
          </p:cNvPr>
          <p:cNvSpPr txBox="1"/>
          <p:nvPr/>
        </p:nvSpPr>
        <p:spPr>
          <a:xfrm>
            <a:off x="546268" y="381740"/>
            <a:ext cx="7923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Next steps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CD39CB-CCC5-467F-98BF-B212FEEDA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653" y="1560786"/>
            <a:ext cx="4650828" cy="465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27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EEE4-D5C7-45AE-A564-A48EC24A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0" y="2499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9600" dirty="0">
                <a:latin typeface="+mn-lt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7BDC3-E768-45B2-AC71-78FA2227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5553E-831D-4434-B01B-DE63E2A6C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1575481"/>
            <a:ext cx="4400550" cy="4495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E4C2DF0-97EE-47F9-9B96-63CC7931CC8E}"/>
              </a:ext>
            </a:extLst>
          </p:cNvPr>
          <p:cNvSpPr txBox="1">
            <a:spLocks/>
          </p:cNvSpPr>
          <p:nvPr/>
        </p:nvSpPr>
        <p:spPr>
          <a:xfrm>
            <a:off x="5873750" y="3138415"/>
            <a:ext cx="4949657" cy="1624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+mn-lt"/>
              </a:rPr>
              <a:t>We welcome your feedback on what you think went well today &amp; what we could do better. </a:t>
            </a:r>
          </a:p>
          <a:p>
            <a:endParaRPr lang="en-GB" sz="3200" dirty="0">
              <a:latin typeface="+mn-lt"/>
              <a:cs typeface="Calibri Light" panose="020F0302020204030204"/>
            </a:endParaRPr>
          </a:p>
          <a:p>
            <a:r>
              <a:rPr lang="en-GB" sz="2400" dirty="0">
                <a:latin typeface="+mn-lt"/>
                <a:cs typeface="Calibri Light" panose="020F0302020204030204"/>
              </a:rPr>
              <a:t>Please post in the chat or email </a:t>
            </a:r>
            <a:r>
              <a:rPr lang="en-GB" sz="2400" dirty="0">
                <a:latin typeface="+mn-lt"/>
                <a:cs typeface="Calibri Light" panose="020F03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Rupert.Lloyd@dorsetcouncil.gov.uk</a:t>
            </a:r>
            <a:r>
              <a:rPr lang="en-GB" sz="2400" dirty="0">
                <a:latin typeface="+mn-lt"/>
                <a:cs typeface="Calibri Light" panose="020F0302020204030204"/>
              </a:rPr>
              <a:t> </a:t>
            </a:r>
            <a:endParaRPr lang="en-US" sz="2400" dirty="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412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F4D655-23F3-466C-915F-124C3C073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186" y="2637323"/>
            <a:ext cx="10515600" cy="1325563"/>
          </a:xfrm>
        </p:spPr>
        <p:txBody>
          <a:bodyPr/>
          <a:lstStyle/>
          <a:p>
            <a:r>
              <a:rPr lang="en-GB"/>
              <a:t>Five Key concepts and language for understanding health inequalities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41AFA-F473-4DB8-B1EE-FF6DA8D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B96-F70C-4DD8-8D9A-B20236FF8ED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CE61C73-0631-3855-6B1F-89D71CF2AA2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Reference slides</a:t>
            </a:r>
          </a:p>
        </p:txBody>
      </p:sp>
    </p:spTree>
    <p:extLst>
      <p:ext uri="{BB962C8B-B14F-4D97-AF65-F5344CB8AC3E}">
        <p14:creationId xmlns:p14="http://schemas.microsoft.com/office/powerpoint/2010/main" val="1156190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082E0-D069-4A21-994B-475AF897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+mn-lt"/>
              </a:rPr>
              <a:t>1) The Four Dimensions of Health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2D1AE-76CB-44D8-91A0-CD496728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27</a:t>
            </a:fld>
            <a:endParaRPr lang="en-US"/>
          </a:p>
        </p:txBody>
      </p:sp>
      <p:pic>
        <p:nvPicPr>
          <p:cNvPr id="6" name="Picture 5" descr="cid:image001.jpg@01D60DBF.11867F30">
            <a:extLst>
              <a:ext uri="{FF2B5EF4-FFF2-40B4-BE49-F238E27FC236}">
                <a16:creationId xmlns:a16="http://schemas.microsoft.com/office/drawing/2014/main" id="{B5A28D65-2388-48A3-933C-862BC9079776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412777"/>
            <a:ext cx="4896544" cy="4256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71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65098-E314-4FBB-A53E-3ECFA2FA0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535" y="737864"/>
            <a:ext cx="6192688" cy="648072"/>
          </a:xfrm>
        </p:spPr>
        <p:txBody>
          <a:bodyPr>
            <a:normAutofit/>
          </a:bodyPr>
          <a:lstStyle/>
          <a:p>
            <a:r>
              <a:rPr lang="en-GB" sz="3600">
                <a:latin typeface="+mn-lt"/>
                <a:cs typeface="Arial" panose="020B0604020202020204" pitchFamily="34" charset="0"/>
              </a:rPr>
              <a:t>2) Social Gradient in Health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6F8639-CAAF-4D11-8A1F-FA6C5F6DE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1658" t="48349" r="13232" b="13654"/>
          <a:stretch/>
        </p:blipFill>
        <p:spPr>
          <a:xfrm>
            <a:off x="1892113" y="2210804"/>
            <a:ext cx="7752572" cy="32994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006CF8-4332-49F3-9ACC-D8EB379F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B96-F70C-4DD8-8D9A-B20236FF8ED5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1E523E-5E4F-4703-9B96-195186A3D272}"/>
              </a:ext>
            </a:extLst>
          </p:cNvPr>
          <p:cNvSpPr txBox="1"/>
          <p:nvPr/>
        </p:nvSpPr>
        <p:spPr>
          <a:xfrm>
            <a:off x="2207568" y="138593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Life expectancy at birth by area deprivation deciles and sex, England, 2016-18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A5860C-0171-46EF-B767-5FE86A1CAA84}"/>
              </a:ext>
            </a:extLst>
          </p:cNvPr>
          <p:cNvSpPr txBox="1"/>
          <p:nvPr/>
        </p:nvSpPr>
        <p:spPr>
          <a:xfrm>
            <a:off x="2414883" y="5502418"/>
            <a:ext cx="5184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hlinkClick r:id="rId4"/>
              </a:rPr>
              <a:t>https://www.health.org.uk/publications/reports/the-marmot-review-10-years-on</a:t>
            </a:r>
            <a:endParaRPr lang="en-GB" sz="1100"/>
          </a:p>
          <a:p>
            <a:r>
              <a:rPr lang="en-GB" sz="1100"/>
              <a:t>p.16</a:t>
            </a:r>
          </a:p>
        </p:txBody>
      </p:sp>
    </p:spTree>
    <p:extLst>
      <p:ext uri="{BB962C8B-B14F-4D97-AF65-F5344CB8AC3E}">
        <p14:creationId xmlns:p14="http://schemas.microsoft.com/office/powerpoint/2010/main" val="3495097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7F77-8FC6-49DB-9BBA-580E3632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15" y="434409"/>
            <a:ext cx="10724225" cy="994172"/>
          </a:xfrm>
        </p:spPr>
        <p:txBody>
          <a:bodyPr>
            <a:normAutofit fontScale="90000"/>
          </a:bodyPr>
          <a:lstStyle/>
          <a:p>
            <a:r>
              <a:rPr lang="en-GB" sz="3600">
                <a:latin typeface="+mn-lt"/>
                <a:cs typeface="Arial" panose="020B0604020202020204" pitchFamily="34" charset="0"/>
              </a:rPr>
              <a:t>2) Social Gradient and the Indices of Multiple Deprivation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DABDCF-A028-469F-A96E-F90497986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067" t="37269" r="33063" b="16312"/>
          <a:stretch/>
        </p:blipFill>
        <p:spPr>
          <a:xfrm>
            <a:off x="2539916" y="1301993"/>
            <a:ext cx="5671811" cy="425040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BE489-50FB-4BE2-9A77-B6889A2F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B96-F70C-4DD8-8D9A-B20236FF8ED5}" type="slidenum">
              <a:rPr lang="en-GB" smtClean="0"/>
              <a:t>29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725CC1-8579-4D8D-87F5-E811BE05E1A7}"/>
              </a:ext>
            </a:extLst>
          </p:cNvPr>
          <p:cNvSpPr/>
          <p:nvPr/>
        </p:nvSpPr>
        <p:spPr>
          <a:xfrm>
            <a:off x="2658852" y="5631771"/>
            <a:ext cx="3780420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25">
                <a:hlinkClick r:id="rId4"/>
              </a:rPr>
              <a:t>English indices of deprivation 2019 - GOV.UK (www.gov.uk)</a:t>
            </a:r>
            <a:endParaRPr lang="en-GB" sz="825"/>
          </a:p>
        </p:txBody>
      </p:sp>
    </p:spTree>
    <p:extLst>
      <p:ext uri="{BB962C8B-B14F-4D97-AF65-F5344CB8AC3E}">
        <p14:creationId xmlns:p14="http://schemas.microsoft.com/office/powerpoint/2010/main" val="26987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8B798-550D-4B2B-BF04-2BF3995C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3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16B5970-F2F6-5A64-9F3D-DDA2E2342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2" y="754063"/>
            <a:ext cx="2476999" cy="888909"/>
          </a:xfrm>
          <a:noFill/>
        </p:spPr>
        <p:txBody>
          <a:bodyPr/>
          <a:lstStyle/>
          <a:p>
            <a:r>
              <a:rPr lang="en-GB" b="1">
                <a:cs typeface="Calibri Light"/>
              </a:rPr>
              <a:t>Agenda</a:t>
            </a:r>
            <a:endParaRPr lang="en-GB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F9BB47-00B0-4C9C-B060-3C50CA0B1BAE}"/>
              </a:ext>
            </a:extLst>
          </p:cNvPr>
          <p:cNvSpPr txBox="1"/>
          <p:nvPr/>
        </p:nvSpPr>
        <p:spPr>
          <a:xfrm>
            <a:off x="2387600" y="2387600"/>
            <a:ext cx="674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INSERT YOUR AGENDA HERE </a:t>
            </a:r>
          </a:p>
        </p:txBody>
      </p:sp>
    </p:spTree>
    <p:extLst>
      <p:ext uri="{BB962C8B-B14F-4D97-AF65-F5344CB8AC3E}">
        <p14:creationId xmlns:p14="http://schemas.microsoft.com/office/powerpoint/2010/main" val="721164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3F746-8258-4D77-A185-ADE354FCC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52" y="321294"/>
            <a:ext cx="8537510" cy="910546"/>
          </a:xfrm>
        </p:spPr>
        <p:txBody>
          <a:bodyPr>
            <a:normAutofit/>
          </a:bodyPr>
          <a:lstStyle/>
          <a:p>
            <a:r>
              <a:rPr lang="en-GB" sz="3600">
                <a:latin typeface="+mn-lt"/>
                <a:cs typeface="Arial" panose="020B0604020202020204" pitchFamily="34" charset="0"/>
              </a:rPr>
              <a:t>3) Clinical Care Contribution to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96CC6-B09F-42F5-8C9D-EC0276E29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3" y="1362269"/>
            <a:ext cx="10030097" cy="4472935"/>
          </a:xfrm>
        </p:spPr>
        <p:txBody>
          <a:bodyPr>
            <a:normAutofit lnSpcReduction="10000"/>
          </a:bodyPr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pPr marL="0" indent="0"/>
            <a:r>
              <a:rPr lang="en-GB" sz="825"/>
              <a:t>Hood et al 2015 </a:t>
            </a:r>
            <a:r>
              <a:rPr lang="en-GB" sz="825">
                <a:hlinkClick r:id="rId3"/>
              </a:rPr>
              <a:t>County Health Rankings: Relationships Between Determinant Factors and Health Outcomes – ScienceDirect</a:t>
            </a:r>
            <a:endParaRPr lang="en-GB" sz="825"/>
          </a:p>
          <a:p>
            <a:pPr marL="0" indent="0"/>
            <a:r>
              <a:rPr lang="en-GB" sz="825"/>
              <a:t>Quoted by Andi Orlowski, NHS Health Economics Unit  on 28.04.21</a:t>
            </a:r>
          </a:p>
          <a:p>
            <a:endParaRPr lang="en-GB" sz="825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AB3EA1-A4B9-429A-B47E-681C3C37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B96-F70C-4DD8-8D9A-B20236FF8ED5}" type="slidenum">
              <a:rPr lang="en-GB" smtClean="0"/>
              <a:t>30</a:t>
            </a:fld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FFC4092-5410-4913-9D95-025B11113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091786"/>
              </p:ext>
            </p:extLst>
          </p:nvPr>
        </p:nvGraphicFramePr>
        <p:xfrm>
          <a:off x="2905170" y="968538"/>
          <a:ext cx="6028774" cy="4037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59630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FF2C-2628-461E-BD95-CCA46B28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2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>
                <a:latin typeface="+mn-lt"/>
                <a:cs typeface="Arial" panose="020B0604020202020204" pitchFamily="34" charset="0"/>
              </a:rPr>
              <a:t>4) The Determinants of Health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C17428-046C-4D3E-B556-5A51E5AAA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37688" y="1969041"/>
            <a:ext cx="5700254" cy="37310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26EF7-77AA-493F-BA5C-D1EE1565E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B96-F70C-4DD8-8D9A-B20236FF8ED5}" type="slidenum">
              <a:rPr lang="en-GB" smtClean="0"/>
              <a:t>31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459601-C3B4-4222-BFD8-8C830D3C968D}"/>
              </a:ext>
            </a:extLst>
          </p:cNvPr>
          <p:cNvSpPr/>
          <p:nvPr/>
        </p:nvSpPr>
        <p:spPr>
          <a:xfrm>
            <a:off x="7965884" y="5935900"/>
            <a:ext cx="2144117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">
                <a:cs typeface="Arial" panose="020B0604020202020204" pitchFamily="34" charset="0"/>
              </a:rPr>
              <a:t>Source: Kings Fund after Dahlgren and Whitehead (1993)</a:t>
            </a:r>
          </a:p>
        </p:txBody>
      </p:sp>
    </p:spTree>
    <p:extLst>
      <p:ext uri="{BB962C8B-B14F-4D97-AF65-F5344CB8AC3E}">
        <p14:creationId xmlns:p14="http://schemas.microsoft.com/office/powerpoint/2010/main" val="3064050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5148-F7A9-4EDA-81C9-496B838E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35" y="168750"/>
            <a:ext cx="10653204" cy="994172"/>
          </a:xfrm>
        </p:spPr>
        <p:txBody>
          <a:bodyPr>
            <a:noAutofit/>
          </a:bodyPr>
          <a:lstStyle/>
          <a:p>
            <a:r>
              <a:rPr lang="en-GB" sz="3600">
                <a:latin typeface="+mn-lt"/>
                <a:cs typeface="Arial" panose="020B0604020202020204" pitchFamily="34" charset="0"/>
              </a:rPr>
              <a:t>5) Inequality, Equality, Equity and Justice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85EB98-B02C-46E1-A37A-CBB58722C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724" t="29461" r="23861" b="4126"/>
          <a:stretch/>
        </p:blipFill>
        <p:spPr>
          <a:xfrm>
            <a:off x="3633832" y="1214379"/>
            <a:ext cx="4493623" cy="41536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0CBBD-D36D-4D1A-93CF-8D2854C11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B96-F70C-4DD8-8D9A-B20236FF8ED5}" type="slidenum">
              <a:rPr lang="en-GB" smtClean="0"/>
              <a:t>32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C5C6ED-31C2-487A-8061-8E706BF1E019}"/>
              </a:ext>
            </a:extLst>
          </p:cNvPr>
          <p:cNvSpPr/>
          <p:nvPr/>
        </p:nvSpPr>
        <p:spPr>
          <a:xfrm>
            <a:off x="8558169" y="5235257"/>
            <a:ext cx="2268252" cy="26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63">
                <a:hlinkClick r:id="rId4"/>
              </a:rPr>
              <a:t>https://onlinepublichealth.gwu.edu/resources/equity-vs-equality/</a:t>
            </a:r>
            <a:endParaRPr lang="en-GB" sz="563"/>
          </a:p>
          <a:p>
            <a:endParaRPr lang="en-GB" sz="563"/>
          </a:p>
        </p:txBody>
      </p:sp>
    </p:spTree>
    <p:extLst>
      <p:ext uri="{BB962C8B-B14F-4D97-AF65-F5344CB8AC3E}">
        <p14:creationId xmlns:p14="http://schemas.microsoft.com/office/powerpoint/2010/main" val="177909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371C-F544-479F-AF48-D2B7542B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702" y="360040"/>
            <a:ext cx="8028000" cy="836712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  <a:latin typeface="+mn-lt"/>
              </a:rPr>
              <a:t>Introduction- HEAT: four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F94F1-51E2-4725-9AEC-6898336E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644" y="1476072"/>
            <a:ext cx="8232853" cy="4610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HEAT tool is designed to be used at the start of work to help you consider its potential impacts/effects, but it can be used retrospectively. </a:t>
            </a:r>
          </a:p>
          <a:p>
            <a:pPr marL="0" indent="0">
              <a:buNone/>
            </a:pPr>
            <a:r>
              <a:rPr lang="en-GB" sz="2000" dirty="0"/>
              <a:t>There are </a:t>
            </a:r>
            <a:r>
              <a:rPr lang="en-GB" sz="2000" b="1" dirty="0"/>
              <a:t>4 stages </a:t>
            </a:r>
            <a:r>
              <a:rPr lang="en-GB" sz="2000" dirty="0"/>
              <a:t>but the tool can be used </a:t>
            </a:r>
            <a:r>
              <a:rPr lang="en-GB" sz="2000" b="1" dirty="0"/>
              <a:t>flexibly</a:t>
            </a:r>
            <a:r>
              <a:rPr lang="en-GB" sz="20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/>
              <a:t>Prepare - </a:t>
            </a:r>
            <a:r>
              <a:rPr lang="en-GB" sz="2000" dirty="0"/>
              <a:t>agree the scope of work and assemble the information you require</a:t>
            </a:r>
            <a:endParaRPr lang="en-GB" sz="2000" b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b="1" dirty="0"/>
              <a:t>Assess - </a:t>
            </a:r>
            <a:r>
              <a:rPr lang="en-GB" sz="2000" dirty="0"/>
              <a:t>examine the evidence and intelligence related to your work area or service </a:t>
            </a:r>
            <a:endParaRPr lang="en-GB" sz="2000" b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b="1" dirty="0"/>
              <a:t>Refine and apply - </a:t>
            </a:r>
            <a:r>
              <a:rPr lang="en-GB" sz="2000" dirty="0"/>
              <a:t>focus on the most impactful actions</a:t>
            </a:r>
            <a:r>
              <a:rPr lang="en-GB" sz="2000" b="1" dirty="0"/>
              <a:t> </a:t>
            </a:r>
            <a:r>
              <a:rPr lang="en-GB" sz="2000" dirty="0"/>
              <a:t>and make tangible changes to work plans/service specifications, informed by evidence where possible</a:t>
            </a:r>
            <a:endParaRPr lang="en-GB" sz="1100" b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b="1" dirty="0"/>
              <a:t>Review – </a:t>
            </a:r>
            <a:r>
              <a:rPr lang="en-GB" sz="2000" dirty="0"/>
              <a:t>consider progress against targets and make tangible changes to work plans or service, informed by evidence</a:t>
            </a:r>
            <a:endParaRPr lang="en-GB" sz="20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EE422-577F-4F83-9886-B48396FB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A8A38C-9C7C-4516-B3A9-F2563E5832AC}"/>
              </a:ext>
            </a:extLst>
          </p:cNvPr>
          <p:cNvSpPr/>
          <p:nvPr/>
        </p:nvSpPr>
        <p:spPr>
          <a:xfrm>
            <a:off x="569407" y="2617474"/>
            <a:ext cx="701294" cy="244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Done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A6DC2F-1430-4BAC-B864-6B07F464D5B9}"/>
              </a:ext>
            </a:extLst>
          </p:cNvPr>
          <p:cNvSpPr/>
          <p:nvPr/>
        </p:nvSpPr>
        <p:spPr>
          <a:xfrm>
            <a:off x="610316" y="3266127"/>
            <a:ext cx="619476" cy="3257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70C0"/>
                </a:solidFill>
              </a:rPr>
              <a:t>Next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CA6E29-548F-49FF-8B78-355F4AE4DF61}"/>
              </a:ext>
            </a:extLst>
          </p:cNvPr>
          <p:cNvSpPr/>
          <p:nvPr/>
        </p:nvSpPr>
        <p:spPr>
          <a:xfrm>
            <a:off x="496349" y="4830057"/>
            <a:ext cx="847410" cy="4128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9933"/>
                </a:solidFill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385602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96F24-A1FC-483D-AEEF-F3324450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A. Prepare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ED68605-45BC-462F-93BE-F77F1418C5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159361"/>
              </p:ext>
            </p:extLst>
          </p:nvPr>
        </p:nvGraphicFramePr>
        <p:xfrm>
          <a:off x="1404455" y="1679921"/>
          <a:ext cx="8657569" cy="3699564"/>
        </p:xfrm>
        <a:graphic>
          <a:graphicData uri="http://schemas.openxmlformats.org/drawingml/2006/table">
            <a:tbl>
              <a:tblPr/>
              <a:tblGrid>
                <a:gridCol w="3862946">
                  <a:extLst>
                    <a:ext uri="{9D8B030D-6E8A-4147-A177-3AD203B41FA5}">
                      <a16:colId xmlns:a16="http://schemas.microsoft.com/office/drawing/2014/main" val="4294074617"/>
                    </a:ext>
                  </a:extLst>
                </a:gridCol>
                <a:gridCol w="4794623">
                  <a:extLst>
                    <a:ext uri="{9D8B030D-6E8A-4147-A177-3AD203B41FA5}">
                      <a16:colId xmlns:a16="http://schemas.microsoft.com/office/drawing/2014/main" val="4281457265"/>
                    </a:ext>
                  </a:extLst>
                </a:gridCol>
              </a:tblGrid>
              <a:tr h="562237">
                <a:tc>
                  <a:txBody>
                    <a:bodyPr/>
                    <a:lstStyle/>
                    <a:p>
                      <a:pPr marR="50419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Steps to take</a:t>
                      </a:r>
                    </a:p>
                  </a:txBody>
                  <a:tcPr marL="60571" marR="60571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Your response – </a:t>
                      </a: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remember to consider multiple dimensions of inequalities, including protected characteristics and socio-economic differences</a:t>
                      </a:r>
                      <a:endParaRPr lang="en-GB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571" marR="60571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749523"/>
                  </a:ext>
                </a:extLst>
              </a:tr>
              <a:tr h="49579">
                <a:tc gridSpan="2"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UcPeriod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Prepare – agree the scope of work and assemble the information you need</a:t>
                      </a:r>
                    </a:p>
                  </a:txBody>
                  <a:tcPr marL="60571" marR="6057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UcPeriod"/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0571" marR="6057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00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856541"/>
                  </a:ext>
                </a:extLst>
              </a:tr>
              <a:tr h="284612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GB" sz="2000" dirty="0">
                        <a:solidFill>
                          <a:srgbClr val="98002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000" dirty="0">
                          <a:solidFill>
                            <a:srgbClr val="98002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Your programme of work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What are the main aims of your work?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How do you expect your work to reduce health inequalities?</a:t>
                      </a:r>
                    </a:p>
                  </a:txBody>
                  <a:tcPr marL="60571" marR="6057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en-GB" sz="16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</a:rPr>
                        <a:t>The priority area that we will focus on will be </a:t>
                      </a:r>
                      <a:r>
                        <a:rPr lang="en-GB" sz="1600" b="1" u="sng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</a:rPr>
                        <a:t>INSERT YOUR FOCUS HERE </a:t>
                      </a:r>
                      <a:endParaRPr lang="en-GB" sz="1600" dirty="0">
                        <a:highlight>
                          <a:srgbClr val="FFFF00"/>
                        </a:highlight>
                        <a:latin typeface="+mn-lt"/>
                        <a:ea typeface="Times New Roman" panose="02020603050405020304" pitchFamily="18" charset="0"/>
                        <a:cs typeface="Calibri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en-GB" sz="1400" b="1" u="sng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0571" marR="6057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0478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E4B67-EAAF-424F-93C8-CD035C58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1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45EE7-5FB7-4EA7-B319-B73B1BD0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635125"/>
            <a:ext cx="7277100" cy="4351338"/>
          </a:xfrm>
        </p:spPr>
        <p:txBody>
          <a:bodyPr/>
          <a:lstStyle/>
          <a:p>
            <a:pPr marL="0" indent="0">
              <a:buNone/>
            </a:pPr>
            <a:r>
              <a:rPr lang="en-GB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45EE7-5FB7-4EA7-B319-B73B1BD0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635125"/>
            <a:ext cx="72771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SLIDES 8 - 13 ARE SOME EXAMPLES OF DATA SHARED AS PART OF A HEAT WORKSHOP FOCUSED ON UPTAKE OF CANCER SCREENING BY PEOPLE LIVING WITH SEVERE MENTAL ILLNESS (SMI) IN DORSET  </a:t>
            </a:r>
          </a:p>
        </p:txBody>
      </p:sp>
    </p:spTree>
    <p:extLst>
      <p:ext uri="{BB962C8B-B14F-4D97-AF65-F5344CB8AC3E}">
        <p14:creationId xmlns:p14="http://schemas.microsoft.com/office/powerpoint/2010/main" val="5978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EB189-C376-4F5C-AE8C-7693C7CAE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77" y="76591"/>
            <a:ext cx="8394732" cy="1692794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</a:rPr>
              <a:t>Severe Mental Illness (SMI)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BE846-9B66-4E4D-A28C-C9FB9E8F8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04" y="1369213"/>
            <a:ext cx="6656596" cy="5114714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en-GB" sz="5900" b="0" i="0" u="none" strike="noStrike" baseline="0" dirty="0"/>
              <a:t>Severe mental illness’ (SMI) refers to people living with psychological problems including schizophrenia, bipolar affective disorder or other long-term psychotic illness and </a:t>
            </a:r>
            <a:r>
              <a:rPr lang="en-GB" sz="5900" dirty="0"/>
              <a:t>people</a:t>
            </a:r>
            <a:r>
              <a:rPr lang="en-GB" sz="5900" b="0" i="0" u="none" strike="noStrike" baseline="0" dirty="0"/>
              <a:t> receiving lithium therapy.</a:t>
            </a:r>
            <a:endParaRPr lang="en-GB" sz="5900" b="1" dirty="0"/>
          </a:p>
          <a:p>
            <a:pPr marL="0" indent="0">
              <a:lnSpc>
                <a:spcPct val="104000"/>
              </a:lnSpc>
              <a:spcAft>
                <a:spcPts val="600"/>
              </a:spcAft>
              <a:buNone/>
            </a:pPr>
            <a:endParaRPr lang="en-GB" sz="3800" b="1" dirty="0"/>
          </a:p>
          <a:p>
            <a:pPr marL="0" indent="0">
              <a:lnSpc>
                <a:spcPct val="104000"/>
              </a:lnSpc>
              <a:spcAft>
                <a:spcPts val="600"/>
              </a:spcAft>
              <a:buNone/>
            </a:pPr>
            <a:r>
              <a:rPr lang="en-GB" sz="4400" b="1" dirty="0">
                <a:solidFill>
                  <a:srgbClr val="2E75B6"/>
                </a:solidFill>
                <a:latin typeface="+mj-lt"/>
              </a:rPr>
              <a:t>Data gathering process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GB" sz="5100" dirty="0"/>
              <a:t> We’ve compiled data from:</a:t>
            </a:r>
          </a:p>
          <a:p>
            <a:pPr lvl="1">
              <a:lnSpc>
                <a:spcPct val="104000"/>
              </a:lnSpc>
              <a:spcAft>
                <a:spcPts val="600"/>
              </a:spcAft>
            </a:pPr>
            <a:r>
              <a:rPr lang="en-GB" sz="5100" dirty="0" err="1"/>
              <a:t>DiiS</a:t>
            </a:r>
            <a:endParaRPr lang="en-GB" sz="5100" dirty="0"/>
          </a:p>
          <a:p>
            <a:pPr lvl="1">
              <a:lnSpc>
                <a:spcPct val="104000"/>
              </a:lnSpc>
              <a:spcAft>
                <a:spcPts val="600"/>
              </a:spcAft>
            </a:pPr>
            <a:r>
              <a:rPr lang="en-GB" sz="5100" dirty="0"/>
              <a:t>OHID/PHE </a:t>
            </a:r>
          </a:p>
          <a:p>
            <a:pPr lvl="1">
              <a:lnSpc>
                <a:spcPct val="104000"/>
              </a:lnSpc>
              <a:spcAft>
                <a:spcPts val="600"/>
              </a:spcAft>
            </a:pPr>
            <a:r>
              <a:rPr lang="en-GB" sz="5100" dirty="0"/>
              <a:t>NHS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C5B9D-3DD1-45A9-BA84-7119D86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>
            <a:normAutofit/>
          </a:bodyPr>
          <a:lstStyle/>
          <a:p>
            <a:pPr marL="531813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531813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ngled shot of pen on a graph">
            <a:extLst>
              <a:ext uri="{FF2B5EF4-FFF2-40B4-BE49-F238E27FC236}">
                <a16:creationId xmlns:a16="http://schemas.microsoft.com/office/drawing/2014/main" id="{8162752A-15C0-47B2-9EDC-1E7DA28B23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52" b="-1"/>
          <a:stretch/>
        </p:blipFill>
        <p:spPr>
          <a:xfrm>
            <a:off x="7899399" y="1769385"/>
            <a:ext cx="3944982" cy="4285442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881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74990-BFA4-4C1E-A068-F42ECAC21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29" y="766296"/>
            <a:ext cx="4246771" cy="5329704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/>
              <a:t>Context - Our population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8,211 people on the SMI register across BCP &amp; Dorset 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6,885 are active 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4,125 are female and 4,085 are male 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8% of people with SMI are from ethnic minority backgrounds compared to 4% of the general population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15% of people with SMI live in areas of Dorset  within the 20% most deprived LSOAs in England. 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Variation across Primary Care Networks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000" dirty="0"/>
              <a:t>Source: Dorset Intelligence &amp; Insights Service (</a:t>
            </a:r>
            <a:r>
              <a:rPr lang="en-GB" sz="1000" dirty="0" err="1"/>
              <a:t>DiiS</a:t>
            </a:r>
            <a:r>
              <a:rPr lang="en-GB" sz="1000" dirty="0"/>
              <a:t>)</a:t>
            </a:r>
            <a:endParaRPr lang="en-GB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00281-7F03-429B-92D5-E5638CB6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356350"/>
            <a:ext cx="2743200" cy="365125"/>
          </a:xfrm>
        </p:spPr>
        <p:txBody>
          <a:bodyPr>
            <a:normAutofit/>
          </a:bodyPr>
          <a:lstStyle/>
          <a:p>
            <a:pPr marL="531813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fld id="{2565FA6D-D4C8-4C4C-AC4B-3269734D34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531813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AB0824-AD94-464C-9A8B-1C1DCA2B69DF}"/>
              </a:ext>
            </a:extLst>
          </p:cNvPr>
          <p:cNvSpPr txBox="1">
            <a:spLocks/>
          </p:cNvSpPr>
          <p:nvPr/>
        </p:nvSpPr>
        <p:spPr>
          <a:xfrm>
            <a:off x="172829" y="0"/>
            <a:ext cx="7418411" cy="922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What do we know about people living with SMI in Dorset?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F6992-EBD3-450B-8888-C111C963E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814" y="1106585"/>
            <a:ext cx="5701696" cy="51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51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1F3FC086283B4981FA639CED4BF8F3" ma:contentTypeVersion="12" ma:contentTypeDescription="Create a new document." ma:contentTypeScope="" ma:versionID="068e3edc4af9b85d5e53771bdfae11f3">
  <xsd:schema xmlns:xsd="http://www.w3.org/2001/XMLSchema" xmlns:xs="http://www.w3.org/2001/XMLSchema" xmlns:p="http://schemas.microsoft.com/office/2006/metadata/properties" xmlns:ns2="9c62f6da-0214-42ac-bf4b-529d0aa4c23b" xmlns:ns3="40c95982-85ca-473a-afa5-da9cf46b09f9" targetNamespace="http://schemas.microsoft.com/office/2006/metadata/properties" ma:root="true" ma:fieldsID="284d820f54f1106f7b5a3d4a544c6326" ns2:_="" ns3:_="">
    <xsd:import namespace="9c62f6da-0214-42ac-bf4b-529d0aa4c23b"/>
    <xsd:import namespace="40c95982-85ca-473a-afa5-da9cf46b09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2f6da-0214-42ac-bf4b-529d0aa4c2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c95982-85ca-473a-afa5-da9cf46b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2EDEA1-69AB-4F30-BB5B-46418D43DF26}">
  <ds:schemaRefs>
    <ds:schemaRef ds:uri="http://schemas.openxmlformats.org/package/2006/metadata/core-properties"/>
    <ds:schemaRef ds:uri="http://www.w3.org/XML/1998/namespace"/>
    <ds:schemaRef ds:uri="http://purl.org/dc/elements/1.1/"/>
    <ds:schemaRef ds:uri="9c62f6da-0214-42ac-bf4b-529d0aa4c23b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</ds:schemaRefs>
</ds:datastoreItem>
</file>

<file path=customXml/itemProps2.xml><?xml version="1.0" encoding="utf-8"?>
<ds:datastoreItem xmlns:ds="http://schemas.openxmlformats.org/officeDocument/2006/customXml" ds:itemID="{3708C05C-DD0B-4D4E-A44C-9B0DB82EBC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2735EB-484F-44E1-9DFC-6D6D3F58C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2f6da-0214-42ac-bf4b-529d0aa4c23b"/>
    <ds:schemaRef ds:uri="40c95982-85ca-473a-afa5-da9cf46b09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</TotalTime>
  <Words>1630</Words>
  <Application>Microsoft Office PowerPoint</Application>
  <PresentationFormat>Widescreen</PresentationFormat>
  <Paragraphs>234</Paragraphs>
  <Slides>32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GDS Transport</vt:lpstr>
      <vt:lpstr>Office Theme</vt:lpstr>
      <vt:lpstr>1_Office Theme</vt:lpstr>
      <vt:lpstr>WELCOME   Please introduce yourself in the chat bar </vt:lpstr>
      <vt:lpstr>Welcome and Introduction</vt:lpstr>
      <vt:lpstr>Agenda</vt:lpstr>
      <vt:lpstr>Introduction- HEAT: four stages</vt:lpstr>
      <vt:lpstr>A. Prepare</vt:lpstr>
      <vt:lpstr>PowerPoint Presentation</vt:lpstr>
      <vt:lpstr>PowerPoint Presentation</vt:lpstr>
      <vt:lpstr>Severe Mental Illness (SMI)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Breakout rooms:  Q1 What do you think are the key drivers for inequality in cancer screening for people living with severe mental illness? </vt:lpstr>
      <vt:lpstr> Comfort Break</vt:lpstr>
      <vt:lpstr>Feedback from breakout rooms</vt:lpstr>
      <vt:lpstr>C Refine and apply initial ideas </vt:lpstr>
      <vt:lpstr>C - Refine and apply initial ideas</vt:lpstr>
      <vt:lpstr>D Review</vt:lpstr>
      <vt:lpstr>Breakout rooms:  Q2 What actions can we take to address the drivers of inequalities in cancer screening for people living with severe mental illness? Q3 How would we know if we're making a difference?</vt:lpstr>
      <vt:lpstr> Comfort Break</vt:lpstr>
      <vt:lpstr>Feedback from breakout rooms</vt:lpstr>
      <vt:lpstr>Blindspots</vt:lpstr>
      <vt:lpstr>PowerPoint Presentation</vt:lpstr>
      <vt:lpstr>Thank you</vt:lpstr>
      <vt:lpstr>Five Key concepts and language for understanding health inequalities</vt:lpstr>
      <vt:lpstr>1) The Four Dimensions of Health Inequality</vt:lpstr>
      <vt:lpstr>2) Social Gradient in Health</vt:lpstr>
      <vt:lpstr>2) Social Gradient and the Indices of Multiple Deprivation</vt:lpstr>
      <vt:lpstr>3) Clinical Care Contribution to Health</vt:lpstr>
      <vt:lpstr>4) The Determinants of Health</vt:lpstr>
      <vt:lpstr>5) Inequality, Equality, Equity and Justice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Bond</dc:creator>
  <cp:lastModifiedBy>Pumphrey, Cerys (NHS Dorset)</cp:lastModifiedBy>
  <cp:revision>9</cp:revision>
  <dcterms:created xsi:type="dcterms:W3CDTF">2021-05-09T10:42:29Z</dcterms:created>
  <dcterms:modified xsi:type="dcterms:W3CDTF">2022-08-10T10:06:58Z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0x010100C31F3FC086283B4981FA639CED4BF8F3</vt:lpwstr>
  </property>
</Properties>
</file>