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Frutiger" panose="020B0604020202020204" charset="0"/>
      <p:regular r:id="rId12"/>
    </p:embeddedFont>
    <p:embeddedFont>
      <p:font typeface="Frutiger Bold" panose="020B0604020202020204" charset="0"/>
      <p:regular r:id="rId13"/>
    </p:embeddedFont>
    <p:embeddedFont>
      <p:font typeface="Frutiger LT Std 2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782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mp4"/><Relationship Id="rId7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8.png"/><Relationship Id="rId5" Type="http://schemas.microsoft.com/office/2007/relationships/media" Target="../media/media3.mp4"/><Relationship Id="rId10" Type="http://schemas.openxmlformats.org/officeDocument/2006/relationships/image" Target="../media/image7.png"/><Relationship Id="rId4" Type="http://schemas.openxmlformats.org/officeDocument/2006/relationships/video" Target="../media/media2.mp4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6F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710082" y="559777"/>
            <a:ext cx="2027507" cy="839325"/>
          </a:xfrm>
          <a:custGeom>
            <a:avLst/>
            <a:gdLst/>
            <a:ahLst/>
            <a:cxnLst/>
            <a:rect l="l" t="t" r="r" b="b"/>
            <a:pathLst>
              <a:path w="2027507" h="839325">
                <a:moveTo>
                  <a:pt x="0" y="0"/>
                </a:moveTo>
                <a:lnTo>
                  <a:pt x="2027507" y="0"/>
                </a:lnTo>
                <a:lnTo>
                  <a:pt x="2027507" y="839325"/>
                </a:lnTo>
                <a:lnTo>
                  <a:pt x="0" y="8393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75209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1301571" y="2718404"/>
            <a:ext cx="5928946" cy="731033"/>
            <a:chOff x="0" y="0"/>
            <a:chExt cx="894483" cy="11028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94483" cy="110289"/>
            </a:xfrm>
            <a:custGeom>
              <a:avLst/>
              <a:gdLst/>
              <a:ahLst/>
              <a:cxnLst/>
              <a:rect l="l" t="t" r="r" b="b"/>
              <a:pathLst>
                <a:path w="894483" h="110289">
                  <a:moveTo>
                    <a:pt x="0" y="0"/>
                  </a:moveTo>
                  <a:lnTo>
                    <a:pt x="894483" y="0"/>
                  </a:lnTo>
                  <a:lnTo>
                    <a:pt x="894483" y="110289"/>
                  </a:lnTo>
                  <a:lnTo>
                    <a:pt x="0" y="1102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94483" cy="1483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408841" y="2830114"/>
            <a:ext cx="5637651" cy="464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5"/>
              </a:lnSpc>
              <a:spcBef>
                <a:spcPct val="0"/>
              </a:spcBef>
            </a:pPr>
            <a:r>
              <a:rPr lang="en-US" sz="2725">
                <a:solidFill>
                  <a:srgbClr val="005EB8"/>
                </a:solidFill>
                <a:latin typeface="Frutiger Bold"/>
              </a:rPr>
              <a:t>NHS Dorset Hydration Campaign</a:t>
            </a:r>
          </a:p>
        </p:txBody>
      </p:sp>
      <p:sp>
        <p:nvSpPr>
          <p:cNvPr id="7" name="Freeform 7"/>
          <p:cNvSpPr/>
          <p:nvPr/>
        </p:nvSpPr>
        <p:spPr>
          <a:xfrm>
            <a:off x="1301571" y="4082994"/>
            <a:ext cx="5210335" cy="3764628"/>
          </a:xfrm>
          <a:custGeom>
            <a:avLst/>
            <a:gdLst/>
            <a:ahLst/>
            <a:cxnLst/>
            <a:rect l="l" t="t" r="r" b="b"/>
            <a:pathLst>
              <a:path w="5210335" h="3764628">
                <a:moveTo>
                  <a:pt x="0" y="0"/>
                </a:moveTo>
                <a:lnTo>
                  <a:pt x="5210335" y="0"/>
                </a:lnTo>
                <a:lnTo>
                  <a:pt x="5210335" y="3764628"/>
                </a:lnTo>
                <a:lnTo>
                  <a:pt x="0" y="37646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118" b="-304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8863444" y="1889584"/>
            <a:ext cx="7094276" cy="7368716"/>
          </a:xfrm>
          <a:custGeom>
            <a:avLst/>
            <a:gdLst/>
            <a:ahLst/>
            <a:cxnLst/>
            <a:rect l="l" t="t" r="r" b="b"/>
            <a:pathLst>
              <a:path w="7094276" h="7368716">
                <a:moveTo>
                  <a:pt x="0" y="0"/>
                </a:moveTo>
                <a:lnTo>
                  <a:pt x="7094276" y="0"/>
                </a:lnTo>
                <a:lnTo>
                  <a:pt x="7094276" y="7368716"/>
                </a:lnTo>
                <a:lnTo>
                  <a:pt x="0" y="736871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E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464286" y="4015936"/>
            <a:ext cx="11359429" cy="3920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FFFFFF"/>
                </a:solidFill>
                <a:latin typeface="Frutiger LT Std 2"/>
              </a:rPr>
              <a:t>If you are using the hydration campaign assets, please share</a:t>
            </a:r>
          </a:p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FFFFFF"/>
                </a:solidFill>
                <a:latin typeface="Frutiger LT Std 2"/>
              </a:rPr>
              <a:t>with us your learnings and any evaluation.</a:t>
            </a:r>
          </a:p>
          <a:p>
            <a:pPr algn="ctr">
              <a:lnSpc>
                <a:spcPts val="4409"/>
              </a:lnSpc>
            </a:pPr>
            <a:endParaRPr lang="en-US" sz="3150">
              <a:solidFill>
                <a:srgbClr val="FFFFFF"/>
              </a:solidFill>
              <a:latin typeface="Frutiger LT Std 2"/>
            </a:endParaRPr>
          </a:p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FFFFFF"/>
                </a:solidFill>
                <a:latin typeface="Frutiger LT Std 2"/>
              </a:rPr>
              <a:t>We’d love to know what went well and what didn’t.</a:t>
            </a:r>
          </a:p>
          <a:p>
            <a:pPr algn="ctr">
              <a:lnSpc>
                <a:spcPts val="4409"/>
              </a:lnSpc>
            </a:pPr>
            <a:r>
              <a:rPr lang="en-US" sz="3150">
                <a:solidFill>
                  <a:srgbClr val="FFFFFF"/>
                </a:solidFill>
                <a:latin typeface="Frutiger LT Std 2"/>
              </a:rPr>
              <a:t>communication@nhsdorset.nhs.uk</a:t>
            </a:r>
          </a:p>
          <a:p>
            <a:pPr algn="ctr">
              <a:lnSpc>
                <a:spcPts val="4409"/>
              </a:lnSpc>
            </a:pPr>
            <a:endParaRPr lang="en-US" sz="3150">
              <a:solidFill>
                <a:srgbClr val="FFFFFF"/>
              </a:solidFill>
              <a:latin typeface="Frutiger LT Std 2"/>
            </a:endParaRPr>
          </a:p>
          <a:p>
            <a:pPr algn="ctr">
              <a:lnSpc>
                <a:spcPts val="4409"/>
              </a:lnSpc>
            </a:pPr>
            <a:endParaRPr lang="en-US" sz="3150">
              <a:solidFill>
                <a:srgbClr val="FFFFFF"/>
              </a:solidFill>
              <a:latin typeface="Frutiger LT Std 2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5710082" y="559777"/>
            <a:ext cx="2027507" cy="839325"/>
          </a:xfrm>
          <a:custGeom>
            <a:avLst/>
            <a:gdLst/>
            <a:ahLst/>
            <a:cxnLst/>
            <a:rect l="l" t="t" r="r" b="b"/>
            <a:pathLst>
              <a:path w="2027507" h="839325">
                <a:moveTo>
                  <a:pt x="0" y="0"/>
                </a:moveTo>
                <a:lnTo>
                  <a:pt x="2027507" y="0"/>
                </a:lnTo>
                <a:lnTo>
                  <a:pt x="2027507" y="839325"/>
                </a:lnTo>
                <a:lnTo>
                  <a:pt x="0" y="8393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75209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E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28039" y="772738"/>
            <a:ext cx="1770908" cy="921633"/>
            <a:chOff x="0" y="0"/>
            <a:chExt cx="311411" cy="1620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11411" cy="162067"/>
            </a:xfrm>
            <a:custGeom>
              <a:avLst/>
              <a:gdLst/>
              <a:ahLst/>
              <a:cxnLst/>
              <a:rect l="l" t="t" r="r" b="b"/>
              <a:pathLst>
                <a:path w="311411" h="162067">
                  <a:moveTo>
                    <a:pt x="0" y="0"/>
                  </a:moveTo>
                  <a:lnTo>
                    <a:pt x="311411" y="0"/>
                  </a:lnTo>
                  <a:lnTo>
                    <a:pt x="311411" y="162067"/>
                  </a:lnTo>
                  <a:lnTo>
                    <a:pt x="0" y="16206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311411" cy="2382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710082" y="559777"/>
            <a:ext cx="2027507" cy="839325"/>
          </a:xfrm>
          <a:custGeom>
            <a:avLst/>
            <a:gdLst/>
            <a:ahLst/>
            <a:cxnLst/>
            <a:rect l="l" t="t" r="r" b="b"/>
            <a:pathLst>
              <a:path w="2027507" h="839325">
                <a:moveTo>
                  <a:pt x="0" y="0"/>
                </a:moveTo>
                <a:lnTo>
                  <a:pt x="2027507" y="0"/>
                </a:lnTo>
                <a:lnTo>
                  <a:pt x="2027507" y="839325"/>
                </a:lnTo>
                <a:lnTo>
                  <a:pt x="0" y="8393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7520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2277486" y="2975243"/>
            <a:ext cx="935168" cy="935168"/>
          </a:xfrm>
          <a:custGeom>
            <a:avLst/>
            <a:gdLst/>
            <a:ahLst/>
            <a:cxnLst/>
            <a:rect l="l" t="t" r="r" b="b"/>
            <a:pathLst>
              <a:path w="935168" h="935168">
                <a:moveTo>
                  <a:pt x="0" y="0"/>
                </a:moveTo>
                <a:lnTo>
                  <a:pt x="935168" y="0"/>
                </a:lnTo>
                <a:lnTo>
                  <a:pt x="935168" y="935168"/>
                </a:lnTo>
                <a:lnTo>
                  <a:pt x="0" y="9351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047805" y="810645"/>
            <a:ext cx="8096195" cy="798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880"/>
              </a:lnSpc>
              <a:spcBef>
                <a:spcPct val="0"/>
              </a:spcBef>
            </a:pPr>
            <a:r>
              <a:rPr lang="en-US" sz="4200">
                <a:solidFill>
                  <a:srgbClr val="005EB8"/>
                </a:solidFill>
                <a:latin typeface="Frutiger LT Std 2"/>
              </a:rPr>
              <a:t>Aims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238495" y="2927618"/>
            <a:ext cx="12485340" cy="4417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22"/>
              </a:lnSpc>
            </a:pPr>
            <a:r>
              <a:rPr lang="en-US" sz="3099">
                <a:solidFill>
                  <a:srgbClr val="FFFFFF"/>
                </a:solidFill>
                <a:latin typeface="Frutiger"/>
              </a:rPr>
              <a:t>Raise an awareness and understanding of the importance of hydration for our patients, residents and population. </a:t>
            </a:r>
          </a:p>
          <a:p>
            <a:pPr algn="l">
              <a:lnSpc>
                <a:spcPts val="4122"/>
              </a:lnSpc>
            </a:pPr>
            <a:endParaRPr lang="en-US" sz="3099">
              <a:solidFill>
                <a:srgbClr val="FFFFFF"/>
              </a:solidFill>
              <a:latin typeface="Frutiger"/>
            </a:endParaRPr>
          </a:p>
          <a:p>
            <a:pPr algn="l">
              <a:lnSpc>
                <a:spcPts val="4122"/>
              </a:lnSpc>
            </a:pPr>
            <a:r>
              <a:rPr lang="en-US" sz="3099">
                <a:solidFill>
                  <a:srgbClr val="FFFFFF"/>
                </a:solidFill>
                <a:latin typeface="Frutiger"/>
              </a:rPr>
              <a:t>Encouraging our staff, ward hostesses, volunteers, hydration champions, carers and relatives to have conversations about hydration and learn what they can to increase fluid outcomes. </a:t>
            </a:r>
          </a:p>
          <a:p>
            <a:pPr algn="l">
              <a:lnSpc>
                <a:spcPts val="4122"/>
              </a:lnSpc>
            </a:pPr>
            <a:endParaRPr lang="en-US" sz="3099">
              <a:solidFill>
                <a:srgbClr val="FFFFFF"/>
              </a:solidFill>
              <a:latin typeface="Frutiger"/>
            </a:endParaRPr>
          </a:p>
          <a:p>
            <a:pPr algn="l">
              <a:lnSpc>
                <a:spcPts val="4122"/>
              </a:lnSpc>
            </a:pPr>
            <a:r>
              <a:rPr lang="en-US" sz="3099">
                <a:solidFill>
                  <a:srgbClr val="FFFFFF"/>
                </a:solidFill>
                <a:latin typeface="Frutiger"/>
              </a:rPr>
              <a:t>Encourage people to stay hydrated their way.</a:t>
            </a:r>
          </a:p>
          <a:p>
            <a:pPr algn="l">
              <a:lnSpc>
                <a:spcPts val="2394"/>
              </a:lnSpc>
              <a:spcBef>
                <a:spcPct val="0"/>
              </a:spcBef>
            </a:pPr>
            <a:endParaRPr lang="en-US" sz="3099">
              <a:solidFill>
                <a:srgbClr val="FFFFFF"/>
              </a:solidFill>
              <a:latin typeface="Frutiger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2277486" y="4467776"/>
            <a:ext cx="935168" cy="935168"/>
          </a:xfrm>
          <a:custGeom>
            <a:avLst/>
            <a:gdLst/>
            <a:ahLst/>
            <a:cxnLst/>
            <a:rect l="l" t="t" r="r" b="b"/>
            <a:pathLst>
              <a:path w="935168" h="935168">
                <a:moveTo>
                  <a:pt x="0" y="0"/>
                </a:moveTo>
                <a:lnTo>
                  <a:pt x="935168" y="0"/>
                </a:lnTo>
                <a:lnTo>
                  <a:pt x="935168" y="935167"/>
                </a:lnTo>
                <a:lnTo>
                  <a:pt x="0" y="93516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2277486" y="6214803"/>
            <a:ext cx="935168" cy="935168"/>
          </a:xfrm>
          <a:custGeom>
            <a:avLst/>
            <a:gdLst/>
            <a:ahLst/>
            <a:cxnLst/>
            <a:rect l="l" t="t" r="r" b="b"/>
            <a:pathLst>
              <a:path w="935168" h="935168">
                <a:moveTo>
                  <a:pt x="0" y="0"/>
                </a:moveTo>
                <a:lnTo>
                  <a:pt x="935168" y="0"/>
                </a:lnTo>
                <a:lnTo>
                  <a:pt x="935168" y="935168"/>
                </a:lnTo>
                <a:lnTo>
                  <a:pt x="0" y="9351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1" name="Group 11"/>
          <p:cNvGrpSpPr/>
          <p:nvPr/>
        </p:nvGrpSpPr>
        <p:grpSpPr>
          <a:xfrm>
            <a:off x="4238495" y="7727067"/>
            <a:ext cx="8938599" cy="921633"/>
            <a:chOff x="0" y="0"/>
            <a:chExt cx="1571835" cy="16206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571835" cy="162067"/>
            </a:xfrm>
            <a:custGeom>
              <a:avLst/>
              <a:gdLst/>
              <a:ahLst/>
              <a:cxnLst/>
              <a:rect l="l" t="t" r="r" b="b"/>
              <a:pathLst>
                <a:path w="1571835" h="162067">
                  <a:moveTo>
                    <a:pt x="0" y="0"/>
                  </a:moveTo>
                  <a:lnTo>
                    <a:pt x="1571835" y="0"/>
                  </a:lnTo>
                  <a:lnTo>
                    <a:pt x="1571835" y="162067"/>
                  </a:lnTo>
                  <a:lnTo>
                    <a:pt x="0" y="16206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76200"/>
              <a:ext cx="1571835" cy="2382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4458261" y="7824432"/>
            <a:ext cx="8393979" cy="68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5EB8"/>
                </a:solidFill>
                <a:latin typeface="Frutiger LT Std 2"/>
              </a:rPr>
              <a:t>Visit - staywelldorset.nhs.uk/hydration</a:t>
            </a:r>
          </a:p>
        </p:txBody>
      </p:sp>
      <p:sp>
        <p:nvSpPr>
          <p:cNvPr id="15" name="Freeform 15"/>
          <p:cNvSpPr/>
          <p:nvPr/>
        </p:nvSpPr>
        <p:spPr>
          <a:xfrm>
            <a:off x="2277486" y="7744416"/>
            <a:ext cx="935168" cy="935168"/>
          </a:xfrm>
          <a:custGeom>
            <a:avLst/>
            <a:gdLst/>
            <a:ahLst/>
            <a:cxnLst/>
            <a:rect l="l" t="t" r="r" b="b"/>
            <a:pathLst>
              <a:path w="935168" h="935168">
                <a:moveTo>
                  <a:pt x="0" y="0"/>
                </a:moveTo>
                <a:lnTo>
                  <a:pt x="935168" y="0"/>
                </a:lnTo>
                <a:lnTo>
                  <a:pt x="935168" y="935168"/>
                </a:lnTo>
                <a:lnTo>
                  <a:pt x="0" y="9351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B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28039" y="772738"/>
            <a:ext cx="10297161" cy="921633"/>
            <a:chOff x="0" y="0"/>
            <a:chExt cx="1323433" cy="1620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3433" cy="162067"/>
            </a:xfrm>
            <a:custGeom>
              <a:avLst/>
              <a:gdLst/>
              <a:ahLst/>
              <a:cxnLst/>
              <a:rect l="l" t="t" r="r" b="b"/>
              <a:pathLst>
                <a:path w="1323433" h="162067">
                  <a:moveTo>
                    <a:pt x="0" y="0"/>
                  </a:moveTo>
                  <a:lnTo>
                    <a:pt x="1323433" y="0"/>
                  </a:lnTo>
                  <a:lnTo>
                    <a:pt x="1323433" y="162067"/>
                  </a:lnTo>
                  <a:lnTo>
                    <a:pt x="0" y="16206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1323433" cy="2382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710082" y="559777"/>
            <a:ext cx="2027507" cy="839325"/>
          </a:xfrm>
          <a:custGeom>
            <a:avLst/>
            <a:gdLst/>
            <a:ahLst/>
            <a:cxnLst/>
            <a:rect l="l" t="t" r="r" b="b"/>
            <a:pathLst>
              <a:path w="2027507" h="839325">
                <a:moveTo>
                  <a:pt x="0" y="0"/>
                </a:moveTo>
                <a:lnTo>
                  <a:pt x="2027507" y="0"/>
                </a:lnTo>
                <a:lnTo>
                  <a:pt x="2027507" y="839325"/>
                </a:lnTo>
                <a:lnTo>
                  <a:pt x="0" y="8393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b="-75209"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6" name="Picture 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rcRect/>
          <a:stretch>
            <a:fillRect/>
          </a:stretch>
        </p:blipFill>
        <p:spPr>
          <a:xfrm>
            <a:off x="798097" y="2906748"/>
            <a:ext cx="5573254" cy="5573254"/>
          </a:xfrm>
          <a:prstGeom prst="rect">
            <a:avLst/>
          </a:prstGeom>
        </p:spPr>
      </p:pic>
      <p:pic>
        <p:nvPicPr>
          <p:cNvPr id="7" name="Picture 7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rcRect/>
          <a:stretch>
            <a:fillRect/>
          </a:stretch>
        </p:blipFill>
        <p:spPr>
          <a:xfrm>
            <a:off x="6520166" y="2937763"/>
            <a:ext cx="5542239" cy="5542239"/>
          </a:xfrm>
          <a:prstGeom prst="rect">
            <a:avLst/>
          </a:prstGeom>
        </p:spPr>
      </p:pic>
      <p:pic>
        <p:nvPicPr>
          <p:cNvPr id="8" name="Picture 8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rcRect/>
          <a:stretch>
            <a:fillRect/>
          </a:stretch>
        </p:blipFill>
        <p:spPr>
          <a:xfrm>
            <a:off x="12195349" y="2937763"/>
            <a:ext cx="5542239" cy="5542239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047804" y="810645"/>
            <a:ext cx="10153596" cy="7038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5880"/>
              </a:lnSpc>
              <a:spcBef>
                <a:spcPct val="0"/>
              </a:spcBef>
            </a:pPr>
            <a:r>
              <a:rPr lang="en-US" sz="4200" dirty="0">
                <a:solidFill>
                  <a:srgbClr val="005EB8"/>
                </a:solidFill>
                <a:latin typeface="Frutiger LT Std 2"/>
              </a:rPr>
              <a:t>Social Media 1x1 – animated and static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100000">
                <p:cTn id="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100000">
                <p:cTn id="4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B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28039" y="772738"/>
            <a:ext cx="3357035" cy="921633"/>
            <a:chOff x="0" y="0"/>
            <a:chExt cx="590328" cy="1620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90328" cy="162067"/>
            </a:xfrm>
            <a:custGeom>
              <a:avLst/>
              <a:gdLst/>
              <a:ahLst/>
              <a:cxnLst/>
              <a:rect l="l" t="t" r="r" b="b"/>
              <a:pathLst>
                <a:path w="590328" h="162067">
                  <a:moveTo>
                    <a:pt x="0" y="0"/>
                  </a:moveTo>
                  <a:lnTo>
                    <a:pt x="590328" y="0"/>
                  </a:lnTo>
                  <a:lnTo>
                    <a:pt x="590328" y="162067"/>
                  </a:lnTo>
                  <a:lnTo>
                    <a:pt x="0" y="16206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590328" cy="2382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710082" y="559777"/>
            <a:ext cx="2027507" cy="839325"/>
          </a:xfrm>
          <a:custGeom>
            <a:avLst/>
            <a:gdLst/>
            <a:ahLst/>
            <a:cxnLst/>
            <a:rect l="l" t="t" r="r" b="b"/>
            <a:pathLst>
              <a:path w="2027507" h="839325">
                <a:moveTo>
                  <a:pt x="0" y="0"/>
                </a:moveTo>
                <a:lnTo>
                  <a:pt x="2027507" y="0"/>
                </a:lnTo>
                <a:lnTo>
                  <a:pt x="2027507" y="839325"/>
                </a:lnTo>
                <a:lnTo>
                  <a:pt x="0" y="8393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7520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3573493" y="2463969"/>
            <a:ext cx="10980737" cy="6794331"/>
          </a:xfrm>
          <a:custGeom>
            <a:avLst/>
            <a:gdLst/>
            <a:ahLst/>
            <a:cxnLst/>
            <a:rect l="l" t="t" r="r" b="b"/>
            <a:pathLst>
              <a:path w="10980737" h="6794331">
                <a:moveTo>
                  <a:pt x="0" y="0"/>
                </a:moveTo>
                <a:lnTo>
                  <a:pt x="10980737" y="0"/>
                </a:lnTo>
                <a:lnTo>
                  <a:pt x="10980737" y="6794331"/>
                </a:lnTo>
                <a:lnTo>
                  <a:pt x="0" y="679433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3678970" y="2519363"/>
            <a:ext cx="10769780" cy="6096916"/>
          </a:xfrm>
          <a:custGeom>
            <a:avLst/>
            <a:gdLst/>
            <a:ahLst/>
            <a:cxnLst/>
            <a:rect l="l" t="t" r="r" b="b"/>
            <a:pathLst>
              <a:path w="10769780" h="6096916">
                <a:moveTo>
                  <a:pt x="0" y="0"/>
                </a:moveTo>
                <a:lnTo>
                  <a:pt x="10769780" y="0"/>
                </a:lnTo>
                <a:lnTo>
                  <a:pt x="10769780" y="6096916"/>
                </a:lnTo>
                <a:lnTo>
                  <a:pt x="0" y="609691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64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 rot="1098991">
            <a:off x="12210021" y="5727080"/>
            <a:ext cx="2915340" cy="3009384"/>
          </a:xfrm>
          <a:custGeom>
            <a:avLst/>
            <a:gdLst/>
            <a:ahLst/>
            <a:cxnLst/>
            <a:rect l="l" t="t" r="r" b="b"/>
            <a:pathLst>
              <a:path w="2915340" h="3009384">
                <a:moveTo>
                  <a:pt x="0" y="0"/>
                </a:moveTo>
                <a:lnTo>
                  <a:pt x="2915341" y="0"/>
                </a:lnTo>
                <a:lnTo>
                  <a:pt x="2915341" y="3009384"/>
                </a:lnTo>
                <a:lnTo>
                  <a:pt x="0" y="300938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1047805" y="810645"/>
            <a:ext cx="3326768" cy="798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880"/>
              </a:lnSpc>
              <a:spcBef>
                <a:spcPct val="0"/>
              </a:spcBef>
            </a:pPr>
            <a:r>
              <a:rPr lang="en-US" sz="4200">
                <a:solidFill>
                  <a:srgbClr val="005EB8"/>
                </a:solidFill>
                <a:latin typeface="Frutiger LT Std 2"/>
              </a:rPr>
              <a:t>GP Screens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052034" y="5173296"/>
            <a:ext cx="2685555" cy="789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92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Frutiger"/>
              </a:rPr>
              <a:t>You can add your own URL here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6938667" y="7157477"/>
            <a:ext cx="4250385" cy="610160"/>
            <a:chOff x="0" y="0"/>
            <a:chExt cx="747422" cy="10729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47422" cy="107295"/>
            </a:xfrm>
            <a:custGeom>
              <a:avLst/>
              <a:gdLst/>
              <a:ahLst/>
              <a:cxnLst/>
              <a:rect l="l" t="t" r="r" b="b"/>
              <a:pathLst>
                <a:path w="747422" h="107295">
                  <a:moveTo>
                    <a:pt x="0" y="0"/>
                  </a:moveTo>
                  <a:lnTo>
                    <a:pt x="747422" y="0"/>
                  </a:lnTo>
                  <a:lnTo>
                    <a:pt x="747422" y="107295"/>
                  </a:lnTo>
                  <a:lnTo>
                    <a:pt x="0" y="107295"/>
                  </a:lnTo>
                  <a:close/>
                </a:path>
              </a:pathLst>
            </a:custGeom>
            <a:solidFill>
              <a:srgbClr val="41B6E6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76200"/>
              <a:ext cx="747422" cy="1834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B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529312" y="2258489"/>
            <a:ext cx="5029134" cy="7138898"/>
          </a:xfrm>
          <a:custGeom>
            <a:avLst/>
            <a:gdLst/>
            <a:ahLst/>
            <a:cxnLst/>
            <a:rect l="l" t="t" r="r" b="b"/>
            <a:pathLst>
              <a:path w="5029134" h="7138898">
                <a:moveTo>
                  <a:pt x="0" y="0"/>
                </a:moveTo>
                <a:lnTo>
                  <a:pt x="5029134" y="0"/>
                </a:lnTo>
                <a:lnTo>
                  <a:pt x="5029134" y="7138897"/>
                </a:lnTo>
                <a:lnTo>
                  <a:pt x="0" y="71388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828039" y="2258489"/>
            <a:ext cx="5072173" cy="7140089"/>
          </a:xfrm>
          <a:custGeom>
            <a:avLst/>
            <a:gdLst/>
            <a:ahLst/>
            <a:cxnLst/>
            <a:rect l="l" t="t" r="r" b="b"/>
            <a:pathLst>
              <a:path w="5072173" h="7140089">
                <a:moveTo>
                  <a:pt x="0" y="0"/>
                </a:moveTo>
                <a:lnTo>
                  <a:pt x="5072173" y="0"/>
                </a:lnTo>
                <a:lnTo>
                  <a:pt x="5072173" y="7140089"/>
                </a:lnTo>
                <a:lnTo>
                  <a:pt x="0" y="71400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2183637" y="2254334"/>
            <a:ext cx="5048234" cy="7143052"/>
          </a:xfrm>
          <a:custGeom>
            <a:avLst/>
            <a:gdLst/>
            <a:ahLst/>
            <a:cxnLst/>
            <a:rect l="l" t="t" r="r" b="b"/>
            <a:pathLst>
              <a:path w="5048234" h="7143052">
                <a:moveTo>
                  <a:pt x="0" y="0"/>
                </a:moveTo>
                <a:lnTo>
                  <a:pt x="5048234" y="0"/>
                </a:lnTo>
                <a:lnTo>
                  <a:pt x="5048234" y="7143052"/>
                </a:lnTo>
                <a:lnTo>
                  <a:pt x="0" y="71430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5" name="Group 5"/>
          <p:cNvGrpSpPr/>
          <p:nvPr/>
        </p:nvGrpSpPr>
        <p:grpSpPr>
          <a:xfrm>
            <a:off x="828039" y="772738"/>
            <a:ext cx="2355399" cy="921633"/>
            <a:chOff x="0" y="0"/>
            <a:chExt cx="414192" cy="1620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14192" cy="162067"/>
            </a:xfrm>
            <a:custGeom>
              <a:avLst/>
              <a:gdLst/>
              <a:ahLst/>
              <a:cxnLst/>
              <a:rect l="l" t="t" r="r" b="b"/>
              <a:pathLst>
                <a:path w="414192" h="162067">
                  <a:moveTo>
                    <a:pt x="0" y="0"/>
                  </a:moveTo>
                  <a:lnTo>
                    <a:pt x="414192" y="0"/>
                  </a:lnTo>
                  <a:lnTo>
                    <a:pt x="414192" y="162067"/>
                  </a:lnTo>
                  <a:lnTo>
                    <a:pt x="0" y="16206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14192" cy="2382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047805" y="810645"/>
            <a:ext cx="2135634" cy="798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880"/>
              </a:lnSpc>
              <a:spcBef>
                <a:spcPct val="0"/>
              </a:spcBef>
            </a:pPr>
            <a:r>
              <a:rPr lang="en-US" sz="4200">
                <a:solidFill>
                  <a:srgbClr val="005EB8"/>
                </a:solidFill>
                <a:latin typeface="Frutiger LT Std 2"/>
              </a:rPr>
              <a:t>Posters </a:t>
            </a:r>
          </a:p>
        </p:txBody>
      </p:sp>
      <p:sp>
        <p:nvSpPr>
          <p:cNvPr id="9" name="Freeform 9"/>
          <p:cNvSpPr/>
          <p:nvPr/>
        </p:nvSpPr>
        <p:spPr>
          <a:xfrm>
            <a:off x="15710082" y="559777"/>
            <a:ext cx="2027507" cy="839325"/>
          </a:xfrm>
          <a:custGeom>
            <a:avLst/>
            <a:gdLst/>
            <a:ahLst/>
            <a:cxnLst/>
            <a:rect l="l" t="t" r="r" b="b"/>
            <a:pathLst>
              <a:path w="2027507" h="839325">
                <a:moveTo>
                  <a:pt x="0" y="0"/>
                </a:moveTo>
                <a:lnTo>
                  <a:pt x="2027507" y="0"/>
                </a:lnTo>
                <a:lnTo>
                  <a:pt x="2027507" y="839325"/>
                </a:lnTo>
                <a:lnTo>
                  <a:pt x="0" y="83932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75209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857" t="-15545" r="-2710" b="-27878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828039" y="772738"/>
            <a:ext cx="7078089" cy="921633"/>
            <a:chOff x="0" y="0"/>
            <a:chExt cx="1244668" cy="1620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44668" cy="162067"/>
            </a:xfrm>
            <a:custGeom>
              <a:avLst/>
              <a:gdLst/>
              <a:ahLst/>
              <a:cxnLst/>
              <a:rect l="l" t="t" r="r" b="b"/>
              <a:pathLst>
                <a:path w="1244668" h="162067">
                  <a:moveTo>
                    <a:pt x="0" y="0"/>
                  </a:moveTo>
                  <a:lnTo>
                    <a:pt x="1244668" y="0"/>
                  </a:lnTo>
                  <a:lnTo>
                    <a:pt x="1244668" y="162067"/>
                  </a:lnTo>
                  <a:lnTo>
                    <a:pt x="0" y="16206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1244668" cy="2382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5710082" y="559777"/>
            <a:ext cx="2027507" cy="839325"/>
          </a:xfrm>
          <a:custGeom>
            <a:avLst/>
            <a:gdLst/>
            <a:ahLst/>
            <a:cxnLst/>
            <a:rect l="l" t="t" r="r" b="b"/>
            <a:pathLst>
              <a:path w="2027507" h="839325">
                <a:moveTo>
                  <a:pt x="0" y="0"/>
                </a:moveTo>
                <a:lnTo>
                  <a:pt x="2027507" y="0"/>
                </a:lnTo>
                <a:lnTo>
                  <a:pt x="2027507" y="839325"/>
                </a:lnTo>
                <a:lnTo>
                  <a:pt x="0" y="8393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7520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047805" y="810645"/>
            <a:ext cx="6858323" cy="798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880"/>
              </a:lnSpc>
              <a:spcBef>
                <a:spcPct val="0"/>
              </a:spcBef>
            </a:pPr>
            <a:r>
              <a:rPr lang="en-US" sz="4200">
                <a:solidFill>
                  <a:srgbClr val="005EB8"/>
                </a:solidFill>
                <a:latin typeface="Frutiger LT Std 2"/>
              </a:rPr>
              <a:t>Patient/Residents leaflets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159" t="-24636" r="-12231" b="-34551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828039" y="772738"/>
            <a:ext cx="6306560" cy="921633"/>
            <a:chOff x="0" y="0"/>
            <a:chExt cx="1108996" cy="1620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08996" cy="162067"/>
            </a:xfrm>
            <a:custGeom>
              <a:avLst/>
              <a:gdLst/>
              <a:ahLst/>
              <a:cxnLst/>
              <a:rect l="l" t="t" r="r" b="b"/>
              <a:pathLst>
                <a:path w="1108996" h="162067">
                  <a:moveTo>
                    <a:pt x="0" y="0"/>
                  </a:moveTo>
                  <a:lnTo>
                    <a:pt x="1108996" y="0"/>
                  </a:lnTo>
                  <a:lnTo>
                    <a:pt x="1108996" y="162067"/>
                  </a:lnTo>
                  <a:lnTo>
                    <a:pt x="0" y="16206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1108996" cy="2382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5710082" y="559777"/>
            <a:ext cx="2027507" cy="839325"/>
          </a:xfrm>
          <a:custGeom>
            <a:avLst/>
            <a:gdLst/>
            <a:ahLst/>
            <a:cxnLst/>
            <a:rect l="l" t="t" r="r" b="b"/>
            <a:pathLst>
              <a:path w="2027507" h="839325">
                <a:moveTo>
                  <a:pt x="0" y="0"/>
                </a:moveTo>
                <a:lnTo>
                  <a:pt x="2027507" y="0"/>
                </a:lnTo>
                <a:lnTo>
                  <a:pt x="2027507" y="839325"/>
                </a:lnTo>
                <a:lnTo>
                  <a:pt x="0" y="8393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7520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047805" y="810645"/>
            <a:ext cx="6577767" cy="798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880"/>
              </a:lnSpc>
              <a:spcBef>
                <a:spcPct val="0"/>
              </a:spcBef>
            </a:pPr>
            <a:r>
              <a:rPr lang="en-US" sz="4200">
                <a:solidFill>
                  <a:srgbClr val="005EB8"/>
                </a:solidFill>
                <a:latin typeface="Frutiger LT Std 2"/>
              </a:rPr>
              <a:t>Carer/Clinician leaflets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B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15622" y="1608840"/>
            <a:ext cx="14580241" cy="7501967"/>
          </a:xfrm>
          <a:custGeom>
            <a:avLst/>
            <a:gdLst/>
            <a:ahLst/>
            <a:cxnLst/>
            <a:rect l="l" t="t" r="r" b="b"/>
            <a:pathLst>
              <a:path w="14580241" h="7501967">
                <a:moveTo>
                  <a:pt x="0" y="0"/>
                </a:moveTo>
                <a:lnTo>
                  <a:pt x="14580241" y="0"/>
                </a:lnTo>
                <a:lnTo>
                  <a:pt x="14580241" y="7501967"/>
                </a:lnTo>
                <a:lnTo>
                  <a:pt x="0" y="75019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8228" b="-19202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828039" y="772738"/>
            <a:ext cx="2635955" cy="921633"/>
            <a:chOff x="0" y="0"/>
            <a:chExt cx="463527" cy="1620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63528" cy="162067"/>
            </a:xfrm>
            <a:custGeom>
              <a:avLst/>
              <a:gdLst/>
              <a:ahLst/>
              <a:cxnLst/>
              <a:rect l="l" t="t" r="r" b="b"/>
              <a:pathLst>
                <a:path w="463528" h="162067">
                  <a:moveTo>
                    <a:pt x="0" y="0"/>
                  </a:moveTo>
                  <a:lnTo>
                    <a:pt x="463528" y="0"/>
                  </a:lnTo>
                  <a:lnTo>
                    <a:pt x="463528" y="162067"/>
                  </a:lnTo>
                  <a:lnTo>
                    <a:pt x="0" y="16206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76200"/>
              <a:ext cx="463527" cy="2382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047805" y="810645"/>
            <a:ext cx="2135634" cy="798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880"/>
              </a:lnSpc>
              <a:spcBef>
                <a:spcPct val="0"/>
              </a:spcBef>
            </a:pPr>
            <a:r>
              <a:rPr lang="en-US" sz="4200">
                <a:solidFill>
                  <a:srgbClr val="005EB8"/>
                </a:solidFill>
                <a:latin typeface="Frutiger LT Std 2"/>
              </a:rPr>
              <a:t>Tabards</a:t>
            </a:r>
          </a:p>
        </p:txBody>
      </p:sp>
      <p:sp>
        <p:nvSpPr>
          <p:cNvPr id="7" name="Freeform 7"/>
          <p:cNvSpPr/>
          <p:nvPr/>
        </p:nvSpPr>
        <p:spPr>
          <a:xfrm>
            <a:off x="15710082" y="559777"/>
            <a:ext cx="2027507" cy="839325"/>
          </a:xfrm>
          <a:custGeom>
            <a:avLst/>
            <a:gdLst/>
            <a:ahLst/>
            <a:cxnLst/>
            <a:rect l="l" t="t" r="r" b="b"/>
            <a:pathLst>
              <a:path w="2027507" h="839325">
                <a:moveTo>
                  <a:pt x="0" y="0"/>
                </a:moveTo>
                <a:lnTo>
                  <a:pt x="2027507" y="0"/>
                </a:lnTo>
                <a:lnTo>
                  <a:pt x="2027507" y="839325"/>
                </a:lnTo>
                <a:lnTo>
                  <a:pt x="0" y="8393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75209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047805" y="9229725"/>
            <a:ext cx="4607612" cy="689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92"/>
              </a:lnSpc>
            </a:pPr>
            <a:r>
              <a:rPr lang="en-US" sz="2400">
                <a:solidFill>
                  <a:srgbClr val="000000"/>
                </a:solidFill>
                <a:latin typeface="Frutiger"/>
              </a:rPr>
              <a:t>*Artwork available on request</a:t>
            </a:r>
          </a:p>
          <a:p>
            <a:pPr algn="l">
              <a:lnSpc>
                <a:spcPts val="2394"/>
              </a:lnSpc>
              <a:spcBef>
                <a:spcPct val="0"/>
              </a:spcBef>
            </a:pPr>
            <a:endParaRPr lang="en-US" sz="2400">
              <a:solidFill>
                <a:srgbClr val="000000"/>
              </a:solidFill>
              <a:latin typeface="Frutig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B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28039" y="772738"/>
            <a:ext cx="4272531" cy="921633"/>
            <a:chOff x="0" y="0"/>
            <a:chExt cx="751316" cy="1620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51316" cy="162067"/>
            </a:xfrm>
            <a:custGeom>
              <a:avLst/>
              <a:gdLst/>
              <a:ahLst/>
              <a:cxnLst/>
              <a:rect l="l" t="t" r="r" b="b"/>
              <a:pathLst>
                <a:path w="751316" h="162067">
                  <a:moveTo>
                    <a:pt x="0" y="0"/>
                  </a:moveTo>
                  <a:lnTo>
                    <a:pt x="751316" y="0"/>
                  </a:lnTo>
                  <a:lnTo>
                    <a:pt x="751316" y="162067"/>
                  </a:lnTo>
                  <a:lnTo>
                    <a:pt x="0" y="16206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751316" cy="2382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710082" y="559777"/>
            <a:ext cx="2027507" cy="839325"/>
          </a:xfrm>
          <a:custGeom>
            <a:avLst/>
            <a:gdLst/>
            <a:ahLst/>
            <a:cxnLst/>
            <a:rect l="l" t="t" r="r" b="b"/>
            <a:pathLst>
              <a:path w="2027507" h="839325">
                <a:moveTo>
                  <a:pt x="0" y="0"/>
                </a:moveTo>
                <a:lnTo>
                  <a:pt x="2027507" y="0"/>
                </a:lnTo>
                <a:lnTo>
                  <a:pt x="2027507" y="839325"/>
                </a:lnTo>
                <a:lnTo>
                  <a:pt x="0" y="8393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75209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6" name="Group 6"/>
          <p:cNvGrpSpPr/>
          <p:nvPr/>
        </p:nvGrpSpPr>
        <p:grpSpPr>
          <a:xfrm>
            <a:off x="7625572" y="772738"/>
            <a:ext cx="5726662" cy="13983987"/>
            <a:chOff x="0" y="0"/>
            <a:chExt cx="7635550" cy="186453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7635550" cy="17552988"/>
            </a:xfrm>
            <a:custGeom>
              <a:avLst/>
              <a:gdLst/>
              <a:ahLst/>
              <a:cxnLst/>
              <a:rect l="l" t="t" r="r" b="b"/>
              <a:pathLst>
                <a:path w="7635550" h="17552988">
                  <a:moveTo>
                    <a:pt x="0" y="0"/>
                  </a:moveTo>
                  <a:lnTo>
                    <a:pt x="7635550" y="0"/>
                  </a:lnTo>
                  <a:lnTo>
                    <a:pt x="7635550" y="17552988"/>
                  </a:lnTo>
                  <a:lnTo>
                    <a:pt x="0" y="175529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Freeform 8"/>
            <p:cNvSpPr/>
            <p:nvPr/>
          </p:nvSpPr>
          <p:spPr>
            <a:xfrm>
              <a:off x="181215" y="493869"/>
              <a:ext cx="7323921" cy="18151447"/>
            </a:xfrm>
            <a:custGeom>
              <a:avLst/>
              <a:gdLst/>
              <a:ahLst/>
              <a:cxnLst/>
              <a:rect l="l" t="t" r="r" b="b"/>
              <a:pathLst>
                <a:path w="7323921" h="18151447">
                  <a:moveTo>
                    <a:pt x="0" y="0"/>
                  </a:moveTo>
                  <a:lnTo>
                    <a:pt x="7323920" y="0"/>
                  </a:lnTo>
                  <a:lnTo>
                    <a:pt x="7323920" y="18151447"/>
                  </a:lnTo>
                  <a:lnTo>
                    <a:pt x="0" y="18151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493" r="-493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47805" y="810645"/>
            <a:ext cx="6577767" cy="798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880"/>
              </a:lnSpc>
              <a:spcBef>
                <a:spcPct val="0"/>
              </a:spcBef>
            </a:pPr>
            <a:r>
              <a:rPr lang="en-US" sz="4200">
                <a:solidFill>
                  <a:srgbClr val="005EB8"/>
                </a:solidFill>
                <a:latin typeface="Frutiger LT Std 2"/>
              </a:rPr>
              <a:t>Pull-up banner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47805" y="9229725"/>
            <a:ext cx="4607612" cy="689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92"/>
              </a:lnSpc>
            </a:pPr>
            <a:r>
              <a:rPr lang="en-US" sz="2400">
                <a:solidFill>
                  <a:srgbClr val="000000"/>
                </a:solidFill>
                <a:latin typeface="Frutiger"/>
              </a:rPr>
              <a:t>*Artwork available on request</a:t>
            </a:r>
          </a:p>
          <a:p>
            <a:pPr algn="l">
              <a:lnSpc>
                <a:spcPts val="2394"/>
              </a:lnSpc>
              <a:spcBef>
                <a:spcPct val="0"/>
              </a:spcBef>
            </a:pPr>
            <a:endParaRPr lang="en-US" sz="2400">
              <a:solidFill>
                <a:srgbClr val="000000"/>
              </a:solidFill>
              <a:latin typeface="Frutig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145</Words>
  <Application>Microsoft Office PowerPoint</Application>
  <PresentationFormat>Custom</PresentationFormat>
  <Paragraphs>23</Paragraphs>
  <Slides>10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Frutiger LT Std 2</vt:lpstr>
      <vt:lpstr>Frutiger</vt:lpstr>
      <vt:lpstr>Frutiger Bold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Hydration  Campaign Pack</dc:title>
  <dc:creator>McEvoy, Emma (NHS Dorset)</dc:creator>
  <cp:lastModifiedBy>McEvoy, Emma (NHS Dorset)</cp:lastModifiedBy>
  <cp:revision>2</cp:revision>
  <dcterms:created xsi:type="dcterms:W3CDTF">2006-08-16T00:00:00Z</dcterms:created>
  <dcterms:modified xsi:type="dcterms:W3CDTF">2024-06-28T15:38:44Z</dcterms:modified>
  <dc:identifier>DAGJb8ktjUA</dc:identifier>
</cp:coreProperties>
</file>