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p:sldMasterIdLst>
    <p:sldMasterId id="2147483648" r:id="rId1"/>
  </p:sldMasterIdLst>
  <p:notesMasterIdLst>
    <p:notesMasterId r:id="rId7"/>
  </p:notesMasterIdLst>
  <p:handoutMasterIdLst>
    <p:handoutMasterId r:id="rId8"/>
  </p:handoutMasterIdLst>
  <p:sldIdLst>
    <p:sldId id="261" r:id="rId2"/>
    <p:sldId id="265" r:id="rId3"/>
    <p:sldId id="267" r:id="rId4"/>
    <p:sldId id="274" r:id="rId5"/>
    <p:sldId id="275" r:id="rId6"/>
  </p:sldIdLst>
  <p:sldSz cx="12192000" cy="6858000"/>
  <p:notesSz cx="6858000" cy="9144000"/>
  <p:embeddedFontLst>
    <p:embeddedFont>
      <p:font typeface="Quicksand" panose="020B0604020202020204" charset="0"/>
      <p:regular r:id="rId9"/>
      <p:bold r:id="rId1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1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2F8D71-9E4F-4DA5-8BFB-8149901BF3B1}" v="5" dt="2024-06-25T13:42:50.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08" d="100"/>
          <a:sy n="108" d="100"/>
        </p:scale>
        <p:origin x="78"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3134" y="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CE74AC2-6976-46B1-AD07-EC05BE4570B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B95856D-7C43-CE4A-6D23-BB8937EC61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0D4520-7CC9-44D2-BB96-B05DF17F35B1}" type="datetimeFigureOut">
              <a:rPr lang="en-GB" smtClean="0"/>
              <a:t>25/06/2024</a:t>
            </a:fld>
            <a:endParaRPr lang="en-GB"/>
          </a:p>
        </p:txBody>
      </p:sp>
      <p:sp>
        <p:nvSpPr>
          <p:cNvPr id="4" name="Footer Placeholder 3">
            <a:extLst>
              <a:ext uri="{FF2B5EF4-FFF2-40B4-BE49-F238E27FC236}">
                <a16:creationId xmlns:a16="http://schemas.microsoft.com/office/drawing/2014/main" id="{00808DE8-891C-E5A5-D8A1-3250665D49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FF62BD4-FAFD-F561-94AD-A31F58C99C9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F514F5-1798-4460-BBC8-D3E382203ED6}" type="slidenum">
              <a:rPr lang="en-GB" smtClean="0"/>
              <a:t>‹#›</a:t>
            </a:fld>
            <a:endParaRPr lang="en-GB"/>
          </a:p>
        </p:txBody>
      </p:sp>
    </p:spTree>
    <p:extLst>
      <p:ext uri="{BB962C8B-B14F-4D97-AF65-F5344CB8AC3E}">
        <p14:creationId xmlns:p14="http://schemas.microsoft.com/office/powerpoint/2010/main" val="9280074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65BF0-D863-49BB-9512-D93022FC90BB}" type="datetimeFigureOut">
              <a:rPr lang="en-GB" smtClean="0"/>
              <a:t>25/06/2024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535A67-F973-475C-ADC6-0D6A2832F4B0}" type="slidenum">
              <a:rPr lang="en-GB" smtClean="0"/>
              <a:t>‹#›</a:t>
            </a:fld>
            <a:endParaRPr lang="en-GB"/>
          </a:p>
        </p:txBody>
      </p:sp>
    </p:spTree>
    <p:extLst>
      <p:ext uri="{BB962C8B-B14F-4D97-AF65-F5344CB8AC3E}">
        <p14:creationId xmlns:p14="http://schemas.microsoft.com/office/powerpoint/2010/main" val="3320971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A25EBD8-7E13-9AAB-3A18-5831D5E5344D}"/>
              </a:ext>
            </a:extLst>
          </p:cNvPr>
          <p:cNvSpPr/>
          <p:nvPr userDrawn="1"/>
        </p:nvSpPr>
        <p:spPr>
          <a:xfrm>
            <a:off x="0" y="1"/>
            <a:ext cx="12192000" cy="6858000"/>
          </a:xfrm>
          <a:prstGeom prst="rect">
            <a:avLst/>
          </a:prstGeom>
          <a:solidFill>
            <a:srgbClr val="E41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phic 12">
            <a:extLst>
              <a:ext uri="{FF2B5EF4-FFF2-40B4-BE49-F238E27FC236}">
                <a16:creationId xmlns:a16="http://schemas.microsoft.com/office/drawing/2014/main" id="{774BBB83-F5D5-B641-355C-8E111A70DA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01085" y="-748160"/>
            <a:ext cx="14516497" cy="8354319"/>
          </a:xfrm>
          <a:prstGeom prst="rect">
            <a:avLst/>
          </a:prstGeom>
        </p:spPr>
      </p:pic>
      <p:sp>
        <p:nvSpPr>
          <p:cNvPr id="4" name="Date Placeholder 3">
            <a:extLst>
              <a:ext uri="{FF2B5EF4-FFF2-40B4-BE49-F238E27FC236}">
                <a16:creationId xmlns:a16="http://schemas.microsoft.com/office/drawing/2014/main" id="{7B2208E0-79C9-325A-5843-D8C335E2F374}"/>
              </a:ext>
            </a:extLst>
          </p:cNvPr>
          <p:cNvSpPr>
            <a:spLocks noGrp="1"/>
          </p:cNvSpPr>
          <p:nvPr>
            <p:ph type="dt" sz="half" idx="10"/>
          </p:nvPr>
        </p:nvSpPr>
        <p:spPr>
          <a:xfrm>
            <a:off x="511628" y="5861050"/>
            <a:ext cx="2743200" cy="365125"/>
          </a:xfrm>
          <a:prstGeom prst="rect">
            <a:avLst/>
          </a:prstGeom>
        </p:spPr>
        <p:txBody>
          <a:bodyPr/>
          <a:lstStyle>
            <a:lvl1pPr>
              <a:defRPr>
                <a:solidFill>
                  <a:schemeClr val="bg1"/>
                </a:solidFill>
              </a:defRPr>
            </a:lvl1pPr>
          </a:lstStyle>
          <a:p>
            <a:r>
              <a:rPr lang="en-GB" dirty="0"/>
              <a:t>00/00/00</a:t>
            </a:r>
          </a:p>
        </p:txBody>
      </p:sp>
      <p:pic>
        <p:nvPicPr>
          <p:cNvPr id="16" name="Graphic 15">
            <a:extLst>
              <a:ext uri="{FF2B5EF4-FFF2-40B4-BE49-F238E27FC236}">
                <a16:creationId xmlns:a16="http://schemas.microsoft.com/office/drawing/2014/main" id="{1014595B-CC38-8B8E-5FBE-10ED0687195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550382" y="2615843"/>
            <a:ext cx="3712028" cy="1557344"/>
          </a:xfrm>
          <a:prstGeom prst="rect">
            <a:avLst/>
          </a:prstGeom>
        </p:spPr>
      </p:pic>
      <p:sp>
        <p:nvSpPr>
          <p:cNvPr id="17" name="Title Placeholder 1">
            <a:extLst>
              <a:ext uri="{FF2B5EF4-FFF2-40B4-BE49-F238E27FC236}">
                <a16:creationId xmlns:a16="http://schemas.microsoft.com/office/drawing/2014/main" id="{4CB86FBB-7F94-DBFE-3B14-905E573D3207}"/>
              </a:ext>
            </a:extLst>
          </p:cNvPr>
          <p:cNvSpPr>
            <a:spLocks noGrp="1"/>
          </p:cNvSpPr>
          <p:nvPr>
            <p:ph type="title" hasCustomPrompt="1"/>
          </p:nvPr>
        </p:nvSpPr>
        <p:spPr>
          <a:xfrm>
            <a:off x="527957" y="2766218"/>
            <a:ext cx="5453743" cy="913154"/>
          </a:xfrm>
          <a:prstGeom prst="rect">
            <a:avLst/>
          </a:prstGeom>
        </p:spPr>
        <p:txBody>
          <a:bodyPr vert="horz" lIns="91440" tIns="45720" rIns="91440" bIns="45720" rtlCol="0" anchor="ctr">
            <a:normAutofit/>
          </a:bodyPr>
          <a:lstStyle>
            <a:lvl1pPr>
              <a:defRPr sz="3200">
                <a:solidFill>
                  <a:schemeClr val="bg1"/>
                </a:solidFill>
              </a:defRPr>
            </a:lvl1pPr>
          </a:lstStyle>
          <a:p>
            <a:r>
              <a:rPr lang="en-US" dirty="0"/>
              <a:t>Presentation Title</a:t>
            </a:r>
            <a:endParaRPr lang="en-GB" dirty="0"/>
          </a:p>
        </p:txBody>
      </p:sp>
      <p:sp>
        <p:nvSpPr>
          <p:cNvPr id="20" name="Text Placeholder 19">
            <a:extLst>
              <a:ext uri="{FF2B5EF4-FFF2-40B4-BE49-F238E27FC236}">
                <a16:creationId xmlns:a16="http://schemas.microsoft.com/office/drawing/2014/main" id="{5CFEEDC0-CC49-2909-D086-3F347AA82FFD}"/>
              </a:ext>
            </a:extLst>
          </p:cNvPr>
          <p:cNvSpPr>
            <a:spLocks noGrp="1"/>
          </p:cNvSpPr>
          <p:nvPr>
            <p:ph type="body" sz="quarter" idx="11" hasCustomPrompt="1"/>
          </p:nvPr>
        </p:nvSpPr>
        <p:spPr>
          <a:xfrm>
            <a:off x="527957" y="3853430"/>
            <a:ext cx="3961719" cy="611187"/>
          </a:xfrm>
          <a:prstGeom prst="rect">
            <a:avLst/>
          </a:prstGeom>
        </p:spPr>
        <p:txBody>
          <a:bodyPr/>
          <a:lstStyle>
            <a:lvl1pPr marL="0" indent="0" algn="l">
              <a:buNone/>
              <a:defRPr sz="2400">
                <a:solidFill>
                  <a:schemeClr val="bg1"/>
                </a:solidFill>
              </a:defRPr>
            </a:lvl1pPr>
          </a:lstStyle>
          <a:p>
            <a:pPr lvl="0"/>
            <a:r>
              <a:rPr lang="en-US" dirty="0"/>
              <a:t>Presentation subtitle</a:t>
            </a:r>
            <a:endParaRPr lang="en-GB" dirty="0"/>
          </a:p>
        </p:txBody>
      </p:sp>
    </p:spTree>
    <p:extLst>
      <p:ext uri="{BB962C8B-B14F-4D97-AF65-F5344CB8AC3E}">
        <p14:creationId xmlns:p14="http://schemas.microsoft.com/office/powerpoint/2010/main" val="526751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4921B75-201C-3161-5ACF-C77DCB49FE52}"/>
              </a:ext>
            </a:extLst>
          </p:cNvPr>
          <p:cNvSpPr/>
          <p:nvPr userDrawn="1"/>
        </p:nvSpPr>
        <p:spPr>
          <a:xfrm>
            <a:off x="0" y="0"/>
            <a:ext cx="12192000" cy="6858000"/>
          </a:xfrm>
          <a:prstGeom prst="rect">
            <a:avLst/>
          </a:prstGeom>
          <a:solidFill>
            <a:srgbClr val="E41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7" name="Straight Connector 6">
            <a:extLst>
              <a:ext uri="{FF2B5EF4-FFF2-40B4-BE49-F238E27FC236}">
                <a16:creationId xmlns:a16="http://schemas.microsoft.com/office/drawing/2014/main" id="{F9A992F5-222E-CCA3-86A8-686CB0E43056}"/>
              </a:ext>
            </a:extLst>
          </p:cNvPr>
          <p:cNvCxnSpPr>
            <a:cxnSpLocks/>
          </p:cNvCxnSpPr>
          <p:nvPr userDrawn="1"/>
        </p:nvCxnSpPr>
        <p:spPr>
          <a:xfrm>
            <a:off x="0" y="5943600"/>
            <a:ext cx="10177096"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B47587CB-A9A2-B17B-2533-60E9CF0695A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50466" y="5339444"/>
            <a:ext cx="1208316" cy="1208316"/>
          </a:xfrm>
          <a:prstGeom prst="rect">
            <a:avLst/>
          </a:prstGeom>
        </p:spPr>
      </p:pic>
      <p:sp>
        <p:nvSpPr>
          <p:cNvPr id="9" name="Title Placeholder 1">
            <a:extLst>
              <a:ext uri="{FF2B5EF4-FFF2-40B4-BE49-F238E27FC236}">
                <a16:creationId xmlns:a16="http://schemas.microsoft.com/office/drawing/2014/main" id="{5951FF07-25A0-9514-E01E-ED983A42AB62}"/>
              </a:ext>
            </a:extLst>
          </p:cNvPr>
          <p:cNvSpPr>
            <a:spLocks noGrp="1"/>
          </p:cNvSpPr>
          <p:nvPr>
            <p:ph type="title" hasCustomPrompt="1"/>
          </p:nvPr>
        </p:nvSpPr>
        <p:spPr>
          <a:xfrm>
            <a:off x="527957" y="2766217"/>
            <a:ext cx="5453743" cy="1325563"/>
          </a:xfrm>
          <a:prstGeom prst="rect">
            <a:avLst/>
          </a:prstGeom>
        </p:spPr>
        <p:txBody>
          <a:bodyPr vert="horz" lIns="91440" tIns="45720" rIns="91440" bIns="45720" rtlCol="0" anchor="ctr">
            <a:normAutofit/>
          </a:bodyPr>
          <a:lstStyle>
            <a:lvl1pPr>
              <a:defRPr sz="3200">
                <a:solidFill>
                  <a:schemeClr val="bg1"/>
                </a:solidFill>
              </a:defRPr>
            </a:lvl1pPr>
          </a:lstStyle>
          <a:p>
            <a:r>
              <a:rPr lang="en-US" dirty="0"/>
              <a:t>Section Title</a:t>
            </a:r>
            <a:endParaRPr lang="en-GB" dirty="0"/>
          </a:p>
        </p:txBody>
      </p:sp>
    </p:spTree>
    <p:extLst>
      <p:ext uri="{BB962C8B-B14F-4D97-AF65-F5344CB8AC3E}">
        <p14:creationId xmlns:p14="http://schemas.microsoft.com/office/powerpoint/2010/main" val="371875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2E2A2290-DC5A-F1F8-2B48-5B2B8384792A}"/>
              </a:ext>
            </a:extLst>
          </p:cNvPr>
          <p:cNvSpPr>
            <a:spLocks noGrp="1"/>
          </p:cNvSpPr>
          <p:nvPr>
            <p:ph type="title"/>
          </p:nvPr>
        </p:nvSpPr>
        <p:spPr>
          <a:xfrm>
            <a:off x="489857" y="550181"/>
            <a:ext cx="11168743" cy="652689"/>
          </a:xfrm>
          <a:prstGeom prst="rect">
            <a:avLst/>
          </a:prstGeom>
        </p:spPr>
        <p:txBody>
          <a:bodyPr/>
          <a:lstStyle/>
          <a:p>
            <a:r>
              <a:rPr lang="en-US"/>
              <a:t>Click to edit Master title style</a:t>
            </a:r>
            <a:endParaRPr lang="en-GB"/>
          </a:p>
        </p:txBody>
      </p:sp>
      <p:sp>
        <p:nvSpPr>
          <p:cNvPr id="15" name="Content Placeholder 2">
            <a:extLst>
              <a:ext uri="{FF2B5EF4-FFF2-40B4-BE49-F238E27FC236}">
                <a16:creationId xmlns:a16="http://schemas.microsoft.com/office/drawing/2014/main" id="{66EAEBB1-D035-26A3-14A0-4B91D2ACD0CF}"/>
              </a:ext>
            </a:extLst>
          </p:cNvPr>
          <p:cNvSpPr>
            <a:spLocks noGrp="1"/>
          </p:cNvSpPr>
          <p:nvPr>
            <p:ph idx="10"/>
          </p:nvPr>
        </p:nvSpPr>
        <p:spPr>
          <a:xfrm>
            <a:off x="489857" y="1366158"/>
            <a:ext cx="11168743" cy="3809998"/>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753403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6611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34579825-DA21-7465-80FE-4FB36AA285FA}"/>
              </a:ext>
            </a:extLst>
          </p:cNvPr>
          <p:cNvCxnSpPr>
            <a:cxnSpLocks/>
          </p:cNvCxnSpPr>
          <p:nvPr userDrawn="1"/>
        </p:nvCxnSpPr>
        <p:spPr>
          <a:xfrm>
            <a:off x="0" y="5943600"/>
            <a:ext cx="12311743" cy="0"/>
          </a:xfrm>
          <a:prstGeom prst="line">
            <a:avLst/>
          </a:prstGeom>
          <a:ln w="28575">
            <a:solidFill>
              <a:srgbClr val="E41F5F"/>
            </a:solidFill>
          </a:ln>
        </p:spPr>
        <p:style>
          <a:lnRef idx="1">
            <a:schemeClr val="accent1"/>
          </a:lnRef>
          <a:fillRef idx="0">
            <a:schemeClr val="accent1"/>
          </a:fillRef>
          <a:effectRef idx="0">
            <a:schemeClr val="accent1"/>
          </a:effectRef>
          <a:fontRef idx="minor">
            <a:schemeClr val="tx1"/>
          </a:fontRef>
        </p:style>
      </p:cxnSp>
      <p:pic>
        <p:nvPicPr>
          <p:cNvPr id="6" name="Graphic 5">
            <a:extLst>
              <a:ext uri="{FF2B5EF4-FFF2-40B4-BE49-F238E27FC236}">
                <a16:creationId xmlns:a16="http://schemas.microsoft.com/office/drawing/2014/main" id="{62582866-CD54-8D8F-963C-2C6C782DEFC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47458" y="2328630"/>
            <a:ext cx="3712028" cy="1557344"/>
          </a:xfrm>
          <a:prstGeom prst="rect">
            <a:avLst/>
          </a:prstGeom>
        </p:spPr>
      </p:pic>
      <p:sp>
        <p:nvSpPr>
          <p:cNvPr id="9" name="Text Placeholder 6">
            <a:extLst>
              <a:ext uri="{FF2B5EF4-FFF2-40B4-BE49-F238E27FC236}">
                <a16:creationId xmlns:a16="http://schemas.microsoft.com/office/drawing/2014/main" id="{1DCB9271-E301-78B1-B976-4FD687CAF81C}"/>
              </a:ext>
            </a:extLst>
          </p:cNvPr>
          <p:cNvSpPr>
            <a:spLocks noGrp="1"/>
          </p:cNvSpPr>
          <p:nvPr>
            <p:ph type="body" sz="quarter" idx="13" hasCustomPrompt="1"/>
          </p:nvPr>
        </p:nvSpPr>
        <p:spPr>
          <a:xfrm>
            <a:off x="527504" y="6142603"/>
            <a:ext cx="3353253" cy="478745"/>
          </a:xfrm>
          <a:prstGeom prst="rect">
            <a:avLst/>
          </a:prstGeom>
        </p:spPr>
        <p:txBody>
          <a:bodyPr/>
          <a:lstStyle>
            <a:lvl1pPr marL="0" indent="0" algn="l">
              <a:buNone/>
              <a:defRPr sz="1800" b="1">
                <a:solidFill>
                  <a:schemeClr val="tx1">
                    <a:lumMod val="75000"/>
                    <a:lumOff val="25000"/>
                  </a:schemeClr>
                </a:solidFill>
              </a:defRPr>
            </a:lvl1pPr>
            <a:lvl2pPr marL="457200" indent="0">
              <a:buNone/>
              <a:defRPr/>
            </a:lvl2pPr>
          </a:lstStyle>
          <a:p>
            <a:pPr lvl="0"/>
            <a:r>
              <a:rPr lang="en-US" dirty="0"/>
              <a:t>Name Surname</a:t>
            </a:r>
          </a:p>
          <a:p>
            <a:pPr lvl="1"/>
            <a:endParaRPr lang="en-GB" dirty="0"/>
          </a:p>
        </p:txBody>
      </p:sp>
      <p:sp>
        <p:nvSpPr>
          <p:cNvPr id="10" name="Text Placeholder 6">
            <a:extLst>
              <a:ext uri="{FF2B5EF4-FFF2-40B4-BE49-F238E27FC236}">
                <a16:creationId xmlns:a16="http://schemas.microsoft.com/office/drawing/2014/main" id="{5A445649-3A45-F506-F3F6-AE15E4A0388F}"/>
              </a:ext>
            </a:extLst>
          </p:cNvPr>
          <p:cNvSpPr>
            <a:spLocks noGrp="1"/>
          </p:cNvSpPr>
          <p:nvPr>
            <p:ph type="body" sz="quarter" idx="14" hasCustomPrompt="1"/>
          </p:nvPr>
        </p:nvSpPr>
        <p:spPr>
          <a:xfrm>
            <a:off x="8599714" y="6142602"/>
            <a:ext cx="3194959" cy="478745"/>
          </a:xfrm>
          <a:prstGeom prst="rect">
            <a:avLst/>
          </a:prstGeom>
        </p:spPr>
        <p:txBody>
          <a:bodyPr/>
          <a:lstStyle>
            <a:lvl1pPr marL="0" indent="0" algn="r">
              <a:buNone/>
              <a:defRPr sz="1800" b="1">
                <a:solidFill>
                  <a:schemeClr val="tx1">
                    <a:lumMod val="75000"/>
                    <a:lumOff val="25000"/>
                  </a:schemeClr>
                </a:solidFill>
              </a:defRPr>
            </a:lvl1pPr>
            <a:lvl2pPr marL="457200" indent="0">
              <a:buNone/>
              <a:defRPr/>
            </a:lvl2pPr>
          </a:lstStyle>
          <a:p>
            <a:pPr lvl="0"/>
            <a:r>
              <a:rPr lang="en-US" dirty="0"/>
              <a:t>www.ourdorset.org</a:t>
            </a:r>
          </a:p>
          <a:p>
            <a:pPr lvl="1"/>
            <a:endParaRPr lang="en-GB" dirty="0"/>
          </a:p>
        </p:txBody>
      </p:sp>
      <p:sp>
        <p:nvSpPr>
          <p:cNvPr id="11" name="Text Placeholder 6">
            <a:extLst>
              <a:ext uri="{FF2B5EF4-FFF2-40B4-BE49-F238E27FC236}">
                <a16:creationId xmlns:a16="http://schemas.microsoft.com/office/drawing/2014/main" id="{46AAB42D-3D21-0B77-635B-C7DABA3E2B2D}"/>
              </a:ext>
            </a:extLst>
          </p:cNvPr>
          <p:cNvSpPr>
            <a:spLocks noGrp="1"/>
          </p:cNvSpPr>
          <p:nvPr>
            <p:ph type="body" sz="quarter" idx="15" hasCustomPrompt="1"/>
          </p:nvPr>
        </p:nvSpPr>
        <p:spPr>
          <a:xfrm>
            <a:off x="5106761" y="6142602"/>
            <a:ext cx="1793422" cy="478745"/>
          </a:xfrm>
          <a:prstGeom prst="rect">
            <a:avLst/>
          </a:prstGeom>
        </p:spPr>
        <p:txBody>
          <a:bodyPr/>
          <a:lstStyle>
            <a:lvl1pPr marL="0" indent="0" algn="ctr">
              <a:buNone/>
              <a:defRPr sz="1800" b="1">
                <a:solidFill>
                  <a:schemeClr val="tx1">
                    <a:lumMod val="75000"/>
                    <a:lumOff val="25000"/>
                  </a:schemeClr>
                </a:solidFill>
              </a:defRPr>
            </a:lvl1pPr>
            <a:lvl2pPr marL="457200" indent="0">
              <a:buNone/>
              <a:defRPr/>
            </a:lvl2pPr>
          </a:lstStyle>
          <a:p>
            <a:pPr lvl="0"/>
            <a:r>
              <a:rPr lang="en-US" dirty="0"/>
              <a:t>00/00/00</a:t>
            </a:r>
          </a:p>
          <a:p>
            <a:pPr lvl="1"/>
            <a:endParaRPr lang="en-GB" dirty="0"/>
          </a:p>
        </p:txBody>
      </p:sp>
    </p:spTree>
    <p:extLst>
      <p:ext uri="{BB962C8B-B14F-4D97-AF65-F5344CB8AC3E}">
        <p14:creationId xmlns:p14="http://schemas.microsoft.com/office/powerpoint/2010/main" val="1949020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438534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3" r:id="rId5"/>
  </p:sldLayoutIdLst>
  <p:txStyles>
    <p:titleStyle>
      <a:lvl1pPr algn="l" defTabSz="914400" rtl="0" eaLnBrk="1" latinLnBrk="0" hangingPunct="1">
        <a:lnSpc>
          <a:spcPct val="90000"/>
        </a:lnSpc>
        <a:spcBef>
          <a:spcPct val="0"/>
        </a:spcBef>
        <a:buNone/>
        <a:defRPr sz="2800" kern="1200">
          <a:solidFill>
            <a:srgbClr val="E41F5F"/>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E41F5F"/>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41F5F"/>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E41F5F"/>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F30BA-73C6-960E-987A-4D7A3C3B11A2}"/>
              </a:ext>
            </a:extLst>
          </p:cNvPr>
          <p:cNvSpPr>
            <a:spLocks noGrp="1"/>
          </p:cNvSpPr>
          <p:nvPr>
            <p:ph type="ctrTitle"/>
          </p:nvPr>
        </p:nvSpPr>
        <p:spPr>
          <a:xfrm>
            <a:off x="695848" y="2727922"/>
            <a:ext cx="4714352" cy="1078891"/>
          </a:xfrm>
          <a:prstGeom prst="rect">
            <a:avLst/>
          </a:prstGeom>
        </p:spPr>
        <p:txBody>
          <a:bodyPr>
            <a:normAutofit fontScale="90000"/>
          </a:bodyPr>
          <a:lstStyle/>
          <a:p>
            <a:pPr algn="l"/>
            <a:r>
              <a:rPr lang="en-GB" sz="3600" b="1" dirty="0">
                <a:solidFill>
                  <a:schemeClr val="bg1"/>
                </a:solidFill>
                <a:latin typeface="Quicksand" panose="00000500000000000000" pitchFamily="2" charset="0"/>
                <a:cs typeface="Arial" panose="020B0604020202020204" pitchFamily="34" charset="0"/>
              </a:rPr>
              <a:t>Programme &amp; Project/Workstream</a:t>
            </a:r>
          </a:p>
        </p:txBody>
      </p:sp>
      <p:sp>
        <p:nvSpPr>
          <p:cNvPr id="3" name="Subtitle 2">
            <a:extLst>
              <a:ext uri="{FF2B5EF4-FFF2-40B4-BE49-F238E27FC236}">
                <a16:creationId xmlns:a16="http://schemas.microsoft.com/office/drawing/2014/main" id="{42A46E3E-74CC-902E-6AC9-9F0046711356}"/>
              </a:ext>
            </a:extLst>
          </p:cNvPr>
          <p:cNvSpPr>
            <a:spLocks noGrp="1"/>
          </p:cNvSpPr>
          <p:nvPr>
            <p:ph type="subTitle" idx="4294967295"/>
          </p:nvPr>
        </p:nvSpPr>
        <p:spPr>
          <a:xfrm>
            <a:off x="695848" y="3714284"/>
            <a:ext cx="4259873" cy="595070"/>
          </a:xfrm>
          <a:prstGeom prst="rect">
            <a:avLst/>
          </a:prstGeom>
        </p:spPr>
        <p:txBody>
          <a:bodyPr>
            <a:normAutofit/>
          </a:bodyPr>
          <a:lstStyle/>
          <a:p>
            <a:pPr marL="0" indent="0" algn="l">
              <a:buNone/>
            </a:pPr>
            <a:r>
              <a:rPr lang="en-GB" sz="2400" dirty="0">
                <a:solidFill>
                  <a:schemeClr val="bg1"/>
                </a:solidFill>
                <a:latin typeface="Quicksand" panose="00000500000000000000" pitchFamily="2" charset="0"/>
                <a:cs typeface="Arial" panose="020B0604020202020204" pitchFamily="34" charset="0"/>
              </a:rPr>
              <a:t>Highlight Report Templates </a:t>
            </a:r>
          </a:p>
        </p:txBody>
      </p:sp>
    </p:spTree>
    <p:extLst>
      <p:ext uri="{BB962C8B-B14F-4D97-AF65-F5344CB8AC3E}">
        <p14:creationId xmlns:p14="http://schemas.microsoft.com/office/powerpoint/2010/main" val="139908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0A03B29-FE34-27DA-EC67-A27A1A4012BB}"/>
              </a:ext>
            </a:extLst>
          </p:cNvPr>
          <p:cNvSpPr/>
          <p:nvPr/>
        </p:nvSpPr>
        <p:spPr>
          <a:xfrm>
            <a:off x="-130629" y="0"/>
            <a:ext cx="12431485" cy="6858000"/>
          </a:xfrm>
          <a:prstGeom prst="rect">
            <a:avLst/>
          </a:prstGeom>
          <a:solidFill>
            <a:srgbClr val="E41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3" name="Straight Connector 12">
            <a:extLst>
              <a:ext uri="{FF2B5EF4-FFF2-40B4-BE49-F238E27FC236}">
                <a16:creationId xmlns:a16="http://schemas.microsoft.com/office/drawing/2014/main" id="{BFD657D1-FFB5-6264-8556-CC027B68194E}"/>
              </a:ext>
            </a:extLst>
          </p:cNvPr>
          <p:cNvCxnSpPr>
            <a:cxnSpLocks/>
          </p:cNvCxnSpPr>
          <p:nvPr/>
        </p:nvCxnSpPr>
        <p:spPr>
          <a:xfrm>
            <a:off x="-386443" y="5943600"/>
            <a:ext cx="1056353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Graphic 13">
            <a:extLst>
              <a:ext uri="{FF2B5EF4-FFF2-40B4-BE49-F238E27FC236}">
                <a16:creationId xmlns:a16="http://schemas.microsoft.com/office/drawing/2014/main" id="{BD2684DE-3FE7-6875-EBC6-86132AA0F8A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50466" y="5339444"/>
            <a:ext cx="1208316" cy="1208316"/>
          </a:xfrm>
          <a:prstGeom prst="rect">
            <a:avLst/>
          </a:prstGeom>
        </p:spPr>
      </p:pic>
      <p:sp>
        <p:nvSpPr>
          <p:cNvPr id="17" name="Title 1">
            <a:extLst>
              <a:ext uri="{FF2B5EF4-FFF2-40B4-BE49-F238E27FC236}">
                <a16:creationId xmlns:a16="http://schemas.microsoft.com/office/drawing/2014/main" id="{FA9AB451-3CEB-8E40-7436-7FF64C9A1937}"/>
              </a:ext>
            </a:extLst>
          </p:cNvPr>
          <p:cNvSpPr txBox="1">
            <a:spLocks/>
          </p:cNvSpPr>
          <p:nvPr/>
        </p:nvSpPr>
        <p:spPr>
          <a:xfrm>
            <a:off x="695848" y="2727922"/>
            <a:ext cx="4714352" cy="10788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bg1"/>
                </a:solidFill>
                <a:latin typeface="Quicksand" panose="00000500000000000000" pitchFamily="2" charset="0"/>
                <a:cs typeface="Arial" panose="020B0604020202020204" pitchFamily="34" charset="0"/>
              </a:rPr>
              <a:t>Section Title  </a:t>
            </a:r>
          </a:p>
        </p:txBody>
      </p:sp>
    </p:spTree>
    <p:extLst>
      <p:ext uri="{BB962C8B-B14F-4D97-AF65-F5344CB8AC3E}">
        <p14:creationId xmlns:p14="http://schemas.microsoft.com/office/powerpoint/2010/main" val="217397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806FC-F004-AE06-903B-3C1406FD01EA}"/>
              </a:ext>
            </a:extLst>
          </p:cNvPr>
          <p:cNvSpPr>
            <a:spLocks noGrp="1"/>
          </p:cNvSpPr>
          <p:nvPr>
            <p:ph type="title"/>
          </p:nvPr>
        </p:nvSpPr>
        <p:spPr/>
        <p:txBody>
          <a:bodyPr/>
          <a:lstStyle/>
          <a:p>
            <a:r>
              <a:rPr lang="en-GB" dirty="0"/>
              <a:t>Highlight Report Overview</a:t>
            </a:r>
          </a:p>
        </p:txBody>
      </p:sp>
      <p:sp>
        <p:nvSpPr>
          <p:cNvPr id="3" name="Content Placeholder 2">
            <a:extLst>
              <a:ext uri="{FF2B5EF4-FFF2-40B4-BE49-F238E27FC236}">
                <a16:creationId xmlns:a16="http://schemas.microsoft.com/office/drawing/2014/main" id="{DE85F35A-D98F-1051-5DB9-70B7FC0D7052}"/>
              </a:ext>
            </a:extLst>
          </p:cNvPr>
          <p:cNvSpPr>
            <a:spLocks noGrp="1"/>
          </p:cNvSpPr>
          <p:nvPr>
            <p:ph idx="10"/>
          </p:nvPr>
        </p:nvSpPr>
        <p:spPr>
          <a:xfrm>
            <a:off x="511628" y="1419374"/>
            <a:ext cx="11168743" cy="3809998"/>
          </a:xfrm>
        </p:spPr>
        <p:txBody>
          <a:bodyPr/>
          <a:lstStyle/>
          <a:p>
            <a:pPr marL="0" indent="0">
              <a:buNone/>
            </a:pPr>
            <a:r>
              <a:rPr lang="en-GB" sz="1200" dirty="0"/>
              <a:t>This highlight report is used to provide Board members with a summary of the programme progress and to flag any areas of concern, or areas for escalation.</a:t>
            </a:r>
          </a:p>
          <a:p>
            <a:pPr marL="0" indent="0">
              <a:buNone/>
            </a:pPr>
            <a:r>
              <a:rPr lang="en-GB" sz="1200" dirty="0"/>
              <a:t>Overall programme and project/workstream progress is measured against the main programme aspects using the key below. These are set at the start of the programme in the initiation document and programme plan and are monitored throughout the programme lifecycle.</a:t>
            </a:r>
          </a:p>
          <a:p>
            <a:r>
              <a:rPr lang="en-GB" sz="1200" dirty="0"/>
              <a:t>Remains in Scope, </a:t>
            </a:r>
          </a:p>
          <a:p>
            <a:r>
              <a:rPr lang="en-GB" sz="1200" dirty="0"/>
              <a:t>Remains on Schedule against the plan, </a:t>
            </a:r>
          </a:p>
          <a:p>
            <a:r>
              <a:rPr lang="en-GB" sz="1200" dirty="0"/>
              <a:t>Remains on Budget against financial plan, </a:t>
            </a:r>
          </a:p>
          <a:p>
            <a:r>
              <a:rPr lang="en-GB" sz="1200" dirty="0"/>
              <a:t>Is delivering the Benefits agreed,  </a:t>
            </a:r>
          </a:p>
          <a:p>
            <a:r>
              <a:rPr lang="en-GB" sz="1200" dirty="0"/>
              <a:t>Is delivering the Deliverables as defined in the programme plan. </a:t>
            </a:r>
          </a:p>
          <a:p>
            <a:pPr marL="0" indent="0">
              <a:buNone/>
            </a:pPr>
            <a:endParaRPr lang="en-GB" sz="1200" dirty="0"/>
          </a:p>
          <a:p>
            <a:pPr marL="0" indent="0">
              <a:buNone/>
            </a:pPr>
            <a:r>
              <a:rPr lang="en-GB" sz="1200" dirty="0"/>
              <a:t>Overarching progress is assessed using a simple colour.</a:t>
            </a:r>
          </a:p>
        </p:txBody>
      </p:sp>
      <p:sp>
        <p:nvSpPr>
          <p:cNvPr id="8" name="Text Placeholder 3">
            <a:extLst>
              <a:ext uri="{FF2B5EF4-FFF2-40B4-BE49-F238E27FC236}">
                <a16:creationId xmlns:a16="http://schemas.microsoft.com/office/drawing/2014/main" id="{F0DCF445-42F8-BBF9-3EE8-A529A8ED474C}"/>
              </a:ext>
            </a:extLst>
          </p:cNvPr>
          <p:cNvSpPr txBox="1">
            <a:spLocks/>
          </p:cNvSpPr>
          <p:nvPr/>
        </p:nvSpPr>
        <p:spPr>
          <a:xfrm>
            <a:off x="2044700" y="3292624"/>
            <a:ext cx="13250863" cy="4383717"/>
          </a:xfrm>
          <a:prstGeom prst="rect">
            <a:avLst/>
          </a:prstGeom>
        </p:spPr>
        <p:txBody>
          <a:bodyPr/>
          <a:lstStyle>
            <a:lvl1pPr marL="228600" indent="-228600" algn="l" defTabSz="914400" rtl="0" eaLnBrk="1" latinLnBrk="0" hangingPunct="1">
              <a:lnSpc>
                <a:spcPct val="90000"/>
              </a:lnSpc>
              <a:spcBef>
                <a:spcPts val="1000"/>
              </a:spcBef>
              <a:buClr>
                <a:srgbClr val="E41F5F"/>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41F5F"/>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E41F5F"/>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dirty="0"/>
              <a:t> </a:t>
            </a:r>
          </a:p>
        </p:txBody>
      </p:sp>
      <p:graphicFrame>
        <p:nvGraphicFramePr>
          <p:cNvPr id="11" name="Table 3">
            <a:extLst>
              <a:ext uri="{FF2B5EF4-FFF2-40B4-BE49-F238E27FC236}">
                <a16:creationId xmlns:a16="http://schemas.microsoft.com/office/drawing/2014/main" id="{BC9A2FFC-3C62-894E-A62F-B3F608335578}"/>
              </a:ext>
            </a:extLst>
          </p:cNvPr>
          <p:cNvGraphicFramePr>
            <a:graphicFrameLocks noGrp="1"/>
          </p:cNvGraphicFramePr>
          <p:nvPr>
            <p:extLst>
              <p:ext uri="{D42A27DB-BD31-4B8C-83A1-F6EECF244321}">
                <p14:modId xmlns:p14="http://schemas.microsoft.com/office/powerpoint/2010/main" val="4187176277"/>
              </p:ext>
            </p:extLst>
          </p:nvPr>
        </p:nvGraphicFramePr>
        <p:xfrm>
          <a:off x="511628" y="4721183"/>
          <a:ext cx="11187845" cy="437556"/>
        </p:xfrm>
        <a:graphic>
          <a:graphicData uri="http://schemas.openxmlformats.org/drawingml/2006/table">
            <a:tbl>
              <a:tblPr firstRow="1" bandRow="1">
                <a:tableStyleId>{5C22544A-7EE6-4342-B048-85BDC9FD1C3A}</a:tableStyleId>
              </a:tblPr>
              <a:tblGrid>
                <a:gridCol w="1197000">
                  <a:extLst>
                    <a:ext uri="{9D8B030D-6E8A-4147-A177-3AD203B41FA5}">
                      <a16:colId xmlns:a16="http://schemas.microsoft.com/office/drawing/2014/main" val="4291856883"/>
                    </a:ext>
                  </a:extLst>
                </a:gridCol>
                <a:gridCol w="1998169">
                  <a:extLst>
                    <a:ext uri="{9D8B030D-6E8A-4147-A177-3AD203B41FA5}">
                      <a16:colId xmlns:a16="http://schemas.microsoft.com/office/drawing/2014/main" val="2590763915"/>
                    </a:ext>
                  </a:extLst>
                </a:gridCol>
                <a:gridCol w="1998169">
                  <a:extLst>
                    <a:ext uri="{9D8B030D-6E8A-4147-A177-3AD203B41FA5}">
                      <a16:colId xmlns:a16="http://schemas.microsoft.com/office/drawing/2014/main" val="2798372290"/>
                    </a:ext>
                  </a:extLst>
                </a:gridCol>
                <a:gridCol w="1998169">
                  <a:extLst>
                    <a:ext uri="{9D8B030D-6E8A-4147-A177-3AD203B41FA5}">
                      <a16:colId xmlns:a16="http://schemas.microsoft.com/office/drawing/2014/main" val="251940999"/>
                    </a:ext>
                  </a:extLst>
                </a:gridCol>
                <a:gridCol w="1998169">
                  <a:extLst>
                    <a:ext uri="{9D8B030D-6E8A-4147-A177-3AD203B41FA5}">
                      <a16:colId xmlns:a16="http://schemas.microsoft.com/office/drawing/2014/main" val="3988484614"/>
                    </a:ext>
                  </a:extLst>
                </a:gridCol>
                <a:gridCol w="1998169">
                  <a:extLst>
                    <a:ext uri="{9D8B030D-6E8A-4147-A177-3AD203B41FA5}">
                      <a16:colId xmlns:a16="http://schemas.microsoft.com/office/drawing/2014/main" val="2114461626"/>
                    </a:ext>
                  </a:extLst>
                </a:gridCol>
              </a:tblGrid>
              <a:tr h="437556">
                <a:tc>
                  <a:txBody>
                    <a:bodyPr/>
                    <a:lstStyle/>
                    <a:p>
                      <a:r>
                        <a:rPr lang="en-GB" sz="1400" kern="1200" dirty="0">
                          <a:solidFill>
                            <a:schemeClr val="tx1"/>
                          </a:solidFill>
                          <a:latin typeface="+mn-lt"/>
                          <a:ea typeface="+mn-ea"/>
                          <a:cs typeface="+mn-cs"/>
                        </a:rPr>
                        <a:t>Key</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latinLnBrk="0" hangingPunct="1"/>
                      <a:r>
                        <a:rPr lang="en-GB" sz="1400" b="0" kern="1200" dirty="0">
                          <a:solidFill>
                            <a:schemeClr val="tx1"/>
                          </a:solidFill>
                          <a:latin typeface="+mn-lt"/>
                          <a:ea typeface="+mn-ea"/>
                          <a:cs typeface="+mn-cs"/>
                        </a:rPr>
                        <a:t>Off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400" b="0" dirty="0">
                          <a:solidFill>
                            <a:schemeClr val="tx1"/>
                          </a:solidFill>
                          <a:latin typeface="Arial" panose="020B0604020202020204" pitchFamily="34" charset="0"/>
                          <a:cs typeface="Arial" panose="020B0604020202020204" pitchFamily="34" charset="0"/>
                        </a:rPr>
                        <a:t>At Risk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400" b="0" dirty="0">
                          <a:solidFill>
                            <a:schemeClr val="tx1"/>
                          </a:solidFill>
                          <a:latin typeface="Arial" panose="020B0604020202020204" pitchFamily="34" charset="0"/>
                          <a:cs typeface="Arial" panose="020B0604020202020204" pitchFamily="34" charset="0"/>
                        </a:rPr>
                        <a:t>On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400" b="0" dirty="0">
                          <a:solidFill>
                            <a:schemeClr val="tx1"/>
                          </a:solidFill>
                          <a:latin typeface="Quicksand  "/>
                          <a:cs typeface="Arial" panose="020B0604020202020204" pitchFamily="34" charset="0"/>
                        </a:rPr>
                        <a:t>Completed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400" b="0" dirty="0">
                          <a:solidFill>
                            <a:schemeClr val="tx1"/>
                          </a:solidFill>
                          <a:latin typeface="+mj-lt"/>
                          <a:cs typeface="Arial" panose="020B0604020202020204" pitchFamily="34" charset="0"/>
                        </a:rPr>
                        <a:t>Not Started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8797353"/>
                  </a:ext>
                </a:extLst>
              </a:tr>
            </a:tbl>
          </a:graphicData>
        </a:graphic>
      </p:graphicFrame>
      <p:grpSp>
        <p:nvGrpSpPr>
          <p:cNvPr id="18" name="Group 17">
            <a:extLst>
              <a:ext uri="{FF2B5EF4-FFF2-40B4-BE49-F238E27FC236}">
                <a16:creationId xmlns:a16="http://schemas.microsoft.com/office/drawing/2014/main" id="{02CDC2C1-2179-3EB4-F590-F55AC69FF5C1}"/>
              </a:ext>
            </a:extLst>
          </p:cNvPr>
          <p:cNvGrpSpPr/>
          <p:nvPr/>
        </p:nvGrpSpPr>
        <p:grpSpPr>
          <a:xfrm>
            <a:off x="2846674" y="4747963"/>
            <a:ext cx="8543376" cy="383996"/>
            <a:chOff x="4766977" y="8176656"/>
            <a:chExt cx="9846424" cy="462316"/>
          </a:xfrm>
        </p:grpSpPr>
        <p:sp>
          <p:nvSpPr>
            <p:cNvPr id="19" name="Flowchart: Connector 18">
              <a:extLst>
                <a:ext uri="{FF2B5EF4-FFF2-40B4-BE49-F238E27FC236}">
                  <a16:creationId xmlns:a16="http://schemas.microsoft.com/office/drawing/2014/main" id="{A556BDF3-0B8D-B578-ADE3-D855AEB2FD64}"/>
                </a:ext>
              </a:extLst>
            </p:cNvPr>
            <p:cNvSpPr/>
            <p:nvPr/>
          </p:nvSpPr>
          <p:spPr>
            <a:xfrm>
              <a:off x="4766977" y="8201417"/>
              <a:ext cx="413376" cy="437555"/>
            </a:xfrm>
            <a:prstGeom prst="flowChartConnector">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973"/>
            </a:p>
          </p:txBody>
        </p:sp>
        <p:sp>
          <p:nvSpPr>
            <p:cNvPr id="20" name="Flowchart: Connector 19">
              <a:extLst>
                <a:ext uri="{FF2B5EF4-FFF2-40B4-BE49-F238E27FC236}">
                  <a16:creationId xmlns:a16="http://schemas.microsoft.com/office/drawing/2014/main" id="{009B4C36-2F44-5261-4C04-855A4013916F}"/>
                </a:ext>
              </a:extLst>
            </p:cNvPr>
            <p:cNvSpPr/>
            <p:nvPr/>
          </p:nvSpPr>
          <p:spPr>
            <a:xfrm>
              <a:off x="7143241" y="8201417"/>
              <a:ext cx="413376" cy="437555"/>
            </a:xfrm>
            <a:prstGeom prst="flowChartConnector">
              <a:avLst/>
            </a:prstGeom>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5973"/>
            </a:p>
          </p:txBody>
        </p:sp>
        <p:sp>
          <p:nvSpPr>
            <p:cNvPr id="21" name="Flowchart: Connector 20">
              <a:extLst>
                <a:ext uri="{FF2B5EF4-FFF2-40B4-BE49-F238E27FC236}">
                  <a16:creationId xmlns:a16="http://schemas.microsoft.com/office/drawing/2014/main" id="{5AC516A9-3198-1800-D1CB-E0A9ADA722D3}"/>
                </a:ext>
              </a:extLst>
            </p:cNvPr>
            <p:cNvSpPr/>
            <p:nvPr/>
          </p:nvSpPr>
          <p:spPr>
            <a:xfrm>
              <a:off x="9500136" y="8199672"/>
              <a:ext cx="432745" cy="431843"/>
            </a:xfrm>
            <a:prstGeom prst="flowChartConnector">
              <a:avLst/>
            </a:prstGeom>
            <a:solidFill>
              <a:srgbClr val="00B050"/>
            </a:solidFill>
            <a:ln>
              <a:solidFill>
                <a:schemeClr val="tx1">
                  <a:lumMod val="50000"/>
                  <a:lumOff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5973"/>
            </a:p>
          </p:txBody>
        </p:sp>
        <p:sp>
          <p:nvSpPr>
            <p:cNvPr id="22" name="Flowchart: Connector 21">
              <a:extLst>
                <a:ext uri="{FF2B5EF4-FFF2-40B4-BE49-F238E27FC236}">
                  <a16:creationId xmlns:a16="http://schemas.microsoft.com/office/drawing/2014/main" id="{52D24E1E-0A14-5FA9-A6D3-C1F86F6AA688}"/>
                </a:ext>
              </a:extLst>
            </p:cNvPr>
            <p:cNvSpPr/>
            <p:nvPr/>
          </p:nvSpPr>
          <p:spPr>
            <a:xfrm>
              <a:off x="11895769" y="8193960"/>
              <a:ext cx="413376" cy="437555"/>
            </a:xfrm>
            <a:prstGeom prst="flowChartConnector">
              <a:avLst/>
            </a:prstGeom>
            <a:solidFill>
              <a:schemeClr val="accent6"/>
            </a:solidFill>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5973"/>
            </a:p>
          </p:txBody>
        </p:sp>
        <p:sp>
          <p:nvSpPr>
            <p:cNvPr id="23" name="Flowchart: Connector 22">
              <a:extLst>
                <a:ext uri="{FF2B5EF4-FFF2-40B4-BE49-F238E27FC236}">
                  <a16:creationId xmlns:a16="http://schemas.microsoft.com/office/drawing/2014/main" id="{8A9E6F9D-A0D3-63FB-9E65-BDF7CD6A83E6}"/>
                </a:ext>
              </a:extLst>
            </p:cNvPr>
            <p:cNvSpPr/>
            <p:nvPr/>
          </p:nvSpPr>
          <p:spPr>
            <a:xfrm>
              <a:off x="14200025" y="8176656"/>
              <a:ext cx="413376" cy="437555"/>
            </a:xfrm>
            <a:prstGeom prst="flowChartConnector">
              <a:avLst/>
            </a:prstGeom>
            <a:solidFill>
              <a:schemeClr val="bg1"/>
            </a:solidFill>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5973" dirty="0"/>
            </a:p>
          </p:txBody>
        </p:sp>
      </p:grpSp>
    </p:spTree>
    <p:extLst>
      <p:ext uri="{BB962C8B-B14F-4D97-AF65-F5344CB8AC3E}">
        <p14:creationId xmlns:p14="http://schemas.microsoft.com/office/powerpoint/2010/main" val="2209762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F0DCF445-42F8-BBF9-3EE8-A529A8ED474C}"/>
              </a:ext>
            </a:extLst>
          </p:cNvPr>
          <p:cNvSpPr txBox="1">
            <a:spLocks/>
          </p:cNvSpPr>
          <p:nvPr/>
        </p:nvSpPr>
        <p:spPr>
          <a:xfrm>
            <a:off x="2044700" y="3292624"/>
            <a:ext cx="13250863" cy="4383717"/>
          </a:xfrm>
          <a:prstGeom prst="rect">
            <a:avLst/>
          </a:prstGeom>
        </p:spPr>
        <p:txBody>
          <a:bodyPr/>
          <a:lstStyle>
            <a:lvl1pPr marL="228600" indent="-228600" algn="l" defTabSz="914400" rtl="0" eaLnBrk="1" latinLnBrk="0" hangingPunct="1">
              <a:lnSpc>
                <a:spcPct val="90000"/>
              </a:lnSpc>
              <a:spcBef>
                <a:spcPts val="1000"/>
              </a:spcBef>
              <a:buClr>
                <a:srgbClr val="E41F5F"/>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41F5F"/>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E41F5F"/>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dirty="0"/>
              <a:t> </a:t>
            </a:r>
          </a:p>
        </p:txBody>
      </p:sp>
      <p:graphicFrame>
        <p:nvGraphicFramePr>
          <p:cNvPr id="54" name="Table 53">
            <a:extLst>
              <a:ext uri="{FF2B5EF4-FFF2-40B4-BE49-F238E27FC236}">
                <a16:creationId xmlns:a16="http://schemas.microsoft.com/office/drawing/2014/main" id="{610766F3-B49A-0FBB-4098-A8B05A05E4EC}"/>
              </a:ext>
            </a:extLst>
          </p:cNvPr>
          <p:cNvGraphicFramePr>
            <a:graphicFrameLocks noGrp="1"/>
          </p:cNvGraphicFramePr>
          <p:nvPr>
            <p:extLst>
              <p:ext uri="{D42A27DB-BD31-4B8C-83A1-F6EECF244321}">
                <p14:modId xmlns:p14="http://schemas.microsoft.com/office/powerpoint/2010/main" val="2285154850"/>
              </p:ext>
            </p:extLst>
          </p:nvPr>
        </p:nvGraphicFramePr>
        <p:xfrm>
          <a:off x="235059" y="1680564"/>
          <a:ext cx="11785924" cy="4621131"/>
        </p:xfrm>
        <a:graphic>
          <a:graphicData uri="http://schemas.openxmlformats.org/drawingml/2006/table">
            <a:tbl>
              <a:tblPr firstRow="1" bandRow="1">
                <a:tableStyleId>{5C22544A-7EE6-4342-B048-85BDC9FD1C3A}</a:tableStyleId>
              </a:tblPr>
              <a:tblGrid>
                <a:gridCol w="5024698">
                  <a:extLst>
                    <a:ext uri="{9D8B030D-6E8A-4147-A177-3AD203B41FA5}">
                      <a16:colId xmlns:a16="http://schemas.microsoft.com/office/drawing/2014/main" val="20000"/>
                    </a:ext>
                  </a:extLst>
                </a:gridCol>
                <a:gridCol w="1145874">
                  <a:extLst>
                    <a:ext uri="{9D8B030D-6E8A-4147-A177-3AD203B41FA5}">
                      <a16:colId xmlns:a16="http://schemas.microsoft.com/office/drawing/2014/main" val="2553208805"/>
                    </a:ext>
                  </a:extLst>
                </a:gridCol>
                <a:gridCol w="1145874">
                  <a:extLst>
                    <a:ext uri="{9D8B030D-6E8A-4147-A177-3AD203B41FA5}">
                      <a16:colId xmlns:a16="http://schemas.microsoft.com/office/drawing/2014/main" val="3086778401"/>
                    </a:ext>
                  </a:extLst>
                </a:gridCol>
                <a:gridCol w="1145874">
                  <a:extLst>
                    <a:ext uri="{9D8B030D-6E8A-4147-A177-3AD203B41FA5}">
                      <a16:colId xmlns:a16="http://schemas.microsoft.com/office/drawing/2014/main" val="20001"/>
                    </a:ext>
                  </a:extLst>
                </a:gridCol>
                <a:gridCol w="1661802">
                  <a:extLst>
                    <a:ext uri="{9D8B030D-6E8A-4147-A177-3AD203B41FA5}">
                      <a16:colId xmlns:a16="http://schemas.microsoft.com/office/drawing/2014/main" val="2251884053"/>
                    </a:ext>
                  </a:extLst>
                </a:gridCol>
                <a:gridCol w="1661802">
                  <a:extLst>
                    <a:ext uri="{9D8B030D-6E8A-4147-A177-3AD203B41FA5}">
                      <a16:colId xmlns:a16="http://schemas.microsoft.com/office/drawing/2014/main" val="1101969858"/>
                    </a:ext>
                  </a:extLst>
                </a:gridCol>
              </a:tblGrid>
              <a:tr h="33135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Programme Progress Since Last Report </a:t>
                      </a:r>
                    </a:p>
                  </a:txBody>
                  <a:tcPr marL="130048" marR="130048" marT="65024" marB="65024">
                    <a:lnB w="28575" cap="flat" cmpd="sng" algn="ctr">
                      <a:solidFill>
                        <a:schemeClr val="bg1"/>
                      </a:solidFill>
                      <a:prstDash val="solid"/>
                      <a:round/>
                      <a:headEnd type="none" w="med" len="med"/>
                      <a:tailEnd type="none" w="med" len="med"/>
                    </a:lnB>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a:ln>
                            <a:noFill/>
                          </a:ln>
                          <a:latin typeface="Arial" panose="020B0604020202020204" pitchFamily="34" charset="0"/>
                          <a:cs typeface="Arial" panose="020B0604020202020204" pitchFamily="34" charset="0"/>
                        </a:rPr>
                        <a:t>Items for escalation  </a:t>
                      </a:r>
                    </a:p>
                    <a:p>
                      <a:endParaRPr lang="en-GB" sz="900" dirty="0">
                        <a:ln>
                          <a:noFill/>
                        </a:ln>
                        <a:latin typeface="Arial" panose="020B0604020202020204" pitchFamily="34" charset="0"/>
                        <a:cs typeface="Arial" panose="020B0604020202020204" pitchFamily="34" charset="0"/>
                      </a:endParaRPr>
                    </a:p>
                  </a:txBody>
                  <a:tcPr>
                    <a:lnB w="28575" cap="flat" cmpd="sng" algn="ctr">
                      <a:solidFill>
                        <a:schemeClr val="bg1"/>
                      </a:solidFill>
                      <a:prstDash val="solid"/>
                      <a:round/>
                      <a:headEnd type="none" w="med" len="med"/>
                      <a:tailEnd type="none" w="med" len="med"/>
                    </a:lnB>
                    <a:solidFill>
                      <a:srgbClr val="1AA5A7"/>
                    </a:solidFill>
                  </a:tcPr>
                </a:tc>
                <a:tc hMerge="1">
                  <a:txBody>
                    <a:bodyPr/>
                    <a:lstStyle/>
                    <a:p>
                      <a:r>
                        <a:rPr lang="en-GB" sz="900" dirty="0">
                          <a:ln>
                            <a:noFill/>
                          </a:ln>
                          <a:latin typeface="Arial" panose="020B0604020202020204" pitchFamily="34" charset="0"/>
                          <a:cs typeface="Arial" panose="020B0604020202020204" pitchFamily="34" charset="0"/>
                        </a:rPr>
                        <a:t>Action required</a:t>
                      </a:r>
                    </a:p>
                  </a:txBody>
                  <a:tcPr>
                    <a:lnB w="28575" cap="flat" cmpd="sng" algn="ctr">
                      <a:solidFill>
                        <a:schemeClr val="bg1"/>
                      </a:solidFill>
                      <a:prstDash val="solid"/>
                      <a:round/>
                      <a:headEnd type="none" w="med" len="med"/>
                      <a:tailEnd type="none" w="med" len="med"/>
                    </a:lnB>
                    <a:solidFill>
                      <a:srgbClr val="1AA5A7"/>
                    </a:solidFill>
                  </a:tcPr>
                </a:tc>
                <a:extLst>
                  <a:ext uri="{0D108BD9-81ED-4DB2-BD59-A6C34878D82A}">
                    <a16:rowId xmlns:a16="http://schemas.microsoft.com/office/drawing/2014/main" val="10000"/>
                  </a:ext>
                </a:extLst>
              </a:tr>
              <a:tr h="531398">
                <a:tc gridSpan="6">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dirty="0" err="1">
                          <a:ln>
                            <a:noFill/>
                          </a:ln>
                          <a:solidFill>
                            <a:schemeClr val="tx1"/>
                          </a:solidFill>
                          <a:latin typeface="Arial" panose="020B0604020202020204" pitchFamily="34" charset="0"/>
                          <a:cs typeface="Arial" panose="020B0604020202020204" pitchFamily="34" charset="0"/>
                        </a:rPr>
                        <a:t>Xx</a:t>
                      </a:r>
                      <a:endParaRPr lang="en-GB" sz="1300" b="0" dirty="0">
                        <a:ln>
                          <a:noFill/>
                        </a:ln>
                        <a:solidFill>
                          <a:schemeClr val="tx1"/>
                        </a:solidFill>
                        <a:latin typeface="Arial" panose="020B0604020202020204" pitchFamily="34" charset="0"/>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dirty="0">
                          <a:ln>
                            <a:noFill/>
                          </a:ln>
                          <a:solidFill>
                            <a:schemeClr val="tx1"/>
                          </a:solidFill>
                          <a:latin typeface="Arial" panose="020B0604020202020204" pitchFamily="34" charset="0"/>
                          <a:cs typeface="Arial" panose="020B0604020202020204" pitchFamily="34" charset="0"/>
                        </a:rPr>
                        <a:t>xx</a:t>
                      </a:r>
                    </a:p>
                  </a:txBody>
                  <a:tcPr marL="130048" marR="130048" marT="65024" marB="65024">
                    <a:lnT w="28575" cap="flat" cmpd="sng" algn="ctr">
                      <a:solidFill>
                        <a:schemeClr val="bg1"/>
                      </a:solidFill>
                      <a:prstDash val="solid"/>
                      <a:round/>
                      <a:headEnd type="none" w="med" len="med"/>
                      <a:tailEnd type="none" w="med" len="med"/>
                    </a:lnT>
                    <a:solidFill>
                      <a:schemeClr val="bg1">
                        <a:lumMod val="6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lnT w="28575" cap="flat" cmpd="sng" algn="ctr">
                      <a:solidFill>
                        <a:schemeClr val="bg1"/>
                      </a:solidFill>
                      <a:prstDash val="solid"/>
                      <a:round/>
                      <a:headEnd type="none" w="med" len="med"/>
                      <a:tailEnd type="none" w="med" len="med"/>
                    </a:lnT>
                  </a:tcPr>
                </a:tc>
                <a:tc h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331354">
                <a:tc gridSpan="6">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ln>
                            <a:noFill/>
                          </a:ln>
                          <a:solidFill>
                            <a:schemeClr val="bg1"/>
                          </a:solidFill>
                          <a:latin typeface="+mj-lt"/>
                          <a:cs typeface="Arial" panose="020B0604020202020204" pitchFamily="34" charset="0"/>
                        </a:rPr>
                        <a:t>Progress Expected in Next Report</a:t>
                      </a:r>
                    </a:p>
                  </a:txBody>
                  <a:tcPr marL="130048" marR="130048" marT="65024" marB="65024">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564009663"/>
                  </a:ext>
                </a:extLst>
              </a:tr>
              <a:tr h="391229">
                <a:tc gridSpan="6">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300" b="0" dirty="0">
                          <a:ln>
                            <a:noFill/>
                          </a:ln>
                          <a:solidFill>
                            <a:schemeClr val="tx1"/>
                          </a:solidFill>
                          <a:latin typeface="Arial" panose="020B0604020202020204" pitchFamily="34" charset="0"/>
                          <a:cs typeface="Arial" panose="020B0604020202020204" pitchFamily="34" charset="0"/>
                        </a:rPr>
                        <a:t>xx</a:t>
                      </a:r>
                    </a:p>
                  </a:txBody>
                  <a:tcPr marL="130048" marR="130048" marT="65024" marB="65024">
                    <a:solidFill>
                      <a:schemeClr val="bg1">
                        <a:lumMod val="65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kern="1200" dirty="0">
                        <a:ln>
                          <a:noFill/>
                        </a:ln>
                        <a:solidFill>
                          <a:schemeClr val="tx1"/>
                        </a:solidFill>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728917245"/>
                  </a:ext>
                </a:extLst>
              </a:tr>
              <a:tr h="400087">
                <a:tc gridSpan="4">
                  <a:txBody>
                    <a:bodyPr/>
                    <a:lstStyle/>
                    <a:p>
                      <a:pPr algn="l">
                        <a:spcAft>
                          <a:spcPts val="0"/>
                        </a:spcAft>
                      </a:pPr>
                      <a:r>
                        <a:rPr lang="en-GB" sz="1200" b="1" dirty="0">
                          <a:solidFill>
                            <a:schemeClr val="bg1"/>
                          </a:solidFill>
                          <a:effectLst/>
                          <a:latin typeface="+mj-lt"/>
                          <a:ea typeface="Times New Roman"/>
                          <a:cs typeface="Arial" panose="020B0604020202020204" pitchFamily="34" charset="0"/>
                        </a:rPr>
                        <a:t>Items for Escalation</a:t>
                      </a:r>
                    </a:p>
                  </a:txBody>
                  <a:tcPr marL="97536" marR="97536" marT="0" marB="0" anchor="ctr">
                    <a:solidFill>
                      <a:srgbClr val="E41F5F"/>
                    </a:solidFill>
                  </a:tcPr>
                </a:tc>
                <a:tc hMerge="1">
                  <a:txBody>
                    <a:bodyPr/>
                    <a:lstStyle/>
                    <a:p>
                      <a:endParaRPr lang="en-GB"/>
                    </a:p>
                  </a:txBody>
                  <a:tcPr/>
                </a:tc>
                <a:tc hMerge="1">
                  <a:txBody>
                    <a:bodyPr/>
                    <a:lstStyle/>
                    <a:p>
                      <a:pPr algn="l">
                        <a:spcAft>
                          <a:spcPts val="0"/>
                        </a:spcAft>
                      </a:pPr>
                      <a:r>
                        <a:rPr lang="en-GB" sz="900" b="1" dirty="0">
                          <a:solidFill>
                            <a:schemeClr val="bg1"/>
                          </a:solidFill>
                          <a:effectLst/>
                          <a:latin typeface="Arial" panose="020B0604020202020204" pitchFamily="34" charset="0"/>
                          <a:ea typeface="Times New Roman"/>
                          <a:cs typeface="Arial" panose="020B0604020202020204" pitchFamily="34" charset="0"/>
                        </a:rPr>
                        <a:t>Linked Dependencies (including roadblocks for escalation)</a:t>
                      </a:r>
                    </a:p>
                  </a:txBody>
                  <a:tcPr marL="68580" marR="68580" marT="0" marB="0" anchor="ctr">
                    <a:solidFill>
                      <a:srgbClr val="1AA5A7"/>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solidFill>
                            <a:schemeClr val="bg1"/>
                          </a:solidFill>
                          <a:effectLst/>
                          <a:latin typeface="Arial" panose="020B0604020202020204" pitchFamily="34" charset="0"/>
                          <a:ea typeface="Times New Roman"/>
                          <a:cs typeface="Arial" panose="020B0604020202020204" pitchFamily="34" charset="0"/>
                        </a:rPr>
                        <a:t>Status</a:t>
                      </a:r>
                      <a:endParaRPr lang="en-GB" sz="900" dirty="0"/>
                    </a:p>
                    <a:p>
                      <a:pPr algn="l">
                        <a:spcAft>
                          <a:spcPts val="0"/>
                        </a:spcAft>
                      </a:pPr>
                      <a:endParaRPr lang="en-GB" sz="900" dirty="0">
                        <a:solidFill>
                          <a:schemeClr val="bg1"/>
                        </a:solidFill>
                        <a:effectLst/>
                        <a:latin typeface="Arial" panose="020B0604020202020204" pitchFamily="34" charset="0"/>
                        <a:ea typeface="Times New Roman"/>
                        <a:cs typeface="Arial" panose="020B0604020202020204" pitchFamily="34" charset="0"/>
                      </a:endParaRPr>
                    </a:p>
                  </a:txBody>
                  <a:tcPr marL="68580" marR="68580" marT="0" marB="0" anchor="ctr">
                    <a:solidFill>
                      <a:srgbClr val="1AA5A7"/>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effectLst/>
                          <a:latin typeface="+mj-lt"/>
                          <a:cs typeface="Arial" panose="020B0604020202020204" pitchFamily="34" charset="0"/>
                        </a:rPr>
                        <a:t>Action required</a:t>
                      </a:r>
                      <a:endParaRPr lang="en-GB" sz="1200" dirty="0">
                        <a:latin typeface="+mj-lt"/>
                        <a:cs typeface="Arial" panose="020B0604020202020204" pitchFamily="34" charset="0"/>
                      </a:endParaRPr>
                    </a:p>
                    <a:p>
                      <a:endParaRPr lang="en-GB" sz="1300" dirty="0"/>
                    </a:p>
                  </a:txBody>
                  <a:tcPr marL="97536" marR="97536" marT="0" marB="0" anchor="ctr">
                    <a:solidFill>
                      <a:srgbClr val="E41F5F"/>
                    </a:solidFill>
                  </a:tcPr>
                </a:tc>
                <a:tc hMerge="1">
                  <a:txBody>
                    <a:bodyPr/>
                    <a:lstStyle/>
                    <a:p>
                      <a:pPr>
                        <a:spcAft>
                          <a:spcPts val="0"/>
                        </a:spcAft>
                      </a:pPr>
                      <a:endParaRPr lang="en-GB" sz="900" b="1">
                        <a:solidFill>
                          <a:schemeClr val="bg1"/>
                        </a:solidFill>
                        <a:effectLst/>
                        <a:latin typeface="Arial" panose="020B0604020202020204" pitchFamily="34" charset="0"/>
                        <a:ea typeface="Times New Roman"/>
                        <a:cs typeface="Arial" panose="020B0604020202020204" pitchFamily="34" charset="0"/>
                      </a:endParaRPr>
                    </a:p>
                  </a:txBody>
                  <a:tcPr marL="68580" marR="68580" marT="0" marB="0" anchor="ctr">
                    <a:solidFill>
                      <a:srgbClr val="1AA5A7"/>
                    </a:solidFill>
                  </a:tcPr>
                </a:tc>
                <a:extLst>
                  <a:ext uri="{0D108BD9-81ED-4DB2-BD59-A6C34878D82A}">
                    <a16:rowId xmlns:a16="http://schemas.microsoft.com/office/drawing/2014/main" val="10003"/>
                  </a:ext>
                </a:extLst>
              </a:tr>
              <a:tr h="553967">
                <a:tc gridSpan="4">
                  <a:txBody>
                    <a:bodyPr/>
                    <a:lstStyle/>
                    <a:p>
                      <a:pPr marL="160020" marR="0" lvl="0" indent="-160020" algn="l" defTabSz="914400" rtl="0" eaLnBrk="1" fontAlgn="auto" latinLnBrk="0" hangingPunct="1">
                        <a:lnSpc>
                          <a:spcPct val="100000"/>
                        </a:lnSpc>
                        <a:spcBef>
                          <a:spcPts val="0"/>
                        </a:spcBef>
                        <a:spcAft>
                          <a:spcPts val="0"/>
                        </a:spcAft>
                        <a:buClrTx/>
                        <a:buSzTx/>
                        <a:buFontTx/>
                        <a:buNone/>
                        <a:tabLst>
                          <a:tab pos="2637155" algn="ctr"/>
                          <a:tab pos="5274310" algn="r"/>
                          <a:tab pos="457200" algn="l"/>
                        </a:tabLst>
                        <a:defRPr/>
                      </a:pPr>
                      <a:endParaRPr lang="en-GB" sz="1400" dirty="0">
                        <a:effectLst/>
                        <a:latin typeface="Arial" panose="020B0604020202020204" pitchFamily="34" charset="0"/>
                        <a:ea typeface="Times New Roman"/>
                        <a:cs typeface="Arial" panose="020B0604020202020204" pitchFamily="34" charset="0"/>
                      </a:endParaRPr>
                    </a:p>
                  </a:txBody>
                  <a:tcPr marL="97536" marR="97536" marT="0" marB="0" anchor="ctr">
                    <a:solidFill>
                      <a:schemeClr val="bg1">
                        <a:lumMod val="65000"/>
                      </a:schemeClr>
                    </a:solidFill>
                  </a:tcPr>
                </a:tc>
                <a:tc hMerge="1">
                  <a:txBody>
                    <a:bodyPr/>
                    <a:lstStyle/>
                    <a:p>
                      <a:endParaRPr lang="en-GB"/>
                    </a:p>
                  </a:txBody>
                  <a:tcPr/>
                </a:tc>
                <a:tc hMerge="1">
                  <a:txBody>
                    <a:bodyPr/>
                    <a:lstStyle/>
                    <a:p>
                      <a:pPr algn="l"/>
                      <a:endParaRPr lang="en-GB" sz="1000" dirty="0">
                        <a:latin typeface="Arial" panose="020B0604020202020204" pitchFamily="34" charset="0"/>
                        <a:cs typeface="Arial" panose="020B0604020202020204" pitchFamily="34" charset="0"/>
                      </a:endParaRPr>
                    </a:p>
                  </a:txBody>
                  <a:tcPr marL="68580" marR="68580" marT="0" marB="0" anchor="ctr"/>
                </a:tc>
                <a:tc hMerge="1">
                  <a:txBody>
                    <a:bodyPr/>
                    <a:lstStyle/>
                    <a:p>
                      <a:pPr algn="l"/>
                      <a:endParaRPr lang="en-GB" sz="1000" dirty="0">
                        <a:latin typeface="Arial" panose="020B0604020202020204" pitchFamily="34" charset="0"/>
                        <a:cs typeface="Arial" panose="020B0604020202020204" pitchFamily="34" charset="0"/>
                      </a:endParaRPr>
                    </a:p>
                  </a:txBody>
                  <a:tcPr marL="68580" marR="68580" marT="0" marB="0" anchor="ctr">
                    <a:solidFill>
                      <a:srgbClr val="FFC000"/>
                    </a:solidFill>
                  </a:tcPr>
                </a:tc>
                <a:tc gridSpan="2">
                  <a:txBody>
                    <a:bodyPr/>
                    <a:lstStyle/>
                    <a:p>
                      <a:endParaRPr lang="en-GB" sz="3600" dirty="0"/>
                    </a:p>
                  </a:txBody>
                  <a:tcPr marL="97536" marR="97536" marT="0" marB="0" anchor="ctr">
                    <a:solidFill>
                      <a:schemeClr val="bg1">
                        <a:lumMod val="65000"/>
                      </a:schemeClr>
                    </a:solidFill>
                  </a:tcPr>
                </a:tc>
                <a:tc hMerge="1">
                  <a:txBody>
                    <a:bodyPr/>
                    <a:lstStyle/>
                    <a:p>
                      <a:pPr algn="l">
                        <a:spcAft>
                          <a:spcPts val="0"/>
                        </a:spcAft>
                      </a:pPr>
                      <a:endParaRPr lang="en-GB" sz="100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553967">
                <a:tc gridSpan="4">
                  <a:txBody>
                    <a:bodyPr/>
                    <a:lstStyle/>
                    <a:p>
                      <a:pPr marL="160020" indent="-160020" algn="l">
                        <a:spcAft>
                          <a:spcPts val="0"/>
                        </a:spcAft>
                        <a:tabLst>
                          <a:tab pos="2637155" algn="ctr"/>
                          <a:tab pos="5274310" algn="r"/>
                          <a:tab pos="457200" algn="l"/>
                        </a:tabLst>
                      </a:pPr>
                      <a:endParaRPr lang="en-GB" sz="1400" dirty="0">
                        <a:effectLst/>
                        <a:latin typeface="Arial" panose="020B0604020202020204" pitchFamily="34" charset="0"/>
                        <a:ea typeface="Times New Roman"/>
                        <a:cs typeface="Arial" panose="020B0604020202020204" pitchFamily="34" charset="0"/>
                      </a:endParaRPr>
                    </a:p>
                  </a:txBody>
                  <a:tcPr marL="97536" marR="97536" marT="0" marB="0" anchor="ctr">
                    <a:solidFill>
                      <a:schemeClr val="bg1">
                        <a:lumMod val="65000"/>
                      </a:schemeClr>
                    </a:solidFill>
                  </a:tcPr>
                </a:tc>
                <a:tc hMerge="1">
                  <a:txBody>
                    <a:bodyPr/>
                    <a:lstStyle/>
                    <a:p>
                      <a:endParaRPr lang="en-GB"/>
                    </a:p>
                  </a:txBody>
                  <a:tcPr/>
                </a:tc>
                <a:tc hMerge="1">
                  <a:txBody>
                    <a:bodyPr/>
                    <a:lstStyle/>
                    <a:p>
                      <a:pPr algn="l"/>
                      <a:endParaRPr lang="en-GB" sz="1000" dirty="0">
                        <a:latin typeface="Arial" panose="020B0604020202020204" pitchFamily="34" charset="0"/>
                        <a:cs typeface="Arial" panose="020B0604020202020204" pitchFamily="34" charset="0"/>
                      </a:endParaRPr>
                    </a:p>
                  </a:txBody>
                  <a:tcPr marL="68580" marR="68580" marT="0" marB="0" anchor="ctr"/>
                </a:tc>
                <a:tc hMerge="1">
                  <a:txBody>
                    <a:bodyPr/>
                    <a:lstStyle/>
                    <a:p>
                      <a:pPr algn="l"/>
                      <a:endParaRPr lang="en-GB" sz="1000" dirty="0">
                        <a:latin typeface="Arial" panose="020B0604020202020204" pitchFamily="34" charset="0"/>
                        <a:cs typeface="Arial" panose="020B0604020202020204" pitchFamily="34" charset="0"/>
                      </a:endParaRPr>
                    </a:p>
                  </a:txBody>
                  <a:tcPr marL="68580" marR="68580" marT="0" marB="0" anchor="ctr">
                    <a:solidFill>
                      <a:srgbClr val="00B050"/>
                    </a:solidFill>
                  </a:tcPr>
                </a:tc>
                <a:tc gridSpan="2">
                  <a:txBody>
                    <a:bodyPr/>
                    <a:lstStyle/>
                    <a:p>
                      <a:endParaRPr lang="en-GB" sz="3600" dirty="0"/>
                    </a:p>
                  </a:txBody>
                  <a:tcPr marL="97536" marR="97536" marT="0" marB="0" anchor="ctr">
                    <a:solidFill>
                      <a:schemeClr val="bg1">
                        <a:lumMod val="65000"/>
                      </a:schemeClr>
                    </a:solidFill>
                  </a:tcPr>
                </a:tc>
                <a:tc hMerge="1">
                  <a:txBody>
                    <a:bodyPr/>
                    <a:lstStyle/>
                    <a:p>
                      <a:pPr algn="l">
                        <a:spcAft>
                          <a:spcPts val="0"/>
                        </a:spcAft>
                      </a:pPr>
                      <a:endParaRPr lang="en-GB" sz="100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8"/>
                  </a:ext>
                </a:extLst>
              </a:tr>
              <a:tr h="5337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mj-lt"/>
                          <a:cs typeface="Arial" panose="020B0604020202020204" pitchFamily="34" charset="0"/>
                        </a:rPr>
                        <a:t>Risk / Issue Description (Top 3)</a:t>
                      </a:r>
                    </a:p>
                    <a:p>
                      <a:pPr marL="0" algn="l" defTabSz="914400" rtl="0" eaLnBrk="1" latinLnBrk="0" hangingPunct="1"/>
                      <a:endParaRPr lang="en-GB" sz="1300" b="1" kern="1200" dirty="0">
                        <a:solidFill>
                          <a:schemeClr val="bg1"/>
                        </a:solidFill>
                        <a:effectLst/>
                        <a:latin typeface="Arial" panose="020B0604020202020204" pitchFamily="34" charset="0"/>
                        <a:ea typeface="+mn-ea"/>
                        <a:cs typeface="Arial" panose="020B0604020202020204" pitchFamily="34" charset="0"/>
                      </a:endParaRPr>
                    </a:p>
                  </a:txBody>
                  <a:tcPr marL="130048" marR="130048" marT="65024" marB="65024">
                    <a:solidFill>
                      <a:srgbClr val="E41F5F"/>
                    </a:solidFill>
                  </a:tcPr>
                </a:tc>
                <a:tc>
                  <a:txBody>
                    <a:bodyPr/>
                    <a:lstStyle/>
                    <a:p>
                      <a:pPr marL="0" algn="ctr" defTabSz="914400" rtl="0" eaLnBrk="1" latinLnBrk="0" hangingPunct="1"/>
                      <a:r>
                        <a:rPr lang="en-GB" sz="1200" b="1" kern="1200" dirty="0">
                          <a:solidFill>
                            <a:schemeClr val="bg1"/>
                          </a:solidFill>
                          <a:effectLst/>
                          <a:latin typeface="+mj-lt"/>
                          <a:ea typeface="+mn-ea"/>
                          <a:cs typeface="Arial" panose="020B0604020202020204" pitchFamily="34" charset="0"/>
                        </a:rPr>
                        <a:t>Severity</a:t>
                      </a:r>
                    </a:p>
                  </a:txBody>
                  <a:tcPr marL="130048" marR="130048" marT="65024" marB="65024">
                    <a:solidFill>
                      <a:srgbClr val="E41F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j-lt"/>
                          <a:ea typeface="+mn-ea"/>
                          <a:cs typeface="Arial" panose="020B0604020202020204" pitchFamily="34" charset="0"/>
                        </a:rPr>
                        <a:t>Likelihood</a:t>
                      </a:r>
                    </a:p>
                    <a:p>
                      <a:pPr marL="0" algn="ctr"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E41F5F"/>
                    </a:solidFill>
                  </a:tcPr>
                </a:tc>
                <a:tc>
                  <a:txBody>
                    <a:bodyPr/>
                    <a:lstStyle/>
                    <a:p>
                      <a:pPr marL="0" algn="ctr" defTabSz="914400" rtl="0" eaLnBrk="1" latinLnBrk="0" hangingPunct="1"/>
                      <a:r>
                        <a:rPr lang="en-GB" sz="1200" b="1" kern="1200" dirty="0">
                          <a:solidFill>
                            <a:schemeClr val="bg1"/>
                          </a:solidFill>
                          <a:effectLst/>
                          <a:latin typeface="+mj-lt"/>
                          <a:ea typeface="+mn-ea"/>
                          <a:cs typeface="Arial" panose="020B0604020202020204" pitchFamily="34" charset="0"/>
                        </a:rPr>
                        <a:t>Risk Score</a:t>
                      </a:r>
                    </a:p>
                  </a:txBody>
                  <a:tcPr marL="130048" marR="130048" marT="65024" marB="65024">
                    <a:solidFill>
                      <a:srgbClr val="E41F5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mj-lt"/>
                          <a:cs typeface="Arial" panose="020B0604020202020204" pitchFamily="34" charset="0"/>
                        </a:rPr>
                        <a:t>Current mitigation</a:t>
                      </a:r>
                    </a:p>
                    <a:p>
                      <a:endParaRPr lang="en-GB" sz="1200" b="1" dirty="0">
                        <a:solidFill>
                          <a:schemeClr val="bg1"/>
                        </a:solidFill>
                        <a:latin typeface="+mj-lt"/>
                        <a:cs typeface="Arial" panose="020B0604020202020204" pitchFamily="34" charset="0"/>
                      </a:endParaRPr>
                    </a:p>
                  </a:txBody>
                  <a:tcPr marL="130048" marR="130048" marT="65024" marB="65024">
                    <a:solidFill>
                      <a:srgbClr val="E41F5F"/>
                    </a:solidFill>
                  </a:tcPr>
                </a:tc>
                <a:tc>
                  <a:txBody>
                    <a:bodyPr/>
                    <a:lstStyle/>
                    <a:p>
                      <a:r>
                        <a:rPr lang="en-GB" sz="1200" b="1" dirty="0">
                          <a:solidFill>
                            <a:schemeClr val="bg1"/>
                          </a:solidFill>
                          <a:latin typeface="+mj-lt"/>
                          <a:cs typeface="Arial" panose="020B0604020202020204" pitchFamily="34" charset="0"/>
                        </a:rPr>
                        <a:t>Decisions Required</a:t>
                      </a:r>
                    </a:p>
                  </a:txBody>
                  <a:tcPr marL="130048" marR="130048" marT="65024" marB="65024">
                    <a:solidFill>
                      <a:srgbClr val="E41F5F"/>
                    </a:solidFill>
                  </a:tcPr>
                </a:tc>
                <a:extLst>
                  <a:ext uri="{0D108BD9-81ED-4DB2-BD59-A6C34878D82A}">
                    <a16:rowId xmlns:a16="http://schemas.microsoft.com/office/drawing/2014/main" val="3189065765"/>
                  </a:ext>
                </a:extLst>
              </a:tr>
              <a:tr h="331354">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ctr" defTabSz="914400" rtl="0" eaLnBrk="1" latinLnBrk="0" hangingPunct="1"/>
                      <a:r>
                        <a:rPr lang="en-GB" sz="1200" b="1" i="1" kern="1200" dirty="0">
                          <a:solidFill>
                            <a:schemeClr val="tx1"/>
                          </a:solidFill>
                          <a:effectLst/>
                          <a:latin typeface="+mj-lt"/>
                          <a:ea typeface="+mn-ea"/>
                          <a:cs typeface="Arial" panose="020B0604020202020204" pitchFamily="34" charset="0"/>
                        </a:rPr>
                        <a:t>3</a:t>
                      </a:r>
                    </a:p>
                  </a:txBody>
                  <a:tcPr marL="130048" marR="130048" marT="65024" marB="65024">
                    <a:solidFill>
                      <a:schemeClr val="bg1">
                        <a:lumMod val="65000"/>
                      </a:schemeClr>
                    </a:solidFill>
                  </a:tcPr>
                </a:tc>
                <a:tc>
                  <a:txBody>
                    <a:bodyPr/>
                    <a:lstStyle/>
                    <a:p>
                      <a:pPr marL="0" algn="ctr" defTabSz="914400" rtl="0" eaLnBrk="1" latinLnBrk="0" hangingPunct="1"/>
                      <a:r>
                        <a:rPr lang="en-GB" sz="1200" b="1" i="1" kern="1200" dirty="0">
                          <a:solidFill>
                            <a:schemeClr val="tx1"/>
                          </a:solidFill>
                          <a:effectLst/>
                          <a:latin typeface="+mj-lt"/>
                          <a:ea typeface="+mn-ea"/>
                          <a:cs typeface="Arial" panose="020B0604020202020204" pitchFamily="34" charset="0"/>
                        </a:rPr>
                        <a:t>2</a:t>
                      </a:r>
                    </a:p>
                  </a:txBody>
                  <a:tcPr marL="130048" marR="130048" marT="65024" marB="65024">
                    <a:solidFill>
                      <a:schemeClr val="bg1">
                        <a:lumMod val="65000"/>
                      </a:schemeClr>
                    </a:solidFill>
                  </a:tcPr>
                </a:tc>
                <a:tc>
                  <a:txBody>
                    <a:bodyPr/>
                    <a:lstStyle/>
                    <a:p>
                      <a:pPr marL="0" algn="ctr" defTabSz="914400" rtl="0" eaLnBrk="1" latinLnBrk="0" hangingPunct="1"/>
                      <a:r>
                        <a:rPr lang="en-GB" sz="1200" b="1" i="1" kern="1200" dirty="0">
                          <a:solidFill>
                            <a:schemeClr val="tx1"/>
                          </a:solidFill>
                          <a:effectLst/>
                          <a:latin typeface="+mj-lt"/>
                          <a:ea typeface="+mn-ea"/>
                          <a:cs typeface="Arial" panose="020B0604020202020204" pitchFamily="34" charset="0"/>
                        </a:rPr>
                        <a:t>6</a:t>
                      </a:r>
                    </a:p>
                  </a:txBody>
                  <a:tcPr marL="130048" marR="130048" marT="65024" marB="65024">
                    <a:solidFill>
                      <a:srgbClr val="00B050"/>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extLst>
                  <a:ext uri="{0D108BD9-81ED-4DB2-BD59-A6C34878D82A}">
                    <a16:rowId xmlns:a16="http://schemas.microsoft.com/office/drawing/2014/main" val="3848939245"/>
                  </a:ext>
                </a:extLst>
              </a:tr>
              <a:tr h="331354">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accent4"/>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extLst>
                  <a:ext uri="{0D108BD9-81ED-4DB2-BD59-A6C34878D82A}">
                    <a16:rowId xmlns:a16="http://schemas.microsoft.com/office/drawing/2014/main" val="554900050"/>
                  </a:ext>
                </a:extLst>
              </a:tr>
              <a:tr h="331354">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chemeClr val="bg1">
                        <a:lumMod val="65000"/>
                      </a:schemeClr>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00B050"/>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tc>
                  <a:txBody>
                    <a:bodyPr/>
                    <a:lstStyle/>
                    <a:p>
                      <a:endParaRPr lang="en-GB" sz="1200" dirty="0">
                        <a:latin typeface="+mj-lt"/>
                        <a:cs typeface="Arial" panose="020B0604020202020204" pitchFamily="34" charset="0"/>
                      </a:endParaRPr>
                    </a:p>
                  </a:txBody>
                  <a:tcPr marL="130048" marR="130048" marT="65024" marB="65024">
                    <a:solidFill>
                      <a:schemeClr val="bg1">
                        <a:lumMod val="65000"/>
                      </a:schemeClr>
                    </a:solidFill>
                  </a:tcPr>
                </a:tc>
                <a:extLst>
                  <a:ext uri="{0D108BD9-81ED-4DB2-BD59-A6C34878D82A}">
                    <a16:rowId xmlns:a16="http://schemas.microsoft.com/office/drawing/2014/main" val="1468899098"/>
                  </a:ext>
                </a:extLst>
              </a:tr>
            </a:tbl>
          </a:graphicData>
        </a:graphic>
      </p:graphicFrame>
      <p:graphicFrame>
        <p:nvGraphicFramePr>
          <p:cNvPr id="56" name="Table 3">
            <a:extLst>
              <a:ext uri="{FF2B5EF4-FFF2-40B4-BE49-F238E27FC236}">
                <a16:creationId xmlns:a16="http://schemas.microsoft.com/office/drawing/2014/main" id="{572B3AE1-E256-7244-8744-FDD3F26C77D2}"/>
              </a:ext>
            </a:extLst>
          </p:cNvPr>
          <p:cNvGraphicFramePr>
            <a:graphicFrameLocks noGrp="1"/>
          </p:cNvGraphicFramePr>
          <p:nvPr>
            <p:extLst>
              <p:ext uri="{D42A27DB-BD31-4B8C-83A1-F6EECF244321}">
                <p14:modId xmlns:p14="http://schemas.microsoft.com/office/powerpoint/2010/main" val="3295807949"/>
              </p:ext>
            </p:extLst>
          </p:nvPr>
        </p:nvGraphicFramePr>
        <p:xfrm>
          <a:off x="5699858" y="6421287"/>
          <a:ext cx="6300676" cy="313094"/>
        </p:xfrm>
        <a:graphic>
          <a:graphicData uri="http://schemas.openxmlformats.org/drawingml/2006/table">
            <a:tbl>
              <a:tblPr firstRow="1" bandRow="1">
                <a:tableStyleId>{5C22544A-7EE6-4342-B048-85BDC9FD1C3A}</a:tableStyleId>
              </a:tblPr>
              <a:tblGrid>
                <a:gridCol w="674116">
                  <a:extLst>
                    <a:ext uri="{9D8B030D-6E8A-4147-A177-3AD203B41FA5}">
                      <a16:colId xmlns:a16="http://schemas.microsoft.com/office/drawing/2014/main" val="4291856883"/>
                    </a:ext>
                  </a:extLst>
                </a:gridCol>
                <a:gridCol w="1125312">
                  <a:extLst>
                    <a:ext uri="{9D8B030D-6E8A-4147-A177-3AD203B41FA5}">
                      <a16:colId xmlns:a16="http://schemas.microsoft.com/office/drawing/2014/main" val="2590763915"/>
                    </a:ext>
                  </a:extLst>
                </a:gridCol>
                <a:gridCol w="1125312">
                  <a:extLst>
                    <a:ext uri="{9D8B030D-6E8A-4147-A177-3AD203B41FA5}">
                      <a16:colId xmlns:a16="http://schemas.microsoft.com/office/drawing/2014/main" val="2798372290"/>
                    </a:ext>
                  </a:extLst>
                </a:gridCol>
                <a:gridCol w="1125312">
                  <a:extLst>
                    <a:ext uri="{9D8B030D-6E8A-4147-A177-3AD203B41FA5}">
                      <a16:colId xmlns:a16="http://schemas.microsoft.com/office/drawing/2014/main" val="251940999"/>
                    </a:ext>
                  </a:extLst>
                </a:gridCol>
                <a:gridCol w="1125312">
                  <a:extLst>
                    <a:ext uri="{9D8B030D-6E8A-4147-A177-3AD203B41FA5}">
                      <a16:colId xmlns:a16="http://schemas.microsoft.com/office/drawing/2014/main" val="3988484614"/>
                    </a:ext>
                  </a:extLst>
                </a:gridCol>
                <a:gridCol w="1125312">
                  <a:extLst>
                    <a:ext uri="{9D8B030D-6E8A-4147-A177-3AD203B41FA5}">
                      <a16:colId xmlns:a16="http://schemas.microsoft.com/office/drawing/2014/main" val="2114461626"/>
                    </a:ext>
                  </a:extLst>
                </a:gridCol>
              </a:tblGrid>
              <a:tr h="313094">
                <a:tc>
                  <a:txBody>
                    <a:bodyPr/>
                    <a:lstStyle/>
                    <a:p>
                      <a:r>
                        <a:rPr lang="en-GB" sz="1100" b="1" dirty="0">
                          <a:solidFill>
                            <a:schemeClr val="tx1">
                              <a:lumMod val="50000"/>
                              <a:lumOff val="50000"/>
                            </a:schemeClr>
                          </a:solidFill>
                          <a:latin typeface="Arial" panose="020B0604020202020204" pitchFamily="34" charset="0"/>
                          <a:cs typeface="Arial" panose="020B0604020202020204" pitchFamily="34" charset="0"/>
                        </a:rPr>
                        <a:t>Key</a:t>
                      </a:r>
                    </a:p>
                  </a:txBody>
                  <a:tcPr marL="130048" marR="130048" marT="65024" marB="650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100" b="0" dirty="0">
                          <a:solidFill>
                            <a:schemeClr val="tx1">
                              <a:lumMod val="50000"/>
                              <a:lumOff val="50000"/>
                            </a:schemeClr>
                          </a:solidFill>
                          <a:latin typeface="Arial" panose="020B0604020202020204" pitchFamily="34" charset="0"/>
                          <a:cs typeface="Arial" panose="020B0604020202020204" pitchFamily="34" charset="0"/>
                        </a:rPr>
                        <a:t>Off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100" b="0" dirty="0">
                          <a:solidFill>
                            <a:schemeClr val="tx1">
                              <a:lumMod val="50000"/>
                              <a:lumOff val="50000"/>
                            </a:schemeClr>
                          </a:solidFill>
                          <a:latin typeface="Arial" panose="020B0604020202020204" pitchFamily="34" charset="0"/>
                          <a:cs typeface="Arial" panose="020B0604020202020204" pitchFamily="34" charset="0"/>
                        </a:rPr>
                        <a:t>At Risk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100" b="0" dirty="0">
                          <a:solidFill>
                            <a:schemeClr val="tx1">
                              <a:lumMod val="50000"/>
                              <a:lumOff val="50000"/>
                            </a:schemeClr>
                          </a:solidFill>
                          <a:latin typeface="Arial" panose="020B0604020202020204" pitchFamily="34" charset="0"/>
                          <a:cs typeface="Arial" panose="020B0604020202020204" pitchFamily="34" charset="0"/>
                        </a:rPr>
                        <a:t>On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100" b="0" dirty="0">
                          <a:solidFill>
                            <a:schemeClr val="tx1">
                              <a:lumMod val="50000"/>
                              <a:lumOff val="50000"/>
                            </a:schemeClr>
                          </a:solidFill>
                          <a:latin typeface="Arial" panose="020B0604020202020204" pitchFamily="34" charset="0"/>
                          <a:cs typeface="Arial" panose="020B0604020202020204" pitchFamily="34" charset="0"/>
                        </a:rPr>
                        <a:t>Completed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1100" b="0" dirty="0">
                          <a:solidFill>
                            <a:schemeClr val="tx1">
                              <a:lumMod val="50000"/>
                              <a:lumOff val="50000"/>
                            </a:schemeClr>
                          </a:solidFill>
                          <a:latin typeface="Arial" panose="020B0604020202020204" pitchFamily="34" charset="0"/>
                          <a:cs typeface="Arial" panose="020B0604020202020204" pitchFamily="34" charset="0"/>
                        </a:rPr>
                        <a:t>Not Started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8797353"/>
                  </a:ext>
                </a:extLst>
              </a:tr>
            </a:tbl>
          </a:graphicData>
        </a:graphic>
      </p:graphicFrame>
      <p:sp>
        <p:nvSpPr>
          <p:cNvPr id="57" name="Flowchart: Connector 56">
            <a:extLst>
              <a:ext uri="{FF2B5EF4-FFF2-40B4-BE49-F238E27FC236}">
                <a16:creationId xmlns:a16="http://schemas.microsoft.com/office/drawing/2014/main" id="{DB7F03CD-C635-A854-0A9B-AA04D4565199}"/>
              </a:ext>
            </a:extLst>
          </p:cNvPr>
          <p:cNvSpPr/>
          <p:nvPr/>
        </p:nvSpPr>
        <p:spPr>
          <a:xfrm>
            <a:off x="7256079" y="6473904"/>
            <a:ext cx="174994" cy="175807"/>
          </a:xfrm>
          <a:prstGeom prst="flowChartConnector">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58" name="Flowchart: Connector 57">
            <a:extLst>
              <a:ext uri="{FF2B5EF4-FFF2-40B4-BE49-F238E27FC236}">
                <a16:creationId xmlns:a16="http://schemas.microsoft.com/office/drawing/2014/main" id="{21F91A93-B903-F753-E827-25DA727BC354}"/>
              </a:ext>
            </a:extLst>
          </p:cNvPr>
          <p:cNvSpPr/>
          <p:nvPr/>
        </p:nvSpPr>
        <p:spPr>
          <a:xfrm>
            <a:off x="8379272" y="6469249"/>
            <a:ext cx="174994" cy="175807"/>
          </a:xfrm>
          <a:prstGeom prst="flowChartConnector">
            <a:avLst/>
          </a:prstGeom>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59" name="Flowchart: Connector 58">
            <a:extLst>
              <a:ext uri="{FF2B5EF4-FFF2-40B4-BE49-F238E27FC236}">
                <a16:creationId xmlns:a16="http://schemas.microsoft.com/office/drawing/2014/main" id="{7F30C205-4300-8488-8029-29810D512EB1}"/>
              </a:ext>
            </a:extLst>
          </p:cNvPr>
          <p:cNvSpPr/>
          <p:nvPr/>
        </p:nvSpPr>
        <p:spPr>
          <a:xfrm>
            <a:off x="9503251" y="6469249"/>
            <a:ext cx="174994" cy="175807"/>
          </a:xfrm>
          <a:prstGeom prst="flowChartConnector">
            <a:avLst/>
          </a:prstGeom>
          <a:ln>
            <a:solidFill>
              <a:schemeClr val="tx1">
                <a:lumMod val="50000"/>
                <a:lumOff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60" name="Flowchart: Connector 59">
            <a:extLst>
              <a:ext uri="{FF2B5EF4-FFF2-40B4-BE49-F238E27FC236}">
                <a16:creationId xmlns:a16="http://schemas.microsoft.com/office/drawing/2014/main" id="{8F52462D-39A4-7A75-F63E-7D84B34A3159}"/>
              </a:ext>
            </a:extLst>
          </p:cNvPr>
          <p:cNvSpPr/>
          <p:nvPr/>
        </p:nvSpPr>
        <p:spPr>
          <a:xfrm>
            <a:off x="10631213" y="6469249"/>
            <a:ext cx="174994" cy="175807"/>
          </a:xfrm>
          <a:prstGeom prst="flowChartConnector">
            <a:avLst/>
          </a:prstGeom>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just" defTabSz="1300460" eaLnBrk="1" fontAlgn="auto" hangingPunct="1">
              <a:spcBef>
                <a:spcPts val="0"/>
              </a:spcBef>
              <a:spcAft>
                <a:spcPts val="0"/>
              </a:spcAft>
            </a:pPr>
            <a:endParaRPr lang="en-GB" sz="2560" dirty="0">
              <a:solidFill>
                <a:prstClr val="white"/>
              </a:solidFill>
              <a:latin typeface="Calibri" panose="020F0502020204030204"/>
            </a:endParaRPr>
          </a:p>
        </p:txBody>
      </p:sp>
      <p:sp>
        <p:nvSpPr>
          <p:cNvPr id="61" name="Flowchart: Connector 60">
            <a:extLst>
              <a:ext uri="{FF2B5EF4-FFF2-40B4-BE49-F238E27FC236}">
                <a16:creationId xmlns:a16="http://schemas.microsoft.com/office/drawing/2014/main" id="{51778CEB-1D69-979D-173B-CED624FF1C8E}"/>
              </a:ext>
            </a:extLst>
          </p:cNvPr>
          <p:cNvSpPr/>
          <p:nvPr/>
        </p:nvSpPr>
        <p:spPr>
          <a:xfrm>
            <a:off x="11767202" y="6475837"/>
            <a:ext cx="174994" cy="175807"/>
          </a:xfrm>
          <a:prstGeom prst="flowChartConnector">
            <a:avLst/>
          </a:prstGeom>
          <a:solidFill>
            <a:schemeClr val="bg1"/>
          </a:solidFill>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just" defTabSz="1300460" eaLnBrk="1" fontAlgn="auto" hangingPunct="1">
              <a:spcBef>
                <a:spcPts val="0"/>
              </a:spcBef>
              <a:spcAft>
                <a:spcPts val="0"/>
              </a:spcAft>
            </a:pPr>
            <a:endParaRPr lang="en-GB" sz="2560" dirty="0">
              <a:solidFill>
                <a:prstClr val="white"/>
              </a:solidFill>
              <a:latin typeface="Calibri" panose="020F0502020204030204"/>
            </a:endParaRPr>
          </a:p>
        </p:txBody>
      </p:sp>
      <p:grpSp>
        <p:nvGrpSpPr>
          <p:cNvPr id="62" name="Group 61">
            <a:extLst>
              <a:ext uri="{FF2B5EF4-FFF2-40B4-BE49-F238E27FC236}">
                <a16:creationId xmlns:a16="http://schemas.microsoft.com/office/drawing/2014/main" id="{9D06E9D9-3CC8-9839-EA15-527DF717D8A4}"/>
              </a:ext>
            </a:extLst>
          </p:cNvPr>
          <p:cNvGrpSpPr/>
          <p:nvPr/>
        </p:nvGrpSpPr>
        <p:grpSpPr>
          <a:xfrm>
            <a:off x="235059" y="-88237"/>
            <a:ext cx="11785924" cy="1716554"/>
            <a:chOff x="1773227" y="58827"/>
            <a:chExt cx="8286976" cy="1206952"/>
          </a:xfrm>
        </p:grpSpPr>
        <p:grpSp>
          <p:nvGrpSpPr>
            <p:cNvPr id="63" name="Group 62">
              <a:extLst>
                <a:ext uri="{FF2B5EF4-FFF2-40B4-BE49-F238E27FC236}">
                  <a16:creationId xmlns:a16="http://schemas.microsoft.com/office/drawing/2014/main" id="{1D6192C3-8DC5-8A10-CD76-730316B76AF7}"/>
                </a:ext>
              </a:extLst>
            </p:cNvPr>
            <p:cNvGrpSpPr/>
            <p:nvPr/>
          </p:nvGrpSpPr>
          <p:grpSpPr>
            <a:xfrm>
              <a:off x="1773227" y="58827"/>
              <a:ext cx="8286976" cy="1206952"/>
              <a:chOff x="1773227" y="58827"/>
              <a:chExt cx="8286976" cy="1206952"/>
            </a:xfrm>
          </p:grpSpPr>
          <p:graphicFrame>
            <p:nvGraphicFramePr>
              <p:cNvPr id="68" name="Content Placeholder 3">
                <a:extLst>
                  <a:ext uri="{FF2B5EF4-FFF2-40B4-BE49-F238E27FC236}">
                    <a16:creationId xmlns:a16="http://schemas.microsoft.com/office/drawing/2014/main" id="{E11563FE-1120-1EDB-9730-8A7390BE1D71}"/>
                  </a:ext>
                </a:extLst>
              </p:cNvPr>
              <p:cNvGraphicFramePr>
                <a:graphicFrameLocks/>
              </p:cNvGraphicFramePr>
              <p:nvPr>
                <p:extLst>
                  <p:ext uri="{D42A27DB-BD31-4B8C-83A1-F6EECF244321}">
                    <p14:modId xmlns:p14="http://schemas.microsoft.com/office/powerpoint/2010/main" val="299508824"/>
                  </p:ext>
                </p:extLst>
              </p:nvPr>
            </p:nvGraphicFramePr>
            <p:xfrm>
              <a:off x="1773227" y="58827"/>
              <a:ext cx="8286976" cy="1206952"/>
            </p:xfrm>
            <a:graphic>
              <a:graphicData uri="http://schemas.openxmlformats.org/drawingml/2006/table">
                <a:tbl>
                  <a:tblPr firstRow="1">
                    <a:tableStyleId>{5C22544A-7EE6-4342-B048-85BDC9FD1C3A}</a:tableStyleId>
                  </a:tblPr>
                  <a:tblGrid>
                    <a:gridCol w="1347857">
                      <a:extLst>
                        <a:ext uri="{9D8B030D-6E8A-4147-A177-3AD203B41FA5}">
                          <a16:colId xmlns:a16="http://schemas.microsoft.com/office/drawing/2014/main" val="20000"/>
                        </a:ext>
                      </a:extLst>
                    </a:gridCol>
                    <a:gridCol w="2105999">
                      <a:extLst>
                        <a:ext uri="{9D8B030D-6E8A-4147-A177-3AD203B41FA5}">
                          <a16:colId xmlns:a16="http://schemas.microsoft.com/office/drawing/2014/main" val="204035988"/>
                        </a:ext>
                      </a:extLst>
                    </a:gridCol>
                    <a:gridCol w="1975038">
                      <a:extLst>
                        <a:ext uri="{9D8B030D-6E8A-4147-A177-3AD203B41FA5}">
                          <a16:colId xmlns:a16="http://schemas.microsoft.com/office/drawing/2014/main" val="3206675964"/>
                        </a:ext>
                      </a:extLst>
                    </a:gridCol>
                    <a:gridCol w="1961965">
                      <a:extLst>
                        <a:ext uri="{9D8B030D-6E8A-4147-A177-3AD203B41FA5}">
                          <a16:colId xmlns:a16="http://schemas.microsoft.com/office/drawing/2014/main" val="20004"/>
                        </a:ext>
                      </a:extLst>
                    </a:gridCol>
                    <a:gridCol w="2166152">
                      <a:extLst>
                        <a:ext uri="{9D8B030D-6E8A-4147-A177-3AD203B41FA5}">
                          <a16:colId xmlns:a16="http://schemas.microsoft.com/office/drawing/2014/main" val="20003"/>
                        </a:ext>
                      </a:extLst>
                    </a:gridCol>
                    <a:gridCol w="2228913">
                      <a:extLst>
                        <a:ext uri="{9D8B030D-6E8A-4147-A177-3AD203B41FA5}">
                          <a16:colId xmlns:a16="http://schemas.microsoft.com/office/drawing/2014/main" val="1592606892"/>
                        </a:ext>
                      </a:extLst>
                    </a:gridCol>
                  </a:tblGrid>
                  <a:tr h="503881">
                    <a:tc gridSpan="6">
                      <a:txBody>
                        <a:bodyPr/>
                        <a:lstStyle/>
                        <a:p>
                          <a:pPr marL="457200" marR="0" lvl="1" indent="0" algn="ctr" rtl="0" eaLnBrk="1" fontAlgn="auto" latinLnBrk="0" hangingPunct="1">
                            <a:lnSpc>
                              <a:spcPct val="100000"/>
                            </a:lnSpc>
                            <a:spcBef>
                              <a:spcPts val="0"/>
                            </a:spcBef>
                            <a:spcAft>
                              <a:spcPts val="0"/>
                            </a:spcAft>
                            <a:buClrTx/>
                            <a:buSzTx/>
                            <a:buFontTx/>
                            <a:buNone/>
                          </a:pPr>
                          <a:r>
                            <a:rPr lang="en-GB" sz="1600" b="1" dirty="0">
                              <a:latin typeface="Arial"/>
                              <a:cs typeface="Arial"/>
                            </a:rPr>
                            <a:t>xxx Programme Highlight Report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b="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AA5A7"/>
                        </a:solidFill>
                      </a:tcPr>
                    </a:tc>
                    <a:extLst>
                      <a:ext uri="{0D108BD9-81ED-4DB2-BD59-A6C34878D82A}">
                        <a16:rowId xmlns:a16="http://schemas.microsoft.com/office/drawing/2014/main" val="10000"/>
                      </a:ext>
                    </a:extLst>
                  </a:tr>
                  <a:tr h="572593">
                    <a:tc>
                      <a:txBody>
                        <a:bodyPr/>
                        <a:lstStyle/>
                        <a:p>
                          <a:r>
                            <a:rPr lang="en-GB" sz="1200" b="1" baseline="0" dirty="0">
                              <a:latin typeface="+mj-lt"/>
                              <a:cs typeface="Arial" panose="020B0604020202020204" pitchFamily="34" charset="0"/>
                            </a:rPr>
                            <a:t>Programme Director:</a:t>
                          </a:r>
                          <a:endParaRPr lang="en-GB" sz="1200" b="1" dirty="0">
                            <a:latin typeface="+mj-lt"/>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endParaRPr lang="en-GB" sz="1000" b="1" kern="1200" dirty="0">
                            <a:solidFill>
                              <a:schemeClr val="dk1"/>
                            </a:solidFill>
                            <a:latin typeface="Arial"/>
                            <a:ea typeface="+mn-ea"/>
                            <a:cs typeface="Aria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b="1" baseline="0" dirty="0">
                              <a:latin typeface="+mj-lt"/>
                              <a:cs typeface="Arial" panose="020B0604020202020204" pitchFamily="34" charset="0"/>
                            </a:rPr>
                            <a:t>Programme Lead</a:t>
                          </a:r>
                          <a:endParaRPr lang="en-GB" sz="1200" b="1" dirty="0">
                            <a:latin typeface="+mj-lt"/>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endParaRPr lang="en-GB" sz="1200" b="1" dirty="0">
                            <a:latin typeface="+mj-lt"/>
                            <a:cs typeface="Aria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tx1"/>
                              </a:solidFill>
                              <a:effectLst/>
                              <a:latin typeface="+mj-lt"/>
                              <a:ea typeface="Times New Roman"/>
                              <a:cs typeface="Arial" panose="020B0604020202020204" pitchFamily="34" charset="0"/>
                            </a:rPr>
                            <a:t>Reporting period: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a:solidFill>
                              <a:schemeClr val="tx1"/>
                            </a:solidFill>
                            <a:latin typeface="Arial" panose="020B0604020202020204" pitchFamily="34" charset="0"/>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725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mj-lt"/>
                              <a:cs typeface="Arial" panose="020B0604020202020204" pitchFamily="34" charset="0"/>
                            </a:rPr>
                            <a:t>Status Overall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latin typeface="+mj-lt"/>
                              <a:cs typeface="Arial" panose="020B0604020202020204" pitchFamily="34" charset="0"/>
                            </a:rPr>
                            <a:t>(Last/ Current/ Future)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r>
                            <a:rPr lang="en-GB" sz="900" b="1" kern="1200" dirty="0">
                              <a:solidFill>
                                <a:schemeClr val="dk1"/>
                              </a:solidFill>
                              <a:latin typeface="+mj-lt"/>
                              <a:ea typeface="+mn-ea"/>
                              <a:cs typeface="Arial"/>
                            </a:rPr>
                            <a:t>xx% </a:t>
                          </a:r>
                        </a:p>
                        <a:p>
                          <a:r>
                            <a:rPr lang="en-GB" sz="900" b="1" kern="1200" dirty="0">
                              <a:solidFill>
                                <a:schemeClr val="dk1"/>
                              </a:solidFill>
                              <a:latin typeface="+mj-lt"/>
                              <a:ea typeface="+mn-ea"/>
                              <a:cs typeface="Arial"/>
                            </a:rPr>
                            <a:t>Complete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900" b="1" dirty="0">
                              <a:latin typeface="+mj-lt"/>
                              <a:cs typeface="Arial" panose="020B0604020202020204" pitchFamily="34" charset="0"/>
                            </a:rPr>
                            <a:t>Scope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GB" sz="900" b="1" dirty="0">
                              <a:latin typeface="+mj-lt"/>
                              <a:cs typeface="Arial"/>
                            </a:rPr>
                            <a:t>Schedule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dk1"/>
                              </a:solidFill>
                              <a:latin typeface="+mj-lt"/>
                              <a:ea typeface="+mn-ea"/>
                              <a:cs typeface="Arial" panose="020B0604020202020204" pitchFamily="34" charset="0"/>
                            </a:rPr>
                            <a:t>Budget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a:solidFill>
                                <a:schemeClr val="tx1"/>
                              </a:solidFill>
                              <a:latin typeface="+mj-lt"/>
                              <a:cs typeface="Arial" panose="020B0604020202020204" pitchFamily="34" charset="0"/>
                            </a:rPr>
                            <a:t>Benefits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6535743"/>
                      </a:ext>
                    </a:extLst>
                  </a:tr>
                </a:tbl>
              </a:graphicData>
            </a:graphic>
          </p:graphicFrame>
          <p:grpSp>
            <p:nvGrpSpPr>
              <p:cNvPr id="69" name="Group 68">
                <a:extLst>
                  <a:ext uri="{FF2B5EF4-FFF2-40B4-BE49-F238E27FC236}">
                    <a16:creationId xmlns:a16="http://schemas.microsoft.com/office/drawing/2014/main" id="{38645044-17AF-EC07-183D-BD945E82AE4C}"/>
                  </a:ext>
                </a:extLst>
              </p:cNvPr>
              <p:cNvGrpSpPr/>
              <p:nvPr/>
            </p:nvGrpSpPr>
            <p:grpSpPr>
              <a:xfrm>
                <a:off x="4576856" y="1008640"/>
                <a:ext cx="5386234" cy="221315"/>
                <a:chOff x="4610412" y="942569"/>
                <a:chExt cx="5386234" cy="221315"/>
              </a:xfrm>
            </p:grpSpPr>
            <p:sp>
              <p:nvSpPr>
                <p:cNvPr id="70" name="Flowchart: Connector 69">
                  <a:extLst>
                    <a:ext uri="{FF2B5EF4-FFF2-40B4-BE49-F238E27FC236}">
                      <a16:creationId xmlns:a16="http://schemas.microsoft.com/office/drawing/2014/main" id="{148CA680-827E-E198-D23A-67B7E66D2111}"/>
                    </a:ext>
                  </a:extLst>
                </p:cNvPr>
                <p:cNvSpPr/>
                <p:nvPr/>
              </p:nvSpPr>
              <p:spPr>
                <a:xfrm>
                  <a:off x="6190611" y="942570"/>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1" name="Flowchart: Connector 70">
                  <a:extLst>
                    <a:ext uri="{FF2B5EF4-FFF2-40B4-BE49-F238E27FC236}">
                      <a16:creationId xmlns:a16="http://schemas.microsoft.com/office/drawing/2014/main" id="{67C2C5CD-B0EE-4F47-ADFD-19B607C956BC}"/>
                    </a:ext>
                  </a:extLst>
                </p:cNvPr>
                <p:cNvSpPr/>
                <p:nvPr/>
              </p:nvSpPr>
              <p:spPr>
                <a:xfrm>
                  <a:off x="6452852" y="942570"/>
                  <a:ext cx="202736" cy="208831"/>
                </a:xfrm>
                <a:prstGeom prst="flowChartConnector">
                  <a:avLst/>
                </a:prstGeom>
                <a:solidFill>
                  <a:srgbClr val="FFC0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2" name="Flowchart: Connector 71">
                  <a:extLst>
                    <a:ext uri="{FF2B5EF4-FFF2-40B4-BE49-F238E27FC236}">
                      <a16:creationId xmlns:a16="http://schemas.microsoft.com/office/drawing/2014/main" id="{708A6610-3CFD-B423-2093-3E0752BA7870}"/>
                    </a:ext>
                  </a:extLst>
                </p:cNvPr>
                <p:cNvSpPr/>
                <p:nvPr/>
              </p:nvSpPr>
              <p:spPr>
                <a:xfrm>
                  <a:off x="6703966" y="942569"/>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3" name="Flowchart: Connector 72">
                  <a:extLst>
                    <a:ext uri="{FF2B5EF4-FFF2-40B4-BE49-F238E27FC236}">
                      <a16:creationId xmlns:a16="http://schemas.microsoft.com/office/drawing/2014/main" id="{191BC7E1-C3D9-5BA4-FACB-D829CDB5B6A1}"/>
                    </a:ext>
                  </a:extLst>
                </p:cNvPr>
                <p:cNvSpPr/>
                <p:nvPr/>
              </p:nvSpPr>
              <p:spPr>
                <a:xfrm>
                  <a:off x="7584362" y="95095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4" name="Flowchart: Connector 73">
                  <a:extLst>
                    <a:ext uri="{FF2B5EF4-FFF2-40B4-BE49-F238E27FC236}">
                      <a16:creationId xmlns:a16="http://schemas.microsoft.com/office/drawing/2014/main" id="{2B44E80D-5913-D464-3B8E-4439A680CF4B}"/>
                    </a:ext>
                  </a:extLst>
                </p:cNvPr>
                <p:cNvSpPr/>
                <p:nvPr/>
              </p:nvSpPr>
              <p:spPr>
                <a:xfrm>
                  <a:off x="7884057" y="95095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5" name="Flowchart: Connector 74">
                  <a:extLst>
                    <a:ext uri="{FF2B5EF4-FFF2-40B4-BE49-F238E27FC236}">
                      <a16:creationId xmlns:a16="http://schemas.microsoft.com/office/drawing/2014/main" id="{DC9043FE-C0A4-2DBC-97F6-D81416C02804}"/>
                    </a:ext>
                  </a:extLst>
                </p:cNvPr>
                <p:cNvSpPr/>
                <p:nvPr/>
              </p:nvSpPr>
              <p:spPr>
                <a:xfrm>
                  <a:off x="8178878" y="950957"/>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6" name="Flowchart: Connector 75">
                  <a:extLst>
                    <a:ext uri="{FF2B5EF4-FFF2-40B4-BE49-F238E27FC236}">
                      <a16:creationId xmlns:a16="http://schemas.microsoft.com/office/drawing/2014/main" id="{2396CA80-170E-476D-F21B-9CACB86F1C9F}"/>
                    </a:ext>
                  </a:extLst>
                </p:cNvPr>
                <p:cNvSpPr/>
                <p:nvPr/>
              </p:nvSpPr>
              <p:spPr>
                <a:xfrm>
                  <a:off x="9193857" y="948810"/>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7" name="Flowchart: Connector 76">
                  <a:extLst>
                    <a:ext uri="{FF2B5EF4-FFF2-40B4-BE49-F238E27FC236}">
                      <a16:creationId xmlns:a16="http://schemas.microsoft.com/office/drawing/2014/main" id="{D93BD6C2-9DA3-CDF6-45DE-D4C04C84117F}"/>
                    </a:ext>
                  </a:extLst>
                </p:cNvPr>
                <p:cNvSpPr/>
                <p:nvPr/>
              </p:nvSpPr>
              <p:spPr>
                <a:xfrm>
                  <a:off x="9493547" y="948810"/>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8" name="Flowchart: Connector 77">
                  <a:extLst>
                    <a:ext uri="{FF2B5EF4-FFF2-40B4-BE49-F238E27FC236}">
                      <a16:creationId xmlns:a16="http://schemas.microsoft.com/office/drawing/2014/main" id="{2A63C8E5-9686-74E3-D8B4-2F17FDE5D14C}"/>
                    </a:ext>
                  </a:extLst>
                </p:cNvPr>
                <p:cNvSpPr/>
                <p:nvPr/>
              </p:nvSpPr>
              <p:spPr>
                <a:xfrm>
                  <a:off x="9793910" y="948809"/>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9" name="Flowchart: Connector 78">
                  <a:extLst>
                    <a:ext uri="{FF2B5EF4-FFF2-40B4-BE49-F238E27FC236}">
                      <a16:creationId xmlns:a16="http://schemas.microsoft.com/office/drawing/2014/main" id="{BC84C5FF-79AC-B3E4-E210-D2A9D6369702}"/>
                    </a:ext>
                  </a:extLst>
                </p:cNvPr>
                <p:cNvSpPr/>
                <p:nvPr/>
              </p:nvSpPr>
              <p:spPr>
                <a:xfrm>
                  <a:off x="4610412" y="955053"/>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0" name="Flowchart: Connector 79">
                  <a:extLst>
                    <a:ext uri="{FF2B5EF4-FFF2-40B4-BE49-F238E27FC236}">
                      <a16:creationId xmlns:a16="http://schemas.microsoft.com/office/drawing/2014/main" id="{1BC75FE2-23C6-0A3E-0176-88D0203FFA46}"/>
                    </a:ext>
                  </a:extLst>
                </p:cNvPr>
                <p:cNvSpPr/>
                <p:nvPr/>
              </p:nvSpPr>
              <p:spPr>
                <a:xfrm>
                  <a:off x="4921828" y="955053"/>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1" name="Flowchart: Connector 80">
                  <a:extLst>
                    <a:ext uri="{FF2B5EF4-FFF2-40B4-BE49-F238E27FC236}">
                      <a16:creationId xmlns:a16="http://schemas.microsoft.com/office/drawing/2014/main" id="{6FF89008-D0D1-FF67-5251-A269B2BEBB02}"/>
                    </a:ext>
                  </a:extLst>
                </p:cNvPr>
                <p:cNvSpPr/>
                <p:nvPr/>
              </p:nvSpPr>
              <p:spPr>
                <a:xfrm>
                  <a:off x="5229134" y="955053"/>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grpSp>
        </p:grpSp>
        <p:grpSp>
          <p:nvGrpSpPr>
            <p:cNvPr id="64" name="Group 63">
              <a:extLst>
                <a:ext uri="{FF2B5EF4-FFF2-40B4-BE49-F238E27FC236}">
                  <a16:creationId xmlns:a16="http://schemas.microsoft.com/office/drawing/2014/main" id="{1BB0511F-4F40-B633-BA7C-3EE0274B07B3}"/>
                </a:ext>
              </a:extLst>
            </p:cNvPr>
            <p:cNvGrpSpPr/>
            <p:nvPr/>
          </p:nvGrpSpPr>
          <p:grpSpPr>
            <a:xfrm>
              <a:off x="3188735" y="1025100"/>
              <a:ext cx="930004" cy="209350"/>
              <a:chOff x="3188735" y="1025100"/>
              <a:chExt cx="930004" cy="209350"/>
            </a:xfrm>
          </p:grpSpPr>
          <p:sp>
            <p:nvSpPr>
              <p:cNvPr id="67" name="Flowchart: Connector 66">
                <a:extLst>
                  <a:ext uri="{FF2B5EF4-FFF2-40B4-BE49-F238E27FC236}">
                    <a16:creationId xmlns:a16="http://schemas.microsoft.com/office/drawing/2014/main" id="{32EE4FF8-F536-CC10-B4E3-DCBD4A0049EC}"/>
                  </a:ext>
                </a:extLst>
              </p:cNvPr>
              <p:cNvSpPr/>
              <p:nvPr/>
            </p:nvSpPr>
            <p:spPr>
              <a:xfrm>
                <a:off x="3916003" y="1025100"/>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2" name="Flowchart: Connector 81">
                <a:extLst>
                  <a:ext uri="{FF2B5EF4-FFF2-40B4-BE49-F238E27FC236}">
                    <a16:creationId xmlns:a16="http://schemas.microsoft.com/office/drawing/2014/main" id="{A7D25944-86CD-5E49-830F-93B0120F693A}"/>
                  </a:ext>
                </a:extLst>
              </p:cNvPr>
              <p:cNvSpPr/>
              <p:nvPr/>
            </p:nvSpPr>
            <p:spPr>
              <a:xfrm>
                <a:off x="3188735" y="1025617"/>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3" name="Flowchart: Connector 82">
                <a:extLst>
                  <a:ext uri="{FF2B5EF4-FFF2-40B4-BE49-F238E27FC236}">
                    <a16:creationId xmlns:a16="http://schemas.microsoft.com/office/drawing/2014/main" id="{7AFD58FC-EC89-7364-E69A-ED3F162DBDF5}"/>
                  </a:ext>
                </a:extLst>
              </p:cNvPr>
              <p:cNvSpPr/>
              <p:nvPr/>
            </p:nvSpPr>
            <p:spPr>
              <a:xfrm>
                <a:off x="3563335" y="1025619"/>
                <a:ext cx="202736" cy="208831"/>
              </a:xfrm>
              <a:prstGeom prst="flowChartConnector">
                <a:avLst/>
              </a:prstGeom>
              <a:solidFill>
                <a:srgbClr val="FFC000"/>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grpSp>
      </p:grpSp>
    </p:spTree>
    <p:extLst>
      <p:ext uri="{BB962C8B-B14F-4D97-AF65-F5344CB8AC3E}">
        <p14:creationId xmlns:p14="http://schemas.microsoft.com/office/powerpoint/2010/main" val="2890589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F0DCF445-42F8-BBF9-3EE8-A529A8ED474C}"/>
              </a:ext>
            </a:extLst>
          </p:cNvPr>
          <p:cNvSpPr txBox="1">
            <a:spLocks/>
          </p:cNvSpPr>
          <p:nvPr/>
        </p:nvSpPr>
        <p:spPr>
          <a:xfrm>
            <a:off x="2044700" y="3292624"/>
            <a:ext cx="13250863" cy="4383717"/>
          </a:xfrm>
          <a:prstGeom prst="rect">
            <a:avLst/>
          </a:prstGeom>
        </p:spPr>
        <p:txBody>
          <a:bodyPr/>
          <a:lstStyle>
            <a:lvl1pPr marL="228600" indent="-228600" algn="l" defTabSz="914400" rtl="0" eaLnBrk="1" latinLnBrk="0" hangingPunct="1">
              <a:lnSpc>
                <a:spcPct val="90000"/>
              </a:lnSpc>
              <a:spcBef>
                <a:spcPts val="1000"/>
              </a:spcBef>
              <a:buClr>
                <a:srgbClr val="E41F5F"/>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E41F5F"/>
              </a:buClr>
              <a:buFont typeface="Arial" panose="020B0604020202020204" pitchFamily="34" charset="0"/>
              <a:buChar char="•"/>
              <a:defRPr sz="2400" kern="1200">
                <a:solidFill>
                  <a:schemeClr val="tx1"/>
                </a:solidFill>
                <a:latin typeface="+mn-lt"/>
                <a:ea typeface="+mn-ea"/>
                <a:cs typeface="+mn-cs"/>
              </a:defRPr>
            </a:lvl2pPr>
            <a:lvl3pPr marL="1257300" indent="-342900" algn="l" defTabSz="914400" rtl="0" eaLnBrk="1" latinLnBrk="0" hangingPunct="1">
              <a:lnSpc>
                <a:spcPct val="90000"/>
              </a:lnSpc>
              <a:spcBef>
                <a:spcPts val="500"/>
              </a:spcBef>
              <a:buClr>
                <a:srgbClr val="E41F5F"/>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E41F5F"/>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400" dirty="0"/>
              <a:t> </a:t>
            </a:r>
          </a:p>
        </p:txBody>
      </p:sp>
      <p:graphicFrame>
        <p:nvGraphicFramePr>
          <p:cNvPr id="56" name="Table 3">
            <a:extLst>
              <a:ext uri="{FF2B5EF4-FFF2-40B4-BE49-F238E27FC236}">
                <a16:creationId xmlns:a16="http://schemas.microsoft.com/office/drawing/2014/main" id="{572B3AE1-E256-7244-8744-FDD3F26C77D2}"/>
              </a:ext>
            </a:extLst>
          </p:cNvPr>
          <p:cNvGraphicFramePr>
            <a:graphicFrameLocks noGrp="1"/>
          </p:cNvGraphicFramePr>
          <p:nvPr>
            <p:extLst>
              <p:ext uri="{D42A27DB-BD31-4B8C-83A1-F6EECF244321}">
                <p14:modId xmlns:p14="http://schemas.microsoft.com/office/powerpoint/2010/main" val="2732797780"/>
              </p:ext>
            </p:extLst>
          </p:nvPr>
        </p:nvGraphicFramePr>
        <p:xfrm>
          <a:off x="5713547" y="6475837"/>
          <a:ext cx="6300676" cy="313094"/>
        </p:xfrm>
        <a:graphic>
          <a:graphicData uri="http://schemas.openxmlformats.org/drawingml/2006/table">
            <a:tbl>
              <a:tblPr firstRow="1" bandRow="1">
                <a:tableStyleId>{5C22544A-7EE6-4342-B048-85BDC9FD1C3A}</a:tableStyleId>
              </a:tblPr>
              <a:tblGrid>
                <a:gridCol w="674116">
                  <a:extLst>
                    <a:ext uri="{9D8B030D-6E8A-4147-A177-3AD203B41FA5}">
                      <a16:colId xmlns:a16="http://schemas.microsoft.com/office/drawing/2014/main" val="4291856883"/>
                    </a:ext>
                  </a:extLst>
                </a:gridCol>
                <a:gridCol w="1125312">
                  <a:extLst>
                    <a:ext uri="{9D8B030D-6E8A-4147-A177-3AD203B41FA5}">
                      <a16:colId xmlns:a16="http://schemas.microsoft.com/office/drawing/2014/main" val="2590763915"/>
                    </a:ext>
                  </a:extLst>
                </a:gridCol>
                <a:gridCol w="1125312">
                  <a:extLst>
                    <a:ext uri="{9D8B030D-6E8A-4147-A177-3AD203B41FA5}">
                      <a16:colId xmlns:a16="http://schemas.microsoft.com/office/drawing/2014/main" val="2798372290"/>
                    </a:ext>
                  </a:extLst>
                </a:gridCol>
                <a:gridCol w="1125312">
                  <a:extLst>
                    <a:ext uri="{9D8B030D-6E8A-4147-A177-3AD203B41FA5}">
                      <a16:colId xmlns:a16="http://schemas.microsoft.com/office/drawing/2014/main" val="251940999"/>
                    </a:ext>
                  </a:extLst>
                </a:gridCol>
                <a:gridCol w="1125312">
                  <a:extLst>
                    <a:ext uri="{9D8B030D-6E8A-4147-A177-3AD203B41FA5}">
                      <a16:colId xmlns:a16="http://schemas.microsoft.com/office/drawing/2014/main" val="3988484614"/>
                    </a:ext>
                  </a:extLst>
                </a:gridCol>
                <a:gridCol w="1125312">
                  <a:extLst>
                    <a:ext uri="{9D8B030D-6E8A-4147-A177-3AD203B41FA5}">
                      <a16:colId xmlns:a16="http://schemas.microsoft.com/office/drawing/2014/main" val="2114461626"/>
                    </a:ext>
                  </a:extLst>
                </a:gridCol>
              </a:tblGrid>
              <a:tr h="313094">
                <a:tc>
                  <a:txBody>
                    <a:bodyPr/>
                    <a:lstStyle/>
                    <a:p>
                      <a:r>
                        <a:rPr lang="en-GB" sz="900" b="1" dirty="0">
                          <a:solidFill>
                            <a:schemeClr val="tx1">
                              <a:lumMod val="50000"/>
                              <a:lumOff val="50000"/>
                            </a:schemeClr>
                          </a:solidFill>
                          <a:latin typeface="+mj-lt"/>
                          <a:cs typeface="Arial" panose="020B0604020202020204" pitchFamily="34" charset="0"/>
                        </a:rPr>
                        <a:t>Key</a:t>
                      </a:r>
                    </a:p>
                  </a:txBody>
                  <a:tcPr marL="130048" marR="130048" marT="65024" marB="65024">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900" b="0" dirty="0">
                          <a:solidFill>
                            <a:schemeClr val="tx1">
                              <a:lumMod val="50000"/>
                              <a:lumOff val="50000"/>
                            </a:schemeClr>
                          </a:solidFill>
                          <a:latin typeface="+mj-lt"/>
                          <a:cs typeface="Arial" panose="020B0604020202020204" pitchFamily="34" charset="0"/>
                        </a:rPr>
                        <a:t>Off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900" b="0" dirty="0">
                          <a:solidFill>
                            <a:schemeClr val="tx1">
                              <a:lumMod val="50000"/>
                              <a:lumOff val="50000"/>
                            </a:schemeClr>
                          </a:solidFill>
                          <a:latin typeface="+mj-lt"/>
                          <a:cs typeface="Arial" panose="020B0604020202020204" pitchFamily="34" charset="0"/>
                        </a:rPr>
                        <a:t>At Risk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900" b="0" dirty="0">
                          <a:solidFill>
                            <a:schemeClr val="tx1">
                              <a:lumMod val="50000"/>
                              <a:lumOff val="50000"/>
                            </a:schemeClr>
                          </a:solidFill>
                          <a:latin typeface="+mj-lt"/>
                          <a:cs typeface="Arial" panose="020B0604020202020204" pitchFamily="34" charset="0"/>
                        </a:rPr>
                        <a:t>On Track</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900" b="0" dirty="0">
                          <a:solidFill>
                            <a:schemeClr val="tx1">
                              <a:lumMod val="50000"/>
                              <a:lumOff val="50000"/>
                            </a:schemeClr>
                          </a:solidFill>
                          <a:latin typeface="+mj-lt"/>
                          <a:cs typeface="Arial" panose="020B0604020202020204" pitchFamily="34" charset="0"/>
                        </a:rPr>
                        <a:t>Completed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a:r>
                        <a:rPr lang="en-GB" sz="900" b="0" dirty="0">
                          <a:solidFill>
                            <a:schemeClr val="tx1">
                              <a:lumMod val="50000"/>
                              <a:lumOff val="50000"/>
                            </a:schemeClr>
                          </a:solidFill>
                          <a:latin typeface="+mj-lt"/>
                          <a:cs typeface="Arial" panose="020B0604020202020204" pitchFamily="34" charset="0"/>
                        </a:rPr>
                        <a:t>Not Started</a:t>
                      </a:r>
                    </a:p>
                  </a:txBody>
                  <a:tcPr marL="130048" marR="130048" marT="65024" marB="65024"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8797353"/>
                  </a:ext>
                </a:extLst>
              </a:tr>
            </a:tbl>
          </a:graphicData>
        </a:graphic>
      </p:graphicFrame>
      <p:sp>
        <p:nvSpPr>
          <p:cNvPr id="57" name="Flowchart: Connector 56">
            <a:extLst>
              <a:ext uri="{FF2B5EF4-FFF2-40B4-BE49-F238E27FC236}">
                <a16:creationId xmlns:a16="http://schemas.microsoft.com/office/drawing/2014/main" id="{DB7F03CD-C635-A854-0A9B-AA04D4565199}"/>
              </a:ext>
            </a:extLst>
          </p:cNvPr>
          <p:cNvSpPr/>
          <p:nvPr/>
        </p:nvSpPr>
        <p:spPr>
          <a:xfrm>
            <a:off x="7256079" y="6509416"/>
            <a:ext cx="174994" cy="175807"/>
          </a:xfrm>
          <a:prstGeom prst="flowChartConnector">
            <a:avLst/>
          </a:prstGeom>
          <a:solidFill>
            <a:srgbClr val="FF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58" name="Flowchart: Connector 57">
            <a:extLst>
              <a:ext uri="{FF2B5EF4-FFF2-40B4-BE49-F238E27FC236}">
                <a16:creationId xmlns:a16="http://schemas.microsoft.com/office/drawing/2014/main" id="{21F91A93-B903-F753-E827-25DA727BC354}"/>
              </a:ext>
            </a:extLst>
          </p:cNvPr>
          <p:cNvSpPr/>
          <p:nvPr/>
        </p:nvSpPr>
        <p:spPr>
          <a:xfrm>
            <a:off x="8379272" y="6504761"/>
            <a:ext cx="174994" cy="175807"/>
          </a:xfrm>
          <a:prstGeom prst="flowChartConnector">
            <a:avLst/>
          </a:prstGeom>
          <a:ln>
            <a:solidFill>
              <a:schemeClr val="tx1">
                <a:lumMod val="50000"/>
                <a:lumOff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59" name="Flowchart: Connector 58">
            <a:extLst>
              <a:ext uri="{FF2B5EF4-FFF2-40B4-BE49-F238E27FC236}">
                <a16:creationId xmlns:a16="http://schemas.microsoft.com/office/drawing/2014/main" id="{7F30C205-4300-8488-8029-29810D512EB1}"/>
              </a:ext>
            </a:extLst>
          </p:cNvPr>
          <p:cNvSpPr/>
          <p:nvPr/>
        </p:nvSpPr>
        <p:spPr>
          <a:xfrm>
            <a:off x="9503251" y="6504761"/>
            <a:ext cx="174994" cy="175807"/>
          </a:xfrm>
          <a:prstGeom prst="flowChartConnector">
            <a:avLst/>
          </a:prstGeom>
          <a:ln>
            <a:solidFill>
              <a:schemeClr val="tx1">
                <a:lumMod val="50000"/>
                <a:lumOff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just"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60" name="Flowchart: Connector 59">
            <a:extLst>
              <a:ext uri="{FF2B5EF4-FFF2-40B4-BE49-F238E27FC236}">
                <a16:creationId xmlns:a16="http://schemas.microsoft.com/office/drawing/2014/main" id="{8F52462D-39A4-7A75-F63E-7D84B34A3159}"/>
              </a:ext>
            </a:extLst>
          </p:cNvPr>
          <p:cNvSpPr/>
          <p:nvPr/>
        </p:nvSpPr>
        <p:spPr>
          <a:xfrm>
            <a:off x="10631213" y="6504761"/>
            <a:ext cx="174994" cy="175807"/>
          </a:xfrm>
          <a:prstGeom prst="flowChartConnector">
            <a:avLst/>
          </a:prstGeom>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just" defTabSz="1300460" eaLnBrk="1" fontAlgn="auto" hangingPunct="1">
              <a:spcBef>
                <a:spcPts val="0"/>
              </a:spcBef>
              <a:spcAft>
                <a:spcPts val="0"/>
              </a:spcAft>
            </a:pPr>
            <a:endParaRPr lang="en-GB" sz="2560" dirty="0">
              <a:solidFill>
                <a:prstClr val="white"/>
              </a:solidFill>
              <a:latin typeface="Calibri" panose="020F0502020204030204"/>
            </a:endParaRPr>
          </a:p>
        </p:txBody>
      </p:sp>
      <p:sp>
        <p:nvSpPr>
          <p:cNvPr id="61" name="Flowchart: Connector 60">
            <a:extLst>
              <a:ext uri="{FF2B5EF4-FFF2-40B4-BE49-F238E27FC236}">
                <a16:creationId xmlns:a16="http://schemas.microsoft.com/office/drawing/2014/main" id="{51778CEB-1D69-979D-173B-CED624FF1C8E}"/>
              </a:ext>
            </a:extLst>
          </p:cNvPr>
          <p:cNvSpPr/>
          <p:nvPr/>
        </p:nvSpPr>
        <p:spPr>
          <a:xfrm>
            <a:off x="11767202" y="6511349"/>
            <a:ext cx="174994" cy="175807"/>
          </a:xfrm>
          <a:prstGeom prst="flowChartConnector">
            <a:avLst/>
          </a:prstGeom>
          <a:solidFill>
            <a:schemeClr val="bg1"/>
          </a:solidFill>
          <a:ln>
            <a:solidFill>
              <a:schemeClr val="tx1">
                <a:lumMod val="50000"/>
                <a:lumOff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just" defTabSz="1300460" eaLnBrk="1" fontAlgn="auto" hangingPunct="1">
              <a:spcBef>
                <a:spcPts val="0"/>
              </a:spcBef>
              <a:spcAft>
                <a:spcPts val="0"/>
              </a:spcAft>
            </a:pPr>
            <a:endParaRPr lang="en-GB" sz="2560" dirty="0">
              <a:solidFill>
                <a:prstClr val="white"/>
              </a:solidFill>
              <a:latin typeface="Calibri" panose="020F0502020204030204"/>
            </a:endParaRPr>
          </a:p>
        </p:txBody>
      </p:sp>
      <p:grpSp>
        <p:nvGrpSpPr>
          <p:cNvPr id="62" name="Group 61">
            <a:extLst>
              <a:ext uri="{FF2B5EF4-FFF2-40B4-BE49-F238E27FC236}">
                <a16:creationId xmlns:a16="http://schemas.microsoft.com/office/drawing/2014/main" id="{9D06E9D9-3CC8-9839-EA15-527DF717D8A4}"/>
              </a:ext>
            </a:extLst>
          </p:cNvPr>
          <p:cNvGrpSpPr/>
          <p:nvPr/>
        </p:nvGrpSpPr>
        <p:grpSpPr>
          <a:xfrm>
            <a:off x="278079" y="79226"/>
            <a:ext cx="11785924" cy="1446347"/>
            <a:chOff x="1773227" y="58828"/>
            <a:chExt cx="8286976" cy="1016963"/>
          </a:xfrm>
        </p:grpSpPr>
        <p:grpSp>
          <p:nvGrpSpPr>
            <p:cNvPr id="63" name="Group 62">
              <a:extLst>
                <a:ext uri="{FF2B5EF4-FFF2-40B4-BE49-F238E27FC236}">
                  <a16:creationId xmlns:a16="http://schemas.microsoft.com/office/drawing/2014/main" id="{1D6192C3-8DC5-8A10-CD76-730316B76AF7}"/>
                </a:ext>
              </a:extLst>
            </p:cNvPr>
            <p:cNvGrpSpPr/>
            <p:nvPr/>
          </p:nvGrpSpPr>
          <p:grpSpPr>
            <a:xfrm>
              <a:off x="1773227" y="58828"/>
              <a:ext cx="8286976" cy="1016963"/>
              <a:chOff x="1773227" y="58828"/>
              <a:chExt cx="8286976" cy="1016963"/>
            </a:xfrm>
          </p:grpSpPr>
          <p:graphicFrame>
            <p:nvGraphicFramePr>
              <p:cNvPr id="68" name="Content Placeholder 3">
                <a:extLst>
                  <a:ext uri="{FF2B5EF4-FFF2-40B4-BE49-F238E27FC236}">
                    <a16:creationId xmlns:a16="http://schemas.microsoft.com/office/drawing/2014/main" id="{E11563FE-1120-1EDB-9730-8A7390BE1D71}"/>
                  </a:ext>
                </a:extLst>
              </p:cNvPr>
              <p:cNvGraphicFramePr>
                <a:graphicFrameLocks/>
              </p:cNvGraphicFramePr>
              <p:nvPr>
                <p:extLst>
                  <p:ext uri="{D42A27DB-BD31-4B8C-83A1-F6EECF244321}">
                    <p14:modId xmlns:p14="http://schemas.microsoft.com/office/powerpoint/2010/main" val="1925373720"/>
                  </p:ext>
                </p:extLst>
              </p:nvPr>
            </p:nvGraphicFramePr>
            <p:xfrm>
              <a:off x="1773227" y="58828"/>
              <a:ext cx="8286976" cy="1016963"/>
            </p:xfrm>
            <a:graphic>
              <a:graphicData uri="http://schemas.openxmlformats.org/drawingml/2006/table">
                <a:tbl>
                  <a:tblPr firstRow="1">
                    <a:tableStyleId>{5C22544A-7EE6-4342-B048-85BDC9FD1C3A}</a:tableStyleId>
                  </a:tblPr>
                  <a:tblGrid>
                    <a:gridCol w="1347857">
                      <a:extLst>
                        <a:ext uri="{9D8B030D-6E8A-4147-A177-3AD203B41FA5}">
                          <a16:colId xmlns:a16="http://schemas.microsoft.com/office/drawing/2014/main" val="20000"/>
                        </a:ext>
                      </a:extLst>
                    </a:gridCol>
                    <a:gridCol w="2105999">
                      <a:extLst>
                        <a:ext uri="{9D8B030D-6E8A-4147-A177-3AD203B41FA5}">
                          <a16:colId xmlns:a16="http://schemas.microsoft.com/office/drawing/2014/main" val="204035988"/>
                        </a:ext>
                      </a:extLst>
                    </a:gridCol>
                    <a:gridCol w="1975038">
                      <a:extLst>
                        <a:ext uri="{9D8B030D-6E8A-4147-A177-3AD203B41FA5}">
                          <a16:colId xmlns:a16="http://schemas.microsoft.com/office/drawing/2014/main" val="3206675964"/>
                        </a:ext>
                      </a:extLst>
                    </a:gridCol>
                    <a:gridCol w="1961965">
                      <a:extLst>
                        <a:ext uri="{9D8B030D-6E8A-4147-A177-3AD203B41FA5}">
                          <a16:colId xmlns:a16="http://schemas.microsoft.com/office/drawing/2014/main" val="20004"/>
                        </a:ext>
                      </a:extLst>
                    </a:gridCol>
                    <a:gridCol w="2166152">
                      <a:extLst>
                        <a:ext uri="{9D8B030D-6E8A-4147-A177-3AD203B41FA5}">
                          <a16:colId xmlns:a16="http://schemas.microsoft.com/office/drawing/2014/main" val="20003"/>
                        </a:ext>
                      </a:extLst>
                    </a:gridCol>
                    <a:gridCol w="2228913">
                      <a:extLst>
                        <a:ext uri="{9D8B030D-6E8A-4147-A177-3AD203B41FA5}">
                          <a16:colId xmlns:a16="http://schemas.microsoft.com/office/drawing/2014/main" val="1592606892"/>
                        </a:ext>
                      </a:extLst>
                    </a:gridCol>
                  </a:tblGrid>
                  <a:tr h="441939">
                    <a:tc gridSpan="6">
                      <a:txBody>
                        <a:bodyPr/>
                        <a:lstStyle/>
                        <a:p>
                          <a:pPr marL="457200" marR="0" lvl="1" indent="0" algn="ctr" rtl="0" eaLnBrk="1" fontAlgn="auto" latinLnBrk="0" hangingPunct="1">
                            <a:lnSpc>
                              <a:spcPct val="100000"/>
                            </a:lnSpc>
                            <a:spcBef>
                              <a:spcPts val="0"/>
                            </a:spcBef>
                            <a:spcAft>
                              <a:spcPts val="0"/>
                            </a:spcAft>
                            <a:buClrTx/>
                            <a:buSzTx/>
                            <a:buFontTx/>
                            <a:buNone/>
                          </a:pPr>
                          <a:r>
                            <a:rPr lang="en-GB" sz="1600" b="1" dirty="0">
                              <a:latin typeface="Arial"/>
                              <a:cs typeface="Arial"/>
                            </a:rPr>
                            <a:t>xxx Programme Highlight Report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b="0"/>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AA5A7"/>
                        </a:solidFill>
                      </a:tcPr>
                    </a:tc>
                    <a:extLst>
                      <a:ext uri="{0D108BD9-81ED-4DB2-BD59-A6C34878D82A}">
                        <a16:rowId xmlns:a16="http://schemas.microsoft.com/office/drawing/2014/main" val="10000"/>
                      </a:ext>
                    </a:extLst>
                  </a:tr>
                  <a:tr h="502204">
                    <a:tc>
                      <a:txBody>
                        <a:bodyPr/>
                        <a:lstStyle/>
                        <a:p>
                          <a:r>
                            <a:rPr lang="en-GB" sz="900" b="1" baseline="0" dirty="0">
                              <a:latin typeface="+mj-lt"/>
                              <a:cs typeface="Arial" panose="020B0604020202020204" pitchFamily="34" charset="0"/>
                            </a:rPr>
                            <a:t>Programme Director:</a:t>
                          </a:r>
                          <a:endParaRPr lang="en-GB" sz="900" b="1" dirty="0">
                            <a:latin typeface="+mj-lt"/>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endParaRPr lang="en-GB" sz="900" b="1" kern="1200" dirty="0">
                            <a:solidFill>
                              <a:schemeClr val="dk1"/>
                            </a:solidFill>
                            <a:latin typeface="+mj-lt"/>
                            <a:ea typeface="+mn-ea"/>
                            <a:cs typeface="Aria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900" b="1" baseline="0" dirty="0">
                              <a:latin typeface="+mj-lt"/>
                              <a:cs typeface="Arial" panose="020B0604020202020204" pitchFamily="34" charset="0"/>
                            </a:rPr>
                            <a:t>Programme Lead</a:t>
                          </a:r>
                          <a:endParaRPr lang="en-GB" sz="900" b="1" dirty="0">
                            <a:latin typeface="+mj-lt"/>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endParaRPr lang="en-GB" sz="900" b="1" dirty="0">
                            <a:latin typeface="+mj-lt"/>
                            <a:cs typeface="Aria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a:solidFill>
                                <a:schemeClr val="tx1"/>
                              </a:solidFill>
                              <a:effectLst/>
                              <a:latin typeface="+mj-lt"/>
                              <a:ea typeface="Times New Roman"/>
                              <a:cs typeface="Arial" panose="020B0604020202020204" pitchFamily="34" charset="0"/>
                            </a:rPr>
                            <a:t>Reporting period:</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900" b="0" dirty="0">
                            <a:solidFill>
                              <a:schemeClr val="tx1"/>
                            </a:solidFill>
                            <a:latin typeface="+mj-lt"/>
                            <a:cs typeface="Arial" panose="020B0604020202020204"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022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j-lt"/>
                              <a:cs typeface="Arial" panose="020B0604020202020204" pitchFamily="34" charset="0"/>
                            </a:rPr>
                            <a:t>Status Overall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b="1" dirty="0">
                              <a:latin typeface="+mj-lt"/>
                              <a:cs typeface="Arial" panose="020B0604020202020204" pitchFamily="34" charset="0"/>
                            </a:rPr>
                            <a:t>(Last/ Current/ Future)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7DFE5"/>
                        </a:solidFill>
                      </a:tcPr>
                    </a:tc>
                    <a:tc>
                      <a:txBody>
                        <a:bodyPr/>
                        <a:lstStyle/>
                        <a:p>
                          <a:r>
                            <a:rPr lang="en-GB" sz="900" b="1" kern="1200" dirty="0">
                              <a:solidFill>
                                <a:schemeClr val="dk1"/>
                              </a:solidFill>
                              <a:latin typeface="+mj-lt"/>
                              <a:ea typeface="+mn-ea"/>
                              <a:cs typeface="Arial"/>
                            </a:rPr>
                            <a:t>xx% </a:t>
                          </a:r>
                        </a:p>
                        <a:p>
                          <a:r>
                            <a:rPr lang="en-GB" sz="900" b="1" kern="1200" dirty="0">
                              <a:solidFill>
                                <a:schemeClr val="dk1"/>
                              </a:solidFill>
                              <a:latin typeface="+mj-lt"/>
                              <a:ea typeface="+mn-ea"/>
                              <a:cs typeface="Arial"/>
                            </a:rPr>
                            <a:t>Complete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900" b="1" dirty="0">
                              <a:latin typeface="+mj-lt"/>
                              <a:cs typeface="Arial" panose="020B0604020202020204" pitchFamily="34" charset="0"/>
                            </a:rPr>
                            <a:t>Scope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GB" sz="900" b="1" dirty="0">
                              <a:latin typeface="+mj-lt"/>
                              <a:cs typeface="Arial"/>
                            </a:rPr>
                            <a:t>Schedule</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kern="1200" dirty="0">
                              <a:solidFill>
                                <a:schemeClr val="dk1"/>
                              </a:solidFill>
                              <a:latin typeface="+mj-lt"/>
                              <a:ea typeface="+mn-ea"/>
                              <a:cs typeface="Arial" panose="020B0604020202020204" pitchFamily="34" charset="0"/>
                            </a:rPr>
                            <a:t>Budget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dirty="0">
                              <a:solidFill>
                                <a:schemeClr val="tx1"/>
                              </a:solidFill>
                              <a:latin typeface="+mj-lt"/>
                              <a:cs typeface="Arial" panose="020B0604020202020204" pitchFamily="34" charset="0"/>
                            </a:rPr>
                            <a:t>Benefits</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6535743"/>
                      </a:ext>
                    </a:extLst>
                  </a:tr>
                </a:tbl>
              </a:graphicData>
            </a:graphic>
          </p:graphicFrame>
          <p:grpSp>
            <p:nvGrpSpPr>
              <p:cNvPr id="69" name="Group 68">
                <a:extLst>
                  <a:ext uri="{FF2B5EF4-FFF2-40B4-BE49-F238E27FC236}">
                    <a16:creationId xmlns:a16="http://schemas.microsoft.com/office/drawing/2014/main" id="{38645044-17AF-EC07-183D-BD945E82AE4C}"/>
                  </a:ext>
                </a:extLst>
              </p:cNvPr>
              <p:cNvGrpSpPr/>
              <p:nvPr/>
            </p:nvGrpSpPr>
            <p:grpSpPr>
              <a:xfrm>
                <a:off x="4620550" y="821369"/>
                <a:ext cx="5342540" cy="229701"/>
                <a:chOff x="4654106" y="755298"/>
                <a:chExt cx="5342540" cy="229701"/>
              </a:xfrm>
            </p:grpSpPr>
            <p:sp>
              <p:nvSpPr>
                <p:cNvPr id="73" name="Flowchart: Connector 72">
                  <a:extLst>
                    <a:ext uri="{FF2B5EF4-FFF2-40B4-BE49-F238E27FC236}">
                      <a16:creationId xmlns:a16="http://schemas.microsoft.com/office/drawing/2014/main" id="{191BC7E1-C3D9-5BA4-FACB-D829CDB5B6A1}"/>
                    </a:ext>
                  </a:extLst>
                </p:cNvPr>
                <p:cNvSpPr/>
                <p:nvPr/>
              </p:nvSpPr>
              <p:spPr>
                <a:xfrm>
                  <a:off x="7584362" y="77616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4" name="Flowchart: Connector 73">
                  <a:extLst>
                    <a:ext uri="{FF2B5EF4-FFF2-40B4-BE49-F238E27FC236}">
                      <a16:creationId xmlns:a16="http://schemas.microsoft.com/office/drawing/2014/main" id="{2B44E80D-5913-D464-3B8E-4439A680CF4B}"/>
                    </a:ext>
                  </a:extLst>
                </p:cNvPr>
                <p:cNvSpPr/>
                <p:nvPr/>
              </p:nvSpPr>
              <p:spPr>
                <a:xfrm>
                  <a:off x="7884057" y="77616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5" name="Flowchart: Connector 74">
                  <a:extLst>
                    <a:ext uri="{FF2B5EF4-FFF2-40B4-BE49-F238E27FC236}">
                      <a16:creationId xmlns:a16="http://schemas.microsoft.com/office/drawing/2014/main" id="{DC9043FE-C0A4-2DBC-97F6-D81416C02804}"/>
                    </a:ext>
                  </a:extLst>
                </p:cNvPr>
                <p:cNvSpPr/>
                <p:nvPr/>
              </p:nvSpPr>
              <p:spPr>
                <a:xfrm>
                  <a:off x="8178878" y="77616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2560">
                    <a:solidFill>
                      <a:prstClr val="white"/>
                    </a:solidFill>
                    <a:latin typeface="Calibri" panose="020F0502020204030204"/>
                  </a:endParaRPr>
                </a:p>
              </p:txBody>
            </p:sp>
            <p:sp>
              <p:nvSpPr>
                <p:cNvPr id="76" name="Flowchart: Connector 75">
                  <a:extLst>
                    <a:ext uri="{FF2B5EF4-FFF2-40B4-BE49-F238E27FC236}">
                      <a16:creationId xmlns:a16="http://schemas.microsoft.com/office/drawing/2014/main" id="{2396CA80-170E-476D-F21B-9CACB86F1C9F}"/>
                    </a:ext>
                  </a:extLst>
                </p:cNvPr>
                <p:cNvSpPr/>
                <p:nvPr/>
              </p:nvSpPr>
              <p:spPr>
                <a:xfrm>
                  <a:off x="9193857" y="75529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7" name="Flowchart: Connector 76">
                  <a:extLst>
                    <a:ext uri="{FF2B5EF4-FFF2-40B4-BE49-F238E27FC236}">
                      <a16:creationId xmlns:a16="http://schemas.microsoft.com/office/drawing/2014/main" id="{D93BD6C2-9DA3-CDF6-45DE-D4C04C84117F}"/>
                    </a:ext>
                  </a:extLst>
                </p:cNvPr>
                <p:cNvSpPr/>
                <p:nvPr/>
              </p:nvSpPr>
              <p:spPr>
                <a:xfrm>
                  <a:off x="9493547" y="75529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8" name="Flowchart: Connector 77">
                  <a:extLst>
                    <a:ext uri="{FF2B5EF4-FFF2-40B4-BE49-F238E27FC236}">
                      <a16:creationId xmlns:a16="http://schemas.microsoft.com/office/drawing/2014/main" id="{2A63C8E5-9686-74E3-D8B4-2F17FDE5D14C}"/>
                    </a:ext>
                  </a:extLst>
                </p:cNvPr>
                <p:cNvSpPr/>
                <p:nvPr/>
              </p:nvSpPr>
              <p:spPr>
                <a:xfrm>
                  <a:off x="9793910" y="755298"/>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79" name="Flowchart: Connector 78">
                  <a:extLst>
                    <a:ext uri="{FF2B5EF4-FFF2-40B4-BE49-F238E27FC236}">
                      <a16:creationId xmlns:a16="http://schemas.microsoft.com/office/drawing/2014/main" id="{BC84C5FF-79AC-B3E4-E210-D2A9D6369702}"/>
                    </a:ext>
                  </a:extLst>
                </p:cNvPr>
                <p:cNvSpPr/>
                <p:nvPr/>
              </p:nvSpPr>
              <p:spPr>
                <a:xfrm>
                  <a:off x="4654106" y="767792"/>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0" name="Flowchart: Connector 79">
                  <a:extLst>
                    <a:ext uri="{FF2B5EF4-FFF2-40B4-BE49-F238E27FC236}">
                      <a16:creationId xmlns:a16="http://schemas.microsoft.com/office/drawing/2014/main" id="{1BC75FE2-23C6-0A3E-0176-88D0203FFA46}"/>
                    </a:ext>
                  </a:extLst>
                </p:cNvPr>
                <p:cNvSpPr/>
                <p:nvPr/>
              </p:nvSpPr>
              <p:spPr>
                <a:xfrm>
                  <a:off x="4965525" y="774034"/>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1" name="Flowchart: Connector 80">
                  <a:extLst>
                    <a:ext uri="{FF2B5EF4-FFF2-40B4-BE49-F238E27FC236}">
                      <a16:creationId xmlns:a16="http://schemas.microsoft.com/office/drawing/2014/main" id="{6FF89008-D0D1-FF67-5251-A269B2BEBB02}"/>
                    </a:ext>
                  </a:extLst>
                </p:cNvPr>
                <p:cNvSpPr/>
                <p:nvPr/>
              </p:nvSpPr>
              <p:spPr>
                <a:xfrm>
                  <a:off x="5272828" y="774034"/>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grpSp>
        </p:grpSp>
        <p:grpSp>
          <p:nvGrpSpPr>
            <p:cNvPr id="64" name="Group 63">
              <a:extLst>
                <a:ext uri="{FF2B5EF4-FFF2-40B4-BE49-F238E27FC236}">
                  <a16:creationId xmlns:a16="http://schemas.microsoft.com/office/drawing/2014/main" id="{1BB0511F-4F40-B633-BA7C-3EE0274B07B3}"/>
                </a:ext>
              </a:extLst>
            </p:cNvPr>
            <p:cNvGrpSpPr/>
            <p:nvPr/>
          </p:nvGrpSpPr>
          <p:grpSpPr>
            <a:xfrm>
              <a:off x="3251155" y="844596"/>
              <a:ext cx="867584" cy="214559"/>
              <a:chOff x="3251155" y="844596"/>
              <a:chExt cx="867584" cy="214559"/>
            </a:xfrm>
          </p:grpSpPr>
          <p:sp>
            <p:nvSpPr>
              <p:cNvPr id="67" name="Flowchart: Connector 66">
                <a:extLst>
                  <a:ext uri="{FF2B5EF4-FFF2-40B4-BE49-F238E27FC236}">
                    <a16:creationId xmlns:a16="http://schemas.microsoft.com/office/drawing/2014/main" id="{32EE4FF8-F536-CC10-B4E3-DCBD4A0049EC}"/>
                  </a:ext>
                </a:extLst>
              </p:cNvPr>
              <p:cNvSpPr/>
              <p:nvPr/>
            </p:nvSpPr>
            <p:spPr>
              <a:xfrm>
                <a:off x="3916003" y="850324"/>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82" name="Flowchart: Connector 81">
                <a:extLst>
                  <a:ext uri="{FF2B5EF4-FFF2-40B4-BE49-F238E27FC236}">
                    <a16:creationId xmlns:a16="http://schemas.microsoft.com/office/drawing/2014/main" id="{A7D25944-86CD-5E49-830F-93B0120F693A}"/>
                  </a:ext>
                </a:extLst>
              </p:cNvPr>
              <p:cNvSpPr/>
              <p:nvPr/>
            </p:nvSpPr>
            <p:spPr>
              <a:xfrm>
                <a:off x="3251155" y="844596"/>
                <a:ext cx="202736" cy="208831"/>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grpSp>
      </p:grpSp>
      <p:sp>
        <p:nvSpPr>
          <p:cNvPr id="2" name="Flowchart: Connector 1">
            <a:extLst>
              <a:ext uri="{FF2B5EF4-FFF2-40B4-BE49-F238E27FC236}">
                <a16:creationId xmlns:a16="http://schemas.microsoft.com/office/drawing/2014/main" id="{A0560A67-ECC0-164B-CF04-FEDC386ECE2C}"/>
              </a:ext>
            </a:extLst>
          </p:cNvPr>
          <p:cNvSpPr/>
          <p:nvPr/>
        </p:nvSpPr>
        <p:spPr>
          <a:xfrm>
            <a:off x="2805424" y="1218217"/>
            <a:ext cx="288336" cy="297004"/>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4" name="Flowchart: Connector 3">
            <a:extLst>
              <a:ext uri="{FF2B5EF4-FFF2-40B4-BE49-F238E27FC236}">
                <a16:creationId xmlns:a16="http://schemas.microsoft.com/office/drawing/2014/main" id="{8B82B435-F1AD-52B2-44FB-0B777A0A99D8}"/>
              </a:ext>
            </a:extLst>
          </p:cNvPr>
          <p:cNvSpPr/>
          <p:nvPr/>
        </p:nvSpPr>
        <p:spPr>
          <a:xfrm>
            <a:off x="6363454" y="1228569"/>
            <a:ext cx="288336" cy="297004"/>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5" name="Flowchart: Connector 4">
            <a:extLst>
              <a:ext uri="{FF2B5EF4-FFF2-40B4-BE49-F238E27FC236}">
                <a16:creationId xmlns:a16="http://schemas.microsoft.com/office/drawing/2014/main" id="{E5D3921A-8354-ACC1-C0FF-5263819CC513}"/>
              </a:ext>
            </a:extLst>
          </p:cNvPr>
          <p:cNvSpPr/>
          <p:nvPr/>
        </p:nvSpPr>
        <p:spPr>
          <a:xfrm>
            <a:off x="6806357" y="1228569"/>
            <a:ext cx="288336" cy="297004"/>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sp>
        <p:nvSpPr>
          <p:cNvPr id="6" name="Flowchart: Connector 5">
            <a:extLst>
              <a:ext uri="{FF2B5EF4-FFF2-40B4-BE49-F238E27FC236}">
                <a16:creationId xmlns:a16="http://schemas.microsoft.com/office/drawing/2014/main" id="{26AB8CB7-4DD4-B2DD-D6A8-6C2E0899DD42}"/>
              </a:ext>
            </a:extLst>
          </p:cNvPr>
          <p:cNvSpPr/>
          <p:nvPr/>
        </p:nvSpPr>
        <p:spPr>
          <a:xfrm>
            <a:off x="7243414" y="1228569"/>
            <a:ext cx="288336" cy="297004"/>
          </a:xfrm>
          <a:prstGeom prst="flowChartConnector">
            <a:avLst/>
          </a:prstGeom>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defTabSz="1300460" eaLnBrk="1" fontAlgn="auto" hangingPunct="1">
              <a:spcBef>
                <a:spcPts val="0"/>
              </a:spcBef>
              <a:spcAft>
                <a:spcPts val="0"/>
              </a:spcAft>
            </a:pPr>
            <a:endParaRPr lang="en-GB" sz="1600">
              <a:solidFill>
                <a:prstClr val="white"/>
              </a:solidFill>
              <a:latin typeface="+mj-lt"/>
            </a:endParaRPr>
          </a:p>
        </p:txBody>
      </p:sp>
      <p:graphicFrame>
        <p:nvGraphicFramePr>
          <p:cNvPr id="7" name="Table 6">
            <a:extLst>
              <a:ext uri="{FF2B5EF4-FFF2-40B4-BE49-F238E27FC236}">
                <a16:creationId xmlns:a16="http://schemas.microsoft.com/office/drawing/2014/main" id="{6A24604F-E437-9774-8C59-CDC01F3F75C5}"/>
              </a:ext>
            </a:extLst>
          </p:cNvPr>
          <p:cNvGraphicFramePr>
            <a:graphicFrameLocks noGrp="1"/>
          </p:cNvGraphicFramePr>
          <p:nvPr>
            <p:extLst>
              <p:ext uri="{D42A27DB-BD31-4B8C-83A1-F6EECF244321}">
                <p14:modId xmlns:p14="http://schemas.microsoft.com/office/powerpoint/2010/main" val="4206623559"/>
              </p:ext>
            </p:extLst>
          </p:nvPr>
        </p:nvGraphicFramePr>
        <p:xfrm>
          <a:off x="278081" y="1619134"/>
          <a:ext cx="11785922" cy="4790440"/>
        </p:xfrm>
        <a:graphic>
          <a:graphicData uri="http://schemas.openxmlformats.org/drawingml/2006/table">
            <a:tbl>
              <a:tblPr firstRow="1" bandRow="1">
                <a:tableStyleId>{5C22544A-7EE6-4342-B048-85BDC9FD1C3A}</a:tableStyleId>
              </a:tblPr>
              <a:tblGrid>
                <a:gridCol w="3890948">
                  <a:extLst>
                    <a:ext uri="{9D8B030D-6E8A-4147-A177-3AD203B41FA5}">
                      <a16:colId xmlns:a16="http://schemas.microsoft.com/office/drawing/2014/main" val="20000"/>
                    </a:ext>
                  </a:extLst>
                </a:gridCol>
                <a:gridCol w="1561227">
                  <a:extLst>
                    <a:ext uri="{9D8B030D-6E8A-4147-A177-3AD203B41FA5}">
                      <a16:colId xmlns:a16="http://schemas.microsoft.com/office/drawing/2014/main" val="4195564644"/>
                    </a:ext>
                  </a:extLst>
                </a:gridCol>
                <a:gridCol w="1080311">
                  <a:extLst>
                    <a:ext uri="{9D8B030D-6E8A-4147-A177-3AD203B41FA5}">
                      <a16:colId xmlns:a16="http://schemas.microsoft.com/office/drawing/2014/main" val="481636478"/>
                    </a:ext>
                  </a:extLst>
                </a:gridCol>
                <a:gridCol w="1080311">
                  <a:extLst>
                    <a:ext uri="{9D8B030D-6E8A-4147-A177-3AD203B41FA5}">
                      <a16:colId xmlns:a16="http://schemas.microsoft.com/office/drawing/2014/main" val="3086778401"/>
                    </a:ext>
                  </a:extLst>
                </a:gridCol>
                <a:gridCol w="1080311">
                  <a:extLst>
                    <a:ext uri="{9D8B030D-6E8A-4147-A177-3AD203B41FA5}">
                      <a16:colId xmlns:a16="http://schemas.microsoft.com/office/drawing/2014/main" val="20001"/>
                    </a:ext>
                  </a:extLst>
                </a:gridCol>
                <a:gridCol w="1546407">
                  <a:extLst>
                    <a:ext uri="{9D8B030D-6E8A-4147-A177-3AD203B41FA5}">
                      <a16:colId xmlns:a16="http://schemas.microsoft.com/office/drawing/2014/main" val="2251884053"/>
                    </a:ext>
                  </a:extLst>
                </a:gridCol>
                <a:gridCol w="1546407">
                  <a:extLst>
                    <a:ext uri="{9D8B030D-6E8A-4147-A177-3AD203B41FA5}">
                      <a16:colId xmlns:a16="http://schemas.microsoft.com/office/drawing/2014/main" val="1101969858"/>
                    </a:ext>
                  </a:extLst>
                </a:gridCol>
              </a:tblGrid>
              <a:tr h="489265">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chemeClr val="bg1"/>
                          </a:solidFill>
                          <a:effectLst/>
                          <a:uLnTx/>
                          <a:uFillTx/>
                          <a:latin typeface="+mj-lt"/>
                          <a:ea typeface="+mn-ea"/>
                          <a:cs typeface="Arial" panose="020B0604020202020204" pitchFamily="34" charset="0"/>
                        </a:rPr>
                        <a:t>Progress Since Last Report </a:t>
                      </a:r>
                      <a:endParaRPr lang="en-GB" sz="1200" dirty="0">
                        <a:ln>
                          <a:noFill/>
                        </a:ln>
                        <a:latin typeface="+mj-lt"/>
                        <a:cs typeface="Arial" panose="020B0604020202020204" pitchFamily="34" charset="0"/>
                      </a:endParaRPr>
                    </a:p>
                  </a:txBody>
                  <a:tcPr marL="130048" marR="130048" marT="65024" marB="65024">
                    <a:lnB w="28575" cap="flat" cmpd="sng" algn="ctr">
                      <a:solidFill>
                        <a:schemeClr val="bg1"/>
                      </a:solidFill>
                      <a:prstDash val="solid"/>
                      <a:round/>
                      <a:headEnd type="none" w="med" len="med"/>
                      <a:tailEnd type="none" w="med" len="med"/>
                    </a:lnB>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n>
                            <a:noFill/>
                          </a:ln>
                          <a:latin typeface="+mj-lt"/>
                          <a:cs typeface="Arial" panose="020B0604020202020204" pitchFamily="34" charset="0"/>
                        </a:rPr>
                        <a:t>Items for Escalation  </a:t>
                      </a:r>
                    </a:p>
                    <a:p>
                      <a:endParaRPr lang="en-GB" sz="1300" dirty="0">
                        <a:ln>
                          <a:noFill/>
                        </a:ln>
                        <a:latin typeface="Arial" panose="020B0604020202020204" pitchFamily="34" charset="0"/>
                        <a:cs typeface="Arial" panose="020B0604020202020204" pitchFamily="34" charset="0"/>
                      </a:endParaRPr>
                    </a:p>
                  </a:txBody>
                  <a:tcPr marL="130048" marR="130048" marT="65024" marB="65024">
                    <a:lnB w="28575" cap="flat" cmpd="sng" algn="ctr">
                      <a:solidFill>
                        <a:schemeClr val="bg1"/>
                      </a:solidFill>
                      <a:prstDash val="solid"/>
                      <a:round/>
                      <a:headEnd type="none" w="med" len="med"/>
                      <a:tailEnd type="none" w="med" len="med"/>
                    </a:lnB>
                    <a:solidFill>
                      <a:srgbClr val="E41F5F"/>
                    </a:solidFill>
                  </a:tcPr>
                </a:tc>
                <a:tc>
                  <a:txBody>
                    <a:bodyPr/>
                    <a:lstStyle/>
                    <a:p>
                      <a:r>
                        <a:rPr lang="en-GB" sz="1200" dirty="0">
                          <a:ln>
                            <a:noFill/>
                          </a:ln>
                          <a:latin typeface="+mj-lt"/>
                          <a:cs typeface="Arial" panose="020B0604020202020204" pitchFamily="34" charset="0"/>
                        </a:rPr>
                        <a:t>Action Required</a:t>
                      </a:r>
                    </a:p>
                  </a:txBody>
                  <a:tcPr marL="130048" marR="130048" marT="65024" marB="65024">
                    <a:lnB w="28575" cap="flat" cmpd="sng" algn="ctr">
                      <a:solidFill>
                        <a:schemeClr val="bg1"/>
                      </a:solidFill>
                      <a:prstDash val="solid"/>
                      <a:round/>
                      <a:headEnd type="none" w="med" len="med"/>
                      <a:tailEnd type="none" w="med" len="med"/>
                    </a:lnB>
                    <a:solidFill>
                      <a:srgbClr val="E41F5F"/>
                    </a:solidFill>
                  </a:tcPr>
                </a:tc>
                <a:extLst>
                  <a:ext uri="{0D108BD9-81ED-4DB2-BD59-A6C34878D82A}">
                    <a16:rowId xmlns:a16="http://schemas.microsoft.com/office/drawing/2014/main" val="10000"/>
                  </a:ext>
                </a:extLst>
              </a:tr>
              <a:tr h="299590">
                <a:tc rowSpan="2" gridSpan="5">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err="1">
                          <a:ln>
                            <a:noFill/>
                          </a:ln>
                          <a:solidFill>
                            <a:schemeClr val="tx1"/>
                          </a:solidFill>
                          <a:latin typeface="+mj-lt"/>
                          <a:cs typeface="Arial" panose="020B0604020202020204" pitchFamily="34" charset="0"/>
                        </a:rPr>
                        <a:t>Xx</a:t>
                      </a:r>
                      <a:endParaRPr lang="en-GB" sz="1200" b="0" dirty="0">
                        <a:ln>
                          <a:noFill/>
                        </a:ln>
                        <a:solidFill>
                          <a:schemeClr val="tx1"/>
                        </a:solidFill>
                        <a:latin typeface="+mj-lt"/>
                        <a:cs typeface="Arial" panose="020B0604020202020204" pitchFamily="34" charset="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ln>
                            <a:noFill/>
                          </a:ln>
                          <a:solidFill>
                            <a:schemeClr val="tx1"/>
                          </a:solidFill>
                          <a:latin typeface="+mj-lt"/>
                          <a:cs typeface="Arial" panose="020B0604020202020204" pitchFamily="34" charset="0"/>
                        </a:rPr>
                        <a:t>xx</a:t>
                      </a:r>
                    </a:p>
                  </a:txBody>
                  <a:tcPr marL="130048" marR="130048" marT="65024" marB="65024">
                    <a:lnT w="28575" cap="flat" cmpd="sng" algn="ctr">
                      <a:solidFill>
                        <a:schemeClr val="bg1"/>
                      </a:solidFill>
                      <a:prstDash val="solid"/>
                      <a:round/>
                      <a:headEnd type="none" w="med" len="med"/>
                      <a:tailEnd type="none" w="med" len="med"/>
                    </a:lnT>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lnT w="28575" cap="flat" cmpd="sng" algn="ctr">
                      <a:solidFill>
                        <a:schemeClr val="bg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299590">
                <a:tc gridSpan="5"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extLst>
                  <a:ext uri="{0D108BD9-81ED-4DB2-BD59-A6C34878D82A}">
                    <a16:rowId xmlns:a16="http://schemas.microsoft.com/office/drawing/2014/main" val="479488983"/>
                  </a:ext>
                </a:extLst>
              </a:tr>
              <a:tr h="299590">
                <a:tc gridSpan="5">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ln>
                            <a:noFill/>
                          </a:ln>
                          <a:solidFill>
                            <a:schemeClr val="bg1"/>
                          </a:solidFill>
                          <a:latin typeface="+mj-lt"/>
                          <a:cs typeface="Arial" panose="020B0604020202020204" pitchFamily="34" charset="0"/>
                        </a:rPr>
                        <a:t>Progress Expected in Next Report</a:t>
                      </a:r>
                    </a:p>
                  </a:txBody>
                  <a:tcPr marL="130048" marR="130048" marT="65024" marB="65024">
                    <a:solidFill>
                      <a:srgbClr val="E41F5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extLst>
                  <a:ext uri="{0D108BD9-81ED-4DB2-BD59-A6C34878D82A}">
                    <a16:rowId xmlns:a16="http://schemas.microsoft.com/office/drawing/2014/main" val="564009663"/>
                  </a:ext>
                </a:extLst>
              </a:tr>
              <a:tr h="299590">
                <a:tc rowSpan="2" gridSpan="5">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dirty="0">
                        <a:ln>
                          <a:noFill/>
                        </a:ln>
                        <a:solidFill>
                          <a:schemeClr val="tx1"/>
                        </a:solidFill>
                        <a:latin typeface="+mj-lt"/>
                        <a:cs typeface="Arial" panose="020B0604020202020204" pitchFamily="34" charset="0"/>
                      </a:endParaRPr>
                    </a:p>
                  </a:txBody>
                  <a:tcPr marL="130048" marR="130048" marT="65024" marB="65024"/>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extLst>
                  <a:ext uri="{0D108BD9-81ED-4DB2-BD59-A6C34878D82A}">
                    <a16:rowId xmlns:a16="http://schemas.microsoft.com/office/drawing/2014/main" val="3728917245"/>
                  </a:ext>
                </a:extLst>
              </a:tr>
              <a:tr h="299590">
                <a:tc gridSpan="5" vMerge="1">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900" b="0" dirty="0">
                        <a:ln>
                          <a:noFill/>
                        </a:ln>
                        <a:solidFill>
                          <a:schemeClr val="tx1"/>
                        </a:solidFill>
                        <a:latin typeface="Arial" panose="020B0604020202020204" pitchFamily="34" charset="0"/>
                        <a:cs typeface="Arial" panose="020B0604020202020204" pitchFamily="34" charset="0"/>
                      </a:endParaRPr>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kern="1200" dirty="0">
                        <a:ln>
                          <a:noFill/>
                        </a:ln>
                        <a:solidFill>
                          <a:schemeClr val="tx1"/>
                        </a:solidFill>
                        <a:latin typeface="+mj-lt"/>
                        <a:ea typeface="+mn-ea"/>
                        <a:cs typeface="Arial" panose="020B0604020202020204" pitchFamily="34" charset="0"/>
                      </a:endParaRPr>
                    </a:p>
                  </a:txBody>
                  <a:tcPr marL="130048" marR="130048" marT="65024" marB="65024"/>
                </a:tc>
                <a:extLst>
                  <a:ext uri="{0D108BD9-81ED-4DB2-BD59-A6C34878D82A}">
                    <a16:rowId xmlns:a16="http://schemas.microsoft.com/office/drawing/2014/main" val="1700005"/>
                  </a:ext>
                </a:extLst>
              </a:tr>
              <a:tr h="525255">
                <a:tc>
                  <a:txBody>
                    <a:bodyPr/>
                    <a:lstStyle/>
                    <a:p>
                      <a:pPr algn="l">
                        <a:spcAft>
                          <a:spcPts val="0"/>
                        </a:spcAft>
                      </a:pPr>
                      <a:r>
                        <a:rPr lang="en-GB" sz="1200" b="1" dirty="0">
                          <a:solidFill>
                            <a:schemeClr val="bg1"/>
                          </a:solidFill>
                          <a:effectLst/>
                          <a:latin typeface="+mj-lt"/>
                          <a:ea typeface="Times New Roman"/>
                          <a:cs typeface="Arial" panose="020B0604020202020204" pitchFamily="34" charset="0"/>
                        </a:rPr>
                        <a:t>Key Deliverables</a:t>
                      </a:r>
                    </a:p>
                  </a:txBody>
                  <a:tcPr marL="97536" marR="97536" marT="0" marB="0" anchor="ctr">
                    <a:solidFill>
                      <a:srgbClr val="E41F5F"/>
                    </a:solidFill>
                  </a:tcPr>
                </a:tc>
                <a:tc>
                  <a:txBody>
                    <a:bodyPr/>
                    <a:lstStyle/>
                    <a:p>
                      <a:pPr algn="l">
                        <a:spcAft>
                          <a:spcPts val="0"/>
                        </a:spcAft>
                      </a:pPr>
                      <a:r>
                        <a:rPr lang="en-GB" sz="1200" b="1" dirty="0">
                          <a:solidFill>
                            <a:schemeClr val="bg1"/>
                          </a:solidFill>
                          <a:effectLst/>
                          <a:latin typeface="+mj-lt"/>
                          <a:ea typeface="Times New Roman"/>
                          <a:cs typeface="Arial" panose="020B0604020202020204" pitchFamily="34" charset="0"/>
                        </a:rPr>
                        <a:t>Dependencies</a:t>
                      </a:r>
                    </a:p>
                  </a:txBody>
                  <a:tcPr marL="97536" marR="97536" marT="0" marB="0" anchor="ctr">
                    <a:solidFill>
                      <a:srgbClr val="E41F5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effectLst/>
                          <a:latin typeface="+mj-lt"/>
                          <a:ea typeface="Times New Roman"/>
                          <a:cs typeface="Arial" panose="020B0604020202020204" pitchFamily="34" charset="0"/>
                        </a:rPr>
                        <a:t>Target Date</a:t>
                      </a:r>
                      <a:endParaRPr lang="en-GB" sz="1200" dirty="0">
                        <a:solidFill>
                          <a:schemeClr val="bg1"/>
                        </a:solidFill>
                        <a:effectLst/>
                        <a:latin typeface="+mj-lt"/>
                        <a:ea typeface="Times New Roman"/>
                        <a:cs typeface="Arial" panose="020B0604020202020204" pitchFamily="34" charset="0"/>
                      </a:endParaRPr>
                    </a:p>
                  </a:txBody>
                  <a:tcPr marL="97536" marR="97536" marT="0" marB="0" anchor="ctr">
                    <a:solidFill>
                      <a:srgbClr val="E41F5F"/>
                    </a:solidFill>
                  </a:tcPr>
                </a:tc>
                <a:tc>
                  <a:txBody>
                    <a:bodyPr/>
                    <a:lstStyle/>
                    <a:p>
                      <a:pPr algn="l">
                        <a:spcAft>
                          <a:spcPts val="0"/>
                        </a:spcAft>
                      </a:pPr>
                      <a:r>
                        <a:rPr lang="en-GB" sz="1200" b="1" i="0" dirty="0">
                          <a:solidFill>
                            <a:schemeClr val="bg1"/>
                          </a:solidFill>
                          <a:effectLst/>
                          <a:latin typeface="Arial" panose="020B0604020202020204" pitchFamily="34" charset="0"/>
                          <a:ea typeface="Times New Roman"/>
                          <a:cs typeface="Arial" panose="020B0604020202020204" pitchFamily="34" charset="0"/>
                        </a:rPr>
                        <a:t>Status</a:t>
                      </a:r>
                    </a:p>
                  </a:txBody>
                  <a:tcPr marL="97536" marR="97536" marT="0" marB="0" anchor="ctr">
                    <a:solidFill>
                      <a:srgbClr val="E41F5F"/>
                    </a:solidFill>
                  </a:tcPr>
                </a:tc>
                <a:tc>
                  <a:txBody>
                    <a:bodyPr/>
                    <a:lstStyle/>
                    <a:p>
                      <a:pPr algn="l">
                        <a:spcAft>
                          <a:spcPts val="0"/>
                        </a:spcAft>
                      </a:pPr>
                      <a:r>
                        <a:rPr lang="en-GB" sz="1200" b="1" dirty="0">
                          <a:solidFill>
                            <a:schemeClr val="bg1"/>
                          </a:solidFill>
                          <a:effectLst/>
                          <a:latin typeface="Arial" panose="020B0604020202020204" pitchFamily="34" charset="0"/>
                          <a:ea typeface="Times New Roman"/>
                          <a:cs typeface="Arial" panose="020B0604020202020204" pitchFamily="34" charset="0"/>
                        </a:rPr>
                        <a:t>Estimated Completion Date</a:t>
                      </a:r>
                    </a:p>
                  </a:txBody>
                  <a:tcPr marL="97536" marR="97536" marT="0" marB="0" anchor="ctr">
                    <a:solidFill>
                      <a:srgbClr val="E41F5F"/>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effectLst/>
                          <a:latin typeface="+mj-lt"/>
                          <a:cs typeface="Arial" panose="020B0604020202020204" pitchFamily="34" charset="0"/>
                        </a:rPr>
                        <a:t>Progress Update and Planned Activity</a:t>
                      </a:r>
                      <a:endParaRPr lang="en-GB" sz="1200" dirty="0">
                        <a:latin typeface="+mj-lt"/>
                        <a:cs typeface="Arial" panose="020B0604020202020204" pitchFamily="34" charset="0"/>
                      </a:endParaRPr>
                    </a:p>
                  </a:txBody>
                  <a:tcPr marL="97536" marR="97536" marT="0" marB="0" anchor="ctr">
                    <a:solidFill>
                      <a:srgbClr val="E41F5F"/>
                    </a:solidFill>
                  </a:tcPr>
                </a:tc>
                <a:tc hMerge="1">
                  <a:txBody>
                    <a:bodyPr/>
                    <a:lstStyle/>
                    <a:p>
                      <a:pPr>
                        <a:spcAft>
                          <a:spcPts val="0"/>
                        </a:spcAft>
                      </a:pPr>
                      <a:endParaRPr lang="en-GB" sz="900" b="1">
                        <a:solidFill>
                          <a:schemeClr val="bg1"/>
                        </a:solidFill>
                        <a:effectLst/>
                        <a:latin typeface="Arial" panose="020B0604020202020204" pitchFamily="34" charset="0"/>
                        <a:ea typeface="Times New Roman"/>
                        <a:cs typeface="Arial" panose="020B0604020202020204" pitchFamily="34" charset="0"/>
                      </a:endParaRPr>
                    </a:p>
                  </a:txBody>
                  <a:tcPr marL="68580" marR="68580" marT="0" marB="0" anchor="ctr">
                    <a:solidFill>
                      <a:srgbClr val="1AA5A7"/>
                    </a:solidFill>
                  </a:tcPr>
                </a:tc>
                <a:extLst>
                  <a:ext uri="{0D108BD9-81ED-4DB2-BD59-A6C34878D82A}">
                    <a16:rowId xmlns:a16="http://schemas.microsoft.com/office/drawing/2014/main" val="10003"/>
                  </a:ext>
                </a:extLst>
              </a:tr>
              <a:tr h="175085">
                <a:tc>
                  <a:txBody>
                    <a:bodyPr/>
                    <a:lstStyle/>
                    <a:p>
                      <a:pPr marL="160020" marR="0" lvl="0" indent="-160020" algn="l" defTabSz="914400" rtl="0" eaLnBrk="1" fontAlgn="auto" latinLnBrk="0" hangingPunct="1">
                        <a:lnSpc>
                          <a:spcPct val="100000"/>
                        </a:lnSpc>
                        <a:spcBef>
                          <a:spcPts val="0"/>
                        </a:spcBef>
                        <a:spcAft>
                          <a:spcPts val="0"/>
                        </a:spcAft>
                        <a:buClrTx/>
                        <a:buSzTx/>
                        <a:buFontTx/>
                        <a:buNone/>
                        <a:tabLst>
                          <a:tab pos="2637155" algn="ctr"/>
                          <a:tab pos="5274310" algn="r"/>
                          <a:tab pos="457200" algn="l"/>
                        </a:tabLst>
                        <a:defRPr/>
                      </a:pPr>
                      <a:endParaRPr lang="en-GB" sz="1200" dirty="0">
                        <a:effectLst/>
                        <a:latin typeface="+mj-lt"/>
                        <a:ea typeface="Times New Roman"/>
                        <a:cs typeface="Arial" panose="020B0604020202020204" pitchFamily="34" charset="0"/>
                      </a:endParaRPr>
                    </a:p>
                  </a:txBody>
                  <a:tcPr marL="97536" marR="97536" marT="0" marB="0" anchor="ctr"/>
                </a:tc>
                <a:tc>
                  <a:txBody>
                    <a:bodyPr/>
                    <a:lstStyle/>
                    <a:p>
                      <a:pPr marL="160020" marR="0" lvl="0" indent="-160020" algn="l" defTabSz="914400" rtl="0" eaLnBrk="1" fontAlgn="auto" latinLnBrk="0" hangingPunct="1">
                        <a:lnSpc>
                          <a:spcPct val="100000"/>
                        </a:lnSpc>
                        <a:spcBef>
                          <a:spcPts val="0"/>
                        </a:spcBef>
                        <a:spcAft>
                          <a:spcPts val="0"/>
                        </a:spcAft>
                        <a:buClrTx/>
                        <a:buSzTx/>
                        <a:buFontTx/>
                        <a:buNone/>
                        <a:tabLst>
                          <a:tab pos="2637155" algn="ctr"/>
                          <a:tab pos="5274310" algn="r"/>
                          <a:tab pos="457200" algn="l"/>
                        </a:tabLst>
                        <a:defRPr/>
                      </a:pPr>
                      <a:endParaRPr lang="en-GB" sz="1200" dirty="0">
                        <a:effectLst/>
                        <a:latin typeface="+mj-lt"/>
                        <a:ea typeface="Times New Roman"/>
                        <a:cs typeface="Arial" panose="020B0604020202020204" pitchFamily="34" charset="0"/>
                      </a:endParaRPr>
                    </a:p>
                  </a:txBody>
                  <a:tcPr marL="97536" marR="97536" marT="0" marB="0" anchor="ctr"/>
                </a:tc>
                <a:tc>
                  <a:txBody>
                    <a:bodyPr/>
                    <a:lstStyle/>
                    <a:p>
                      <a:pPr algn="l"/>
                      <a:endParaRPr lang="en-GB" sz="1200" dirty="0">
                        <a:latin typeface="+mj-lt"/>
                        <a:cs typeface="Arial" panose="020B0604020202020204" pitchFamily="34" charset="0"/>
                      </a:endParaRPr>
                    </a:p>
                  </a:txBody>
                  <a:tcPr marL="97536" marR="97536" marT="0" marB="0" anchor="ctr"/>
                </a:tc>
                <a:tc>
                  <a:txBody>
                    <a:bodyPr/>
                    <a:lstStyle/>
                    <a:p>
                      <a:pPr algn="l"/>
                      <a:endParaRPr lang="en-GB" sz="1200" dirty="0">
                        <a:latin typeface="+mj-lt"/>
                        <a:cs typeface="Arial" panose="020B0604020202020204" pitchFamily="34" charset="0"/>
                      </a:endParaRPr>
                    </a:p>
                  </a:txBody>
                  <a:tcPr marL="97536" marR="97536" marT="0" marB="0" anchor="ctr">
                    <a:solidFill>
                      <a:srgbClr val="00B050"/>
                    </a:solidFill>
                  </a:tcPr>
                </a:tc>
                <a:tc>
                  <a:txBody>
                    <a:bodyPr/>
                    <a:lstStyle/>
                    <a:p>
                      <a:pPr algn="l"/>
                      <a:endParaRPr lang="en-GB" sz="1200" dirty="0">
                        <a:latin typeface="+mj-lt"/>
                        <a:cs typeface="Arial" panose="020B0604020202020204" pitchFamily="34" charset="0"/>
                      </a:endParaRPr>
                    </a:p>
                  </a:txBody>
                  <a:tcPr marL="97536" marR="97536" marT="0" marB="0" anchor="ctr">
                    <a:solidFill>
                      <a:srgbClr val="CFD5EA"/>
                    </a:solidFill>
                  </a:tcPr>
                </a:tc>
                <a:tc gridSpan="2">
                  <a:txBody>
                    <a:bodyPr/>
                    <a:lstStyle/>
                    <a:p>
                      <a:endParaRPr lang="en-GB" sz="1200" dirty="0">
                        <a:latin typeface="+mj-lt"/>
                      </a:endParaRPr>
                    </a:p>
                  </a:txBody>
                  <a:tcPr marL="97536" marR="97536" marT="0" marB="0" anchor="ctr">
                    <a:solidFill>
                      <a:srgbClr val="CFD5EA"/>
                    </a:solidFill>
                  </a:tcPr>
                </a:tc>
                <a:tc hMerge="1">
                  <a:txBody>
                    <a:bodyPr/>
                    <a:lstStyle/>
                    <a:p>
                      <a:pPr algn="l">
                        <a:spcAft>
                          <a:spcPts val="0"/>
                        </a:spcAft>
                      </a:pPr>
                      <a:endParaRPr lang="en-GB" sz="100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175085">
                <a:tc>
                  <a:txBody>
                    <a:bodyPr/>
                    <a:lstStyle/>
                    <a:p>
                      <a:pPr marL="160020" indent="-160020" algn="l">
                        <a:spcAft>
                          <a:spcPts val="0"/>
                        </a:spcAft>
                        <a:tabLst>
                          <a:tab pos="2637155" algn="ctr"/>
                          <a:tab pos="5274310" algn="r"/>
                          <a:tab pos="457200" algn="l"/>
                        </a:tabLst>
                      </a:pPr>
                      <a:endParaRPr lang="en-GB" sz="1200" dirty="0">
                        <a:effectLst/>
                        <a:latin typeface="+mj-lt"/>
                        <a:ea typeface="Times New Roman"/>
                        <a:cs typeface="Arial" panose="020B0604020202020204" pitchFamily="34" charset="0"/>
                      </a:endParaRPr>
                    </a:p>
                  </a:txBody>
                  <a:tcPr marL="97536" marR="97536" marT="0" marB="0" anchor="ctr"/>
                </a:tc>
                <a:tc>
                  <a:txBody>
                    <a:bodyPr/>
                    <a:lstStyle/>
                    <a:p>
                      <a:pPr marL="160020" indent="-160020" algn="l">
                        <a:spcAft>
                          <a:spcPts val="0"/>
                        </a:spcAft>
                        <a:tabLst>
                          <a:tab pos="2637155" algn="ctr"/>
                          <a:tab pos="5274310" algn="r"/>
                          <a:tab pos="457200" algn="l"/>
                        </a:tabLst>
                      </a:pPr>
                      <a:endParaRPr lang="en-GB" sz="1200" dirty="0">
                        <a:effectLst/>
                        <a:latin typeface="+mj-lt"/>
                        <a:ea typeface="Times New Roman"/>
                        <a:cs typeface="Arial" panose="020B0604020202020204" pitchFamily="34" charset="0"/>
                      </a:endParaRPr>
                    </a:p>
                  </a:txBody>
                  <a:tcPr marL="97536" marR="97536" marT="0" marB="0" anchor="ctr"/>
                </a:tc>
                <a:tc>
                  <a:txBody>
                    <a:bodyPr/>
                    <a:lstStyle/>
                    <a:p>
                      <a:pPr algn="l"/>
                      <a:endParaRPr lang="en-GB" sz="1200" dirty="0">
                        <a:latin typeface="+mj-lt"/>
                        <a:cs typeface="Arial" panose="020B0604020202020204" pitchFamily="34" charset="0"/>
                      </a:endParaRPr>
                    </a:p>
                  </a:txBody>
                  <a:tcPr marL="97536" marR="97536" marT="0" marB="0" anchor="ctr"/>
                </a:tc>
                <a:tc>
                  <a:txBody>
                    <a:bodyPr/>
                    <a:lstStyle/>
                    <a:p>
                      <a:pPr algn="l"/>
                      <a:endParaRPr lang="en-GB" sz="1200" dirty="0">
                        <a:latin typeface="+mj-lt"/>
                        <a:cs typeface="Arial" panose="020B0604020202020204" pitchFamily="34" charset="0"/>
                      </a:endParaRPr>
                    </a:p>
                  </a:txBody>
                  <a:tcPr marL="97536" marR="97536" marT="0" marB="0" anchor="ctr">
                    <a:solidFill>
                      <a:srgbClr val="FF0000"/>
                    </a:solidFill>
                  </a:tcPr>
                </a:tc>
                <a:tc>
                  <a:txBody>
                    <a:bodyPr/>
                    <a:lstStyle/>
                    <a:p>
                      <a:pPr algn="l"/>
                      <a:endParaRPr lang="en-GB" sz="1200" dirty="0">
                        <a:latin typeface="+mj-lt"/>
                        <a:cs typeface="Arial" panose="020B0604020202020204" pitchFamily="34" charset="0"/>
                      </a:endParaRPr>
                    </a:p>
                  </a:txBody>
                  <a:tcPr marL="97536" marR="97536" marT="0" marB="0" anchor="ctr">
                    <a:solidFill>
                      <a:srgbClr val="E9EBF5"/>
                    </a:solidFill>
                  </a:tcPr>
                </a:tc>
                <a:tc gridSpan="2">
                  <a:txBody>
                    <a:bodyPr/>
                    <a:lstStyle/>
                    <a:p>
                      <a:endParaRPr lang="en-GB" sz="1200" dirty="0">
                        <a:latin typeface="+mj-lt"/>
                      </a:endParaRPr>
                    </a:p>
                  </a:txBody>
                  <a:tcPr marL="97536" marR="97536" marT="0" marB="0" anchor="ctr">
                    <a:solidFill>
                      <a:srgbClr val="E9EBF5"/>
                    </a:solidFill>
                  </a:tcPr>
                </a:tc>
                <a:tc hMerge="1">
                  <a:txBody>
                    <a:bodyPr/>
                    <a:lstStyle/>
                    <a:p>
                      <a:pPr algn="l">
                        <a:spcAft>
                          <a:spcPts val="0"/>
                        </a:spcAft>
                      </a:pPr>
                      <a:endParaRPr lang="en-GB" sz="1000">
                        <a:effectLst/>
                        <a:latin typeface="Arial" panose="020B0604020202020204" pitchFamily="34" charset="0"/>
                        <a:ea typeface="Times New Roman"/>
                        <a:cs typeface="Arial" panose="020B0604020202020204" pitchFamily="34" charset="0"/>
                      </a:endParaRPr>
                    </a:p>
                  </a:txBody>
                  <a:tcPr marL="68580" marR="68580" marT="0" marB="0" anchor="ctr"/>
                </a:tc>
                <a:extLst>
                  <a:ext uri="{0D108BD9-81ED-4DB2-BD59-A6C34878D82A}">
                    <a16:rowId xmlns:a16="http://schemas.microsoft.com/office/drawing/2014/main" val="10008"/>
                  </a:ext>
                </a:extLst>
              </a:tr>
              <a:tr h="175085">
                <a:tc>
                  <a:txBody>
                    <a:bodyPr/>
                    <a:lstStyle/>
                    <a:p>
                      <a:pPr marL="160020" indent="-160020" algn="l">
                        <a:spcAft>
                          <a:spcPts val="0"/>
                        </a:spcAft>
                        <a:tabLst>
                          <a:tab pos="2637155" algn="ctr"/>
                          <a:tab pos="5274310" algn="r"/>
                          <a:tab pos="457200" algn="l"/>
                        </a:tabLst>
                      </a:pPr>
                      <a:endParaRPr lang="en-GB" sz="1200" dirty="0">
                        <a:effectLst/>
                        <a:latin typeface="+mj-lt"/>
                        <a:ea typeface="Times New Roman"/>
                        <a:cs typeface="Arial" panose="020B0604020202020204" pitchFamily="34" charset="0"/>
                      </a:endParaRPr>
                    </a:p>
                  </a:txBody>
                  <a:tcPr marL="97536" marR="97536" marT="0" marB="0" anchor="ctr">
                    <a:solidFill>
                      <a:srgbClr val="CFD5EA"/>
                    </a:solidFill>
                  </a:tcPr>
                </a:tc>
                <a:tc>
                  <a:txBody>
                    <a:bodyPr/>
                    <a:lstStyle/>
                    <a:p>
                      <a:pPr marL="160020" indent="-160020" algn="l">
                        <a:spcAft>
                          <a:spcPts val="0"/>
                        </a:spcAft>
                        <a:tabLst>
                          <a:tab pos="2637155" algn="ctr"/>
                          <a:tab pos="5274310" algn="r"/>
                          <a:tab pos="457200" algn="l"/>
                        </a:tabLst>
                      </a:pPr>
                      <a:endParaRPr lang="en-GB" sz="1200" dirty="0">
                        <a:effectLst/>
                        <a:latin typeface="+mj-lt"/>
                        <a:ea typeface="Times New Roman"/>
                        <a:cs typeface="Arial" panose="020B0604020202020204" pitchFamily="34" charset="0"/>
                      </a:endParaRPr>
                    </a:p>
                  </a:txBody>
                  <a:tcPr marL="97536" marR="97536" marT="0" marB="0" anchor="ctr">
                    <a:solidFill>
                      <a:srgbClr val="CFD5EA"/>
                    </a:solidFill>
                  </a:tcPr>
                </a:tc>
                <a:tc>
                  <a:txBody>
                    <a:bodyPr/>
                    <a:lstStyle/>
                    <a:p>
                      <a:pPr algn="l"/>
                      <a:endParaRPr lang="en-GB" sz="1200" dirty="0">
                        <a:latin typeface="+mj-lt"/>
                        <a:cs typeface="Arial" panose="020B0604020202020204" pitchFamily="34" charset="0"/>
                      </a:endParaRPr>
                    </a:p>
                  </a:txBody>
                  <a:tcPr marL="97536" marR="97536" marT="0" marB="0" anchor="ctr"/>
                </a:tc>
                <a:tc>
                  <a:txBody>
                    <a:bodyPr/>
                    <a:lstStyle/>
                    <a:p>
                      <a:pPr algn="l"/>
                      <a:endParaRPr lang="en-GB" sz="1200" dirty="0">
                        <a:latin typeface="+mj-lt"/>
                        <a:cs typeface="Arial" panose="020B0604020202020204" pitchFamily="34" charset="0"/>
                      </a:endParaRPr>
                    </a:p>
                  </a:txBody>
                  <a:tcPr marL="97536" marR="97536" marT="0" marB="0" anchor="ctr">
                    <a:solidFill>
                      <a:srgbClr val="00B050"/>
                    </a:solidFill>
                  </a:tcPr>
                </a:tc>
                <a:tc>
                  <a:txBody>
                    <a:bodyPr/>
                    <a:lstStyle/>
                    <a:p>
                      <a:pPr algn="l"/>
                      <a:endParaRPr lang="en-GB" sz="1200" dirty="0">
                        <a:latin typeface="+mj-lt"/>
                        <a:cs typeface="Arial" panose="020B0604020202020204" pitchFamily="34" charset="0"/>
                      </a:endParaRPr>
                    </a:p>
                  </a:txBody>
                  <a:tcPr marL="97536" marR="97536" marT="0" marB="0" anchor="ctr">
                    <a:solidFill>
                      <a:srgbClr val="CFD5EA"/>
                    </a:solidFill>
                  </a:tcPr>
                </a:tc>
                <a:tc gridSpan="2">
                  <a:txBody>
                    <a:bodyPr/>
                    <a:lstStyle/>
                    <a:p>
                      <a:endParaRPr lang="en-GB" sz="1200" dirty="0">
                        <a:latin typeface="+mj-lt"/>
                      </a:endParaRPr>
                    </a:p>
                  </a:txBody>
                  <a:tcPr marL="97536" marR="97536" marT="0" marB="0" anchor="ctr">
                    <a:solidFill>
                      <a:srgbClr val="CFD5EA"/>
                    </a:solidFill>
                  </a:tcPr>
                </a:tc>
                <a:tc hMerge="1">
                  <a:txBody>
                    <a:bodyPr/>
                    <a:lstStyle/>
                    <a:p>
                      <a:endParaRPr lang="en-GB"/>
                    </a:p>
                  </a:txBody>
                  <a:tcPr/>
                </a:tc>
                <a:extLst>
                  <a:ext uri="{0D108BD9-81ED-4DB2-BD59-A6C34878D82A}">
                    <a16:rowId xmlns:a16="http://schemas.microsoft.com/office/drawing/2014/main" val="4175832985"/>
                  </a:ext>
                </a:extLst>
              </a:tr>
              <a:tr h="47467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j-lt"/>
                          <a:ea typeface="+mn-ea"/>
                          <a:cs typeface="Arial" panose="020B0604020202020204" pitchFamily="34" charset="0"/>
                        </a:rPr>
                        <a:t>Risk / Issue Description</a:t>
                      </a:r>
                    </a:p>
                  </a:txBody>
                  <a:tcPr marL="130048" marR="130048" marT="65024" marB="65024">
                    <a:solidFill>
                      <a:srgbClr val="E41F5F"/>
                    </a:solidFill>
                  </a:tcPr>
                </a:tc>
                <a:tc hMerge="1">
                  <a:txBody>
                    <a:bodyPr/>
                    <a:lstStyle/>
                    <a:p>
                      <a:pPr marL="0" algn="l" defTabSz="914400" rtl="0" eaLnBrk="1" latinLnBrk="0" hangingPunct="1"/>
                      <a:endParaRPr lang="en-GB" sz="900" b="1" kern="1200" dirty="0">
                        <a:solidFill>
                          <a:schemeClr val="bg1"/>
                        </a:solidFill>
                        <a:effectLst/>
                        <a:latin typeface="Arial" panose="020B0604020202020204" pitchFamily="34" charset="0"/>
                        <a:ea typeface="+mn-ea"/>
                        <a:cs typeface="Arial" panose="020B0604020202020204" pitchFamily="34" charset="0"/>
                      </a:endParaRPr>
                    </a:p>
                  </a:txBody>
                  <a:tcPr>
                    <a:solidFill>
                      <a:srgbClr val="1AA5A7"/>
                    </a:solidFill>
                  </a:tcPr>
                </a:tc>
                <a:tc>
                  <a:txBody>
                    <a:bodyPr/>
                    <a:lstStyle/>
                    <a:p>
                      <a:pPr marL="0" algn="ctr" defTabSz="914400" rtl="0" eaLnBrk="1" latinLnBrk="0" hangingPunct="1"/>
                      <a:r>
                        <a:rPr lang="en-GB" sz="1200" b="1" kern="1200" dirty="0">
                          <a:solidFill>
                            <a:schemeClr val="bg1"/>
                          </a:solidFill>
                          <a:effectLst/>
                          <a:latin typeface="+mj-lt"/>
                          <a:ea typeface="+mn-ea"/>
                          <a:cs typeface="Arial" panose="020B0604020202020204" pitchFamily="34" charset="0"/>
                        </a:rPr>
                        <a:t>Severity</a:t>
                      </a:r>
                    </a:p>
                  </a:txBody>
                  <a:tcPr marL="130048" marR="130048" marT="65024" marB="65024">
                    <a:solidFill>
                      <a:srgbClr val="E41F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mj-lt"/>
                          <a:ea typeface="+mn-ea"/>
                          <a:cs typeface="Arial" panose="020B0604020202020204" pitchFamily="34" charset="0"/>
                        </a:rPr>
                        <a:t>Likelihood</a:t>
                      </a:r>
                    </a:p>
                    <a:p>
                      <a:pPr marL="0" algn="ctr"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E41F5F"/>
                    </a:solidFill>
                  </a:tcPr>
                </a:tc>
                <a:tc>
                  <a:txBody>
                    <a:bodyPr/>
                    <a:lstStyle/>
                    <a:p>
                      <a:pPr marL="0" algn="ctr" defTabSz="914400" rtl="0" eaLnBrk="1" latinLnBrk="0" hangingPunct="1"/>
                      <a:r>
                        <a:rPr lang="en-GB" sz="1200" b="1" kern="1200" dirty="0">
                          <a:solidFill>
                            <a:schemeClr val="bg1"/>
                          </a:solidFill>
                          <a:effectLst/>
                          <a:latin typeface="+mj-lt"/>
                          <a:ea typeface="+mn-ea"/>
                          <a:cs typeface="Arial" panose="020B0604020202020204" pitchFamily="34" charset="0"/>
                        </a:rPr>
                        <a:t>Risk Score</a:t>
                      </a:r>
                    </a:p>
                  </a:txBody>
                  <a:tcPr marL="130048" marR="130048" marT="65024" marB="65024">
                    <a:solidFill>
                      <a:srgbClr val="E41F5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latin typeface="+mj-lt"/>
                          <a:cs typeface="Arial" panose="020B0604020202020204" pitchFamily="34" charset="0"/>
                        </a:rPr>
                        <a:t>Current Mitigation</a:t>
                      </a:r>
                    </a:p>
                    <a:p>
                      <a:endParaRPr lang="en-GB" sz="1200" b="1" dirty="0">
                        <a:solidFill>
                          <a:schemeClr val="bg1"/>
                        </a:solidFill>
                        <a:latin typeface="+mj-lt"/>
                        <a:cs typeface="Arial" panose="020B0604020202020204" pitchFamily="34" charset="0"/>
                      </a:endParaRPr>
                    </a:p>
                  </a:txBody>
                  <a:tcPr marL="130048" marR="130048" marT="65024" marB="65024">
                    <a:solidFill>
                      <a:srgbClr val="E41F5F"/>
                    </a:solidFill>
                  </a:tcPr>
                </a:tc>
                <a:tc>
                  <a:txBody>
                    <a:bodyPr/>
                    <a:lstStyle/>
                    <a:p>
                      <a:r>
                        <a:rPr lang="en-GB" sz="1200" b="1" dirty="0">
                          <a:solidFill>
                            <a:schemeClr val="bg1"/>
                          </a:solidFill>
                          <a:latin typeface="+mj-lt"/>
                          <a:cs typeface="Arial" panose="020B0604020202020204" pitchFamily="34" charset="0"/>
                        </a:rPr>
                        <a:t>Decisions Required</a:t>
                      </a:r>
                    </a:p>
                  </a:txBody>
                  <a:tcPr marL="130048" marR="130048" marT="65024" marB="65024">
                    <a:solidFill>
                      <a:srgbClr val="E41F5F"/>
                    </a:solidFill>
                  </a:tcPr>
                </a:tc>
                <a:extLst>
                  <a:ext uri="{0D108BD9-81ED-4DB2-BD59-A6C34878D82A}">
                    <a16:rowId xmlns:a16="http://schemas.microsoft.com/office/drawing/2014/main" val="3189065765"/>
                  </a:ext>
                </a:extLst>
              </a:tr>
              <a:tr h="474675">
                <a:tc gridSpan="2">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CFD5EA"/>
                    </a:solidFill>
                  </a:tcPr>
                </a:tc>
                <a:tc hMerge="1">
                  <a:txBody>
                    <a:bodyPr/>
                    <a:lstStyle/>
                    <a:p>
                      <a:pPr marL="0" algn="l" defTabSz="914400" rtl="0" eaLnBrk="1" latinLnBrk="0" hangingPunct="1"/>
                      <a:endParaRPr lang="en-GB" sz="900" b="1" kern="1200" dirty="0">
                        <a:solidFill>
                          <a:schemeClr val="bg1"/>
                        </a:solidFill>
                        <a:effectLst/>
                        <a:latin typeface="Arial" panose="020B0604020202020204" pitchFamily="34" charset="0"/>
                        <a:ea typeface="+mn-ea"/>
                        <a:cs typeface="Arial" panose="020B0604020202020204" pitchFamily="34" charset="0"/>
                      </a:endParaRPr>
                    </a:p>
                  </a:txBody>
                  <a:tcPr>
                    <a:solidFill>
                      <a:srgbClr val="CFD5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j-lt"/>
                          <a:ea typeface="+mn-ea"/>
                          <a:cs typeface="Arial" panose="020B0604020202020204" pitchFamily="34" charset="0"/>
                        </a:rPr>
                        <a:t>3</a:t>
                      </a:r>
                    </a:p>
                    <a:p>
                      <a:pPr marL="0" algn="ctr" defTabSz="914400" rtl="0" eaLnBrk="1" latinLnBrk="0" hangingPunct="1"/>
                      <a:endParaRPr lang="en-GB" sz="1200" b="1" kern="1200" dirty="0">
                        <a:solidFill>
                          <a:schemeClr val="tx1"/>
                        </a:solidFill>
                        <a:effectLst/>
                        <a:latin typeface="+mj-lt"/>
                        <a:ea typeface="+mn-ea"/>
                        <a:cs typeface="Arial" panose="020B0604020202020204" pitchFamily="34" charset="0"/>
                      </a:endParaRPr>
                    </a:p>
                  </a:txBody>
                  <a:tcPr marL="130048" marR="130048" marT="65024" marB="65024">
                    <a:solidFill>
                      <a:srgbClr val="CFD5EA"/>
                    </a:solidFill>
                  </a:tcPr>
                </a:tc>
                <a:tc>
                  <a:txBody>
                    <a:bodyPr/>
                    <a:lstStyle/>
                    <a:p>
                      <a:pPr marL="0" algn="ctr" defTabSz="914400" rtl="0" eaLnBrk="1" latinLnBrk="0" hangingPunct="1"/>
                      <a:r>
                        <a:rPr lang="en-GB" sz="1200" b="1" kern="1200" dirty="0">
                          <a:solidFill>
                            <a:schemeClr val="tx1"/>
                          </a:solidFill>
                          <a:effectLst/>
                          <a:latin typeface="+mj-lt"/>
                          <a:ea typeface="+mn-ea"/>
                          <a:cs typeface="Arial" panose="020B0604020202020204" pitchFamily="34" charset="0"/>
                        </a:rPr>
                        <a:t>2</a:t>
                      </a:r>
                    </a:p>
                  </a:txBody>
                  <a:tcPr marL="130048" marR="130048" marT="65024" marB="65024">
                    <a:solidFill>
                      <a:srgbClr val="CFD5EA"/>
                    </a:solidFill>
                  </a:tcPr>
                </a:tc>
                <a:tc>
                  <a:txBody>
                    <a:bodyPr/>
                    <a:lstStyle/>
                    <a:p>
                      <a:pPr marL="0" algn="ctr" defTabSz="914400" rtl="0" eaLnBrk="1" latinLnBrk="0" hangingPunct="1"/>
                      <a:r>
                        <a:rPr lang="en-GB" sz="1200" b="1" kern="1200" dirty="0">
                          <a:solidFill>
                            <a:schemeClr val="tx1"/>
                          </a:solidFill>
                          <a:effectLst/>
                          <a:latin typeface="+mj-lt"/>
                          <a:ea typeface="+mn-ea"/>
                          <a:cs typeface="Arial" panose="020B0604020202020204" pitchFamily="34" charset="0"/>
                        </a:rPr>
                        <a:t>6</a:t>
                      </a:r>
                    </a:p>
                  </a:txBody>
                  <a:tcPr marL="130048" marR="130048" marT="65024" marB="65024">
                    <a:solidFill>
                      <a:srgbClr val="00B050"/>
                    </a:solidFill>
                  </a:tcPr>
                </a:tc>
                <a:tc>
                  <a:txBody>
                    <a:bodyPr/>
                    <a:lstStyle/>
                    <a:p>
                      <a:endParaRPr lang="en-GB" sz="1200" dirty="0">
                        <a:latin typeface="+mj-lt"/>
                        <a:cs typeface="Arial" panose="020B0604020202020204" pitchFamily="34" charset="0"/>
                      </a:endParaRPr>
                    </a:p>
                  </a:txBody>
                  <a:tcPr marL="130048" marR="130048" marT="65024" marB="65024">
                    <a:solidFill>
                      <a:srgbClr val="CFD5EA"/>
                    </a:solidFill>
                  </a:tcPr>
                </a:tc>
                <a:tc>
                  <a:txBody>
                    <a:bodyPr/>
                    <a:lstStyle/>
                    <a:p>
                      <a:endParaRPr lang="en-GB" sz="1200" dirty="0">
                        <a:latin typeface="+mj-lt"/>
                        <a:cs typeface="Arial" panose="020B0604020202020204" pitchFamily="34" charset="0"/>
                      </a:endParaRPr>
                    </a:p>
                  </a:txBody>
                  <a:tcPr marL="130048" marR="130048" marT="65024" marB="65024">
                    <a:solidFill>
                      <a:srgbClr val="CFD5EA"/>
                    </a:solidFill>
                  </a:tcPr>
                </a:tc>
                <a:extLst>
                  <a:ext uri="{0D108BD9-81ED-4DB2-BD59-A6C34878D82A}">
                    <a16:rowId xmlns:a16="http://schemas.microsoft.com/office/drawing/2014/main" val="3848939245"/>
                  </a:ext>
                </a:extLst>
              </a:tr>
              <a:tr h="299590">
                <a:tc gridSpan="2">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E9EBF5"/>
                    </a:solidFill>
                  </a:tcPr>
                </a:tc>
                <a:tc hMerge="1">
                  <a:txBody>
                    <a:bodyPr/>
                    <a:lstStyle/>
                    <a:p>
                      <a:pPr marL="0" algn="l" defTabSz="914400" rtl="0" eaLnBrk="1" latinLnBrk="0" hangingPunct="1"/>
                      <a:endParaRPr lang="en-GB" sz="900" b="1" kern="1200" dirty="0">
                        <a:solidFill>
                          <a:schemeClr val="bg1"/>
                        </a:solidFill>
                        <a:effectLst/>
                        <a:latin typeface="Arial" panose="020B0604020202020204" pitchFamily="34" charset="0"/>
                        <a:ea typeface="+mn-ea"/>
                        <a:cs typeface="Arial" panose="020B0604020202020204" pitchFamily="34" charset="0"/>
                      </a:endParaRPr>
                    </a:p>
                  </a:txBody>
                  <a:tcPr>
                    <a:solidFill>
                      <a:srgbClr val="E9EBF5"/>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E9EBF5"/>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E9EBF5"/>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00B050"/>
                    </a:solidFill>
                  </a:tcPr>
                </a:tc>
                <a:tc>
                  <a:txBody>
                    <a:bodyPr/>
                    <a:lstStyle/>
                    <a:p>
                      <a:endParaRPr lang="en-GB" sz="1200" dirty="0">
                        <a:latin typeface="+mj-lt"/>
                        <a:cs typeface="Arial" panose="020B0604020202020204" pitchFamily="34" charset="0"/>
                      </a:endParaRPr>
                    </a:p>
                  </a:txBody>
                  <a:tcPr marL="130048" marR="130048" marT="65024" marB="65024">
                    <a:solidFill>
                      <a:srgbClr val="E9EBF5"/>
                    </a:solidFill>
                  </a:tcPr>
                </a:tc>
                <a:tc>
                  <a:txBody>
                    <a:bodyPr/>
                    <a:lstStyle/>
                    <a:p>
                      <a:endParaRPr lang="en-GB" sz="1200" dirty="0">
                        <a:latin typeface="+mj-lt"/>
                        <a:cs typeface="Arial" panose="020B0604020202020204" pitchFamily="34" charset="0"/>
                      </a:endParaRPr>
                    </a:p>
                  </a:txBody>
                  <a:tcPr marL="130048" marR="130048" marT="65024" marB="65024">
                    <a:solidFill>
                      <a:srgbClr val="E9EBF5"/>
                    </a:solidFill>
                  </a:tcPr>
                </a:tc>
                <a:extLst>
                  <a:ext uri="{0D108BD9-81ED-4DB2-BD59-A6C34878D82A}">
                    <a16:rowId xmlns:a16="http://schemas.microsoft.com/office/drawing/2014/main" val="554900050"/>
                  </a:ext>
                </a:extLst>
              </a:tr>
              <a:tr h="299590">
                <a:tc gridSpan="2">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CFD5EA"/>
                    </a:solidFill>
                  </a:tcPr>
                </a:tc>
                <a:tc hMerge="1">
                  <a:txBody>
                    <a:bodyPr/>
                    <a:lstStyle/>
                    <a:p>
                      <a:pPr marL="0" algn="l" defTabSz="914400" rtl="0" eaLnBrk="1" latinLnBrk="0" hangingPunct="1"/>
                      <a:endParaRPr lang="en-GB" sz="900" b="1" kern="1200" dirty="0">
                        <a:solidFill>
                          <a:schemeClr val="bg1"/>
                        </a:solidFill>
                        <a:effectLst/>
                        <a:latin typeface="Arial" panose="020B0604020202020204" pitchFamily="34" charset="0"/>
                        <a:ea typeface="+mn-ea"/>
                        <a:cs typeface="Arial" panose="020B0604020202020204" pitchFamily="34" charset="0"/>
                      </a:endParaRPr>
                    </a:p>
                  </a:txBody>
                  <a:tcPr>
                    <a:solidFill>
                      <a:srgbClr val="CFD5EA"/>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CFD5EA"/>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CFD5EA"/>
                    </a:solidFill>
                  </a:tcPr>
                </a:tc>
                <a:tc>
                  <a:txBody>
                    <a:bodyPr/>
                    <a:lstStyle/>
                    <a:p>
                      <a:pPr marL="0" algn="l" defTabSz="914400" rtl="0" eaLnBrk="1" latinLnBrk="0" hangingPunct="1"/>
                      <a:endParaRPr lang="en-GB" sz="1200" b="1" kern="1200" dirty="0">
                        <a:solidFill>
                          <a:schemeClr val="bg1"/>
                        </a:solidFill>
                        <a:effectLst/>
                        <a:latin typeface="+mj-lt"/>
                        <a:ea typeface="+mn-ea"/>
                        <a:cs typeface="Arial" panose="020B0604020202020204" pitchFamily="34" charset="0"/>
                      </a:endParaRPr>
                    </a:p>
                  </a:txBody>
                  <a:tcPr marL="130048" marR="130048" marT="65024" marB="65024">
                    <a:solidFill>
                      <a:srgbClr val="00B050"/>
                    </a:solidFill>
                  </a:tcPr>
                </a:tc>
                <a:tc>
                  <a:txBody>
                    <a:bodyPr/>
                    <a:lstStyle/>
                    <a:p>
                      <a:endParaRPr lang="en-GB" sz="1200" dirty="0">
                        <a:latin typeface="+mj-lt"/>
                        <a:cs typeface="Arial" panose="020B0604020202020204" pitchFamily="34" charset="0"/>
                      </a:endParaRPr>
                    </a:p>
                  </a:txBody>
                  <a:tcPr marL="130048" marR="130048" marT="65024" marB="65024">
                    <a:solidFill>
                      <a:srgbClr val="CFD5EA"/>
                    </a:solidFill>
                  </a:tcPr>
                </a:tc>
                <a:tc>
                  <a:txBody>
                    <a:bodyPr/>
                    <a:lstStyle/>
                    <a:p>
                      <a:endParaRPr lang="en-GB" sz="1200" dirty="0">
                        <a:latin typeface="+mj-lt"/>
                        <a:cs typeface="Arial" panose="020B0604020202020204" pitchFamily="34" charset="0"/>
                      </a:endParaRPr>
                    </a:p>
                  </a:txBody>
                  <a:tcPr marL="130048" marR="130048" marT="65024" marB="65024">
                    <a:solidFill>
                      <a:srgbClr val="CFD5EA"/>
                    </a:solidFill>
                  </a:tcPr>
                </a:tc>
                <a:extLst>
                  <a:ext uri="{0D108BD9-81ED-4DB2-BD59-A6C34878D82A}">
                    <a16:rowId xmlns:a16="http://schemas.microsoft.com/office/drawing/2014/main" val="1468899098"/>
                  </a:ext>
                </a:extLst>
              </a:tr>
            </a:tbl>
          </a:graphicData>
        </a:graphic>
      </p:graphicFrame>
    </p:spTree>
    <p:extLst>
      <p:ext uri="{BB962C8B-B14F-4D97-AF65-F5344CB8AC3E}">
        <p14:creationId xmlns:p14="http://schemas.microsoft.com/office/powerpoint/2010/main" val="3195452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Quicksand bold"/>
        <a:ea typeface=""/>
        <a:cs typeface=""/>
      </a:majorFont>
      <a:minorFont>
        <a:latin typeface="Quicks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72C33C8C164B40AE1BA89819F57FFA" ma:contentTypeVersion="17" ma:contentTypeDescription="Create a new document." ma:contentTypeScope="" ma:versionID="b859135d4bef9c1f05b0c80570075bb6">
  <xsd:schema xmlns:xsd="http://www.w3.org/2001/XMLSchema" xmlns:xs="http://www.w3.org/2001/XMLSchema" xmlns:p="http://schemas.microsoft.com/office/2006/metadata/properties" xmlns:ns2="219baafa-49ba-40f1-811a-587cb6ff0d61" xmlns:ns3="fd98b1b5-df46-40d8-82f0-36dd35fd51c6" targetNamespace="http://schemas.microsoft.com/office/2006/metadata/properties" ma:root="true" ma:fieldsID="3427f536dd7787223b0d264a4fd0c410" ns2:_="" ns3:_="">
    <xsd:import namespace="219baafa-49ba-40f1-811a-587cb6ff0d61"/>
    <xsd:import namespace="fd98b1b5-df46-40d8-82f0-36dd35fd51c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9baafa-49ba-40f1-811a-587cb6ff0d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fd05545-b86c-4f8f-a142-086a5e60f7e7"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98b1b5-df46-40d8-82f0-36dd35fd51c6"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22bcdae3-3e73-499b-9409-657d3561efb8}" ma:internalName="TaxCatchAll" ma:showField="CatchAllData" ma:web="fd98b1b5-df46-40d8-82f0-36dd35fd51c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d98b1b5-df46-40d8-82f0-36dd35fd51c6" xsi:nil="true"/>
    <lcf76f155ced4ddcb4097134ff3c332f xmlns="219baafa-49ba-40f1-811a-587cb6ff0d6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18A7870-0991-434E-A526-6CE44C72BAA9}"/>
</file>

<file path=customXml/itemProps2.xml><?xml version="1.0" encoding="utf-8"?>
<ds:datastoreItem xmlns:ds="http://schemas.openxmlformats.org/officeDocument/2006/customXml" ds:itemID="{53CEECD9-EA95-40ED-B98B-09C58BDBEAC3}"/>
</file>

<file path=customXml/itemProps3.xml><?xml version="1.0" encoding="utf-8"?>
<ds:datastoreItem xmlns:ds="http://schemas.openxmlformats.org/officeDocument/2006/customXml" ds:itemID="{740DEAF8-E817-4F59-A756-27EEB0E11974}"/>
</file>

<file path=docProps/app.xml><?xml version="1.0" encoding="utf-8"?>
<Properties xmlns="http://schemas.openxmlformats.org/officeDocument/2006/extended-properties" xmlns:vt="http://schemas.openxmlformats.org/officeDocument/2006/docPropsVTypes">
  <TotalTime>0</TotalTime>
  <Words>300</Words>
  <Application>Microsoft Office PowerPoint</Application>
  <PresentationFormat>Widescreen</PresentationFormat>
  <Paragraphs>95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Quicksand  </vt:lpstr>
      <vt:lpstr>Aptos</vt:lpstr>
      <vt:lpstr>Quicksand</vt:lpstr>
      <vt:lpstr>Office Theme</vt:lpstr>
      <vt:lpstr>Programme &amp; Project/Workstream</vt:lpstr>
      <vt:lpstr>PowerPoint Presentation</vt:lpstr>
      <vt:lpstr>Highlight Report Overview</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2024-06-25T13:42:50Z</dcterms:created>
  <dcterms:modified xsi:type="dcterms:W3CDTF">2024-06-25T13:43:04Z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0x010100C372C33C8C164B40AE1BA89819F57FFA</vt:lpwstr>
  </property>
</Properties>
</file>