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2"/>
  </p:notesMasterIdLst>
  <p:handoutMasterIdLst>
    <p:handoutMasterId r:id="rId123"/>
  </p:handoutMasterIdLst>
  <p:sldIdLst>
    <p:sldId id="598" r:id="rId5"/>
    <p:sldId id="583" r:id="rId6"/>
    <p:sldId id="581" r:id="rId7"/>
    <p:sldId id="582" r:id="rId8"/>
    <p:sldId id="587" r:id="rId9"/>
    <p:sldId id="603" r:id="rId10"/>
    <p:sldId id="463" r:id="rId11"/>
    <p:sldId id="573" r:id="rId12"/>
    <p:sldId id="525" r:id="rId13"/>
    <p:sldId id="464" r:id="rId14"/>
    <p:sldId id="578" r:id="rId15"/>
    <p:sldId id="473" r:id="rId16"/>
    <p:sldId id="604" r:id="rId17"/>
    <p:sldId id="602" r:id="rId18"/>
    <p:sldId id="609" r:id="rId19"/>
    <p:sldId id="608" r:id="rId20"/>
    <p:sldId id="475" r:id="rId21"/>
    <p:sldId id="613" r:id="rId22"/>
    <p:sldId id="579" r:id="rId23"/>
    <p:sldId id="476" r:id="rId24"/>
    <p:sldId id="478" r:id="rId25"/>
    <p:sldId id="479" r:id="rId26"/>
    <p:sldId id="599" r:id="rId27"/>
    <p:sldId id="575" r:id="rId28"/>
    <p:sldId id="451" r:id="rId29"/>
    <p:sldId id="452" r:id="rId30"/>
    <p:sldId id="453" r:id="rId31"/>
    <p:sldId id="531" r:id="rId32"/>
    <p:sldId id="457" r:id="rId33"/>
    <p:sldId id="555" r:id="rId34"/>
    <p:sldId id="459" r:id="rId35"/>
    <p:sldId id="607" r:id="rId36"/>
    <p:sldId id="553" r:id="rId37"/>
    <p:sldId id="554" r:id="rId38"/>
    <p:sldId id="556" r:id="rId39"/>
    <p:sldId id="460" r:id="rId40"/>
    <p:sldId id="454" r:id="rId41"/>
    <p:sldId id="461" r:id="rId42"/>
    <p:sldId id="465" r:id="rId43"/>
    <p:sldId id="466" r:id="rId44"/>
    <p:sldId id="552" r:id="rId45"/>
    <p:sldId id="576" r:id="rId46"/>
    <p:sldId id="468" r:id="rId47"/>
    <p:sldId id="469" r:id="rId48"/>
    <p:sldId id="470" r:id="rId49"/>
    <p:sldId id="481" r:id="rId50"/>
    <p:sldId id="482" r:id="rId51"/>
    <p:sldId id="611" r:id="rId52"/>
    <p:sldId id="484" r:id="rId53"/>
    <p:sldId id="486" r:id="rId54"/>
    <p:sldId id="600" r:id="rId55"/>
    <p:sldId id="572" r:id="rId56"/>
    <p:sldId id="489" r:id="rId57"/>
    <p:sldId id="491" r:id="rId58"/>
    <p:sldId id="490" r:id="rId59"/>
    <p:sldId id="492" r:id="rId60"/>
    <p:sldId id="493" r:id="rId61"/>
    <p:sldId id="494" r:id="rId62"/>
    <p:sldId id="495" r:id="rId63"/>
    <p:sldId id="496" r:id="rId64"/>
    <p:sldId id="497" r:id="rId65"/>
    <p:sldId id="536" r:id="rId66"/>
    <p:sldId id="567" r:id="rId67"/>
    <p:sldId id="513" r:id="rId68"/>
    <p:sldId id="532" r:id="rId69"/>
    <p:sldId id="518" r:id="rId70"/>
    <p:sldId id="588" r:id="rId71"/>
    <p:sldId id="601" r:id="rId72"/>
    <p:sldId id="519" r:id="rId73"/>
    <p:sldId id="570" r:id="rId74"/>
    <p:sldId id="584" r:id="rId75"/>
    <p:sldId id="589" r:id="rId76"/>
    <p:sldId id="591" r:id="rId77"/>
    <p:sldId id="592" r:id="rId78"/>
    <p:sldId id="590" r:id="rId79"/>
    <p:sldId id="612" r:id="rId80"/>
    <p:sldId id="520" r:id="rId81"/>
    <p:sldId id="522" r:id="rId82"/>
    <p:sldId id="565" r:id="rId83"/>
    <p:sldId id="585" r:id="rId84"/>
    <p:sldId id="524" r:id="rId85"/>
    <p:sldId id="551" r:id="rId86"/>
    <p:sldId id="547" r:id="rId87"/>
    <p:sldId id="537" r:id="rId88"/>
    <p:sldId id="538" r:id="rId89"/>
    <p:sldId id="549" r:id="rId90"/>
    <p:sldId id="545" r:id="rId91"/>
    <p:sldId id="616" r:id="rId92"/>
    <p:sldId id="558" r:id="rId93"/>
    <p:sldId id="564" r:id="rId94"/>
    <p:sldId id="511" r:id="rId95"/>
    <p:sldId id="508" r:id="rId96"/>
    <p:sldId id="509" r:id="rId97"/>
    <p:sldId id="510" r:id="rId98"/>
    <p:sldId id="512" r:id="rId99"/>
    <p:sldId id="534" r:id="rId100"/>
    <p:sldId id="563" r:id="rId101"/>
    <p:sldId id="557" r:id="rId102"/>
    <p:sldId id="498" r:id="rId103"/>
    <p:sldId id="499" r:id="rId104"/>
    <p:sldId id="500" r:id="rId105"/>
    <p:sldId id="606" r:id="rId106"/>
    <p:sldId id="501" r:id="rId107"/>
    <p:sldId id="502" r:id="rId108"/>
    <p:sldId id="503" r:id="rId109"/>
    <p:sldId id="504" r:id="rId110"/>
    <p:sldId id="506" r:id="rId111"/>
    <p:sldId id="507" r:id="rId112"/>
    <p:sldId id="560" r:id="rId113"/>
    <p:sldId id="562" r:id="rId114"/>
    <p:sldId id="561" r:id="rId115"/>
    <p:sldId id="569" r:id="rId116"/>
    <p:sldId id="594" r:id="rId117"/>
    <p:sldId id="615" r:id="rId118"/>
    <p:sldId id="595" r:id="rId119"/>
    <p:sldId id="597" r:id="rId120"/>
    <p:sldId id="614" r:id="rId1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1B0A72-BADC-CC36-7B98-93EDAC0F5AA4}" name="Cross, Cara (NHS Dorset)" initials="" userId="S::cara.cross@nhsdorset.nhs.uk::cfcda821-6f9e-4942-95e5-ecd1a45d084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A4A2"/>
    <a:srgbClr val="475C6D"/>
    <a:srgbClr val="FFFF99"/>
    <a:srgbClr val="FFD05B"/>
    <a:srgbClr val="FF605E"/>
    <a:srgbClr val="F1F2F5"/>
    <a:srgbClr val="E5E6EB"/>
    <a:srgbClr val="FFEBEB"/>
    <a:srgbClr val="FFCDCD"/>
    <a:srgbClr val="FF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1F1450-EA39-4F9C-A0EC-4AE4B2F45524}" v="25" dt="2024-01-09T09:46:56.0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44"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handoutMaster" Target="handoutMasters/handoutMaster1.xml"/><Relationship Id="rId128" Type="http://schemas.microsoft.com/office/2016/11/relationships/changesInfo" Target="changesInfos/changesInfo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presProps" Target="presProps.xml"/><Relationship Id="rId129" Type="http://schemas.microsoft.com/office/2015/10/relationships/revisionInfo" Target="revisionInfo.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microsoft.com/office/2018/10/relationships/authors" Target="author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oss, Cara (NHS Dorset)" userId="cfcda821-6f9e-4942-95e5-ecd1a45d084a" providerId="ADAL" clId="{711F1450-EA39-4F9C-A0EC-4AE4B2F45524}"/>
    <pc:docChg chg="modSld">
      <pc:chgData name="Cross, Cara (NHS Dorset)" userId="cfcda821-6f9e-4942-95e5-ecd1a45d084a" providerId="ADAL" clId="{711F1450-EA39-4F9C-A0EC-4AE4B2F45524}" dt="2024-01-09T09:47:33.535" v="54" actId="20577"/>
      <pc:docMkLst>
        <pc:docMk/>
      </pc:docMkLst>
      <pc:sldChg chg="delCm">
        <pc:chgData name="Cross, Cara (NHS Dorset)" userId="cfcda821-6f9e-4942-95e5-ecd1a45d084a" providerId="ADAL" clId="{711F1450-EA39-4F9C-A0EC-4AE4B2F45524}" dt="2024-01-09T09:29:49.754" v="6"/>
        <pc:sldMkLst>
          <pc:docMk/>
          <pc:sldMk cId="3592855384" sldId="475"/>
        </pc:sldMkLst>
        <pc:extLst>
          <p:ext xmlns:p="http://schemas.openxmlformats.org/presentationml/2006/main" uri="{D6D511B9-2390-475A-947B-AFAB55BFBCF1}">
            <pc226:cmChg xmlns:pc226="http://schemas.microsoft.com/office/powerpoint/2022/06/main/command" chg="del">
              <pc226:chgData name="Cross, Cara (NHS Dorset)" userId="cfcda821-6f9e-4942-95e5-ecd1a45d084a" providerId="ADAL" clId="{711F1450-EA39-4F9C-A0EC-4AE4B2F45524}" dt="2024-01-09T09:29:49.754" v="6"/>
              <pc2:cmMkLst xmlns:pc2="http://schemas.microsoft.com/office/powerpoint/2019/9/main/command">
                <pc:docMk/>
                <pc:sldMk cId="3592855384" sldId="475"/>
                <pc2:cmMk id="{461B2605-E49A-4A61-B6F2-A9F7C2770B4F}"/>
              </pc2:cmMkLst>
            </pc226:cmChg>
          </p:ext>
        </pc:extLst>
      </pc:sldChg>
      <pc:sldChg chg="delCm">
        <pc:chgData name="Cross, Cara (NHS Dorset)" userId="cfcda821-6f9e-4942-95e5-ecd1a45d084a" providerId="ADAL" clId="{711F1450-EA39-4F9C-A0EC-4AE4B2F45524}" dt="2024-01-09T09:30:19.389" v="8"/>
        <pc:sldMkLst>
          <pc:docMk/>
          <pc:sldMk cId="2074521695" sldId="476"/>
        </pc:sldMkLst>
        <pc:extLst>
          <p:ext xmlns:p="http://schemas.openxmlformats.org/presentationml/2006/main" uri="{D6D511B9-2390-475A-947B-AFAB55BFBCF1}">
            <pc226:cmChg xmlns:pc226="http://schemas.microsoft.com/office/powerpoint/2022/06/main/command" chg="del">
              <pc226:chgData name="Cross, Cara (NHS Dorset)" userId="cfcda821-6f9e-4942-95e5-ecd1a45d084a" providerId="ADAL" clId="{711F1450-EA39-4F9C-A0EC-4AE4B2F45524}" dt="2024-01-09T09:30:19.389" v="8"/>
              <pc2:cmMkLst xmlns:pc2="http://schemas.microsoft.com/office/powerpoint/2019/9/main/command">
                <pc:docMk/>
                <pc:sldMk cId="2074521695" sldId="476"/>
                <pc2:cmMk id="{0C4755F7-3AAE-4698-B4D5-F2B664A26126}"/>
              </pc2:cmMkLst>
            </pc226:cmChg>
          </p:ext>
        </pc:extLst>
      </pc:sldChg>
      <pc:sldChg chg="delCm">
        <pc:chgData name="Cross, Cara (NHS Dorset)" userId="cfcda821-6f9e-4942-95e5-ecd1a45d084a" providerId="ADAL" clId="{711F1450-EA39-4F9C-A0EC-4AE4B2F45524}" dt="2024-01-09T09:30:24.282" v="10"/>
        <pc:sldMkLst>
          <pc:docMk/>
          <pc:sldMk cId="1422405086" sldId="478"/>
        </pc:sldMkLst>
        <pc:extLst>
          <p:ext xmlns:p="http://schemas.openxmlformats.org/presentationml/2006/main" uri="{D6D511B9-2390-475A-947B-AFAB55BFBCF1}">
            <pc226:cmChg xmlns:pc226="http://schemas.microsoft.com/office/powerpoint/2022/06/main/command" chg="del">
              <pc226:chgData name="Cross, Cara (NHS Dorset)" userId="cfcda821-6f9e-4942-95e5-ecd1a45d084a" providerId="ADAL" clId="{711F1450-EA39-4F9C-A0EC-4AE4B2F45524}" dt="2024-01-09T09:30:23.443" v="9"/>
              <pc2:cmMkLst xmlns:pc2="http://schemas.microsoft.com/office/powerpoint/2019/9/main/command">
                <pc:docMk/>
                <pc:sldMk cId="1422405086" sldId="478"/>
                <pc2:cmMk id="{22EE921B-EEB0-453F-99B5-451468ED7A69}"/>
              </pc2:cmMkLst>
            </pc226:cmChg>
            <pc226:cmChg xmlns:pc226="http://schemas.microsoft.com/office/powerpoint/2022/06/main/command" chg="del">
              <pc226:chgData name="Cross, Cara (NHS Dorset)" userId="cfcda821-6f9e-4942-95e5-ecd1a45d084a" providerId="ADAL" clId="{711F1450-EA39-4F9C-A0EC-4AE4B2F45524}" dt="2024-01-09T09:30:24.282" v="10"/>
              <pc2:cmMkLst xmlns:pc2="http://schemas.microsoft.com/office/powerpoint/2019/9/main/command">
                <pc:docMk/>
                <pc:sldMk cId="1422405086" sldId="478"/>
                <pc2:cmMk id="{898B8BD3-7BFE-4076-AC7A-97EFE3C94D81}"/>
              </pc2:cmMkLst>
            </pc226:cmChg>
          </p:ext>
        </pc:extLst>
      </pc:sldChg>
      <pc:sldChg chg="delCm">
        <pc:chgData name="Cross, Cara (NHS Dorset)" userId="cfcda821-6f9e-4942-95e5-ecd1a45d084a" providerId="ADAL" clId="{711F1450-EA39-4F9C-A0EC-4AE4B2F45524}" dt="2024-01-09T09:30:29.201" v="11"/>
        <pc:sldMkLst>
          <pc:docMk/>
          <pc:sldMk cId="4209394749" sldId="479"/>
        </pc:sldMkLst>
        <pc:extLst>
          <p:ext xmlns:p="http://schemas.openxmlformats.org/presentationml/2006/main" uri="{D6D511B9-2390-475A-947B-AFAB55BFBCF1}">
            <pc226:cmChg xmlns:pc226="http://schemas.microsoft.com/office/powerpoint/2022/06/main/command" chg="del">
              <pc226:chgData name="Cross, Cara (NHS Dorset)" userId="cfcda821-6f9e-4942-95e5-ecd1a45d084a" providerId="ADAL" clId="{711F1450-EA39-4F9C-A0EC-4AE4B2F45524}" dt="2024-01-09T09:30:29.201" v="11"/>
              <pc2:cmMkLst xmlns:pc2="http://schemas.microsoft.com/office/powerpoint/2019/9/main/command">
                <pc:docMk/>
                <pc:sldMk cId="4209394749" sldId="479"/>
                <pc2:cmMk id="{A27D5D37-360E-41EF-9996-B348AB04F6D5}"/>
              </pc2:cmMkLst>
            </pc226:cmChg>
          </p:ext>
        </pc:extLst>
      </pc:sldChg>
      <pc:sldChg chg="delCm">
        <pc:chgData name="Cross, Cara (NHS Dorset)" userId="cfcda821-6f9e-4942-95e5-ecd1a45d084a" providerId="ADAL" clId="{711F1450-EA39-4F9C-A0EC-4AE4B2F45524}" dt="2024-01-09T09:30:40.516" v="14"/>
        <pc:sldMkLst>
          <pc:docMk/>
          <pc:sldMk cId="4258080897" sldId="494"/>
        </pc:sldMkLst>
        <pc:extLst>
          <p:ext xmlns:p="http://schemas.openxmlformats.org/presentationml/2006/main" uri="{D6D511B9-2390-475A-947B-AFAB55BFBCF1}">
            <pc226:cmChg xmlns:pc226="http://schemas.microsoft.com/office/powerpoint/2022/06/main/command" chg="del">
              <pc226:chgData name="Cross, Cara (NHS Dorset)" userId="cfcda821-6f9e-4942-95e5-ecd1a45d084a" providerId="ADAL" clId="{711F1450-EA39-4F9C-A0EC-4AE4B2F45524}" dt="2024-01-09T09:30:40.516" v="14"/>
              <pc2:cmMkLst xmlns:pc2="http://schemas.microsoft.com/office/powerpoint/2019/9/main/command">
                <pc:docMk/>
                <pc:sldMk cId="4258080897" sldId="494"/>
                <pc2:cmMk id="{BF0E65D0-14B1-480E-AD7A-F8716A7C8A27}"/>
              </pc2:cmMkLst>
            </pc226:cmChg>
          </p:ext>
        </pc:extLst>
      </pc:sldChg>
      <pc:sldChg chg="delCm">
        <pc:chgData name="Cross, Cara (NHS Dorset)" userId="cfcda821-6f9e-4942-95e5-ecd1a45d084a" providerId="ADAL" clId="{711F1450-EA39-4F9C-A0EC-4AE4B2F45524}" dt="2024-01-09T09:30:57.641" v="18"/>
        <pc:sldMkLst>
          <pc:docMk/>
          <pc:sldMk cId="2256379190" sldId="511"/>
        </pc:sldMkLst>
        <pc:extLst>
          <p:ext xmlns:p="http://schemas.openxmlformats.org/presentationml/2006/main" uri="{D6D511B9-2390-475A-947B-AFAB55BFBCF1}">
            <pc226:cmChg xmlns:pc226="http://schemas.microsoft.com/office/powerpoint/2022/06/main/command" chg="del">
              <pc226:chgData name="Cross, Cara (NHS Dorset)" userId="cfcda821-6f9e-4942-95e5-ecd1a45d084a" providerId="ADAL" clId="{711F1450-EA39-4F9C-A0EC-4AE4B2F45524}" dt="2024-01-09T09:30:57.641" v="18"/>
              <pc2:cmMkLst xmlns:pc2="http://schemas.microsoft.com/office/powerpoint/2019/9/main/command">
                <pc:docMk/>
                <pc:sldMk cId="2256379190" sldId="511"/>
                <pc2:cmMk id="{2FC26010-3A2B-44A8-B34C-22AD994F1315}"/>
              </pc2:cmMkLst>
            </pc226:cmChg>
          </p:ext>
        </pc:extLst>
      </pc:sldChg>
      <pc:sldChg chg="delCm">
        <pc:chgData name="Cross, Cara (NHS Dorset)" userId="cfcda821-6f9e-4942-95e5-ecd1a45d084a" providerId="ADAL" clId="{711F1450-EA39-4F9C-A0EC-4AE4B2F45524}" dt="2024-01-09T09:29:31.005" v="2"/>
        <pc:sldMkLst>
          <pc:docMk/>
          <pc:sldMk cId="2407913804" sldId="525"/>
        </pc:sldMkLst>
        <pc:extLst>
          <p:ext xmlns:p="http://schemas.openxmlformats.org/presentationml/2006/main" uri="{D6D511B9-2390-475A-947B-AFAB55BFBCF1}">
            <pc226:cmChg xmlns:pc226="http://schemas.microsoft.com/office/powerpoint/2022/06/main/command" chg="del">
              <pc226:chgData name="Cross, Cara (NHS Dorset)" userId="cfcda821-6f9e-4942-95e5-ecd1a45d084a" providerId="ADAL" clId="{711F1450-EA39-4F9C-A0EC-4AE4B2F45524}" dt="2024-01-09T09:29:30.249" v="1"/>
              <pc2:cmMkLst xmlns:pc2="http://schemas.microsoft.com/office/powerpoint/2019/9/main/command">
                <pc:docMk/>
                <pc:sldMk cId="2407913804" sldId="525"/>
                <pc2:cmMk id="{E6182083-2FC1-47E2-89C1-1AA07E173102}"/>
              </pc2:cmMkLst>
            </pc226:cmChg>
            <pc226:cmChg xmlns:pc226="http://schemas.microsoft.com/office/powerpoint/2022/06/main/command" chg="del">
              <pc226:chgData name="Cross, Cara (NHS Dorset)" userId="cfcda821-6f9e-4942-95e5-ecd1a45d084a" providerId="ADAL" clId="{711F1450-EA39-4F9C-A0EC-4AE4B2F45524}" dt="2024-01-09T09:29:31.005" v="2"/>
              <pc2:cmMkLst xmlns:pc2="http://schemas.microsoft.com/office/powerpoint/2019/9/main/command">
                <pc:docMk/>
                <pc:sldMk cId="2407913804" sldId="525"/>
                <pc2:cmMk id="{C289BDB1-B3E8-4BB1-B777-13F22295A0C4}"/>
              </pc2:cmMkLst>
            </pc226:cmChg>
            <pc226:cmChg xmlns:pc226="http://schemas.microsoft.com/office/powerpoint/2022/06/main/command" chg="del">
              <pc226:chgData name="Cross, Cara (NHS Dorset)" userId="cfcda821-6f9e-4942-95e5-ecd1a45d084a" providerId="ADAL" clId="{711F1450-EA39-4F9C-A0EC-4AE4B2F45524}" dt="2024-01-09T09:29:29.414" v="0"/>
              <pc2:cmMkLst xmlns:pc2="http://schemas.microsoft.com/office/powerpoint/2019/9/main/command">
                <pc:docMk/>
                <pc:sldMk cId="2407913804" sldId="525"/>
                <pc2:cmMk id="{FD5186F4-BBED-42CE-A417-016CD8039FC4}"/>
              </pc2:cmMkLst>
            </pc226:cmChg>
          </p:ext>
        </pc:extLst>
      </pc:sldChg>
      <pc:sldChg chg="delCm">
        <pc:chgData name="Cross, Cara (NHS Dorset)" userId="cfcda821-6f9e-4942-95e5-ecd1a45d084a" providerId="ADAL" clId="{711F1450-EA39-4F9C-A0EC-4AE4B2F45524}" dt="2024-01-09T09:30:46.362" v="15"/>
        <pc:sldMkLst>
          <pc:docMk/>
          <pc:sldMk cId="2244728722" sldId="532"/>
        </pc:sldMkLst>
        <pc:extLst>
          <p:ext xmlns:p="http://schemas.openxmlformats.org/presentationml/2006/main" uri="{D6D511B9-2390-475A-947B-AFAB55BFBCF1}">
            <pc226:cmChg xmlns:pc226="http://schemas.microsoft.com/office/powerpoint/2022/06/main/command" chg="del">
              <pc226:chgData name="Cross, Cara (NHS Dorset)" userId="cfcda821-6f9e-4942-95e5-ecd1a45d084a" providerId="ADAL" clId="{711F1450-EA39-4F9C-A0EC-4AE4B2F45524}" dt="2024-01-09T09:30:46.362" v="15"/>
              <pc2:cmMkLst xmlns:pc2="http://schemas.microsoft.com/office/powerpoint/2019/9/main/command">
                <pc:docMk/>
                <pc:sldMk cId="2244728722" sldId="532"/>
                <pc2:cmMk id="{4EA8B167-D05A-471A-A0EF-C842996985E6}"/>
              </pc2:cmMkLst>
            </pc226:cmChg>
          </p:ext>
        </pc:extLst>
      </pc:sldChg>
      <pc:sldChg chg="delCm">
        <pc:chgData name="Cross, Cara (NHS Dorset)" userId="cfcda821-6f9e-4942-95e5-ecd1a45d084a" providerId="ADAL" clId="{711F1450-EA39-4F9C-A0EC-4AE4B2F45524}" dt="2024-01-09T09:30:53.226" v="17"/>
        <pc:sldMkLst>
          <pc:docMk/>
          <pc:sldMk cId="597134911" sldId="547"/>
        </pc:sldMkLst>
        <pc:extLst>
          <p:ext xmlns:p="http://schemas.openxmlformats.org/presentationml/2006/main" uri="{D6D511B9-2390-475A-947B-AFAB55BFBCF1}">
            <pc226:cmChg xmlns:pc226="http://schemas.microsoft.com/office/powerpoint/2022/06/main/command" chg="del">
              <pc226:chgData name="Cross, Cara (NHS Dorset)" userId="cfcda821-6f9e-4942-95e5-ecd1a45d084a" providerId="ADAL" clId="{711F1450-EA39-4F9C-A0EC-4AE4B2F45524}" dt="2024-01-09T09:30:53.226" v="17"/>
              <pc2:cmMkLst xmlns:pc2="http://schemas.microsoft.com/office/powerpoint/2019/9/main/command">
                <pc:docMk/>
                <pc:sldMk cId="597134911" sldId="547"/>
                <pc2:cmMk id="{78844B71-C2E2-4838-BA29-7605316E05F1}"/>
              </pc2:cmMkLst>
            </pc226:cmChg>
          </p:ext>
        </pc:extLst>
      </pc:sldChg>
      <pc:sldChg chg="delCm">
        <pc:chgData name="Cross, Cara (NHS Dorset)" userId="cfcda821-6f9e-4942-95e5-ecd1a45d084a" providerId="ADAL" clId="{711F1450-EA39-4F9C-A0EC-4AE4B2F45524}" dt="2024-01-09T09:30:37.511" v="13"/>
        <pc:sldMkLst>
          <pc:docMk/>
          <pc:sldMk cId="3423752260" sldId="554"/>
        </pc:sldMkLst>
        <pc:extLst>
          <p:ext xmlns:p="http://schemas.openxmlformats.org/presentationml/2006/main" uri="{D6D511B9-2390-475A-947B-AFAB55BFBCF1}">
            <pc226:cmChg xmlns:pc226="http://schemas.microsoft.com/office/powerpoint/2022/06/main/command" chg="del">
              <pc226:chgData name="Cross, Cara (NHS Dorset)" userId="cfcda821-6f9e-4942-95e5-ecd1a45d084a" providerId="ADAL" clId="{711F1450-EA39-4F9C-A0EC-4AE4B2F45524}" dt="2024-01-09T09:30:37.511" v="13"/>
              <pc2:cmMkLst xmlns:pc2="http://schemas.microsoft.com/office/powerpoint/2019/9/main/command">
                <pc:docMk/>
                <pc:sldMk cId="3423752260" sldId="554"/>
                <pc2:cmMk id="{261FD173-780A-4E94-9C2B-6891422AC8F8}"/>
              </pc2:cmMkLst>
            </pc226:cmChg>
          </p:ext>
        </pc:extLst>
      </pc:sldChg>
      <pc:sldChg chg="delCm">
        <pc:chgData name="Cross, Cara (NHS Dorset)" userId="cfcda821-6f9e-4942-95e5-ecd1a45d084a" providerId="ADAL" clId="{711F1450-EA39-4F9C-A0EC-4AE4B2F45524}" dt="2024-01-09T09:29:37.479" v="3"/>
        <pc:sldMkLst>
          <pc:docMk/>
          <pc:sldMk cId="3224164902" sldId="578"/>
        </pc:sldMkLst>
        <pc:extLst>
          <p:ext xmlns:p="http://schemas.openxmlformats.org/presentationml/2006/main" uri="{D6D511B9-2390-475A-947B-AFAB55BFBCF1}">
            <pc226:cmChg xmlns:pc226="http://schemas.microsoft.com/office/powerpoint/2022/06/main/command" chg="del">
              <pc226:chgData name="Cross, Cara (NHS Dorset)" userId="cfcda821-6f9e-4942-95e5-ecd1a45d084a" providerId="ADAL" clId="{711F1450-EA39-4F9C-A0EC-4AE4B2F45524}" dt="2024-01-09T09:29:37.479" v="3"/>
              <pc2:cmMkLst xmlns:pc2="http://schemas.microsoft.com/office/powerpoint/2019/9/main/command">
                <pc:docMk/>
                <pc:sldMk cId="3224164902" sldId="578"/>
                <pc2:cmMk id="{EFFA29F8-3FDA-4C41-A8D7-D9DEA2F29CE3}"/>
              </pc2:cmMkLst>
            </pc226:cmChg>
          </p:ext>
        </pc:extLst>
      </pc:sldChg>
      <pc:sldChg chg="modSp mod modAnim">
        <pc:chgData name="Cross, Cara (NHS Dorset)" userId="cfcda821-6f9e-4942-95e5-ecd1a45d084a" providerId="ADAL" clId="{711F1450-EA39-4F9C-A0EC-4AE4B2F45524}" dt="2024-01-09T09:47:33.535" v="54" actId="20577"/>
        <pc:sldMkLst>
          <pc:docMk/>
          <pc:sldMk cId="1163344023" sldId="587"/>
        </pc:sldMkLst>
        <pc:spChg chg="mod modVis">
          <ac:chgData name="Cross, Cara (NHS Dorset)" userId="cfcda821-6f9e-4942-95e5-ecd1a45d084a" providerId="ADAL" clId="{711F1450-EA39-4F9C-A0EC-4AE4B2F45524}" dt="2024-01-09T09:46:05.021" v="49" actId="14429"/>
          <ac:spMkLst>
            <pc:docMk/>
            <pc:sldMk cId="1163344023" sldId="587"/>
            <ac:spMk id="5" creationId="{DC44078E-7000-4651-FD08-FF0E9C7B8576}"/>
          </ac:spMkLst>
        </pc:spChg>
        <pc:spChg chg="mod modVis">
          <ac:chgData name="Cross, Cara (NHS Dorset)" userId="cfcda821-6f9e-4942-95e5-ecd1a45d084a" providerId="ADAL" clId="{711F1450-EA39-4F9C-A0EC-4AE4B2F45524}" dt="2024-01-09T09:47:33.535" v="54" actId="20577"/>
          <ac:spMkLst>
            <pc:docMk/>
            <pc:sldMk cId="1163344023" sldId="587"/>
            <ac:spMk id="6" creationId="{F883304E-3849-A00B-590E-020013C413D9}"/>
          </ac:spMkLst>
        </pc:spChg>
        <pc:grpChg chg="mod ord">
          <ac:chgData name="Cross, Cara (NHS Dorset)" userId="cfcda821-6f9e-4942-95e5-ecd1a45d084a" providerId="ADAL" clId="{711F1450-EA39-4F9C-A0EC-4AE4B2F45524}" dt="2024-01-09T09:43:04.866" v="38" actId="1076"/>
          <ac:grpSpMkLst>
            <pc:docMk/>
            <pc:sldMk cId="1163344023" sldId="587"/>
            <ac:grpSpMk id="2" creationId="{25477C5A-9AE1-AFCF-E217-6EF7BF05C092}"/>
          </ac:grpSpMkLst>
        </pc:grpChg>
      </pc:sldChg>
      <pc:sldChg chg="delCm">
        <pc:chgData name="Cross, Cara (NHS Dorset)" userId="cfcda821-6f9e-4942-95e5-ecd1a45d084a" providerId="ADAL" clId="{711F1450-EA39-4F9C-A0EC-4AE4B2F45524}" dt="2024-01-09T09:30:49.857" v="16"/>
        <pc:sldMkLst>
          <pc:docMk/>
          <pc:sldMk cId="1961065216" sldId="588"/>
        </pc:sldMkLst>
        <pc:extLst>
          <p:ext xmlns:p="http://schemas.openxmlformats.org/presentationml/2006/main" uri="{D6D511B9-2390-475A-947B-AFAB55BFBCF1}">
            <pc226:cmChg xmlns:pc226="http://schemas.microsoft.com/office/powerpoint/2022/06/main/command" chg="del">
              <pc226:chgData name="Cross, Cara (NHS Dorset)" userId="cfcda821-6f9e-4942-95e5-ecd1a45d084a" providerId="ADAL" clId="{711F1450-EA39-4F9C-A0EC-4AE4B2F45524}" dt="2024-01-09T09:30:49.857" v="16"/>
              <pc2:cmMkLst xmlns:pc2="http://schemas.microsoft.com/office/powerpoint/2019/9/main/command">
                <pc:docMk/>
                <pc:sldMk cId="1961065216" sldId="588"/>
                <pc2:cmMk id="{0E9381F1-8F08-4B5B-986A-F7432B7CA692}"/>
              </pc2:cmMkLst>
            </pc226:cmChg>
          </p:ext>
        </pc:extLst>
      </pc:sldChg>
      <pc:sldChg chg="delCm">
        <pc:chgData name="Cross, Cara (NHS Dorset)" userId="cfcda821-6f9e-4942-95e5-ecd1a45d084a" providerId="ADAL" clId="{711F1450-EA39-4F9C-A0EC-4AE4B2F45524}" dt="2024-01-09T09:29:44.676" v="4"/>
        <pc:sldMkLst>
          <pc:docMk/>
          <pc:sldMk cId="4055960244" sldId="604"/>
        </pc:sldMkLst>
        <pc:extLst>
          <p:ext xmlns:p="http://schemas.openxmlformats.org/presentationml/2006/main" uri="{D6D511B9-2390-475A-947B-AFAB55BFBCF1}">
            <pc226:cmChg xmlns:pc226="http://schemas.microsoft.com/office/powerpoint/2022/06/main/command" chg="del">
              <pc226:chgData name="Cross, Cara (NHS Dorset)" userId="cfcda821-6f9e-4942-95e5-ecd1a45d084a" providerId="ADAL" clId="{711F1450-EA39-4F9C-A0EC-4AE4B2F45524}" dt="2024-01-09T09:29:44.676" v="4"/>
              <pc2:cmMkLst xmlns:pc2="http://schemas.microsoft.com/office/powerpoint/2019/9/main/command">
                <pc:docMk/>
                <pc:sldMk cId="4055960244" sldId="604"/>
                <pc2:cmMk id="{9959452D-6374-42E5-8A69-B4F2E1FBFD23}"/>
              </pc2:cmMkLst>
            </pc226:cmChg>
          </p:ext>
        </pc:extLst>
      </pc:sldChg>
      <pc:sldChg chg="delCm">
        <pc:chgData name="Cross, Cara (NHS Dorset)" userId="cfcda821-6f9e-4942-95e5-ecd1a45d084a" providerId="ADAL" clId="{711F1450-EA39-4F9C-A0EC-4AE4B2F45524}" dt="2024-01-09T09:30:34.516" v="12"/>
        <pc:sldMkLst>
          <pc:docMk/>
          <pc:sldMk cId="335915383" sldId="607"/>
        </pc:sldMkLst>
        <pc:extLst>
          <p:ext xmlns:p="http://schemas.openxmlformats.org/presentationml/2006/main" uri="{D6D511B9-2390-475A-947B-AFAB55BFBCF1}">
            <pc226:cmChg xmlns:pc226="http://schemas.microsoft.com/office/powerpoint/2022/06/main/command" chg="del">
              <pc226:chgData name="Cross, Cara (NHS Dorset)" userId="cfcda821-6f9e-4942-95e5-ecd1a45d084a" providerId="ADAL" clId="{711F1450-EA39-4F9C-A0EC-4AE4B2F45524}" dt="2024-01-09T09:30:34.516" v="12"/>
              <pc2:cmMkLst xmlns:pc2="http://schemas.microsoft.com/office/powerpoint/2019/9/main/command">
                <pc:docMk/>
                <pc:sldMk cId="335915383" sldId="607"/>
                <pc2:cmMk id="{45894066-6D35-452E-BFA5-070206434505}"/>
              </pc2:cmMkLst>
            </pc226:cmChg>
          </p:ext>
        </pc:extLst>
      </pc:sldChg>
      <pc:sldChg chg="delCm">
        <pc:chgData name="Cross, Cara (NHS Dorset)" userId="cfcda821-6f9e-4942-95e5-ecd1a45d084a" providerId="ADAL" clId="{711F1450-EA39-4F9C-A0EC-4AE4B2F45524}" dt="2024-01-09T09:29:47.454" v="5"/>
        <pc:sldMkLst>
          <pc:docMk/>
          <pc:sldMk cId="3991886758" sldId="609"/>
        </pc:sldMkLst>
        <pc:extLst>
          <p:ext xmlns:p="http://schemas.openxmlformats.org/presentationml/2006/main" uri="{D6D511B9-2390-475A-947B-AFAB55BFBCF1}">
            <pc226:cmChg xmlns:pc226="http://schemas.microsoft.com/office/powerpoint/2022/06/main/command" chg="del">
              <pc226:chgData name="Cross, Cara (NHS Dorset)" userId="cfcda821-6f9e-4942-95e5-ecd1a45d084a" providerId="ADAL" clId="{711F1450-EA39-4F9C-A0EC-4AE4B2F45524}" dt="2024-01-09T09:29:47.454" v="5"/>
              <pc2:cmMkLst xmlns:pc2="http://schemas.microsoft.com/office/powerpoint/2019/9/main/command">
                <pc:docMk/>
                <pc:sldMk cId="3991886758" sldId="609"/>
                <pc2:cmMk id="{F124CC47-7FDC-4F2C-B94B-2EEAE7B4ED42}"/>
              </pc2:cmMkLst>
            </pc226:cmChg>
          </p:ext>
        </pc:extLst>
      </pc:sldChg>
      <pc:sldChg chg="delCm">
        <pc:chgData name="Cross, Cara (NHS Dorset)" userId="cfcda821-6f9e-4942-95e5-ecd1a45d084a" providerId="ADAL" clId="{711F1450-EA39-4F9C-A0EC-4AE4B2F45524}" dt="2024-01-09T09:29:54.929" v="7"/>
        <pc:sldMkLst>
          <pc:docMk/>
          <pc:sldMk cId="1457128710" sldId="613"/>
        </pc:sldMkLst>
        <pc:extLst>
          <p:ext xmlns:p="http://schemas.openxmlformats.org/presentationml/2006/main" uri="{D6D511B9-2390-475A-947B-AFAB55BFBCF1}">
            <pc226:cmChg xmlns:pc226="http://schemas.microsoft.com/office/powerpoint/2022/06/main/command" chg="del">
              <pc226:chgData name="Cross, Cara (NHS Dorset)" userId="cfcda821-6f9e-4942-95e5-ecd1a45d084a" providerId="ADAL" clId="{711F1450-EA39-4F9C-A0EC-4AE4B2F45524}" dt="2024-01-09T09:29:54.929" v="7"/>
              <pc2:cmMkLst xmlns:pc2="http://schemas.microsoft.com/office/powerpoint/2019/9/main/command">
                <pc:docMk/>
                <pc:sldMk cId="1457128710" sldId="613"/>
                <pc2:cmMk id="{620B8789-BA17-47F3-91F9-FCC31CFE0EB6}"/>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44985837166395"/>
          <c:y val="3.8955284519973016E-2"/>
          <c:w val="0.83956612354148807"/>
          <c:h val="0.59735014833402722"/>
        </c:manualLayout>
      </c:layout>
      <c:lineChart>
        <c:grouping val="standard"/>
        <c:varyColors val="0"/>
        <c:ser>
          <c:idx val="1"/>
          <c:order val="0"/>
          <c:tx>
            <c:strRef>
              <c:f>Sheet1!$A$1</c:f>
              <c:strCache>
                <c:ptCount val="1"/>
                <c:pt idx="0">
                  <c:v>Actual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Sheet1!$C$2:$C$10</c:f>
              <c:strCache>
                <c:ptCount val="9"/>
                <c:pt idx="0">
                  <c:v>Apr</c:v>
                </c:pt>
                <c:pt idx="1">
                  <c:v>May</c:v>
                </c:pt>
                <c:pt idx="2">
                  <c:v>Jun</c:v>
                </c:pt>
                <c:pt idx="3">
                  <c:v>Jul</c:v>
                </c:pt>
                <c:pt idx="4">
                  <c:v>Aug</c:v>
                </c:pt>
                <c:pt idx="5">
                  <c:v>Sep</c:v>
                </c:pt>
                <c:pt idx="6">
                  <c:v>Oct</c:v>
                </c:pt>
                <c:pt idx="7">
                  <c:v>Nov</c:v>
                </c:pt>
                <c:pt idx="8">
                  <c:v>Dec</c:v>
                </c:pt>
              </c:strCache>
            </c:strRef>
          </c:cat>
          <c:val>
            <c:numRef>
              <c:f>Sheet1!$A$2:$A$7</c:f>
              <c:numCache>
                <c:formatCode>General</c:formatCode>
                <c:ptCount val="6"/>
                <c:pt idx="0">
                  <c:v>20</c:v>
                </c:pt>
                <c:pt idx="1">
                  <c:v>40</c:v>
                </c:pt>
                <c:pt idx="2">
                  <c:v>70</c:v>
                </c:pt>
                <c:pt idx="3">
                  <c:v>110</c:v>
                </c:pt>
                <c:pt idx="4">
                  <c:v>140</c:v>
                </c:pt>
              </c:numCache>
            </c:numRef>
          </c:val>
          <c:smooth val="0"/>
          <c:extLst>
            <c:ext xmlns:c16="http://schemas.microsoft.com/office/drawing/2014/chart" uri="{C3380CC4-5D6E-409C-BE32-E72D297353CC}">
              <c16:uniqueId val="{00000000-A036-4823-A700-7C3ABEB887AD}"/>
            </c:ext>
          </c:extLst>
        </c:ser>
        <c:ser>
          <c:idx val="2"/>
          <c:order val="1"/>
          <c:tx>
            <c:strRef>
              <c:f>Sheet1!$B$1</c:f>
              <c:strCache>
                <c:ptCount val="1"/>
                <c:pt idx="0">
                  <c:v>Planned (Baseline)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Sheet1!$C$2:$C$10</c:f>
              <c:strCache>
                <c:ptCount val="9"/>
                <c:pt idx="0">
                  <c:v>Apr</c:v>
                </c:pt>
                <c:pt idx="1">
                  <c:v>May</c:v>
                </c:pt>
                <c:pt idx="2">
                  <c:v>Jun</c:v>
                </c:pt>
                <c:pt idx="3">
                  <c:v>Jul</c:v>
                </c:pt>
                <c:pt idx="4">
                  <c:v>Aug</c:v>
                </c:pt>
                <c:pt idx="5">
                  <c:v>Sep</c:v>
                </c:pt>
                <c:pt idx="6">
                  <c:v>Oct</c:v>
                </c:pt>
                <c:pt idx="7">
                  <c:v>Nov</c:v>
                </c:pt>
                <c:pt idx="8">
                  <c:v>Dec</c:v>
                </c:pt>
              </c:strCache>
            </c:strRef>
          </c:cat>
          <c:val>
            <c:numRef>
              <c:f>Sheet1!$B$2:$B$10</c:f>
              <c:numCache>
                <c:formatCode>General</c:formatCode>
                <c:ptCount val="9"/>
                <c:pt idx="0">
                  <c:v>30</c:v>
                </c:pt>
                <c:pt idx="1">
                  <c:v>60</c:v>
                </c:pt>
                <c:pt idx="2">
                  <c:v>85</c:v>
                </c:pt>
                <c:pt idx="3">
                  <c:v>125</c:v>
                </c:pt>
                <c:pt idx="4">
                  <c:v>155</c:v>
                </c:pt>
                <c:pt idx="5">
                  <c:v>180</c:v>
                </c:pt>
                <c:pt idx="6">
                  <c:v>230</c:v>
                </c:pt>
                <c:pt idx="7">
                  <c:v>260</c:v>
                </c:pt>
                <c:pt idx="8">
                  <c:v>300</c:v>
                </c:pt>
              </c:numCache>
            </c:numRef>
          </c:val>
          <c:smooth val="0"/>
          <c:extLst>
            <c:ext xmlns:c16="http://schemas.microsoft.com/office/drawing/2014/chart" uri="{C3380CC4-5D6E-409C-BE32-E72D297353CC}">
              <c16:uniqueId val="{00000001-A036-4823-A700-7C3ABEB887AD}"/>
            </c:ext>
          </c:extLst>
        </c:ser>
        <c:dLbls>
          <c:showLegendKey val="0"/>
          <c:showVal val="0"/>
          <c:showCatName val="0"/>
          <c:showSerName val="0"/>
          <c:showPercent val="0"/>
          <c:showBubbleSize val="0"/>
        </c:dLbls>
        <c:marker val="1"/>
        <c:smooth val="0"/>
        <c:axId val="418276632"/>
        <c:axId val="418280568"/>
      </c:lineChart>
      <c:catAx>
        <c:axId val="418276632"/>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dirty="0">
                    <a:latin typeface="Arial" panose="020B0604020202020204" pitchFamily="34" charset="0"/>
                    <a:cs typeface="Arial" panose="020B0604020202020204" pitchFamily="34" charset="0"/>
                  </a:rPr>
                  <a:t>Time</a:t>
                </a:r>
              </a:p>
            </c:rich>
          </c:tx>
          <c:layout>
            <c:manualLayout>
              <c:xMode val="edge"/>
              <c:yMode val="edge"/>
              <c:x val="0.47277295288583976"/>
              <c:y val="0.72584737503565788"/>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280568"/>
        <c:crosses val="autoZero"/>
        <c:auto val="1"/>
        <c:lblAlgn val="ctr"/>
        <c:lblOffset val="100"/>
        <c:noMultiLvlLbl val="0"/>
      </c:catAx>
      <c:valAx>
        <c:axId val="418280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dirty="0">
                    <a:latin typeface="Arial" panose="020B0604020202020204" pitchFamily="34" charset="0"/>
                    <a:cs typeface="Arial" panose="020B0604020202020204" pitchFamily="34" charset="0"/>
                  </a:rPr>
                  <a:t>Quantity</a:t>
                </a:r>
              </a:p>
            </c:rich>
          </c:tx>
          <c:layout>
            <c:manualLayout>
              <c:xMode val="edge"/>
              <c:yMode val="edge"/>
              <c:x val="1.6666666666666666E-2"/>
              <c:y val="0.3225849372995042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276632"/>
        <c:crosses val="autoZero"/>
        <c:crossBetween val="between"/>
      </c:valAx>
      <c:spPr>
        <a:noFill/>
        <a:ln>
          <a:noFill/>
        </a:ln>
        <a:effectLst/>
      </c:spPr>
    </c:plotArea>
    <c:legend>
      <c:legendPos val="r"/>
      <c:layout>
        <c:manualLayout>
          <c:xMode val="edge"/>
          <c:yMode val="edge"/>
          <c:x val="0.13997307762272293"/>
          <c:y val="0.83687411866108707"/>
          <c:w val="0.25804672435747511"/>
          <c:h val="0.119522732234982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2" Type="http://schemas.openxmlformats.org/officeDocument/2006/relationships/image" Target="../media/image100.svg"/><Relationship Id="rId1" Type="http://schemas.openxmlformats.org/officeDocument/2006/relationships/image" Target="../media/image99.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00.svg"/><Relationship Id="rId1" Type="http://schemas.openxmlformats.org/officeDocument/2006/relationships/image" Target="../media/image99.png"/></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8A9C69-C112-4383-AFE6-5C5C52D4A0F8}" type="doc">
      <dgm:prSet loTypeId="urn:microsoft.com/office/officeart/2005/8/layout/cycle8" loCatId="cycle" qsTypeId="urn:microsoft.com/office/officeart/2005/8/quickstyle/simple4" qsCatId="simple" csTypeId="urn:microsoft.com/office/officeart/2005/8/colors/accent5_4" csCatId="accent5" phldr="1"/>
      <dgm:spPr/>
    </dgm:pt>
    <dgm:pt modelId="{380562EA-386E-46FB-86FD-7028C78978E0}">
      <dgm:prSet phldrT="[Text]" custT="1"/>
      <dgm:spPr>
        <a:solidFill>
          <a:srgbClr val="989ECE"/>
        </a:solidFill>
      </dgm:spPr>
      <dgm:t>
        <a:bodyPr/>
        <a:lstStyle/>
        <a:p>
          <a:pPr>
            <a:buFont typeface="Corbel" panose="020B0503020204020204" pitchFamily="34" charset="0"/>
            <a:buChar char="•"/>
          </a:pPr>
          <a:r>
            <a:rPr lang="en-GB" sz="1300" dirty="0">
              <a:latin typeface="Arial" panose="020B0604020202020204" pitchFamily="34" charset="0"/>
              <a:cs typeface="Arial" panose="020B0604020202020204" pitchFamily="34" charset="0"/>
            </a:rPr>
            <a:t>A:</a:t>
          </a:r>
        </a:p>
        <a:p>
          <a:pPr>
            <a:buFont typeface="Corbel" panose="020B0503020204020204" pitchFamily="34" charset="0"/>
            <a:buChar char="•"/>
          </a:pPr>
          <a:r>
            <a:rPr lang="en-GB" sz="1300" dirty="0">
              <a:latin typeface="Arial" panose="020B0604020202020204" pitchFamily="34" charset="0"/>
              <a:cs typeface="Arial" panose="020B0604020202020204" pitchFamily="34" charset="0"/>
            </a:rPr>
            <a:t>Identify audiences</a:t>
          </a:r>
        </a:p>
      </dgm:t>
    </dgm:pt>
    <dgm:pt modelId="{55F55324-CEF7-48FF-B132-A4B372D98A29}" type="parTrans" cxnId="{1DE40889-C56F-4ADA-9500-421CEA0E912F}">
      <dgm:prSet/>
      <dgm:spPr/>
      <dgm:t>
        <a:bodyPr/>
        <a:lstStyle/>
        <a:p>
          <a:endParaRPr lang="en-GB" sz="4400"/>
        </a:p>
      </dgm:t>
    </dgm:pt>
    <dgm:pt modelId="{F6A906AF-0F8C-439A-BE48-827BF13AE4F2}" type="sibTrans" cxnId="{1DE40889-C56F-4ADA-9500-421CEA0E912F}">
      <dgm:prSet/>
      <dgm:spPr/>
      <dgm:t>
        <a:bodyPr/>
        <a:lstStyle/>
        <a:p>
          <a:endParaRPr lang="en-GB" sz="4400"/>
        </a:p>
      </dgm:t>
    </dgm:pt>
    <dgm:pt modelId="{B8A51EFD-83EE-497B-BC84-23B9822587CA}">
      <dgm:prSet custT="1"/>
      <dgm:spPr>
        <a:solidFill>
          <a:srgbClr val="FD8469"/>
        </a:solidFill>
      </dgm:spPr>
      <dgm:t>
        <a:bodyPr/>
        <a:lstStyle/>
        <a:p>
          <a:pPr>
            <a:buFont typeface="Corbel" panose="020B0503020204020204" pitchFamily="34" charset="0"/>
            <a:buChar char="•"/>
          </a:pPr>
          <a:r>
            <a:rPr lang="en-GB" sz="1300" dirty="0">
              <a:latin typeface="Arial" panose="020B0604020202020204" pitchFamily="34" charset="0"/>
              <a:cs typeface="Arial" panose="020B0604020202020204" pitchFamily="34" charset="0"/>
            </a:rPr>
            <a:t>B:</a:t>
          </a:r>
        </a:p>
        <a:p>
          <a:pPr>
            <a:buFont typeface="Corbel" panose="020B0503020204020204" pitchFamily="34" charset="0"/>
            <a:buChar char="•"/>
          </a:pPr>
          <a:r>
            <a:rPr lang="en-GB" sz="1300" dirty="0">
              <a:latin typeface="Arial" panose="020B0604020202020204" pitchFamily="34" charset="0"/>
              <a:cs typeface="Arial" panose="020B0604020202020204" pitchFamily="34" charset="0"/>
            </a:rPr>
            <a:t>Analyse stakeholder interest and influence</a:t>
          </a:r>
        </a:p>
      </dgm:t>
    </dgm:pt>
    <dgm:pt modelId="{2856B828-AEBC-433F-BCD1-26A693695C04}" type="parTrans" cxnId="{9A1B3FFB-CB10-48B6-9C58-FE430B5C32FB}">
      <dgm:prSet/>
      <dgm:spPr/>
      <dgm:t>
        <a:bodyPr/>
        <a:lstStyle/>
        <a:p>
          <a:endParaRPr lang="en-GB" sz="4400"/>
        </a:p>
      </dgm:t>
    </dgm:pt>
    <dgm:pt modelId="{E6236531-2293-4A70-B9F3-799485716F00}" type="sibTrans" cxnId="{9A1B3FFB-CB10-48B6-9C58-FE430B5C32FB}">
      <dgm:prSet/>
      <dgm:spPr/>
      <dgm:t>
        <a:bodyPr/>
        <a:lstStyle/>
        <a:p>
          <a:endParaRPr lang="en-GB" sz="4400"/>
        </a:p>
      </dgm:t>
    </dgm:pt>
    <dgm:pt modelId="{6E7E813F-FB65-471A-B9A8-ABEEA789A9F4}">
      <dgm:prSet custT="1"/>
      <dgm:spPr>
        <a:solidFill>
          <a:srgbClr val="F9B54C"/>
        </a:solidFill>
      </dgm:spPr>
      <dgm:t>
        <a:bodyPr/>
        <a:lstStyle/>
        <a:p>
          <a:pPr>
            <a:buFont typeface="Corbel" panose="020B0503020204020204" pitchFamily="34" charset="0"/>
            <a:buNone/>
          </a:pPr>
          <a:r>
            <a:rPr lang="en-GB" sz="1300" dirty="0">
              <a:latin typeface="Arial" panose="020B0604020202020204" pitchFamily="34" charset="0"/>
              <a:cs typeface="Arial" panose="020B0604020202020204" pitchFamily="34" charset="0"/>
            </a:rPr>
            <a:t>C:</a:t>
          </a:r>
        </a:p>
        <a:p>
          <a:pPr>
            <a:buFont typeface="Corbel" panose="020B0503020204020204" pitchFamily="34" charset="0"/>
            <a:buNone/>
          </a:pPr>
          <a:r>
            <a:rPr lang="en-GB" sz="1300" dirty="0">
              <a:latin typeface="Arial" panose="020B0604020202020204" pitchFamily="34" charset="0"/>
              <a:cs typeface="Arial" panose="020B0604020202020204" pitchFamily="34" charset="0"/>
            </a:rPr>
            <a:t>Understand comms and engagement needs</a:t>
          </a:r>
        </a:p>
      </dgm:t>
    </dgm:pt>
    <dgm:pt modelId="{21832AEF-C4AB-4EB5-BE74-A9E380D0F959}" type="parTrans" cxnId="{AC509C7E-D19E-45B1-A8C0-E302124FF711}">
      <dgm:prSet/>
      <dgm:spPr/>
      <dgm:t>
        <a:bodyPr/>
        <a:lstStyle/>
        <a:p>
          <a:endParaRPr lang="en-GB" sz="4400"/>
        </a:p>
      </dgm:t>
    </dgm:pt>
    <dgm:pt modelId="{73313593-8005-4690-8E9F-0B529064DA9B}" type="sibTrans" cxnId="{AC509C7E-D19E-45B1-A8C0-E302124FF711}">
      <dgm:prSet/>
      <dgm:spPr/>
      <dgm:t>
        <a:bodyPr/>
        <a:lstStyle/>
        <a:p>
          <a:endParaRPr lang="en-GB" sz="4400"/>
        </a:p>
      </dgm:t>
    </dgm:pt>
    <dgm:pt modelId="{903BB665-D4FF-454B-A215-036666FE95BE}">
      <dgm:prSet custT="1"/>
      <dgm:spPr>
        <a:solidFill>
          <a:srgbClr val="90DFAA"/>
        </a:solidFill>
      </dgm:spPr>
      <dgm:t>
        <a:bodyPr/>
        <a:lstStyle/>
        <a:p>
          <a:pPr>
            <a:buFont typeface="Corbel" panose="020B0503020204020204" pitchFamily="34" charset="0"/>
            <a:buChar char="•"/>
          </a:pPr>
          <a:r>
            <a:rPr lang="en-GB" sz="1300" dirty="0">
              <a:latin typeface="Arial" panose="020B0604020202020204" pitchFamily="34" charset="0"/>
              <a:cs typeface="Arial" panose="020B0604020202020204" pitchFamily="34" charset="0"/>
            </a:rPr>
            <a:t>D:</a:t>
          </a:r>
        </a:p>
        <a:p>
          <a:pPr>
            <a:buFont typeface="Corbel" panose="020B0503020204020204" pitchFamily="34" charset="0"/>
            <a:buChar char="•"/>
          </a:pPr>
          <a:r>
            <a:rPr lang="en-GB" sz="1300" dirty="0">
              <a:latin typeface="Arial" panose="020B0604020202020204" pitchFamily="34" charset="0"/>
              <a:cs typeface="Arial" panose="020B0604020202020204" pitchFamily="34" charset="0"/>
            </a:rPr>
            <a:t>Manage stakeholder expectations</a:t>
          </a:r>
        </a:p>
      </dgm:t>
    </dgm:pt>
    <dgm:pt modelId="{F28A1184-DAC1-44F6-9E32-A6C9C9E4CF20}" type="parTrans" cxnId="{D157637B-7AA8-420F-B81B-FAE756CAAFE1}">
      <dgm:prSet/>
      <dgm:spPr/>
      <dgm:t>
        <a:bodyPr/>
        <a:lstStyle/>
        <a:p>
          <a:endParaRPr lang="en-GB" sz="4400"/>
        </a:p>
      </dgm:t>
    </dgm:pt>
    <dgm:pt modelId="{5946AE86-F3EA-459D-8E68-AF3C483BE083}" type="sibTrans" cxnId="{D157637B-7AA8-420F-B81B-FAE756CAAFE1}">
      <dgm:prSet/>
      <dgm:spPr/>
      <dgm:t>
        <a:bodyPr/>
        <a:lstStyle/>
        <a:p>
          <a:endParaRPr lang="en-GB" sz="4400"/>
        </a:p>
      </dgm:t>
    </dgm:pt>
    <dgm:pt modelId="{0346042C-7C3A-46FC-8EA6-F1AB699977DF}">
      <dgm:prSet custT="1"/>
      <dgm:spPr>
        <a:solidFill>
          <a:srgbClr val="537A9B"/>
        </a:solidFill>
      </dgm:spPr>
      <dgm:t>
        <a:bodyPr/>
        <a:lstStyle/>
        <a:p>
          <a:pPr>
            <a:buFont typeface="Corbel" panose="020B0503020204020204" pitchFamily="34" charset="0"/>
            <a:buChar char="•"/>
          </a:pPr>
          <a:r>
            <a:rPr lang="en-GB" sz="1300" dirty="0">
              <a:latin typeface="Arial" panose="020B0604020202020204" pitchFamily="34" charset="0"/>
              <a:cs typeface="Arial" panose="020B0604020202020204" pitchFamily="34" charset="0"/>
            </a:rPr>
            <a:t>E:</a:t>
          </a:r>
        </a:p>
        <a:p>
          <a:pPr>
            <a:buFont typeface="Corbel" panose="020B0503020204020204" pitchFamily="34" charset="0"/>
            <a:buChar char="•"/>
          </a:pPr>
          <a:r>
            <a:rPr lang="en-GB" sz="1300" dirty="0">
              <a:latin typeface="Arial" panose="020B0604020202020204" pitchFamily="34" charset="0"/>
              <a:cs typeface="Arial" panose="020B0604020202020204" pitchFamily="34" charset="0"/>
            </a:rPr>
            <a:t>Take       action</a:t>
          </a:r>
        </a:p>
      </dgm:t>
    </dgm:pt>
    <dgm:pt modelId="{7CABA3C1-9578-433A-BB7F-BDA8EF82D521}" type="parTrans" cxnId="{C2F8702E-1A0D-4ED8-885D-ABF507AB06D0}">
      <dgm:prSet/>
      <dgm:spPr/>
      <dgm:t>
        <a:bodyPr/>
        <a:lstStyle/>
        <a:p>
          <a:endParaRPr lang="en-GB" sz="4400"/>
        </a:p>
      </dgm:t>
    </dgm:pt>
    <dgm:pt modelId="{CB1297F5-A351-4721-9E3C-F200DA0B8205}" type="sibTrans" cxnId="{C2F8702E-1A0D-4ED8-885D-ABF507AB06D0}">
      <dgm:prSet/>
      <dgm:spPr/>
      <dgm:t>
        <a:bodyPr/>
        <a:lstStyle/>
        <a:p>
          <a:endParaRPr lang="en-GB" sz="4400"/>
        </a:p>
      </dgm:t>
    </dgm:pt>
    <dgm:pt modelId="{0CFF3F28-A39D-403D-9ECA-23C685E73B83}">
      <dgm:prSet custT="1"/>
      <dgm:spPr>
        <a:solidFill>
          <a:srgbClr val="000066"/>
        </a:solidFill>
      </dgm:spPr>
      <dgm:t>
        <a:bodyPr/>
        <a:lstStyle/>
        <a:p>
          <a:pPr>
            <a:buFont typeface="Corbel" panose="020B0503020204020204" pitchFamily="34" charset="0"/>
            <a:buChar char="•"/>
          </a:pPr>
          <a:r>
            <a:rPr lang="en-GB" sz="1300" dirty="0">
              <a:latin typeface="Arial" panose="020B0604020202020204" pitchFamily="34" charset="0"/>
              <a:cs typeface="Arial" panose="020B0604020202020204" pitchFamily="34" charset="0"/>
            </a:rPr>
            <a:t>F:</a:t>
          </a:r>
        </a:p>
        <a:p>
          <a:pPr>
            <a:buFont typeface="Corbel" panose="020B0503020204020204" pitchFamily="34" charset="0"/>
            <a:buChar char="•"/>
          </a:pPr>
          <a:r>
            <a:rPr lang="en-GB" sz="1300" dirty="0">
              <a:latin typeface="Arial" panose="020B0604020202020204" pitchFamily="34" charset="0"/>
              <a:cs typeface="Arial" panose="020B0604020202020204" pitchFamily="34" charset="0"/>
            </a:rPr>
            <a:t>Review and feedback</a:t>
          </a:r>
        </a:p>
      </dgm:t>
    </dgm:pt>
    <dgm:pt modelId="{34AC77AB-E6BD-47A9-A512-F99150342138}" type="parTrans" cxnId="{DE66A6AB-7C22-49E5-90D0-7CACAF8D271E}">
      <dgm:prSet/>
      <dgm:spPr/>
      <dgm:t>
        <a:bodyPr/>
        <a:lstStyle/>
        <a:p>
          <a:endParaRPr lang="en-GB" sz="4400"/>
        </a:p>
      </dgm:t>
    </dgm:pt>
    <dgm:pt modelId="{2E25F1AE-85A4-4DE2-A29F-FCCBC1C9D79B}" type="sibTrans" cxnId="{DE66A6AB-7C22-49E5-90D0-7CACAF8D271E}">
      <dgm:prSet/>
      <dgm:spPr/>
      <dgm:t>
        <a:bodyPr/>
        <a:lstStyle/>
        <a:p>
          <a:endParaRPr lang="en-GB" sz="4400"/>
        </a:p>
      </dgm:t>
    </dgm:pt>
    <dgm:pt modelId="{2594D2F3-A5A4-42C0-940F-FC4E56A4D413}" type="pres">
      <dgm:prSet presAssocID="{458A9C69-C112-4383-AFE6-5C5C52D4A0F8}" presName="compositeShape" presStyleCnt="0">
        <dgm:presLayoutVars>
          <dgm:chMax val="7"/>
          <dgm:dir/>
          <dgm:resizeHandles val="exact"/>
        </dgm:presLayoutVars>
      </dgm:prSet>
      <dgm:spPr/>
    </dgm:pt>
    <dgm:pt modelId="{B837A165-D394-4A5A-ABCB-16A2A17024F2}" type="pres">
      <dgm:prSet presAssocID="{458A9C69-C112-4383-AFE6-5C5C52D4A0F8}" presName="wedge1" presStyleLbl="node1" presStyleIdx="0" presStyleCnt="6"/>
      <dgm:spPr/>
    </dgm:pt>
    <dgm:pt modelId="{8E3DC533-2875-4D2E-9D5E-86E6FF8A2048}" type="pres">
      <dgm:prSet presAssocID="{458A9C69-C112-4383-AFE6-5C5C52D4A0F8}" presName="dummy1a" presStyleCnt="0"/>
      <dgm:spPr/>
    </dgm:pt>
    <dgm:pt modelId="{4741C59A-A49E-4EAC-B6E4-1598151258DE}" type="pres">
      <dgm:prSet presAssocID="{458A9C69-C112-4383-AFE6-5C5C52D4A0F8}" presName="dummy1b" presStyleCnt="0"/>
      <dgm:spPr/>
    </dgm:pt>
    <dgm:pt modelId="{41E8952B-D84D-41B6-A4DE-9385726F88D3}" type="pres">
      <dgm:prSet presAssocID="{458A9C69-C112-4383-AFE6-5C5C52D4A0F8}" presName="wedge1Tx" presStyleLbl="node1" presStyleIdx="0" presStyleCnt="6">
        <dgm:presLayoutVars>
          <dgm:chMax val="0"/>
          <dgm:chPref val="0"/>
          <dgm:bulletEnabled val="1"/>
        </dgm:presLayoutVars>
      </dgm:prSet>
      <dgm:spPr/>
    </dgm:pt>
    <dgm:pt modelId="{4E99BE4D-B733-4DD8-873E-7E350502250A}" type="pres">
      <dgm:prSet presAssocID="{458A9C69-C112-4383-AFE6-5C5C52D4A0F8}" presName="wedge2" presStyleLbl="node1" presStyleIdx="1" presStyleCnt="6"/>
      <dgm:spPr/>
    </dgm:pt>
    <dgm:pt modelId="{F639691E-0828-4CFE-B75E-A1C7ED8BE9C6}" type="pres">
      <dgm:prSet presAssocID="{458A9C69-C112-4383-AFE6-5C5C52D4A0F8}" presName="dummy2a" presStyleCnt="0"/>
      <dgm:spPr/>
    </dgm:pt>
    <dgm:pt modelId="{64134CC0-7115-4E61-A40B-1D71AE297C43}" type="pres">
      <dgm:prSet presAssocID="{458A9C69-C112-4383-AFE6-5C5C52D4A0F8}" presName="dummy2b" presStyleCnt="0"/>
      <dgm:spPr/>
    </dgm:pt>
    <dgm:pt modelId="{104A5202-0D0A-46E9-8C87-5072422E4195}" type="pres">
      <dgm:prSet presAssocID="{458A9C69-C112-4383-AFE6-5C5C52D4A0F8}" presName="wedge2Tx" presStyleLbl="node1" presStyleIdx="1" presStyleCnt="6">
        <dgm:presLayoutVars>
          <dgm:chMax val="0"/>
          <dgm:chPref val="0"/>
          <dgm:bulletEnabled val="1"/>
        </dgm:presLayoutVars>
      </dgm:prSet>
      <dgm:spPr/>
    </dgm:pt>
    <dgm:pt modelId="{1ECD0922-9258-4FD5-B240-5128AB62147D}" type="pres">
      <dgm:prSet presAssocID="{458A9C69-C112-4383-AFE6-5C5C52D4A0F8}" presName="wedge3" presStyleLbl="node1" presStyleIdx="2" presStyleCnt="6"/>
      <dgm:spPr/>
    </dgm:pt>
    <dgm:pt modelId="{A9459367-5F49-4F81-81E8-9EDE2EE33B46}" type="pres">
      <dgm:prSet presAssocID="{458A9C69-C112-4383-AFE6-5C5C52D4A0F8}" presName="dummy3a" presStyleCnt="0"/>
      <dgm:spPr/>
    </dgm:pt>
    <dgm:pt modelId="{8F9297FA-2E7E-4FF4-9638-7469541A0FBD}" type="pres">
      <dgm:prSet presAssocID="{458A9C69-C112-4383-AFE6-5C5C52D4A0F8}" presName="dummy3b" presStyleCnt="0"/>
      <dgm:spPr/>
    </dgm:pt>
    <dgm:pt modelId="{EFB640E2-0AD9-42FA-82D0-C21B908A6FF6}" type="pres">
      <dgm:prSet presAssocID="{458A9C69-C112-4383-AFE6-5C5C52D4A0F8}" presName="wedge3Tx" presStyleLbl="node1" presStyleIdx="2" presStyleCnt="6">
        <dgm:presLayoutVars>
          <dgm:chMax val="0"/>
          <dgm:chPref val="0"/>
          <dgm:bulletEnabled val="1"/>
        </dgm:presLayoutVars>
      </dgm:prSet>
      <dgm:spPr/>
    </dgm:pt>
    <dgm:pt modelId="{B738200E-80C5-4DCE-88BC-9AD218E909FF}" type="pres">
      <dgm:prSet presAssocID="{458A9C69-C112-4383-AFE6-5C5C52D4A0F8}" presName="wedge4" presStyleLbl="node1" presStyleIdx="3" presStyleCnt="6"/>
      <dgm:spPr/>
    </dgm:pt>
    <dgm:pt modelId="{B9E50915-07FA-4432-93AC-48256C27CCF0}" type="pres">
      <dgm:prSet presAssocID="{458A9C69-C112-4383-AFE6-5C5C52D4A0F8}" presName="dummy4a" presStyleCnt="0"/>
      <dgm:spPr/>
    </dgm:pt>
    <dgm:pt modelId="{DCB8C8CF-0557-401A-B987-419DB8C94A39}" type="pres">
      <dgm:prSet presAssocID="{458A9C69-C112-4383-AFE6-5C5C52D4A0F8}" presName="dummy4b" presStyleCnt="0"/>
      <dgm:spPr/>
    </dgm:pt>
    <dgm:pt modelId="{944BD396-0AE1-48C2-B307-20DBBC755F77}" type="pres">
      <dgm:prSet presAssocID="{458A9C69-C112-4383-AFE6-5C5C52D4A0F8}" presName="wedge4Tx" presStyleLbl="node1" presStyleIdx="3" presStyleCnt="6">
        <dgm:presLayoutVars>
          <dgm:chMax val="0"/>
          <dgm:chPref val="0"/>
          <dgm:bulletEnabled val="1"/>
        </dgm:presLayoutVars>
      </dgm:prSet>
      <dgm:spPr/>
    </dgm:pt>
    <dgm:pt modelId="{AAE52AA1-C7B1-41AB-B069-90D306D142A0}" type="pres">
      <dgm:prSet presAssocID="{458A9C69-C112-4383-AFE6-5C5C52D4A0F8}" presName="wedge5" presStyleLbl="node1" presStyleIdx="4" presStyleCnt="6"/>
      <dgm:spPr/>
    </dgm:pt>
    <dgm:pt modelId="{24310E3C-A0F4-4484-9301-5CDCE7A729CC}" type="pres">
      <dgm:prSet presAssocID="{458A9C69-C112-4383-AFE6-5C5C52D4A0F8}" presName="dummy5a" presStyleCnt="0"/>
      <dgm:spPr/>
    </dgm:pt>
    <dgm:pt modelId="{1ABB42C3-B281-43F1-97E1-65A822CCD369}" type="pres">
      <dgm:prSet presAssocID="{458A9C69-C112-4383-AFE6-5C5C52D4A0F8}" presName="dummy5b" presStyleCnt="0"/>
      <dgm:spPr/>
    </dgm:pt>
    <dgm:pt modelId="{C7BF14F1-2E82-47C4-84DF-5B10371594DD}" type="pres">
      <dgm:prSet presAssocID="{458A9C69-C112-4383-AFE6-5C5C52D4A0F8}" presName="wedge5Tx" presStyleLbl="node1" presStyleIdx="4" presStyleCnt="6">
        <dgm:presLayoutVars>
          <dgm:chMax val="0"/>
          <dgm:chPref val="0"/>
          <dgm:bulletEnabled val="1"/>
        </dgm:presLayoutVars>
      </dgm:prSet>
      <dgm:spPr/>
    </dgm:pt>
    <dgm:pt modelId="{4BFB2761-4126-4185-AA0D-C0B3B1C4EC84}" type="pres">
      <dgm:prSet presAssocID="{458A9C69-C112-4383-AFE6-5C5C52D4A0F8}" presName="wedge6" presStyleLbl="node1" presStyleIdx="5" presStyleCnt="6"/>
      <dgm:spPr/>
    </dgm:pt>
    <dgm:pt modelId="{EA18DFEA-89CF-48DC-A69C-26FA5ABC7761}" type="pres">
      <dgm:prSet presAssocID="{458A9C69-C112-4383-AFE6-5C5C52D4A0F8}" presName="dummy6a" presStyleCnt="0"/>
      <dgm:spPr/>
    </dgm:pt>
    <dgm:pt modelId="{93A16D92-B0EB-48EB-82F8-8DAF55E21786}" type="pres">
      <dgm:prSet presAssocID="{458A9C69-C112-4383-AFE6-5C5C52D4A0F8}" presName="dummy6b" presStyleCnt="0"/>
      <dgm:spPr/>
    </dgm:pt>
    <dgm:pt modelId="{61B4F2D6-9EC7-4FB0-9771-9A9CB482F4EA}" type="pres">
      <dgm:prSet presAssocID="{458A9C69-C112-4383-AFE6-5C5C52D4A0F8}" presName="wedge6Tx" presStyleLbl="node1" presStyleIdx="5" presStyleCnt="6">
        <dgm:presLayoutVars>
          <dgm:chMax val="0"/>
          <dgm:chPref val="0"/>
          <dgm:bulletEnabled val="1"/>
        </dgm:presLayoutVars>
      </dgm:prSet>
      <dgm:spPr/>
    </dgm:pt>
    <dgm:pt modelId="{F3BC7598-9710-4A90-B76E-C18E00DB90E7}" type="pres">
      <dgm:prSet presAssocID="{F6A906AF-0F8C-439A-BE48-827BF13AE4F2}" presName="arrowWedge1" presStyleLbl="fgSibTrans2D1" presStyleIdx="0" presStyleCnt="6" custLinFactNeighborX="-47" custLinFactNeighborY="-293"/>
      <dgm:spPr>
        <a:solidFill>
          <a:srgbClr val="3B3838"/>
        </a:solidFill>
        <a:ln>
          <a:solidFill>
            <a:srgbClr val="3B3838"/>
          </a:solidFill>
        </a:ln>
      </dgm:spPr>
    </dgm:pt>
    <dgm:pt modelId="{A359DA14-E519-4CF2-BD95-9CF448862EE7}" type="pres">
      <dgm:prSet presAssocID="{E6236531-2293-4A70-B9F3-799485716F00}" presName="arrowWedge2" presStyleLbl="fgSibTrans2D1" presStyleIdx="1" presStyleCnt="6"/>
      <dgm:spPr>
        <a:solidFill>
          <a:srgbClr val="3B3838"/>
        </a:solidFill>
        <a:ln>
          <a:solidFill>
            <a:srgbClr val="3B3838"/>
          </a:solidFill>
        </a:ln>
      </dgm:spPr>
    </dgm:pt>
    <dgm:pt modelId="{0D0F5D5E-DA09-43A6-A725-62736C84F877}" type="pres">
      <dgm:prSet presAssocID="{73313593-8005-4690-8E9F-0B529064DA9B}" presName="arrowWedge3" presStyleLbl="fgSibTrans2D1" presStyleIdx="2" presStyleCnt="6"/>
      <dgm:spPr>
        <a:solidFill>
          <a:srgbClr val="3B3838"/>
        </a:solidFill>
      </dgm:spPr>
    </dgm:pt>
    <dgm:pt modelId="{70A650D7-ED9B-4823-865C-C9462F1614C1}" type="pres">
      <dgm:prSet presAssocID="{5946AE86-F3EA-459D-8E68-AF3C483BE083}" presName="arrowWedge4" presStyleLbl="fgSibTrans2D1" presStyleIdx="3" presStyleCnt="6"/>
      <dgm:spPr>
        <a:solidFill>
          <a:srgbClr val="3B3838"/>
        </a:solidFill>
        <a:ln>
          <a:solidFill>
            <a:srgbClr val="3B3838"/>
          </a:solidFill>
        </a:ln>
      </dgm:spPr>
    </dgm:pt>
    <dgm:pt modelId="{5AAC2A2A-B3C9-43C1-A8AE-68005C64B011}" type="pres">
      <dgm:prSet presAssocID="{CB1297F5-A351-4721-9E3C-F200DA0B8205}" presName="arrowWedge5" presStyleLbl="fgSibTrans2D1" presStyleIdx="4" presStyleCnt="6"/>
      <dgm:spPr>
        <a:solidFill>
          <a:srgbClr val="3B3838"/>
        </a:solidFill>
        <a:ln>
          <a:solidFill>
            <a:srgbClr val="3B3838"/>
          </a:solidFill>
        </a:ln>
      </dgm:spPr>
    </dgm:pt>
    <dgm:pt modelId="{4A474B47-5FCA-440A-9404-B708FFAFDD70}" type="pres">
      <dgm:prSet presAssocID="{2E25F1AE-85A4-4DE2-A29F-FCCBC1C9D79B}" presName="arrowWedge6" presStyleLbl="fgSibTrans2D1" presStyleIdx="5" presStyleCnt="6"/>
      <dgm:spPr>
        <a:solidFill>
          <a:srgbClr val="3B3838"/>
        </a:solidFill>
        <a:ln>
          <a:solidFill>
            <a:srgbClr val="3B3838"/>
          </a:solidFill>
        </a:ln>
      </dgm:spPr>
    </dgm:pt>
  </dgm:ptLst>
  <dgm:cxnLst>
    <dgm:cxn modelId="{45E6E417-9622-4EEE-8749-1EF13BB687F7}" type="presOf" srcId="{B8A51EFD-83EE-497B-BC84-23B9822587CA}" destId="{104A5202-0D0A-46E9-8C87-5072422E4195}" srcOrd="1" destOrd="0" presId="urn:microsoft.com/office/officeart/2005/8/layout/cycle8"/>
    <dgm:cxn modelId="{8D124125-6F76-41BB-AF48-4AE47C8A5673}" type="presOf" srcId="{380562EA-386E-46FB-86FD-7028C78978E0}" destId="{B837A165-D394-4A5A-ABCB-16A2A17024F2}" srcOrd="0" destOrd="0" presId="urn:microsoft.com/office/officeart/2005/8/layout/cycle8"/>
    <dgm:cxn modelId="{C2F8702E-1A0D-4ED8-885D-ABF507AB06D0}" srcId="{458A9C69-C112-4383-AFE6-5C5C52D4A0F8}" destId="{0346042C-7C3A-46FC-8EA6-F1AB699977DF}" srcOrd="4" destOrd="0" parTransId="{7CABA3C1-9578-433A-BB7F-BDA8EF82D521}" sibTransId="{CB1297F5-A351-4721-9E3C-F200DA0B8205}"/>
    <dgm:cxn modelId="{DA8ADB34-720B-49D8-8DE1-C0E7A545043D}" type="presOf" srcId="{0346042C-7C3A-46FC-8EA6-F1AB699977DF}" destId="{AAE52AA1-C7B1-41AB-B069-90D306D142A0}" srcOrd="0" destOrd="0" presId="urn:microsoft.com/office/officeart/2005/8/layout/cycle8"/>
    <dgm:cxn modelId="{42F3CF44-FFEE-4AC3-8DB9-F0B77846F4A0}" type="presOf" srcId="{B8A51EFD-83EE-497B-BC84-23B9822587CA}" destId="{4E99BE4D-B733-4DD8-873E-7E350502250A}" srcOrd="0" destOrd="0" presId="urn:microsoft.com/office/officeart/2005/8/layout/cycle8"/>
    <dgm:cxn modelId="{D238246A-B632-43C9-A6B8-5222B97C4A8A}" type="presOf" srcId="{380562EA-386E-46FB-86FD-7028C78978E0}" destId="{41E8952B-D84D-41B6-A4DE-9385726F88D3}" srcOrd="1" destOrd="0" presId="urn:microsoft.com/office/officeart/2005/8/layout/cycle8"/>
    <dgm:cxn modelId="{1375DE4B-C337-438F-9785-EC411414E1D8}" type="presOf" srcId="{0CFF3F28-A39D-403D-9ECA-23C685E73B83}" destId="{61B4F2D6-9EC7-4FB0-9771-9A9CB482F4EA}" srcOrd="1" destOrd="0" presId="urn:microsoft.com/office/officeart/2005/8/layout/cycle8"/>
    <dgm:cxn modelId="{89CBE74D-774B-4DF8-AA57-CBC52108B705}" type="presOf" srcId="{0CFF3F28-A39D-403D-9ECA-23C685E73B83}" destId="{4BFB2761-4126-4185-AA0D-C0B3B1C4EC84}" srcOrd="0" destOrd="0" presId="urn:microsoft.com/office/officeart/2005/8/layout/cycle8"/>
    <dgm:cxn modelId="{7E0F2A51-00D2-4148-AF19-7019E4403A00}" type="presOf" srcId="{0346042C-7C3A-46FC-8EA6-F1AB699977DF}" destId="{C7BF14F1-2E82-47C4-84DF-5B10371594DD}" srcOrd="1" destOrd="0" presId="urn:microsoft.com/office/officeart/2005/8/layout/cycle8"/>
    <dgm:cxn modelId="{D157637B-7AA8-420F-B81B-FAE756CAAFE1}" srcId="{458A9C69-C112-4383-AFE6-5C5C52D4A0F8}" destId="{903BB665-D4FF-454B-A215-036666FE95BE}" srcOrd="3" destOrd="0" parTransId="{F28A1184-DAC1-44F6-9E32-A6C9C9E4CF20}" sibTransId="{5946AE86-F3EA-459D-8E68-AF3C483BE083}"/>
    <dgm:cxn modelId="{AC509C7E-D19E-45B1-A8C0-E302124FF711}" srcId="{458A9C69-C112-4383-AFE6-5C5C52D4A0F8}" destId="{6E7E813F-FB65-471A-B9A8-ABEEA789A9F4}" srcOrd="2" destOrd="0" parTransId="{21832AEF-C4AB-4EB5-BE74-A9E380D0F959}" sibTransId="{73313593-8005-4690-8E9F-0B529064DA9B}"/>
    <dgm:cxn modelId="{1DE40889-C56F-4ADA-9500-421CEA0E912F}" srcId="{458A9C69-C112-4383-AFE6-5C5C52D4A0F8}" destId="{380562EA-386E-46FB-86FD-7028C78978E0}" srcOrd="0" destOrd="0" parTransId="{55F55324-CEF7-48FF-B132-A4B372D98A29}" sibTransId="{F6A906AF-0F8C-439A-BE48-827BF13AE4F2}"/>
    <dgm:cxn modelId="{7825E19A-BEB9-4319-BAED-80E2488B6758}" type="presOf" srcId="{903BB665-D4FF-454B-A215-036666FE95BE}" destId="{B738200E-80C5-4DCE-88BC-9AD218E909FF}" srcOrd="0" destOrd="0" presId="urn:microsoft.com/office/officeart/2005/8/layout/cycle8"/>
    <dgm:cxn modelId="{CEC5B3A9-787B-4727-B150-EDB97D2DD5F0}" type="presOf" srcId="{458A9C69-C112-4383-AFE6-5C5C52D4A0F8}" destId="{2594D2F3-A5A4-42C0-940F-FC4E56A4D413}" srcOrd="0" destOrd="0" presId="urn:microsoft.com/office/officeart/2005/8/layout/cycle8"/>
    <dgm:cxn modelId="{DE66A6AB-7C22-49E5-90D0-7CACAF8D271E}" srcId="{458A9C69-C112-4383-AFE6-5C5C52D4A0F8}" destId="{0CFF3F28-A39D-403D-9ECA-23C685E73B83}" srcOrd="5" destOrd="0" parTransId="{34AC77AB-E6BD-47A9-A512-F99150342138}" sibTransId="{2E25F1AE-85A4-4DE2-A29F-FCCBC1C9D79B}"/>
    <dgm:cxn modelId="{70E8CDB0-8E42-4EC7-8DE7-56CDCCF2ED23}" type="presOf" srcId="{903BB665-D4FF-454B-A215-036666FE95BE}" destId="{944BD396-0AE1-48C2-B307-20DBBC755F77}" srcOrd="1" destOrd="0" presId="urn:microsoft.com/office/officeart/2005/8/layout/cycle8"/>
    <dgm:cxn modelId="{216328BC-F795-4340-8F3A-5B84B12F8D7F}" type="presOf" srcId="{6E7E813F-FB65-471A-B9A8-ABEEA789A9F4}" destId="{EFB640E2-0AD9-42FA-82D0-C21B908A6FF6}" srcOrd="1" destOrd="0" presId="urn:microsoft.com/office/officeart/2005/8/layout/cycle8"/>
    <dgm:cxn modelId="{FD869BCB-2D12-4B6B-A772-CB4E8DE5178D}" type="presOf" srcId="{6E7E813F-FB65-471A-B9A8-ABEEA789A9F4}" destId="{1ECD0922-9258-4FD5-B240-5128AB62147D}" srcOrd="0" destOrd="0" presId="urn:microsoft.com/office/officeart/2005/8/layout/cycle8"/>
    <dgm:cxn modelId="{9A1B3FFB-CB10-48B6-9C58-FE430B5C32FB}" srcId="{458A9C69-C112-4383-AFE6-5C5C52D4A0F8}" destId="{B8A51EFD-83EE-497B-BC84-23B9822587CA}" srcOrd="1" destOrd="0" parTransId="{2856B828-AEBC-433F-BCD1-26A693695C04}" sibTransId="{E6236531-2293-4A70-B9F3-799485716F00}"/>
    <dgm:cxn modelId="{2458573B-CA53-4D82-B9D6-22AEE722ADB1}" type="presParOf" srcId="{2594D2F3-A5A4-42C0-940F-FC4E56A4D413}" destId="{B837A165-D394-4A5A-ABCB-16A2A17024F2}" srcOrd="0" destOrd="0" presId="urn:microsoft.com/office/officeart/2005/8/layout/cycle8"/>
    <dgm:cxn modelId="{55E564E3-1214-4430-92D0-BF8EF6D484F8}" type="presParOf" srcId="{2594D2F3-A5A4-42C0-940F-FC4E56A4D413}" destId="{8E3DC533-2875-4D2E-9D5E-86E6FF8A2048}" srcOrd="1" destOrd="0" presId="urn:microsoft.com/office/officeart/2005/8/layout/cycle8"/>
    <dgm:cxn modelId="{E3CC7954-3A42-4878-BBAF-BB79A091D720}" type="presParOf" srcId="{2594D2F3-A5A4-42C0-940F-FC4E56A4D413}" destId="{4741C59A-A49E-4EAC-B6E4-1598151258DE}" srcOrd="2" destOrd="0" presId="urn:microsoft.com/office/officeart/2005/8/layout/cycle8"/>
    <dgm:cxn modelId="{B99813D0-B65F-49B7-A348-7643D16B5D12}" type="presParOf" srcId="{2594D2F3-A5A4-42C0-940F-FC4E56A4D413}" destId="{41E8952B-D84D-41B6-A4DE-9385726F88D3}" srcOrd="3" destOrd="0" presId="urn:microsoft.com/office/officeart/2005/8/layout/cycle8"/>
    <dgm:cxn modelId="{EEBBCF60-9524-4568-8508-969E05E44881}" type="presParOf" srcId="{2594D2F3-A5A4-42C0-940F-FC4E56A4D413}" destId="{4E99BE4D-B733-4DD8-873E-7E350502250A}" srcOrd="4" destOrd="0" presId="urn:microsoft.com/office/officeart/2005/8/layout/cycle8"/>
    <dgm:cxn modelId="{09FF2491-AAC9-4903-A97A-2BD5D1E6B6A4}" type="presParOf" srcId="{2594D2F3-A5A4-42C0-940F-FC4E56A4D413}" destId="{F639691E-0828-4CFE-B75E-A1C7ED8BE9C6}" srcOrd="5" destOrd="0" presId="urn:microsoft.com/office/officeart/2005/8/layout/cycle8"/>
    <dgm:cxn modelId="{B62E180A-67C6-4AD0-B2E7-F9EE414CC8BB}" type="presParOf" srcId="{2594D2F3-A5A4-42C0-940F-FC4E56A4D413}" destId="{64134CC0-7115-4E61-A40B-1D71AE297C43}" srcOrd="6" destOrd="0" presId="urn:microsoft.com/office/officeart/2005/8/layout/cycle8"/>
    <dgm:cxn modelId="{9E148497-B914-4EC7-9365-4A71DCAA3BC0}" type="presParOf" srcId="{2594D2F3-A5A4-42C0-940F-FC4E56A4D413}" destId="{104A5202-0D0A-46E9-8C87-5072422E4195}" srcOrd="7" destOrd="0" presId="urn:microsoft.com/office/officeart/2005/8/layout/cycle8"/>
    <dgm:cxn modelId="{BE841F69-516C-4AE6-914B-4E54B6D16FFD}" type="presParOf" srcId="{2594D2F3-A5A4-42C0-940F-FC4E56A4D413}" destId="{1ECD0922-9258-4FD5-B240-5128AB62147D}" srcOrd="8" destOrd="0" presId="urn:microsoft.com/office/officeart/2005/8/layout/cycle8"/>
    <dgm:cxn modelId="{8FAE13B5-4147-475F-9028-53E1BE831105}" type="presParOf" srcId="{2594D2F3-A5A4-42C0-940F-FC4E56A4D413}" destId="{A9459367-5F49-4F81-81E8-9EDE2EE33B46}" srcOrd="9" destOrd="0" presId="urn:microsoft.com/office/officeart/2005/8/layout/cycle8"/>
    <dgm:cxn modelId="{B1AA9E6F-DADF-4252-AB6B-0C5D3D4845D4}" type="presParOf" srcId="{2594D2F3-A5A4-42C0-940F-FC4E56A4D413}" destId="{8F9297FA-2E7E-4FF4-9638-7469541A0FBD}" srcOrd="10" destOrd="0" presId="urn:microsoft.com/office/officeart/2005/8/layout/cycle8"/>
    <dgm:cxn modelId="{40F16D55-42F2-486F-9A9E-FD183AB1B0BE}" type="presParOf" srcId="{2594D2F3-A5A4-42C0-940F-FC4E56A4D413}" destId="{EFB640E2-0AD9-42FA-82D0-C21B908A6FF6}" srcOrd="11" destOrd="0" presId="urn:microsoft.com/office/officeart/2005/8/layout/cycle8"/>
    <dgm:cxn modelId="{8C803B69-FE07-454B-A29F-D1EA26AF28E6}" type="presParOf" srcId="{2594D2F3-A5A4-42C0-940F-FC4E56A4D413}" destId="{B738200E-80C5-4DCE-88BC-9AD218E909FF}" srcOrd="12" destOrd="0" presId="urn:microsoft.com/office/officeart/2005/8/layout/cycle8"/>
    <dgm:cxn modelId="{FF5F7605-0181-4DA8-B9CA-605D09DC18FC}" type="presParOf" srcId="{2594D2F3-A5A4-42C0-940F-FC4E56A4D413}" destId="{B9E50915-07FA-4432-93AC-48256C27CCF0}" srcOrd="13" destOrd="0" presId="urn:microsoft.com/office/officeart/2005/8/layout/cycle8"/>
    <dgm:cxn modelId="{E5870692-DE31-455A-868B-61195442E754}" type="presParOf" srcId="{2594D2F3-A5A4-42C0-940F-FC4E56A4D413}" destId="{DCB8C8CF-0557-401A-B987-419DB8C94A39}" srcOrd="14" destOrd="0" presId="urn:microsoft.com/office/officeart/2005/8/layout/cycle8"/>
    <dgm:cxn modelId="{41A51F74-C06A-4AAC-8187-85AE4A340EEF}" type="presParOf" srcId="{2594D2F3-A5A4-42C0-940F-FC4E56A4D413}" destId="{944BD396-0AE1-48C2-B307-20DBBC755F77}" srcOrd="15" destOrd="0" presId="urn:microsoft.com/office/officeart/2005/8/layout/cycle8"/>
    <dgm:cxn modelId="{3FA71C25-3B98-40C9-876D-A50136390B1B}" type="presParOf" srcId="{2594D2F3-A5A4-42C0-940F-FC4E56A4D413}" destId="{AAE52AA1-C7B1-41AB-B069-90D306D142A0}" srcOrd="16" destOrd="0" presId="urn:microsoft.com/office/officeart/2005/8/layout/cycle8"/>
    <dgm:cxn modelId="{7953C6BC-1CA8-490C-91F5-945005CA1563}" type="presParOf" srcId="{2594D2F3-A5A4-42C0-940F-FC4E56A4D413}" destId="{24310E3C-A0F4-4484-9301-5CDCE7A729CC}" srcOrd="17" destOrd="0" presId="urn:microsoft.com/office/officeart/2005/8/layout/cycle8"/>
    <dgm:cxn modelId="{692771E7-EB08-4E5B-98F5-203AF3B97639}" type="presParOf" srcId="{2594D2F3-A5A4-42C0-940F-FC4E56A4D413}" destId="{1ABB42C3-B281-43F1-97E1-65A822CCD369}" srcOrd="18" destOrd="0" presId="urn:microsoft.com/office/officeart/2005/8/layout/cycle8"/>
    <dgm:cxn modelId="{35509427-03ED-4F24-AD44-990261DFC969}" type="presParOf" srcId="{2594D2F3-A5A4-42C0-940F-FC4E56A4D413}" destId="{C7BF14F1-2E82-47C4-84DF-5B10371594DD}" srcOrd="19" destOrd="0" presId="urn:microsoft.com/office/officeart/2005/8/layout/cycle8"/>
    <dgm:cxn modelId="{C7B6948C-D6A6-40F3-8E8A-34A1BC3CC601}" type="presParOf" srcId="{2594D2F3-A5A4-42C0-940F-FC4E56A4D413}" destId="{4BFB2761-4126-4185-AA0D-C0B3B1C4EC84}" srcOrd="20" destOrd="0" presId="urn:microsoft.com/office/officeart/2005/8/layout/cycle8"/>
    <dgm:cxn modelId="{189CBC52-3AF0-4EB1-9605-0EE1CB1E5D96}" type="presParOf" srcId="{2594D2F3-A5A4-42C0-940F-FC4E56A4D413}" destId="{EA18DFEA-89CF-48DC-A69C-26FA5ABC7761}" srcOrd="21" destOrd="0" presId="urn:microsoft.com/office/officeart/2005/8/layout/cycle8"/>
    <dgm:cxn modelId="{5FC5CEFC-C249-43AC-8E7B-C62A2556C4BE}" type="presParOf" srcId="{2594D2F3-A5A4-42C0-940F-FC4E56A4D413}" destId="{93A16D92-B0EB-48EB-82F8-8DAF55E21786}" srcOrd="22" destOrd="0" presId="urn:microsoft.com/office/officeart/2005/8/layout/cycle8"/>
    <dgm:cxn modelId="{258C8143-6A77-40FC-974E-4A3328333BBA}" type="presParOf" srcId="{2594D2F3-A5A4-42C0-940F-FC4E56A4D413}" destId="{61B4F2D6-9EC7-4FB0-9771-9A9CB482F4EA}" srcOrd="23" destOrd="0" presId="urn:microsoft.com/office/officeart/2005/8/layout/cycle8"/>
    <dgm:cxn modelId="{6C1DE8C3-A621-4163-99C9-5915D70D7025}" type="presParOf" srcId="{2594D2F3-A5A4-42C0-940F-FC4E56A4D413}" destId="{F3BC7598-9710-4A90-B76E-C18E00DB90E7}" srcOrd="24" destOrd="0" presId="urn:microsoft.com/office/officeart/2005/8/layout/cycle8"/>
    <dgm:cxn modelId="{B3DDDA6A-2363-4B51-AEDC-E2CFF8071C5A}" type="presParOf" srcId="{2594D2F3-A5A4-42C0-940F-FC4E56A4D413}" destId="{A359DA14-E519-4CF2-BD95-9CF448862EE7}" srcOrd="25" destOrd="0" presId="urn:microsoft.com/office/officeart/2005/8/layout/cycle8"/>
    <dgm:cxn modelId="{7EAC092F-2B3F-4357-995E-E6ADE09358B6}" type="presParOf" srcId="{2594D2F3-A5A4-42C0-940F-FC4E56A4D413}" destId="{0D0F5D5E-DA09-43A6-A725-62736C84F877}" srcOrd="26" destOrd="0" presId="urn:microsoft.com/office/officeart/2005/8/layout/cycle8"/>
    <dgm:cxn modelId="{EFD75127-A6F4-49D8-9602-43D5BB4FC13A}" type="presParOf" srcId="{2594D2F3-A5A4-42C0-940F-FC4E56A4D413}" destId="{70A650D7-ED9B-4823-865C-C9462F1614C1}" srcOrd="27" destOrd="0" presId="urn:microsoft.com/office/officeart/2005/8/layout/cycle8"/>
    <dgm:cxn modelId="{04C66AC1-5E96-49E2-A21B-39B7C48EF9F2}" type="presParOf" srcId="{2594D2F3-A5A4-42C0-940F-FC4E56A4D413}" destId="{5AAC2A2A-B3C9-43C1-A8AE-68005C64B011}" srcOrd="28" destOrd="0" presId="urn:microsoft.com/office/officeart/2005/8/layout/cycle8"/>
    <dgm:cxn modelId="{CEF6D9DE-62AF-4221-8CC4-BE4CDF362CF5}" type="presParOf" srcId="{2594D2F3-A5A4-42C0-940F-FC4E56A4D413}" destId="{4A474B47-5FCA-440A-9404-B708FFAFDD70}" srcOrd="29" destOrd="0" presId="urn:microsoft.com/office/officeart/2005/8/layout/cycle8"/>
  </dgm:cxnLst>
  <dgm:bg>
    <a:no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1F1496F-BBFD-4D61-AAC4-CFB235B9C25C}" type="doc">
      <dgm:prSet loTypeId="urn:microsoft.com/office/officeart/2005/8/layout/process5" loCatId="process" qsTypeId="urn:microsoft.com/office/officeart/2005/8/quickstyle/simple5" qsCatId="simple" csTypeId="urn:microsoft.com/office/officeart/2005/8/colors/colorful1" csCatId="colorful" phldr="1"/>
      <dgm:spPr/>
    </dgm:pt>
    <dgm:pt modelId="{04CDD8F5-9C47-4DAD-97B3-9EA1F5A5A6B7}">
      <dgm:prSet phldrT="[Text]" custT="1"/>
      <dgm:spPr>
        <a:solidFill>
          <a:srgbClr val="00B050"/>
        </a:solidFill>
      </dgm:spPr>
      <dgm:t>
        <a:bodyPr/>
        <a:lstStyle/>
        <a:p>
          <a:r>
            <a:rPr lang="en-GB" sz="1600" dirty="0">
              <a:latin typeface="Arial" panose="020B0604020202020204" pitchFamily="34" charset="0"/>
              <a:cs typeface="Arial" panose="020B0604020202020204" pitchFamily="34" charset="0"/>
            </a:rPr>
            <a:t>Sequence the Tasks</a:t>
          </a:r>
        </a:p>
      </dgm:t>
    </dgm:pt>
    <dgm:pt modelId="{3AF79549-D030-4BAE-BA20-BC3C7124D41F}" type="parTrans" cxnId="{A65FDCF9-5F66-4980-91FA-53E4CE78D61E}">
      <dgm:prSet/>
      <dgm:spPr/>
      <dgm:t>
        <a:bodyPr/>
        <a:lstStyle/>
        <a:p>
          <a:endParaRPr lang="en-GB" sz="2000"/>
        </a:p>
      </dgm:t>
    </dgm:pt>
    <dgm:pt modelId="{C4F3184D-D826-4BCE-88C8-ADE3C2165097}" type="sibTrans" cxnId="{A65FDCF9-5F66-4980-91FA-53E4CE78D61E}">
      <dgm:prSet custT="1"/>
      <dgm:spPr>
        <a:solidFill>
          <a:srgbClr val="485D6F"/>
        </a:solidFill>
      </dgm:spPr>
      <dgm:t>
        <a:bodyPr/>
        <a:lstStyle/>
        <a:p>
          <a:endParaRPr lang="en-GB" sz="1400" dirty="0"/>
        </a:p>
      </dgm:t>
    </dgm:pt>
    <dgm:pt modelId="{0A018C84-DE25-44FF-9B4B-F9FFE4AAB396}">
      <dgm:prSet phldrT="[Text]" custT="1"/>
      <dgm:spPr>
        <a:solidFill>
          <a:srgbClr val="00B050"/>
        </a:solidFill>
      </dgm:spPr>
      <dgm:t>
        <a:bodyPr/>
        <a:lstStyle/>
        <a:p>
          <a:r>
            <a:rPr lang="en-GB" sz="1600" dirty="0">
              <a:latin typeface="Arial" panose="020B0604020202020204" pitchFamily="34" charset="0"/>
              <a:cs typeface="Arial" panose="020B0604020202020204" pitchFamily="34" charset="0"/>
            </a:rPr>
            <a:t>Review the Critical Path </a:t>
          </a:r>
        </a:p>
      </dgm:t>
    </dgm:pt>
    <dgm:pt modelId="{BFD324C7-2FC8-4900-AEA1-6972F17038E7}" type="parTrans" cxnId="{B4B5BE61-0E22-427D-A04C-5B92CDBF4E81}">
      <dgm:prSet/>
      <dgm:spPr/>
      <dgm:t>
        <a:bodyPr/>
        <a:lstStyle/>
        <a:p>
          <a:endParaRPr lang="en-GB" sz="2000"/>
        </a:p>
      </dgm:t>
    </dgm:pt>
    <dgm:pt modelId="{FCE21AC7-2BAD-48D8-BFE0-A107C3EF6385}" type="sibTrans" cxnId="{B4B5BE61-0E22-427D-A04C-5B92CDBF4E81}">
      <dgm:prSet custT="1"/>
      <dgm:spPr>
        <a:solidFill>
          <a:srgbClr val="485D6F"/>
        </a:solidFill>
      </dgm:spPr>
      <dgm:t>
        <a:bodyPr/>
        <a:lstStyle/>
        <a:p>
          <a:endParaRPr lang="en-GB" sz="1400" dirty="0"/>
        </a:p>
      </dgm:t>
    </dgm:pt>
    <dgm:pt modelId="{5025DF0A-236E-4C37-9982-23DB2E4F1396}">
      <dgm:prSet phldrT="[Text]" custT="1"/>
      <dgm:spPr>
        <a:solidFill>
          <a:srgbClr val="00B050"/>
        </a:solidFill>
      </dgm:spPr>
      <dgm:t>
        <a:bodyPr/>
        <a:lstStyle/>
        <a:p>
          <a:r>
            <a:rPr lang="en-GB" sz="1600" dirty="0">
              <a:latin typeface="Arial" panose="020B0604020202020204" pitchFamily="34" charset="0"/>
              <a:cs typeface="Arial" panose="020B0604020202020204" pitchFamily="34" charset="0"/>
            </a:rPr>
            <a:t>Build the Gantt Chart</a:t>
          </a:r>
        </a:p>
      </dgm:t>
    </dgm:pt>
    <dgm:pt modelId="{6C4ED558-C934-4ABA-9D5B-7F7A4CEA34B5}" type="parTrans" cxnId="{DEDCB719-969B-4509-9D10-5582E5885A19}">
      <dgm:prSet/>
      <dgm:spPr/>
      <dgm:t>
        <a:bodyPr/>
        <a:lstStyle/>
        <a:p>
          <a:endParaRPr lang="en-GB" sz="2000"/>
        </a:p>
      </dgm:t>
    </dgm:pt>
    <dgm:pt modelId="{6FCC505E-693F-42AE-AE00-6598A7C66683}" type="sibTrans" cxnId="{DEDCB719-969B-4509-9D10-5582E5885A19}">
      <dgm:prSet custT="1"/>
      <dgm:spPr>
        <a:solidFill>
          <a:srgbClr val="485D6F"/>
        </a:solidFill>
      </dgm:spPr>
      <dgm:t>
        <a:bodyPr/>
        <a:lstStyle/>
        <a:p>
          <a:endParaRPr lang="en-GB" sz="1400" dirty="0"/>
        </a:p>
      </dgm:t>
    </dgm:pt>
    <dgm:pt modelId="{C59A897C-788E-41D5-AFEE-37529FB0AFBD}">
      <dgm:prSet phldrT="[Text]" custT="1"/>
      <dgm:spPr>
        <a:solidFill>
          <a:srgbClr val="00B050"/>
        </a:solidFill>
      </dgm:spPr>
      <dgm:t>
        <a:bodyPr/>
        <a:lstStyle/>
        <a:p>
          <a:r>
            <a:rPr lang="en-GB" sz="1600" dirty="0">
              <a:latin typeface="Arial" panose="020B0604020202020204" pitchFamily="34" charset="0"/>
              <a:cs typeface="Arial" panose="020B0604020202020204" pitchFamily="34" charset="0"/>
            </a:rPr>
            <a:t>Work Out the Costs Over Time</a:t>
          </a:r>
        </a:p>
      </dgm:t>
    </dgm:pt>
    <dgm:pt modelId="{6831A4C0-9B9C-471D-BC2B-A2D07ED5E3AD}" type="sibTrans" cxnId="{CBA0FEFC-DCF5-4FF6-BA5F-198D147B1110}">
      <dgm:prSet custT="1"/>
      <dgm:spPr>
        <a:solidFill>
          <a:srgbClr val="485D6F"/>
        </a:solidFill>
      </dgm:spPr>
      <dgm:t>
        <a:bodyPr/>
        <a:lstStyle/>
        <a:p>
          <a:endParaRPr lang="en-GB" sz="1400" dirty="0"/>
        </a:p>
      </dgm:t>
    </dgm:pt>
    <dgm:pt modelId="{5A1146F4-AFB3-4999-9472-2779B6FF19C4}" type="parTrans" cxnId="{CBA0FEFC-DCF5-4FF6-BA5F-198D147B1110}">
      <dgm:prSet/>
      <dgm:spPr/>
      <dgm:t>
        <a:bodyPr/>
        <a:lstStyle/>
        <a:p>
          <a:endParaRPr lang="en-GB" sz="2000"/>
        </a:p>
      </dgm:t>
    </dgm:pt>
    <dgm:pt modelId="{12907603-FB2B-454C-B8D2-599900DF0C6E}">
      <dgm:prSet phldrT="[Text]" custT="1"/>
      <dgm:spPr>
        <a:solidFill>
          <a:srgbClr val="00B050"/>
        </a:solidFill>
      </dgm:spPr>
      <dgm:t>
        <a:bodyPr/>
        <a:lstStyle/>
        <a:p>
          <a:r>
            <a:rPr lang="en-GB" sz="1600" dirty="0">
              <a:latin typeface="Arial" panose="020B0604020202020204" pitchFamily="34" charset="0"/>
              <a:cs typeface="Arial" panose="020B0604020202020204" pitchFamily="34" charset="0"/>
            </a:rPr>
            <a:t>Specify the Deliverables</a:t>
          </a:r>
        </a:p>
      </dgm:t>
    </dgm:pt>
    <dgm:pt modelId="{14E61ABE-9693-46CE-8A9A-85CA1734E1A4}" type="sibTrans" cxnId="{392A8C1E-55A9-4B8E-A7CE-F3CE9D38900B}">
      <dgm:prSet custT="1"/>
      <dgm:spPr>
        <a:solidFill>
          <a:srgbClr val="485D6F"/>
        </a:solidFill>
      </dgm:spPr>
      <dgm:t>
        <a:bodyPr/>
        <a:lstStyle/>
        <a:p>
          <a:endParaRPr lang="en-GB" sz="1400" dirty="0"/>
        </a:p>
      </dgm:t>
    </dgm:pt>
    <dgm:pt modelId="{567D6BBB-C5A7-41AF-A8D7-297ECB439093}" type="parTrans" cxnId="{392A8C1E-55A9-4B8E-A7CE-F3CE9D38900B}">
      <dgm:prSet/>
      <dgm:spPr/>
      <dgm:t>
        <a:bodyPr/>
        <a:lstStyle/>
        <a:p>
          <a:endParaRPr lang="en-GB" sz="2000"/>
        </a:p>
      </dgm:t>
    </dgm:pt>
    <dgm:pt modelId="{E4D33BCC-4D50-4DFA-A9BA-90E209AD1E6D}">
      <dgm:prSet phldrT="[Text]" custT="1"/>
      <dgm:spPr>
        <a:solidFill>
          <a:srgbClr val="00B050"/>
        </a:solidFill>
      </dgm:spPr>
      <dgm:t>
        <a:bodyPr/>
        <a:lstStyle/>
        <a:p>
          <a:r>
            <a:rPr lang="en-GB" sz="1600" dirty="0">
              <a:latin typeface="Arial" panose="020B0604020202020204" pitchFamily="34" charset="0"/>
              <a:cs typeface="Arial" panose="020B0604020202020204" pitchFamily="34" charset="0"/>
            </a:rPr>
            <a:t>Assign the Resources</a:t>
          </a:r>
        </a:p>
      </dgm:t>
    </dgm:pt>
    <dgm:pt modelId="{378B4667-EB2E-4D08-BC81-FB0205DEB1E5}" type="parTrans" cxnId="{FB2B8354-40B8-4607-8096-371BF36FF32B}">
      <dgm:prSet/>
      <dgm:spPr/>
      <dgm:t>
        <a:bodyPr/>
        <a:lstStyle/>
        <a:p>
          <a:endParaRPr lang="en-GB" sz="2000"/>
        </a:p>
      </dgm:t>
    </dgm:pt>
    <dgm:pt modelId="{E2DADFD6-C2FA-46BC-9B3E-B7563ADAE7C2}" type="sibTrans" cxnId="{FB2B8354-40B8-4607-8096-371BF36FF32B}">
      <dgm:prSet custT="1"/>
      <dgm:spPr>
        <a:solidFill>
          <a:srgbClr val="485D6F"/>
        </a:solidFill>
      </dgm:spPr>
      <dgm:t>
        <a:bodyPr/>
        <a:lstStyle/>
        <a:p>
          <a:endParaRPr lang="en-GB" sz="1400" dirty="0"/>
        </a:p>
      </dgm:t>
    </dgm:pt>
    <dgm:pt modelId="{F551ECFE-6C8C-43BD-B618-068AE191213B}">
      <dgm:prSet phldrT="[Text]" custT="1"/>
      <dgm:spPr>
        <a:solidFill>
          <a:srgbClr val="00B050"/>
        </a:solidFill>
      </dgm:spPr>
      <dgm:t>
        <a:bodyPr/>
        <a:lstStyle/>
        <a:p>
          <a:r>
            <a:rPr lang="en-GB" sz="1600" dirty="0">
              <a:latin typeface="Arial" panose="020B0604020202020204" pitchFamily="34" charset="0"/>
              <a:cs typeface="Arial" panose="020B0604020202020204" pitchFamily="34" charset="0"/>
            </a:rPr>
            <a:t>Set the Milestones</a:t>
          </a:r>
        </a:p>
      </dgm:t>
    </dgm:pt>
    <dgm:pt modelId="{678340B9-B4DA-4B2A-9892-E6AF77F16873}" type="parTrans" cxnId="{CEA685D4-ECB0-40E2-A135-AA9FBD57FA38}">
      <dgm:prSet/>
      <dgm:spPr/>
      <dgm:t>
        <a:bodyPr/>
        <a:lstStyle/>
        <a:p>
          <a:endParaRPr lang="en-GB" sz="2000"/>
        </a:p>
      </dgm:t>
    </dgm:pt>
    <dgm:pt modelId="{07F6A4FA-73B6-4298-815F-434937E192D9}" type="sibTrans" cxnId="{CEA685D4-ECB0-40E2-A135-AA9FBD57FA38}">
      <dgm:prSet custT="1"/>
      <dgm:spPr>
        <a:solidFill>
          <a:srgbClr val="485D6F"/>
        </a:solidFill>
      </dgm:spPr>
      <dgm:t>
        <a:bodyPr/>
        <a:lstStyle/>
        <a:p>
          <a:endParaRPr lang="en-GB" sz="1400" dirty="0"/>
        </a:p>
      </dgm:t>
    </dgm:pt>
    <dgm:pt modelId="{D6E1293B-E23A-4610-9689-447D1F90352C}">
      <dgm:prSet phldrT="[Text]" custT="1"/>
      <dgm:spPr>
        <a:solidFill>
          <a:srgbClr val="00B050"/>
        </a:solidFill>
      </dgm:spPr>
      <dgm:t>
        <a:bodyPr/>
        <a:lstStyle/>
        <a:p>
          <a:r>
            <a:rPr lang="en-GB" sz="1600" dirty="0">
              <a:latin typeface="Arial" panose="020B0604020202020204" pitchFamily="34" charset="0"/>
              <a:cs typeface="Arial" panose="020B0604020202020204" pitchFamily="34" charset="0"/>
            </a:rPr>
            <a:t>Estimation Durations of Tasks</a:t>
          </a:r>
        </a:p>
      </dgm:t>
    </dgm:pt>
    <dgm:pt modelId="{D689A240-A42D-4576-8E75-E0D8D42A73E8}" type="parTrans" cxnId="{F5ADF4A4-F9F2-4487-8281-C40C3F613B28}">
      <dgm:prSet/>
      <dgm:spPr/>
      <dgm:t>
        <a:bodyPr/>
        <a:lstStyle/>
        <a:p>
          <a:endParaRPr lang="en-GB" sz="2000"/>
        </a:p>
      </dgm:t>
    </dgm:pt>
    <dgm:pt modelId="{155B61F8-B157-4635-ACA1-3F30B43E6C1D}" type="sibTrans" cxnId="{F5ADF4A4-F9F2-4487-8281-C40C3F613B28}">
      <dgm:prSet custT="1"/>
      <dgm:spPr>
        <a:solidFill>
          <a:srgbClr val="485D6F"/>
        </a:solidFill>
      </dgm:spPr>
      <dgm:t>
        <a:bodyPr/>
        <a:lstStyle/>
        <a:p>
          <a:endParaRPr lang="en-GB" sz="1400" dirty="0"/>
        </a:p>
      </dgm:t>
    </dgm:pt>
    <dgm:pt modelId="{D94758B8-7BD1-4E01-8C98-FCBC163FF141}">
      <dgm:prSet phldrT="[Text]" custT="1"/>
      <dgm:spPr>
        <a:solidFill>
          <a:srgbClr val="00B050"/>
        </a:solidFill>
      </dgm:spPr>
      <dgm:t>
        <a:bodyPr/>
        <a:lstStyle/>
        <a:p>
          <a:r>
            <a:rPr lang="en-GB" sz="1600" dirty="0">
              <a:latin typeface="Arial" panose="020B0604020202020204" pitchFamily="34" charset="0"/>
              <a:cs typeface="Arial" panose="020B0604020202020204" pitchFamily="34" charset="0"/>
            </a:rPr>
            <a:t>Define the Required Activity/Tasks</a:t>
          </a:r>
        </a:p>
      </dgm:t>
    </dgm:pt>
    <dgm:pt modelId="{97478BC7-B357-40D5-8AB4-83BBDD277625}" type="parTrans" cxnId="{D3C9668A-0A35-4683-AC82-F3B1F9C63448}">
      <dgm:prSet/>
      <dgm:spPr/>
      <dgm:t>
        <a:bodyPr/>
        <a:lstStyle/>
        <a:p>
          <a:endParaRPr lang="en-GB" sz="2000"/>
        </a:p>
      </dgm:t>
    </dgm:pt>
    <dgm:pt modelId="{8A209E56-9327-4D2E-B84A-13063343AC01}" type="sibTrans" cxnId="{D3C9668A-0A35-4683-AC82-F3B1F9C63448}">
      <dgm:prSet custT="1"/>
      <dgm:spPr>
        <a:solidFill>
          <a:srgbClr val="485D6F"/>
        </a:solidFill>
      </dgm:spPr>
      <dgm:t>
        <a:bodyPr/>
        <a:lstStyle/>
        <a:p>
          <a:endParaRPr lang="en-GB" sz="1400" dirty="0"/>
        </a:p>
      </dgm:t>
    </dgm:pt>
    <dgm:pt modelId="{AD4F0DD6-F9AD-4CB2-9C31-4FD3EB0AE15C}">
      <dgm:prSet phldrT="[Text]" custT="1"/>
      <dgm:spPr>
        <a:solidFill>
          <a:srgbClr val="00B050"/>
        </a:solidFill>
      </dgm:spPr>
      <dgm:t>
        <a:bodyPr/>
        <a:lstStyle/>
        <a:p>
          <a:r>
            <a:rPr lang="en-GB" sz="1600" dirty="0">
              <a:latin typeface="Arial" panose="020B0604020202020204" pitchFamily="34" charset="0"/>
              <a:cs typeface="Arial" panose="020B0604020202020204" pitchFamily="34" charset="0"/>
            </a:rPr>
            <a:t>Build in the Constraints</a:t>
          </a:r>
        </a:p>
      </dgm:t>
    </dgm:pt>
    <dgm:pt modelId="{3833DF84-D3C5-4CFA-81F4-65413C1FC349}" type="parTrans" cxnId="{6BC5A2D9-EF4C-4F2F-AF3C-C631FC13B4CF}">
      <dgm:prSet/>
      <dgm:spPr/>
      <dgm:t>
        <a:bodyPr/>
        <a:lstStyle/>
        <a:p>
          <a:endParaRPr lang="en-GB" sz="2000"/>
        </a:p>
      </dgm:t>
    </dgm:pt>
    <dgm:pt modelId="{91DE42C1-2286-463E-8103-AE90E190FC2A}" type="sibTrans" cxnId="{6BC5A2D9-EF4C-4F2F-AF3C-C631FC13B4CF}">
      <dgm:prSet custT="1"/>
      <dgm:spPr>
        <a:solidFill>
          <a:srgbClr val="485D6F"/>
        </a:solidFill>
      </dgm:spPr>
      <dgm:t>
        <a:bodyPr/>
        <a:lstStyle/>
        <a:p>
          <a:endParaRPr lang="en-GB" sz="1400" dirty="0"/>
        </a:p>
      </dgm:t>
    </dgm:pt>
    <dgm:pt modelId="{EA39230D-DD6D-4E52-AECF-58B19537469D}">
      <dgm:prSet phldrT="[Text]" custT="1"/>
      <dgm:spPr>
        <a:solidFill>
          <a:srgbClr val="00B050"/>
        </a:solidFill>
      </dgm:spPr>
      <dgm:t>
        <a:bodyPr/>
        <a:lstStyle/>
        <a:p>
          <a:r>
            <a:rPr lang="en-GB" sz="1600" dirty="0">
              <a:latin typeface="Arial" panose="020B0604020202020204" pitchFamily="34" charset="0"/>
              <a:cs typeface="Arial" panose="020B0604020202020204" pitchFamily="34" charset="0"/>
            </a:rPr>
            <a:t>Build in the Comms and Engagement Activities</a:t>
          </a:r>
        </a:p>
      </dgm:t>
    </dgm:pt>
    <dgm:pt modelId="{EB777820-D834-413E-9F2E-72C965DD3FCE}" type="parTrans" cxnId="{D1543AE4-79B0-4049-A317-F416AE85CE40}">
      <dgm:prSet/>
      <dgm:spPr/>
      <dgm:t>
        <a:bodyPr/>
        <a:lstStyle/>
        <a:p>
          <a:endParaRPr lang="en-GB" sz="2000"/>
        </a:p>
      </dgm:t>
    </dgm:pt>
    <dgm:pt modelId="{259BE62F-0687-470B-9B07-C30AC1D03985}" type="sibTrans" cxnId="{D1543AE4-79B0-4049-A317-F416AE85CE40}">
      <dgm:prSet custT="1"/>
      <dgm:spPr>
        <a:solidFill>
          <a:srgbClr val="485D6F"/>
        </a:solidFill>
      </dgm:spPr>
      <dgm:t>
        <a:bodyPr/>
        <a:lstStyle/>
        <a:p>
          <a:endParaRPr lang="en-GB" sz="1400" dirty="0"/>
        </a:p>
      </dgm:t>
    </dgm:pt>
    <dgm:pt modelId="{13EDDFA6-6C53-48F9-84AB-43DF47EDB764}">
      <dgm:prSet phldrT="[Text]" custT="1"/>
      <dgm:spPr>
        <a:solidFill>
          <a:srgbClr val="00B050"/>
        </a:solidFill>
      </dgm:spPr>
      <dgm:t>
        <a:bodyPr/>
        <a:lstStyle/>
        <a:p>
          <a:r>
            <a:rPr lang="en-GB" sz="1600" dirty="0">
              <a:latin typeface="Arial" panose="020B0604020202020204" pitchFamily="34" charset="0"/>
              <a:cs typeface="Arial" panose="020B0604020202020204" pitchFamily="34" charset="0"/>
            </a:rPr>
            <a:t>Approve Plan</a:t>
          </a:r>
        </a:p>
      </dgm:t>
    </dgm:pt>
    <dgm:pt modelId="{104F131B-B486-468E-B6D9-DFB4B7B50D77}" type="parTrans" cxnId="{D8AF7C3C-45EA-4F08-A203-6055D6EE4B33}">
      <dgm:prSet/>
      <dgm:spPr/>
      <dgm:t>
        <a:bodyPr/>
        <a:lstStyle/>
        <a:p>
          <a:endParaRPr lang="en-GB" sz="2000"/>
        </a:p>
      </dgm:t>
    </dgm:pt>
    <dgm:pt modelId="{259A1C85-1E0E-4D77-8CA5-7BE377BAD33F}" type="sibTrans" cxnId="{D8AF7C3C-45EA-4F08-A203-6055D6EE4B33}">
      <dgm:prSet custT="1"/>
      <dgm:spPr>
        <a:solidFill>
          <a:srgbClr val="485D6F"/>
        </a:solidFill>
      </dgm:spPr>
      <dgm:t>
        <a:bodyPr/>
        <a:lstStyle/>
        <a:p>
          <a:endParaRPr lang="en-GB" sz="1400" dirty="0"/>
        </a:p>
      </dgm:t>
    </dgm:pt>
    <dgm:pt modelId="{D0988082-1A82-4B70-B143-ADAAB623879E}">
      <dgm:prSet phldrT="[Text]" custT="1"/>
      <dgm:spPr>
        <a:solidFill>
          <a:srgbClr val="00B050"/>
        </a:solidFill>
      </dgm:spPr>
      <dgm:t>
        <a:bodyPr/>
        <a:lstStyle/>
        <a:p>
          <a:r>
            <a:rPr lang="en-GB" sz="1600" dirty="0">
              <a:latin typeface="Arial" panose="020B0604020202020204" pitchFamily="34" charset="0"/>
              <a:cs typeface="Arial" panose="020B0604020202020204" pitchFamily="34" charset="0"/>
            </a:rPr>
            <a:t>Set the Baseline</a:t>
          </a:r>
        </a:p>
      </dgm:t>
    </dgm:pt>
    <dgm:pt modelId="{685CD38B-041A-4482-B902-E23AA245FC00}" type="parTrans" cxnId="{37140A49-F73F-40D1-BC4F-5584A92A6FB0}">
      <dgm:prSet/>
      <dgm:spPr/>
      <dgm:t>
        <a:bodyPr/>
        <a:lstStyle/>
        <a:p>
          <a:endParaRPr lang="en-GB" sz="2000"/>
        </a:p>
      </dgm:t>
    </dgm:pt>
    <dgm:pt modelId="{AAE1C0C3-9614-41AA-A6E3-F43A8CA788AC}" type="sibTrans" cxnId="{37140A49-F73F-40D1-BC4F-5584A92A6FB0}">
      <dgm:prSet/>
      <dgm:spPr/>
      <dgm:t>
        <a:bodyPr/>
        <a:lstStyle/>
        <a:p>
          <a:endParaRPr lang="en-GB" sz="2000"/>
        </a:p>
      </dgm:t>
    </dgm:pt>
    <dgm:pt modelId="{BF26A02A-D304-4FFF-BEC4-8999C32B6775}" type="pres">
      <dgm:prSet presAssocID="{51F1496F-BBFD-4D61-AAC4-CFB235B9C25C}" presName="diagram" presStyleCnt="0">
        <dgm:presLayoutVars>
          <dgm:dir/>
          <dgm:resizeHandles val="exact"/>
        </dgm:presLayoutVars>
      </dgm:prSet>
      <dgm:spPr/>
    </dgm:pt>
    <dgm:pt modelId="{55A41303-E594-445C-8B21-53D804FADB97}" type="pres">
      <dgm:prSet presAssocID="{12907603-FB2B-454C-B8D2-599900DF0C6E}" presName="node" presStyleLbl="node1" presStyleIdx="0" presStyleCnt="13">
        <dgm:presLayoutVars>
          <dgm:bulletEnabled val="1"/>
        </dgm:presLayoutVars>
      </dgm:prSet>
      <dgm:spPr/>
    </dgm:pt>
    <dgm:pt modelId="{EC089AAB-8EFB-4E5A-BD83-CF04CEFEEC4F}" type="pres">
      <dgm:prSet presAssocID="{14E61ABE-9693-46CE-8A9A-85CA1734E1A4}" presName="sibTrans" presStyleLbl="sibTrans2D1" presStyleIdx="0" presStyleCnt="12"/>
      <dgm:spPr/>
    </dgm:pt>
    <dgm:pt modelId="{6B89DDB1-3830-4EB0-9DEF-3DA8B16FD496}" type="pres">
      <dgm:prSet presAssocID="{14E61ABE-9693-46CE-8A9A-85CA1734E1A4}" presName="connectorText" presStyleLbl="sibTrans2D1" presStyleIdx="0" presStyleCnt="12"/>
      <dgm:spPr/>
    </dgm:pt>
    <dgm:pt modelId="{79759E0D-A9A7-4C81-97EE-E1E67C7D01D8}" type="pres">
      <dgm:prSet presAssocID="{D94758B8-7BD1-4E01-8C98-FCBC163FF141}" presName="node" presStyleLbl="node1" presStyleIdx="1" presStyleCnt="13">
        <dgm:presLayoutVars>
          <dgm:bulletEnabled val="1"/>
        </dgm:presLayoutVars>
      </dgm:prSet>
      <dgm:spPr/>
    </dgm:pt>
    <dgm:pt modelId="{5C92F626-F904-4225-B8F3-25C5515C3942}" type="pres">
      <dgm:prSet presAssocID="{8A209E56-9327-4D2E-B84A-13063343AC01}" presName="sibTrans" presStyleLbl="sibTrans2D1" presStyleIdx="1" presStyleCnt="12"/>
      <dgm:spPr/>
    </dgm:pt>
    <dgm:pt modelId="{ADF24F4D-64C7-4087-B864-C5F032469968}" type="pres">
      <dgm:prSet presAssocID="{8A209E56-9327-4D2E-B84A-13063343AC01}" presName="connectorText" presStyleLbl="sibTrans2D1" presStyleIdx="1" presStyleCnt="12"/>
      <dgm:spPr/>
    </dgm:pt>
    <dgm:pt modelId="{917A70B8-CC2A-465F-8B3C-413F478630CA}" type="pres">
      <dgm:prSet presAssocID="{D6E1293B-E23A-4610-9689-447D1F90352C}" presName="node" presStyleLbl="node1" presStyleIdx="2" presStyleCnt="13">
        <dgm:presLayoutVars>
          <dgm:bulletEnabled val="1"/>
        </dgm:presLayoutVars>
      </dgm:prSet>
      <dgm:spPr/>
    </dgm:pt>
    <dgm:pt modelId="{64DD7DA4-6D94-4587-85F5-C4C6372DAD72}" type="pres">
      <dgm:prSet presAssocID="{155B61F8-B157-4635-ACA1-3F30B43E6C1D}" presName="sibTrans" presStyleLbl="sibTrans2D1" presStyleIdx="2" presStyleCnt="12"/>
      <dgm:spPr/>
    </dgm:pt>
    <dgm:pt modelId="{2225EA9F-E771-4961-8DC5-636C94C7BC73}" type="pres">
      <dgm:prSet presAssocID="{155B61F8-B157-4635-ACA1-3F30B43E6C1D}" presName="connectorText" presStyleLbl="sibTrans2D1" presStyleIdx="2" presStyleCnt="12"/>
      <dgm:spPr/>
    </dgm:pt>
    <dgm:pt modelId="{1419B7F2-219F-4796-840B-D5D2D1D2B2D7}" type="pres">
      <dgm:prSet presAssocID="{04CDD8F5-9C47-4DAD-97B3-9EA1F5A5A6B7}" presName="node" presStyleLbl="node1" presStyleIdx="3" presStyleCnt="13">
        <dgm:presLayoutVars>
          <dgm:bulletEnabled val="1"/>
        </dgm:presLayoutVars>
      </dgm:prSet>
      <dgm:spPr/>
    </dgm:pt>
    <dgm:pt modelId="{C933E6F0-3737-4CDC-BF77-7A84B8A6125B}" type="pres">
      <dgm:prSet presAssocID="{C4F3184D-D826-4BCE-88C8-ADE3C2165097}" presName="sibTrans" presStyleLbl="sibTrans2D1" presStyleIdx="3" presStyleCnt="12"/>
      <dgm:spPr/>
    </dgm:pt>
    <dgm:pt modelId="{9F0DE10C-24E6-476E-AC8C-F36C47F82214}" type="pres">
      <dgm:prSet presAssocID="{C4F3184D-D826-4BCE-88C8-ADE3C2165097}" presName="connectorText" presStyleLbl="sibTrans2D1" presStyleIdx="3" presStyleCnt="12"/>
      <dgm:spPr/>
    </dgm:pt>
    <dgm:pt modelId="{2B0EEA85-0C0A-4510-BCEA-8F6CA9E2EE6E}" type="pres">
      <dgm:prSet presAssocID="{AD4F0DD6-F9AD-4CB2-9C31-4FD3EB0AE15C}" presName="node" presStyleLbl="node1" presStyleIdx="4" presStyleCnt="13">
        <dgm:presLayoutVars>
          <dgm:bulletEnabled val="1"/>
        </dgm:presLayoutVars>
      </dgm:prSet>
      <dgm:spPr/>
    </dgm:pt>
    <dgm:pt modelId="{09258B08-290E-4F99-A10D-40AF9366B62C}" type="pres">
      <dgm:prSet presAssocID="{91DE42C1-2286-463E-8103-AE90E190FC2A}" presName="sibTrans" presStyleLbl="sibTrans2D1" presStyleIdx="4" presStyleCnt="12"/>
      <dgm:spPr/>
    </dgm:pt>
    <dgm:pt modelId="{E8957665-46C5-44A6-8D1F-6EFB3FD86E23}" type="pres">
      <dgm:prSet presAssocID="{91DE42C1-2286-463E-8103-AE90E190FC2A}" presName="connectorText" presStyleLbl="sibTrans2D1" presStyleIdx="4" presStyleCnt="12"/>
      <dgm:spPr/>
    </dgm:pt>
    <dgm:pt modelId="{4DEAE927-2983-40E1-911F-D8CB8A68CF94}" type="pres">
      <dgm:prSet presAssocID="{F551ECFE-6C8C-43BD-B618-068AE191213B}" presName="node" presStyleLbl="node1" presStyleIdx="5" presStyleCnt="13">
        <dgm:presLayoutVars>
          <dgm:bulletEnabled val="1"/>
        </dgm:presLayoutVars>
      </dgm:prSet>
      <dgm:spPr/>
    </dgm:pt>
    <dgm:pt modelId="{88450002-284C-48D1-9A07-3D13677ADFFD}" type="pres">
      <dgm:prSet presAssocID="{07F6A4FA-73B6-4298-815F-434937E192D9}" presName="sibTrans" presStyleLbl="sibTrans2D1" presStyleIdx="5" presStyleCnt="12"/>
      <dgm:spPr/>
    </dgm:pt>
    <dgm:pt modelId="{2C227205-A14F-43FB-BA83-581A5FD15571}" type="pres">
      <dgm:prSet presAssocID="{07F6A4FA-73B6-4298-815F-434937E192D9}" presName="connectorText" presStyleLbl="sibTrans2D1" presStyleIdx="5" presStyleCnt="12"/>
      <dgm:spPr/>
    </dgm:pt>
    <dgm:pt modelId="{8F528473-427F-4ABC-9EE2-C1505936001B}" type="pres">
      <dgm:prSet presAssocID="{EA39230D-DD6D-4E52-AECF-58B19537469D}" presName="node" presStyleLbl="node1" presStyleIdx="6" presStyleCnt="13">
        <dgm:presLayoutVars>
          <dgm:bulletEnabled val="1"/>
        </dgm:presLayoutVars>
      </dgm:prSet>
      <dgm:spPr/>
    </dgm:pt>
    <dgm:pt modelId="{009EE4C8-74FE-484A-8103-7B9FC8E2BD94}" type="pres">
      <dgm:prSet presAssocID="{259BE62F-0687-470B-9B07-C30AC1D03985}" presName="sibTrans" presStyleLbl="sibTrans2D1" presStyleIdx="6" presStyleCnt="12"/>
      <dgm:spPr/>
    </dgm:pt>
    <dgm:pt modelId="{9D45208B-BF31-419A-9933-3C8343B29E7B}" type="pres">
      <dgm:prSet presAssocID="{259BE62F-0687-470B-9B07-C30AC1D03985}" presName="connectorText" presStyleLbl="sibTrans2D1" presStyleIdx="6" presStyleCnt="12"/>
      <dgm:spPr/>
    </dgm:pt>
    <dgm:pt modelId="{415B2237-F7EC-4C6A-A77E-E0EFDDCC859B}" type="pres">
      <dgm:prSet presAssocID="{0A018C84-DE25-44FF-9B4B-F9FFE4AAB396}" presName="node" presStyleLbl="node1" presStyleIdx="7" presStyleCnt="13">
        <dgm:presLayoutVars>
          <dgm:bulletEnabled val="1"/>
        </dgm:presLayoutVars>
      </dgm:prSet>
      <dgm:spPr/>
    </dgm:pt>
    <dgm:pt modelId="{19AB3349-FB08-4215-B317-FFA266846DEF}" type="pres">
      <dgm:prSet presAssocID="{FCE21AC7-2BAD-48D8-BFE0-A107C3EF6385}" presName="sibTrans" presStyleLbl="sibTrans2D1" presStyleIdx="7" presStyleCnt="12"/>
      <dgm:spPr/>
    </dgm:pt>
    <dgm:pt modelId="{AD7C7F2E-CD86-4B6C-B0A6-B6D7D3C44FEF}" type="pres">
      <dgm:prSet presAssocID="{FCE21AC7-2BAD-48D8-BFE0-A107C3EF6385}" presName="connectorText" presStyleLbl="sibTrans2D1" presStyleIdx="7" presStyleCnt="12"/>
      <dgm:spPr/>
    </dgm:pt>
    <dgm:pt modelId="{231AAC41-CC65-4021-8F2E-85781D5BBEA2}" type="pres">
      <dgm:prSet presAssocID="{5025DF0A-236E-4C37-9982-23DB2E4F1396}" presName="node" presStyleLbl="node1" presStyleIdx="8" presStyleCnt="13">
        <dgm:presLayoutVars>
          <dgm:bulletEnabled val="1"/>
        </dgm:presLayoutVars>
      </dgm:prSet>
      <dgm:spPr/>
    </dgm:pt>
    <dgm:pt modelId="{41AD337D-5002-45CA-BAD9-BD9E23BC41B4}" type="pres">
      <dgm:prSet presAssocID="{6FCC505E-693F-42AE-AE00-6598A7C66683}" presName="sibTrans" presStyleLbl="sibTrans2D1" presStyleIdx="8" presStyleCnt="12"/>
      <dgm:spPr/>
    </dgm:pt>
    <dgm:pt modelId="{19985D6D-1337-4417-A5CE-B813D3621FF2}" type="pres">
      <dgm:prSet presAssocID="{6FCC505E-693F-42AE-AE00-6598A7C66683}" presName="connectorText" presStyleLbl="sibTrans2D1" presStyleIdx="8" presStyleCnt="12"/>
      <dgm:spPr/>
    </dgm:pt>
    <dgm:pt modelId="{034809E7-52DD-4A3D-A6A5-39D273C49081}" type="pres">
      <dgm:prSet presAssocID="{E4D33BCC-4D50-4DFA-A9BA-90E209AD1E6D}" presName="node" presStyleLbl="node1" presStyleIdx="9" presStyleCnt="13">
        <dgm:presLayoutVars>
          <dgm:bulletEnabled val="1"/>
        </dgm:presLayoutVars>
      </dgm:prSet>
      <dgm:spPr/>
    </dgm:pt>
    <dgm:pt modelId="{B0DBAE25-DB47-45BD-9FF4-98CF43433340}" type="pres">
      <dgm:prSet presAssocID="{E2DADFD6-C2FA-46BC-9B3E-B7563ADAE7C2}" presName="sibTrans" presStyleLbl="sibTrans2D1" presStyleIdx="9" presStyleCnt="12"/>
      <dgm:spPr/>
    </dgm:pt>
    <dgm:pt modelId="{6B3C6289-BB74-4899-8A3C-F29BB5B31537}" type="pres">
      <dgm:prSet presAssocID="{E2DADFD6-C2FA-46BC-9B3E-B7563ADAE7C2}" presName="connectorText" presStyleLbl="sibTrans2D1" presStyleIdx="9" presStyleCnt="12"/>
      <dgm:spPr/>
    </dgm:pt>
    <dgm:pt modelId="{0AF16027-DEA7-4737-AC4F-43FAF282FCE9}" type="pres">
      <dgm:prSet presAssocID="{C59A897C-788E-41D5-AFEE-37529FB0AFBD}" presName="node" presStyleLbl="node1" presStyleIdx="10" presStyleCnt="13">
        <dgm:presLayoutVars>
          <dgm:bulletEnabled val="1"/>
        </dgm:presLayoutVars>
      </dgm:prSet>
      <dgm:spPr/>
    </dgm:pt>
    <dgm:pt modelId="{1999D5A7-66E2-4830-BF02-7789F327B07E}" type="pres">
      <dgm:prSet presAssocID="{6831A4C0-9B9C-471D-BC2B-A2D07ED5E3AD}" presName="sibTrans" presStyleLbl="sibTrans2D1" presStyleIdx="10" presStyleCnt="12"/>
      <dgm:spPr/>
    </dgm:pt>
    <dgm:pt modelId="{A798838A-83FD-47B5-A872-5218C60B0099}" type="pres">
      <dgm:prSet presAssocID="{6831A4C0-9B9C-471D-BC2B-A2D07ED5E3AD}" presName="connectorText" presStyleLbl="sibTrans2D1" presStyleIdx="10" presStyleCnt="12"/>
      <dgm:spPr/>
    </dgm:pt>
    <dgm:pt modelId="{73CA3528-A8A8-4B42-98CB-29B2321D88A3}" type="pres">
      <dgm:prSet presAssocID="{13EDDFA6-6C53-48F9-84AB-43DF47EDB764}" presName="node" presStyleLbl="node1" presStyleIdx="11" presStyleCnt="13">
        <dgm:presLayoutVars>
          <dgm:bulletEnabled val="1"/>
        </dgm:presLayoutVars>
      </dgm:prSet>
      <dgm:spPr/>
    </dgm:pt>
    <dgm:pt modelId="{97CC1DD3-4FCA-4D81-B5C0-1396FEA83C63}" type="pres">
      <dgm:prSet presAssocID="{259A1C85-1E0E-4D77-8CA5-7BE377BAD33F}" presName="sibTrans" presStyleLbl="sibTrans2D1" presStyleIdx="11" presStyleCnt="12"/>
      <dgm:spPr/>
    </dgm:pt>
    <dgm:pt modelId="{D9B8635D-C919-423C-8337-24F996A65A8F}" type="pres">
      <dgm:prSet presAssocID="{259A1C85-1E0E-4D77-8CA5-7BE377BAD33F}" presName="connectorText" presStyleLbl="sibTrans2D1" presStyleIdx="11" presStyleCnt="12"/>
      <dgm:spPr/>
    </dgm:pt>
    <dgm:pt modelId="{41D7B2DD-0BDC-4B2D-B9AB-2A6A734D98D4}" type="pres">
      <dgm:prSet presAssocID="{D0988082-1A82-4B70-B143-ADAAB623879E}" presName="node" presStyleLbl="node1" presStyleIdx="12" presStyleCnt="13">
        <dgm:presLayoutVars>
          <dgm:bulletEnabled val="1"/>
        </dgm:presLayoutVars>
      </dgm:prSet>
      <dgm:spPr/>
    </dgm:pt>
  </dgm:ptLst>
  <dgm:cxnLst>
    <dgm:cxn modelId="{204E1A02-A487-44E5-8D5D-E4D5BF12E484}" type="presOf" srcId="{D6E1293B-E23A-4610-9689-447D1F90352C}" destId="{917A70B8-CC2A-465F-8B3C-413F478630CA}" srcOrd="0" destOrd="0" presId="urn:microsoft.com/office/officeart/2005/8/layout/process5"/>
    <dgm:cxn modelId="{C7CCB40B-F7CD-423D-99AF-DB768732D14C}" type="presOf" srcId="{6FCC505E-693F-42AE-AE00-6598A7C66683}" destId="{19985D6D-1337-4417-A5CE-B813D3621FF2}" srcOrd="1" destOrd="0" presId="urn:microsoft.com/office/officeart/2005/8/layout/process5"/>
    <dgm:cxn modelId="{49F4BB10-DD8C-4955-B95E-8870F568B55B}" type="presOf" srcId="{E2DADFD6-C2FA-46BC-9B3E-B7563ADAE7C2}" destId="{B0DBAE25-DB47-45BD-9FF4-98CF43433340}" srcOrd="0" destOrd="0" presId="urn:microsoft.com/office/officeart/2005/8/layout/process5"/>
    <dgm:cxn modelId="{46A33912-C210-419F-B1DF-373DA421AF6E}" type="presOf" srcId="{155B61F8-B157-4635-ACA1-3F30B43E6C1D}" destId="{2225EA9F-E771-4961-8DC5-636C94C7BC73}" srcOrd="1" destOrd="0" presId="urn:microsoft.com/office/officeart/2005/8/layout/process5"/>
    <dgm:cxn modelId="{A9749E12-304A-49EC-A36C-72A055CE957F}" type="presOf" srcId="{C4F3184D-D826-4BCE-88C8-ADE3C2165097}" destId="{9F0DE10C-24E6-476E-AC8C-F36C47F82214}" srcOrd="1" destOrd="0" presId="urn:microsoft.com/office/officeart/2005/8/layout/process5"/>
    <dgm:cxn modelId="{F6DBF516-A25C-4D50-AD0C-D7BC54A3F764}" type="presOf" srcId="{259BE62F-0687-470B-9B07-C30AC1D03985}" destId="{009EE4C8-74FE-484A-8103-7B9FC8E2BD94}" srcOrd="0" destOrd="0" presId="urn:microsoft.com/office/officeart/2005/8/layout/process5"/>
    <dgm:cxn modelId="{1FAED918-F9C6-468D-887A-CC74BC5F2B90}" type="presOf" srcId="{12907603-FB2B-454C-B8D2-599900DF0C6E}" destId="{55A41303-E594-445C-8B21-53D804FADB97}" srcOrd="0" destOrd="0" presId="urn:microsoft.com/office/officeart/2005/8/layout/process5"/>
    <dgm:cxn modelId="{DEDCB719-969B-4509-9D10-5582E5885A19}" srcId="{51F1496F-BBFD-4D61-AAC4-CFB235B9C25C}" destId="{5025DF0A-236E-4C37-9982-23DB2E4F1396}" srcOrd="8" destOrd="0" parTransId="{6C4ED558-C934-4ABA-9D5B-7F7A4CEA34B5}" sibTransId="{6FCC505E-693F-42AE-AE00-6598A7C66683}"/>
    <dgm:cxn modelId="{392A8C1E-55A9-4B8E-A7CE-F3CE9D38900B}" srcId="{51F1496F-BBFD-4D61-AAC4-CFB235B9C25C}" destId="{12907603-FB2B-454C-B8D2-599900DF0C6E}" srcOrd="0" destOrd="0" parTransId="{567D6BBB-C5A7-41AF-A8D7-297ECB439093}" sibTransId="{14E61ABE-9693-46CE-8A9A-85CA1734E1A4}"/>
    <dgm:cxn modelId="{CEF8F139-EB23-4DBA-8B7C-9D04316A25D7}" type="presOf" srcId="{51F1496F-BBFD-4D61-AAC4-CFB235B9C25C}" destId="{BF26A02A-D304-4FFF-BEC4-8999C32B6775}" srcOrd="0" destOrd="0" presId="urn:microsoft.com/office/officeart/2005/8/layout/process5"/>
    <dgm:cxn modelId="{D8AF7C3C-45EA-4F08-A203-6055D6EE4B33}" srcId="{51F1496F-BBFD-4D61-AAC4-CFB235B9C25C}" destId="{13EDDFA6-6C53-48F9-84AB-43DF47EDB764}" srcOrd="11" destOrd="0" parTransId="{104F131B-B486-468E-B6D9-DFB4B7B50D77}" sibTransId="{259A1C85-1E0E-4D77-8CA5-7BE377BAD33F}"/>
    <dgm:cxn modelId="{F756705C-FA16-47E7-AB81-209A4064F92C}" type="presOf" srcId="{C4F3184D-D826-4BCE-88C8-ADE3C2165097}" destId="{C933E6F0-3737-4CDC-BF77-7A84B8A6125B}" srcOrd="0" destOrd="0" presId="urn:microsoft.com/office/officeart/2005/8/layout/process5"/>
    <dgm:cxn modelId="{E2B3D65F-26B9-40D7-97B8-A3626F8A5A70}" type="presOf" srcId="{91DE42C1-2286-463E-8103-AE90E190FC2A}" destId="{E8957665-46C5-44A6-8D1F-6EFB3FD86E23}" srcOrd="1" destOrd="0" presId="urn:microsoft.com/office/officeart/2005/8/layout/process5"/>
    <dgm:cxn modelId="{B4B5BE61-0E22-427D-A04C-5B92CDBF4E81}" srcId="{51F1496F-BBFD-4D61-AAC4-CFB235B9C25C}" destId="{0A018C84-DE25-44FF-9B4B-F9FFE4AAB396}" srcOrd="7" destOrd="0" parTransId="{BFD324C7-2FC8-4900-AEA1-6972F17038E7}" sibTransId="{FCE21AC7-2BAD-48D8-BFE0-A107C3EF6385}"/>
    <dgm:cxn modelId="{37140A49-F73F-40D1-BC4F-5584A92A6FB0}" srcId="{51F1496F-BBFD-4D61-AAC4-CFB235B9C25C}" destId="{D0988082-1A82-4B70-B143-ADAAB623879E}" srcOrd="12" destOrd="0" parTransId="{685CD38B-041A-4482-B902-E23AA245FC00}" sibTransId="{AAE1C0C3-9614-41AA-A6E3-F43A8CA788AC}"/>
    <dgm:cxn modelId="{6C649450-99B2-4C65-A992-F5A6268A811E}" type="presOf" srcId="{07F6A4FA-73B6-4298-815F-434937E192D9}" destId="{88450002-284C-48D1-9A07-3D13677ADFFD}" srcOrd="0" destOrd="0" presId="urn:microsoft.com/office/officeart/2005/8/layout/process5"/>
    <dgm:cxn modelId="{40433E52-4B04-47DF-8DDD-996CAC2CCA1E}" type="presOf" srcId="{13EDDFA6-6C53-48F9-84AB-43DF47EDB764}" destId="{73CA3528-A8A8-4B42-98CB-29B2321D88A3}" srcOrd="0" destOrd="0" presId="urn:microsoft.com/office/officeart/2005/8/layout/process5"/>
    <dgm:cxn modelId="{BCC64052-E3DA-4F23-94ED-DF21A0605D2D}" type="presOf" srcId="{259A1C85-1E0E-4D77-8CA5-7BE377BAD33F}" destId="{D9B8635D-C919-423C-8337-24F996A65A8F}" srcOrd="1" destOrd="0" presId="urn:microsoft.com/office/officeart/2005/8/layout/process5"/>
    <dgm:cxn modelId="{5FB00754-9797-4280-ABFD-2B0F9DE34F4D}" type="presOf" srcId="{259A1C85-1E0E-4D77-8CA5-7BE377BAD33F}" destId="{97CC1DD3-4FCA-4D81-B5C0-1396FEA83C63}" srcOrd="0" destOrd="0" presId="urn:microsoft.com/office/officeart/2005/8/layout/process5"/>
    <dgm:cxn modelId="{FB2B8354-40B8-4607-8096-371BF36FF32B}" srcId="{51F1496F-BBFD-4D61-AAC4-CFB235B9C25C}" destId="{E4D33BCC-4D50-4DFA-A9BA-90E209AD1E6D}" srcOrd="9" destOrd="0" parTransId="{378B4667-EB2E-4D08-BC81-FB0205DEB1E5}" sibTransId="{E2DADFD6-C2FA-46BC-9B3E-B7563ADAE7C2}"/>
    <dgm:cxn modelId="{A8290A77-2850-4118-ACC7-DD6A7376FE30}" type="presOf" srcId="{155B61F8-B157-4635-ACA1-3F30B43E6C1D}" destId="{64DD7DA4-6D94-4587-85F5-C4C6372DAD72}" srcOrd="0" destOrd="0" presId="urn:microsoft.com/office/officeart/2005/8/layout/process5"/>
    <dgm:cxn modelId="{9B388F58-B7F6-48E1-9A14-E05110929A06}" type="presOf" srcId="{8A209E56-9327-4D2E-B84A-13063343AC01}" destId="{5C92F626-F904-4225-B8F3-25C5515C3942}" srcOrd="0" destOrd="0" presId="urn:microsoft.com/office/officeart/2005/8/layout/process5"/>
    <dgm:cxn modelId="{A8BCFF78-D91D-4E74-A704-292D88D45466}" type="presOf" srcId="{FCE21AC7-2BAD-48D8-BFE0-A107C3EF6385}" destId="{AD7C7F2E-CD86-4B6C-B0A6-B6D7D3C44FEF}" srcOrd="1" destOrd="0" presId="urn:microsoft.com/office/officeart/2005/8/layout/process5"/>
    <dgm:cxn modelId="{01ED507C-ABB6-4F0A-980E-207CD06BFDC3}" type="presOf" srcId="{FCE21AC7-2BAD-48D8-BFE0-A107C3EF6385}" destId="{19AB3349-FB08-4215-B317-FFA266846DEF}" srcOrd="0" destOrd="0" presId="urn:microsoft.com/office/officeart/2005/8/layout/process5"/>
    <dgm:cxn modelId="{4BE4B381-B905-4534-AFEB-D5F64B2D4144}" type="presOf" srcId="{6FCC505E-693F-42AE-AE00-6598A7C66683}" destId="{41AD337D-5002-45CA-BAD9-BD9E23BC41B4}" srcOrd="0" destOrd="0" presId="urn:microsoft.com/office/officeart/2005/8/layout/process5"/>
    <dgm:cxn modelId="{D3C9668A-0A35-4683-AC82-F3B1F9C63448}" srcId="{51F1496F-BBFD-4D61-AAC4-CFB235B9C25C}" destId="{D94758B8-7BD1-4E01-8C98-FCBC163FF141}" srcOrd="1" destOrd="0" parTransId="{97478BC7-B357-40D5-8AB4-83BBDD277625}" sibTransId="{8A209E56-9327-4D2E-B84A-13063343AC01}"/>
    <dgm:cxn modelId="{E6B4A890-B336-4495-A247-815E60538F9E}" type="presOf" srcId="{E4D33BCC-4D50-4DFA-A9BA-90E209AD1E6D}" destId="{034809E7-52DD-4A3D-A6A5-39D273C49081}" srcOrd="0" destOrd="0" presId="urn:microsoft.com/office/officeart/2005/8/layout/process5"/>
    <dgm:cxn modelId="{0ECA1194-EDC1-49D6-8181-3D206789E64C}" type="presOf" srcId="{6831A4C0-9B9C-471D-BC2B-A2D07ED5E3AD}" destId="{1999D5A7-66E2-4830-BF02-7789F327B07E}" srcOrd="0" destOrd="0" presId="urn:microsoft.com/office/officeart/2005/8/layout/process5"/>
    <dgm:cxn modelId="{D984E996-D59D-49E4-A7E4-3D31D71EF7F2}" type="presOf" srcId="{5025DF0A-236E-4C37-9982-23DB2E4F1396}" destId="{231AAC41-CC65-4021-8F2E-85781D5BBEA2}" srcOrd="0" destOrd="0" presId="urn:microsoft.com/office/officeart/2005/8/layout/process5"/>
    <dgm:cxn modelId="{3FC6C997-3971-4F91-8C16-432EA8BCCC47}" type="presOf" srcId="{D94758B8-7BD1-4E01-8C98-FCBC163FF141}" destId="{79759E0D-A9A7-4C81-97EE-E1E67C7D01D8}" srcOrd="0" destOrd="0" presId="urn:microsoft.com/office/officeart/2005/8/layout/process5"/>
    <dgm:cxn modelId="{CDC3BDA0-A16F-4635-9B55-53F342E15B24}" type="presOf" srcId="{6831A4C0-9B9C-471D-BC2B-A2D07ED5E3AD}" destId="{A798838A-83FD-47B5-A872-5218C60B0099}" srcOrd="1" destOrd="0" presId="urn:microsoft.com/office/officeart/2005/8/layout/process5"/>
    <dgm:cxn modelId="{CA9940A3-44C7-4257-B79A-DB55DBB136E7}" type="presOf" srcId="{EA39230D-DD6D-4E52-AECF-58B19537469D}" destId="{8F528473-427F-4ABC-9EE2-C1505936001B}" srcOrd="0" destOrd="0" presId="urn:microsoft.com/office/officeart/2005/8/layout/process5"/>
    <dgm:cxn modelId="{F5ADF4A4-F9F2-4487-8281-C40C3F613B28}" srcId="{51F1496F-BBFD-4D61-AAC4-CFB235B9C25C}" destId="{D6E1293B-E23A-4610-9689-447D1F90352C}" srcOrd="2" destOrd="0" parTransId="{D689A240-A42D-4576-8E75-E0D8D42A73E8}" sibTransId="{155B61F8-B157-4635-ACA1-3F30B43E6C1D}"/>
    <dgm:cxn modelId="{6DBB06A7-1A23-4F8F-8ECA-2A98D8E0759B}" type="presOf" srcId="{8A209E56-9327-4D2E-B84A-13063343AC01}" destId="{ADF24F4D-64C7-4087-B864-C5F032469968}" srcOrd="1" destOrd="0" presId="urn:microsoft.com/office/officeart/2005/8/layout/process5"/>
    <dgm:cxn modelId="{14F1FEAB-F612-4D3D-AF10-33D2AAF942B1}" type="presOf" srcId="{0A018C84-DE25-44FF-9B4B-F9FFE4AAB396}" destId="{415B2237-F7EC-4C6A-A77E-E0EFDDCC859B}" srcOrd="0" destOrd="0" presId="urn:microsoft.com/office/officeart/2005/8/layout/process5"/>
    <dgm:cxn modelId="{87C0EDB1-6E68-4A6F-8387-2EA635FB35F5}" type="presOf" srcId="{07F6A4FA-73B6-4298-815F-434937E192D9}" destId="{2C227205-A14F-43FB-BA83-581A5FD15571}" srcOrd="1" destOrd="0" presId="urn:microsoft.com/office/officeart/2005/8/layout/process5"/>
    <dgm:cxn modelId="{0E1F22B2-BCB5-4269-B903-FE5039C8F4DD}" type="presOf" srcId="{14E61ABE-9693-46CE-8A9A-85CA1734E1A4}" destId="{6B89DDB1-3830-4EB0-9DEF-3DA8B16FD496}" srcOrd="1" destOrd="0" presId="urn:microsoft.com/office/officeart/2005/8/layout/process5"/>
    <dgm:cxn modelId="{38070CB7-5E0E-4FDA-8EBF-4DCF24DAF5C5}" type="presOf" srcId="{F551ECFE-6C8C-43BD-B618-068AE191213B}" destId="{4DEAE927-2983-40E1-911F-D8CB8A68CF94}" srcOrd="0" destOrd="0" presId="urn:microsoft.com/office/officeart/2005/8/layout/process5"/>
    <dgm:cxn modelId="{061C62B8-262B-4680-A367-8C5959C979CD}" type="presOf" srcId="{E2DADFD6-C2FA-46BC-9B3E-B7563ADAE7C2}" destId="{6B3C6289-BB74-4899-8A3C-F29BB5B31537}" srcOrd="1" destOrd="0" presId="urn:microsoft.com/office/officeart/2005/8/layout/process5"/>
    <dgm:cxn modelId="{2D00B8BC-C747-4796-92D5-F3625A7D20AD}" type="presOf" srcId="{14E61ABE-9693-46CE-8A9A-85CA1734E1A4}" destId="{EC089AAB-8EFB-4E5A-BD83-CF04CEFEEC4F}" srcOrd="0" destOrd="0" presId="urn:microsoft.com/office/officeart/2005/8/layout/process5"/>
    <dgm:cxn modelId="{C9D661CE-8EAA-47E7-A18F-E3EA346B1CDF}" type="presOf" srcId="{91DE42C1-2286-463E-8103-AE90E190FC2A}" destId="{09258B08-290E-4F99-A10D-40AF9366B62C}" srcOrd="0" destOrd="0" presId="urn:microsoft.com/office/officeart/2005/8/layout/process5"/>
    <dgm:cxn modelId="{95CA79CF-BD23-4D7F-A751-69D383ACFB18}" type="presOf" srcId="{D0988082-1A82-4B70-B143-ADAAB623879E}" destId="{41D7B2DD-0BDC-4B2D-B9AB-2A6A734D98D4}" srcOrd="0" destOrd="0" presId="urn:microsoft.com/office/officeart/2005/8/layout/process5"/>
    <dgm:cxn modelId="{BF8CCACF-1532-4315-B8CB-097D3DC08AF5}" type="presOf" srcId="{259BE62F-0687-470B-9B07-C30AC1D03985}" destId="{9D45208B-BF31-419A-9933-3C8343B29E7B}" srcOrd="1" destOrd="0" presId="urn:microsoft.com/office/officeart/2005/8/layout/process5"/>
    <dgm:cxn modelId="{CEA685D4-ECB0-40E2-A135-AA9FBD57FA38}" srcId="{51F1496F-BBFD-4D61-AAC4-CFB235B9C25C}" destId="{F551ECFE-6C8C-43BD-B618-068AE191213B}" srcOrd="5" destOrd="0" parTransId="{678340B9-B4DA-4B2A-9892-E6AF77F16873}" sibTransId="{07F6A4FA-73B6-4298-815F-434937E192D9}"/>
    <dgm:cxn modelId="{6BC5A2D9-EF4C-4F2F-AF3C-C631FC13B4CF}" srcId="{51F1496F-BBFD-4D61-AAC4-CFB235B9C25C}" destId="{AD4F0DD6-F9AD-4CB2-9C31-4FD3EB0AE15C}" srcOrd="4" destOrd="0" parTransId="{3833DF84-D3C5-4CFA-81F4-65413C1FC349}" sibTransId="{91DE42C1-2286-463E-8103-AE90E190FC2A}"/>
    <dgm:cxn modelId="{D1543AE4-79B0-4049-A317-F416AE85CE40}" srcId="{51F1496F-BBFD-4D61-AAC4-CFB235B9C25C}" destId="{EA39230D-DD6D-4E52-AECF-58B19537469D}" srcOrd="6" destOrd="0" parTransId="{EB777820-D834-413E-9F2E-72C965DD3FCE}" sibTransId="{259BE62F-0687-470B-9B07-C30AC1D03985}"/>
    <dgm:cxn modelId="{57F999E6-6FD7-4729-AB38-CA9AE3B4CC72}" type="presOf" srcId="{04CDD8F5-9C47-4DAD-97B3-9EA1F5A5A6B7}" destId="{1419B7F2-219F-4796-840B-D5D2D1D2B2D7}" srcOrd="0" destOrd="0" presId="urn:microsoft.com/office/officeart/2005/8/layout/process5"/>
    <dgm:cxn modelId="{0B2C44E8-0DED-45C8-B94C-80246D7C130D}" type="presOf" srcId="{AD4F0DD6-F9AD-4CB2-9C31-4FD3EB0AE15C}" destId="{2B0EEA85-0C0A-4510-BCEA-8F6CA9E2EE6E}" srcOrd="0" destOrd="0" presId="urn:microsoft.com/office/officeart/2005/8/layout/process5"/>
    <dgm:cxn modelId="{9025C4F8-F77F-4A41-99E4-165F581D2DBC}" type="presOf" srcId="{C59A897C-788E-41D5-AFEE-37529FB0AFBD}" destId="{0AF16027-DEA7-4737-AC4F-43FAF282FCE9}" srcOrd="0" destOrd="0" presId="urn:microsoft.com/office/officeart/2005/8/layout/process5"/>
    <dgm:cxn modelId="{A65FDCF9-5F66-4980-91FA-53E4CE78D61E}" srcId="{51F1496F-BBFD-4D61-AAC4-CFB235B9C25C}" destId="{04CDD8F5-9C47-4DAD-97B3-9EA1F5A5A6B7}" srcOrd="3" destOrd="0" parTransId="{3AF79549-D030-4BAE-BA20-BC3C7124D41F}" sibTransId="{C4F3184D-D826-4BCE-88C8-ADE3C2165097}"/>
    <dgm:cxn modelId="{CBA0FEFC-DCF5-4FF6-BA5F-198D147B1110}" srcId="{51F1496F-BBFD-4D61-AAC4-CFB235B9C25C}" destId="{C59A897C-788E-41D5-AFEE-37529FB0AFBD}" srcOrd="10" destOrd="0" parTransId="{5A1146F4-AFB3-4999-9472-2779B6FF19C4}" sibTransId="{6831A4C0-9B9C-471D-BC2B-A2D07ED5E3AD}"/>
    <dgm:cxn modelId="{526FBC0F-049D-49CE-B6CE-860B25F6E401}" type="presParOf" srcId="{BF26A02A-D304-4FFF-BEC4-8999C32B6775}" destId="{55A41303-E594-445C-8B21-53D804FADB97}" srcOrd="0" destOrd="0" presId="urn:microsoft.com/office/officeart/2005/8/layout/process5"/>
    <dgm:cxn modelId="{8D207D23-E21B-4B16-B0FA-269BE3C7F626}" type="presParOf" srcId="{BF26A02A-D304-4FFF-BEC4-8999C32B6775}" destId="{EC089AAB-8EFB-4E5A-BD83-CF04CEFEEC4F}" srcOrd="1" destOrd="0" presId="urn:microsoft.com/office/officeart/2005/8/layout/process5"/>
    <dgm:cxn modelId="{4F4C8936-591D-449B-ABD0-DEB773ED621D}" type="presParOf" srcId="{EC089AAB-8EFB-4E5A-BD83-CF04CEFEEC4F}" destId="{6B89DDB1-3830-4EB0-9DEF-3DA8B16FD496}" srcOrd="0" destOrd="0" presId="urn:microsoft.com/office/officeart/2005/8/layout/process5"/>
    <dgm:cxn modelId="{DB649A7D-2DBE-4E1D-AD61-2BB4C4DE70B8}" type="presParOf" srcId="{BF26A02A-D304-4FFF-BEC4-8999C32B6775}" destId="{79759E0D-A9A7-4C81-97EE-E1E67C7D01D8}" srcOrd="2" destOrd="0" presId="urn:microsoft.com/office/officeart/2005/8/layout/process5"/>
    <dgm:cxn modelId="{54A4EFA5-BFCB-4AD3-9373-56071BCAD9C0}" type="presParOf" srcId="{BF26A02A-D304-4FFF-BEC4-8999C32B6775}" destId="{5C92F626-F904-4225-B8F3-25C5515C3942}" srcOrd="3" destOrd="0" presId="urn:microsoft.com/office/officeart/2005/8/layout/process5"/>
    <dgm:cxn modelId="{C8F3DB5B-754D-4B6A-B6AD-7A44B5D6171D}" type="presParOf" srcId="{5C92F626-F904-4225-B8F3-25C5515C3942}" destId="{ADF24F4D-64C7-4087-B864-C5F032469968}" srcOrd="0" destOrd="0" presId="urn:microsoft.com/office/officeart/2005/8/layout/process5"/>
    <dgm:cxn modelId="{9010AA95-A678-4078-B417-E49FD3DBE81F}" type="presParOf" srcId="{BF26A02A-D304-4FFF-BEC4-8999C32B6775}" destId="{917A70B8-CC2A-465F-8B3C-413F478630CA}" srcOrd="4" destOrd="0" presId="urn:microsoft.com/office/officeart/2005/8/layout/process5"/>
    <dgm:cxn modelId="{84D2BB0A-F5E8-4B55-993F-482908569D06}" type="presParOf" srcId="{BF26A02A-D304-4FFF-BEC4-8999C32B6775}" destId="{64DD7DA4-6D94-4587-85F5-C4C6372DAD72}" srcOrd="5" destOrd="0" presId="urn:microsoft.com/office/officeart/2005/8/layout/process5"/>
    <dgm:cxn modelId="{9CC6BA2B-1568-4DA4-993F-AA79484204F4}" type="presParOf" srcId="{64DD7DA4-6D94-4587-85F5-C4C6372DAD72}" destId="{2225EA9F-E771-4961-8DC5-636C94C7BC73}" srcOrd="0" destOrd="0" presId="urn:microsoft.com/office/officeart/2005/8/layout/process5"/>
    <dgm:cxn modelId="{5BED4709-8BF4-435D-94F8-3C2571C89FFD}" type="presParOf" srcId="{BF26A02A-D304-4FFF-BEC4-8999C32B6775}" destId="{1419B7F2-219F-4796-840B-D5D2D1D2B2D7}" srcOrd="6" destOrd="0" presId="urn:microsoft.com/office/officeart/2005/8/layout/process5"/>
    <dgm:cxn modelId="{2BE7C08A-8F60-46D3-B07C-03F168BA78DC}" type="presParOf" srcId="{BF26A02A-D304-4FFF-BEC4-8999C32B6775}" destId="{C933E6F0-3737-4CDC-BF77-7A84B8A6125B}" srcOrd="7" destOrd="0" presId="urn:microsoft.com/office/officeart/2005/8/layout/process5"/>
    <dgm:cxn modelId="{AC4AE254-FCAB-4AFB-BEE9-6CBB0482E437}" type="presParOf" srcId="{C933E6F0-3737-4CDC-BF77-7A84B8A6125B}" destId="{9F0DE10C-24E6-476E-AC8C-F36C47F82214}" srcOrd="0" destOrd="0" presId="urn:microsoft.com/office/officeart/2005/8/layout/process5"/>
    <dgm:cxn modelId="{34822803-E7FB-4406-BF0C-0F57D5C53B15}" type="presParOf" srcId="{BF26A02A-D304-4FFF-BEC4-8999C32B6775}" destId="{2B0EEA85-0C0A-4510-BCEA-8F6CA9E2EE6E}" srcOrd="8" destOrd="0" presId="urn:microsoft.com/office/officeart/2005/8/layout/process5"/>
    <dgm:cxn modelId="{FADE6AD8-7273-4580-8051-AAF84452A8E2}" type="presParOf" srcId="{BF26A02A-D304-4FFF-BEC4-8999C32B6775}" destId="{09258B08-290E-4F99-A10D-40AF9366B62C}" srcOrd="9" destOrd="0" presId="urn:microsoft.com/office/officeart/2005/8/layout/process5"/>
    <dgm:cxn modelId="{98EF8F89-3887-42B2-9EF4-70A17C67BD7C}" type="presParOf" srcId="{09258B08-290E-4F99-A10D-40AF9366B62C}" destId="{E8957665-46C5-44A6-8D1F-6EFB3FD86E23}" srcOrd="0" destOrd="0" presId="urn:microsoft.com/office/officeart/2005/8/layout/process5"/>
    <dgm:cxn modelId="{9764D934-8081-4D65-A9C3-600853A87270}" type="presParOf" srcId="{BF26A02A-D304-4FFF-BEC4-8999C32B6775}" destId="{4DEAE927-2983-40E1-911F-D8CB8A68CF94}" srcOrd="10" destOrd="0" presId="urn:microsoft.com/office/officeart/2005/8/layout/process5"/>
    <dgm:cxn modelId="{487CB52F-442A-4227-AD72-1C3261D50D99}" type="presParOf" srcId="{BF26A02A-D304-4FFF-BEC4-8999C32B6775}" destId="{88450002-284C-48D1-9A07-3D13677ADFFD}" srcOrd="11" destOrd="0" presId="urn:microsoft.com/office/officeart/2005/8/layout/process5"/>
    <dgm:cxn modelId="{DE6A1895-979A-4A67-B431-C78A1FC51616}" type="presParOf" srcId="{88450002-284C-48D1-9A07-3D13677ADFFD}" destId="{2C227205-A14F-43FB-BA83-581A5FD15571}" srcOrd="0" destOrd="0" presId="urn:microsoft.com/office/officeart/2005/8/layout/process5"/>
    <dgm:cxn modelId="{272C9887-4827-44D0-9339-A5B1B45E963A}" type="presParOf" srcId="{BF26A02A-D304-4FFF-BEC4-8999C32B6775}" destId="{8F528473-427F-4ABC-9EE2-C1505936001B}" srcOrd="12" destOrd="0" presId="urn:microsoft.com/office/officeart/2005/8/layout/process5"/>
    <dgm:cxn modelId="{E6BFCD3D-5100-4FC1-AB64-423CAE7EABC7}" type="presParOf" srcId="{BF26A02A-D304-4FFF-BEC4-8999C32B6775}" destId="{009EE4C8-74FE-484A-8103-7B9FC8E2BD94}" srcOrd="13" destOrd="0" presId="urn:microsoft.com/office/officeart/2005/8/layout/process5"/>
    <dgm:cxn modelId="{5327CC62-3BEF-4AA5-B423-8C806F06FF1E}" type="presParOf" srcId="{009EE4C8-74FE-484A-8103-7B9FC8E2BD94}" destId="{9D45208B-BF31-419A-9933-3C8343B29E7B}" srcOrd="0" destOrd="0" presId="urn:microsoft.com/office/officeart/2005/8/layout/process5"/>
    <dgm:cxn modelId="{15AF47AB-64F9-48D0-AF62-5DEFF9A0BA7A}" type="presParOf" srcId="{BF26A02A-D304-4FFF-BEC4-8999C32B6775}" destId="{415B2237-F7EC-4C6A-A77E-E0EFDDCC859B}" srcOrd="14" destOrd="0" presId="urn:microsoft.com/office/officeart/2005/8/layout/process5"/>
    <dgm:cxn modelId="{F69DB9E8-13B7-4D48-AACA-760D092DC85A}" type="presParOf" srcId="{BF26A02A-D304-4FFF-BEC4-8999C32B6775}" destId="{19AB3349-FB08-4215-B317-FFA266846DEF}" srcOrd="15" destOrd="0" presId="urn:microsoft.com/office/officeart/2005/8/layout/process5"/>
    <dgm:cxn modelId="{0A6DB5FA-387F-45B2-9B7D-E2A16DC756E9}" type="presParOf" srcId="{19AB3349-FB08-4215-B317-FFA266846DEF}" destId="{AD7C7F2E-CD86-4B6C-B0A6-B6D7D3C44FEF}" srcOrd="0" destOrd="0" presId="urn:microsoft.com/office/officeart/2005/8/layout/process5"/>
    <dgm:cxn modelId="{88F33BA4-F5AD-4FC6-86CA-D9174488CE81}" type="presParOf" srcId="{BF26A02A-D304-4FFF-BEC4-8999C32B6775}" destId="{231AAC41-CC65-4021-8F2E-85781D5BBEA2}" srcOrd="16" destOrd="0" presId="urn:microsoft.com/office/officeart/2005/8/layout/process5"/>
    <dgm:cxn modelId="{02BD2A0E-F889-4F9D-97C9-23EF8E5116C9}" type="presParOf" srcId="{BF26A02A-D304-4FFF-BEC4-8999C32B6775}" destId="{41AD337D-5002-45CA-BAD9-BD9E23BC41B4}" srcOrd="17" destOrd="0" presId="urn:microsoft.com/office/officeart/2005/8/layout/process5"/>
    <dgm:cxn modelId="{2A785BA1-D914-4C88-8359-D9EFB0A95C34}" type="presParOf" srcId="{41AD337D-5002-45CA-BAD9-BD9E23BC41B4}" destId="{19985D6D-1337-4417-A5CE-B813D3621FF2}" srcOrd="0" destOrd="0" presId="urn:microsoft.com/office/officeart/2005/8/layout/process5"/>
    <dgm:cxn modelId="{E392AA6A-ED91-44D8-AEBA-D5F75AEFB9E8}" type="presParOf" srcId="{BF26A02A-D304-4FFF-BEC4-8999C32B6775}" destId="{034809E7-52DD-4A3D-A6A5-39D273C49081}" srcOrd="18" destOrd="0" presId="urn:microsoft.com/office/officeart/2005/8/layout/process5"/>
    <dgm:cxn modelId="{E0A1BD7B-BC33-4B5A-ACA9-5A091ACE8410}" type="presParOf" srcId="{BF26A02A-D304-4FFF-BEC4-8999C32B6775}" destId="{B0DBAE25-DB47-45BD-9FF4-98CF43433340}" srcOrd="19" destOrd="0" presId="urn:microsoft.com/office/officeart/2005/8/layout/process5"/>
    <dgm:cxn modelId="{56A8988C-22F4-44BA-8759-4672EF169105}" type="presParOf" srcId="{B0DBAE25-DB47-45BD-9FF4-98CF43433340}" destId="{6B3C6289-BB74-4899-8A3C-F29BB5B31537}" srcOrd="0" destOrd="0" presId="urn:microsoft.com/office/officeart/2005/8/layout/process5"/>
    <dgm:cxn modelId="{738EEF12-8065-4663-8376-DD5291F81A77}" type="presParOf" srcId="{BF26A02A-D304-4FFF-BEC4-8999C32B6775}" destId="{0AF16027-DEA7-4737-AC4F-43FAF282FCE9}" srcOrd="20" destOrd="0" presId="urn:microsoft.com/office/officeart/2005/8/layout/process5"/>
    <dgm:cxn modelId="{9EBC339B-8776-4064-93C1-4DAB8603591A}" type="presParOf" srcId="{BF26A02A-D304-4FFF-BEC4-8999C32B6775}" destId="{1999D5A7-66E2-4830-BF02-7789F327B07E}" srcOrd="21" destOrd="0" presId="urn:microsoft.com/office/officeart/2005/8/layout/process5"/>
    <dgm:cxn modelId="{640BED81-30DA-4D95-9520-37A4F5772F33}" type="presParOf" srcId="{1999D5A7-66E2-4830-BF02-7789F327B07E}" destId="{A798838A-83FD-47B5-A872-5218C60B0099}" srcOrd="0" destOrd="0" presId="urn:microsoft.com/office/officeart/2005/8/layout/process5"/>
    <dgm:cxn modelId="{9217E277-93E6-4C4A-A963-0ABA16C492AE}" type="presParOf" srcId="{BF26A02A-D304-4FFF-BEC4-8999C32B6775}" destId="{73CA3528-A8A8-4B42-98CB-29B2321D88A3}" srcOrd="22" destOrd="0" presId="urn:microsoft.com/office/officeart/2005/8/layout/process5"/>
    <dgm:cxn modelId="{FE688E47-2E73-4CA5-99FE-842F7FF0439C}" type="presParOf" srcId="{BF26A02A-D304-4FFF-BEC4-8999C32B6775}" destId="{97CC1DD3-4FCA-4D81-B5C0-1396FEA83C63}" srcOrd="23" destOrd="0" presId="urn:microsoft.com/office/officeart/2005/8/layout/process5"/>
    <dgm:cxn modelId="{CB8D0035-7B9B-471D-9CBA-9C41A4DA7D4F}" type="presParOf" srcId="{97CC1DD3-4FCA-4D81-B5C0-1396FEA83C63}" destId="{D9B8635D-C919-423C-8337-24F996A65A8F}" srcOrd="0" destOrd="0" presId="urn:microsoft.com/office/officeart/2005/8/layout/process5"/>
    <dgm:cxn modelId="{B2817464-1105-4E43-AC76-1BE5407743B5}" type="presParOf" srcId="{BF26A02A-D304-4FFF-BEC4-8999C32B6775}" destId="{41D7B2DD-0BDC-4B2D-B9AB-2A6A734D98D4}" srcOrd="24" destOrd="0" presId="urn:microsoft.com/office/officeart/2005/8/layout/process5"/>
  </dgm:cxnLst>
  <dgm:bg>
    <a:solidFill>
      <a:srgbClr val="E2F0D9"/>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8A9C69-C112-4383-AFE6-5C5C52D4A0F8}" type="doc">
      <dgm:prSet loTypeId="urn:microsoft.com/office/officeart/2005/8/layout/cycle8" loCatId="cycle" qsTypeId="urn:microsoft.com/office/officeart/2005/8/quickstyle/simple4" qsCatId="simple" csTypeId="urn:microsoft.com/office/officeart/2005/8/colors/accent5_4" csCatId="accent5" phldr="1"/>
      <dgm:spPr/>
    </dgm:pt>
    <dgm:pt modelId="{380562EA-386E-46FB-86FD-7028C78978E0}">
      <dgm:prSet phldrT="[Text]" custT="1"/>
      <dgm:spPr>
        <a:solidFill>
          <a:srgbClr val="989ECE"/>
        </a:solidFill>
      </dgm:spPr>
      <dgm:t>
        <a:bodyPr/>
        <a:lstStyle/>
        <a:p>
          <a:pPr>
            <a:buFont typeface="Corbel" panose="020B0503020204020204" pitchFamily="34" charset="0"/>
            <a:buChar char="•"/>
          </a:pPr>
          <a:r>
            <a:rPr lang="en-GB" sz="1300" dirty="0">
              <a:latin typeface="Arial" panose="020B0604020202020204" pitchFamily="34" charset="0"/>
              <a:cs typeface="Arial" panose="020B0604020202020204" pitchFamily="34" charset="0"/>
            </a:rPr>
            <a:t>A:</a:t>
          </a:r>
        </a:p>
        <a:p>
          <a:pPr>
            <a:buFont typeface="Corbel" panose="020B0503020204020204" pitchFamily="34" charset="0"/>
            <a:buChar char="•"/>
          </a:pPr>
          <a:r>
            <a:rPr lang="en-GB" sz="1300" dirty="0">
              <a:latin typeface="Arial" panose="020B0604020202020204" pitchFamily="34" charset="0"/>
              <a:cs typeface="Arial" panose="020B0604020202020204" pitchFamily="34" charset="0"/>
            </a:rPr>
            <a:t>Identify Audiences</a:t>
          </a:r>
        </a:p>
      </dgm:t>
    </dgm:pt>
    <dgm:pt modelId="{55F55324-CEF7-48FF-B132-A4B372D98A29}" type="parTrans" cxnId="{1DE40889-C56F-4ADA-9500-421CEA0E912F}">
      <dgm:prSet/>
      <dgm:spPr/>
      <dgm:t>
        <a:bodyPr/>
        <a:lstStyle/>
        <a:p>
          <a:endParaRPr lang="en-GB" sz="4400"/>
        </a:p>
      </dgm:t>
    </dgm:pt>
    <dgm:pt modelId="{F6A906AF-0F8C-439A-BE48-827BF13AE4F2}" type="sibTrans" cxnId="{1DE40889-C56F-4ADA-9500-421CEA0E912F}">
      <dgm:prSet/>
      <dgm:spPr/>
      <dgm:t>
        <a:bodyPr/>
        <a:lstStyle/>
        <a:p>
          <a:endParaRPr lang="en-GB" sz="4400"/>
        </a:p>
      </dgm:t>
    </dgm:pt>
    <dgm:pt modelId="{B8A51EFD-83EE-497B-BC84-23B9822587CA}">
      <dgm:prSet custT="1"/>
      <dgm:spPr>
        <a:solidFill>
          <a:srgbClr val="FD8469"/>
        </a:solidFill>
      </dgm:spPr>
      <dgm:t>
        <a:bodyPr/>
        <a:lstStyle/>
        <a:p>
          <a:pPr>
            <a:buFont typeface="Corbel" panose="020B0503020204020204" pitchFamily="34" charset="0"/>
            <a:buChar char="•"/>
          </a:pPr>
          <a:r>
            <a:rPr lang="en-GB" sz="1300" dirty="0">
              <a:latin typeface="Arial" panose="020B0604020202020204" pitchFamily="34" charset="0"/>
              <a:cs typeface="Arial" panose="020B0604020202020204" pitchFamily="34" charset="0"/>
            </a:rPr>
            <a:t>B:</a:t>
          </a:r>
        </a:p>
        <a:p>
          <a:pPr>
            <a:buFont typeface="Corbel" panose="020B0503020204020204" pitchFamily="34" charset="0"/>
            <a:buChar char="•"/>
          </a:pPr>
          <a:r>
            <a:rPr lang="en-GB" sz="1300" dirty="0">
              <a:latin typeface="Arial" panose="020B0604020202020204" pitchFamily="34" charset="0"/>
              <a:cs typeface="Arial" panose="020B0604020202020204" pitchFamily="34" charset="0"/>
            </a:rPr>
            <a:t>Analyse stakeholder interest and influence</a:t>
          </a:r>
        </a:p>
      </dgm:t>
    </dgm:pt>
    <dgm:pt modelId="{2856B828-AEBC-433F-BCD1-26A693695C04}" type="parTrans" cxnId="{9A1B3FFB-CB10-48B6-9C58-FE430B5C32FB}">
      <dgm:prSet/>
      <dgm:spPr/>
      <dgm:t>
        <a:bodyPr/>
        <a:lstStyle/>
        <a:p>
          <a:endParaRPr lang="en-GB" sz="4400"/>
        </a:p>
      </dgm:t>
    </dgm:pt>
    <dgm:pt modelId="{E6236531-2293-4A70-B9F3-799485716F00}" type="sibTrans" cxnId="{9A1B3FFB-CB10-48B6-9C58-FE430B5C32FB}">
      <dgm:prSet/>
      <dgm:spPr/>
      <dgm:t>
        <a:bodyPr/>
        <a:lstStyle/>
        <a:p>
          <a:endParaRPr lang="en-GB" sz="4400"/>
        </a:p>
      </dgm:t>
    </dgm:pt>
    <dgm:pt modelId="{6E7E813F-FB65-471A-B9A8-ABEEA789A9F4}">
      <dgm:prSet custT="1"/>
      <dgm:spPr>
        <a:solidFill>
          <a:srgbClr val="F9B54C"/>
        </a:solidFill>
      </dgm:spPr>
      <dgm:t>
        <a:bodyPr/>
        <a:lstStyle/>
        <a:p>
          <a:pPr>
            <a:buFont typeface="Corbel" panose="020B0503020204020204" pitchFamily="34" charset="0"/>
            <a:buNone/>
          </a:pPr>
          <a:r>
            <a:rPr lang="en-GB" sz="1300" dirty="0">
              <a:latin typeface="Arial" panose="020B0604020202020204" pitchFamily="34" charset="0"/>
              <a:cs typeface="Arial" panose="020B0604020202020204" pitchFamily="34" charset="0"/>
            </a:rPr>
            <a:t>C:</a:t>
          </a:r>
        </a:p>
        <a:p>
          <a:pPr>
            <a:buFont typeface="Corbel" panose="020B0503020204020204" pitchFamily="34" charset="0"/>
            <a:buNone/>
          </a:pPr>
          <a:r>
            <a:rPr lang="en-GB" sz="1300" dirty="0">
              <a:latin typeface="Arial" panose="020B0604020202020204" pitchFamily="34" charset="0"/>
              <a:cs typeface="Arial" panose="020B0604020202020204" pitchFamily="34" charset="0"/>
            </a:rPr>
            <a:t>Understand comms and Engagement needs</a:t>
          </a:r>
        </a:p>
      </dgm:t>
    </dgm:pt>
    <dgm:pt modelId="{21832AEF-C4AB-4EB5-BE74-A9E380D0F959}" type="parTrans" cxnId="{AC509C7E-D19E-45B1-A8C0-E302124FF711}">
      <dgm:prSet/>
      <dgm:spPr/>
      <dgm:t>
        <a:bodyPr/>
        <a:lstStyle/>
        <a:p>
          <a:endParaRPr lang="en-GB" sz="4400"/>
        </a:p>
      </dgm:t>
    </dgm:pt>
    <dgm:pt modelId="{73313593-8005-4690-8E9F-0B529064DA9B}" type="sibTrans" cxnId="{AC509C7E-D19E-45B1-A8C0-E302124FF711}">
      <dgm:prSet/>
      <dgm:spPr/>
      <dgm:t>
        <a:bodyPr/>
        <a:lstStyle/>
        <a:p>
          <a:endParaRPr lang="en-GB" sz="4400"/>
        </a:p>
      </dgm:t>
    </dgm:pt>
    <dgm:pt modelId="{903BB665-D4FF-454B-A215-036666FE95BE}">
      <dgm:prSet custT="1"/>
      <dgm:spPr>
        <a:solidFill>
          <a:srgbClr val="90DFAA"/>
        </a:solidFill>
      </dgm:spPr>
      <dgm:t>
        <a:bodyPr/>
        <a:lstStyle/>
        <a:p>
          <a:pPr>
            <a:buFont typeface="Corbel" panose="020B0503020204020204" pitchFamily="34" charset="0"/>
            <a:buChar char="•"/>
          </a:pPr>
          <a:r>
            <a:rPr lang="en-GB" sz="1300" dirty="0">
              <a:latin typeface="Arial" panose="020B0604020202020204" pitchFamily="34" charset="0"/>
              <a:cs typeface="Arial" panose="020B0604020202020204" pitchFamily="34" charset="0"/>
            </a:rPr>
            <a:t>D:</a:t>
          </a:r>
        </a:p>
        <a:p>
          <a:pPr>
            <a:buFont typeface="Corbel" panose="020B0503020204020204" pitchFamily="34" charset="0"/>
            <a:buChar char="•"/>
          </a:pPr>
          <a:r>
            <a:rPr lang="en-GB" sz="1300" dirty="0">
              <a:latin typeface="Arial" panose="020B0604020202020204" pitchFamily="34" charset="0"/>
              <a:cs typeface="Arial" panose="020B0604020202020204" pitchFamily="34" charset="0"/>
            </a:rPr>
            <a:t>Manage stakeholder expectations</a:t>
          </a:r>
        </a:p>
      </dgm:t>
    </dgm:pt>
    <dgm:pt modelId="{F28A1184-DAC1-44F6-9E32-A6C9C9E4CF20}" type="parTrans" cxnId="{D157637B-7AA8-420F-B81B-FAE756CAAFE1}">
      <dgm:prSet/>
      <dgm:spPr/>
      <dgm:t>
        <a:bodyPr/>
        <a:lstStyle/>
        <a:p>
          <a:endParaRPr lang="en-GB" sz="4400"/>
        </a:p>
      </dgm:t>
    </dgm:pt>
    <dgm:pt modelId="{5946AE86-F3EA-459D-8E68-AF3C483BE083}" type="sibTrans" cxnId="{D157637B-7AA8-420F-B81B-FAE756CAAFE1}">
      <dgm:prSet/>
      <dgm:spPr/>
      <dgm:t>
        <a:bodyPr/>
        <a:lstStyle/>
        <a:p>
          <a:endParaRPr lang="en-GB" sz="4400"/>
        </a:p>
      </dgm:t>
    </dgm:pt>
    <dgm:pt modelId="{0346042C-7C3A-46FC-8EA6-F1AB699977DF}">
      <dgm:prSet custT="1"/>
      <dgm:spPr>
        <a:solidFill>
          <a:srgbClr val="537A9B"/>
        </a:solidFill>
      </dgm:spPr>
      <dgm:t>
        <a:bodyPr/>
        <a:lstStyle/>
        <a:p>
          <a:pPr>
            <a:buFont typeface="Corbel" panose="020B0503020204020204" pitchFamily="34" charset="0"/>
            <a:buChar char="•"/>
          </a:pPr>
          <a:r>
            <a:rPr lang="en-GB" sz="1300" dirty="0">
              <a:latin typeface="Arial" panose="020B0604020202020204" pitchFamily="34" charset="0"/>
              <a:cs typeface="Arial" panose="020B0604020202020204" pitchFamily="34" charset="0"/>
            </a:rPr>
            <a:t>E:</a:t>
          </a:r>
        </a:p>
        <a:p>
          <a:pPr>
            <a:buFont typeface="Corbel" panose="020B0503020204020204" pitchFamily="34" charset="0"/>
            <a:buChar char="•"/>
          </a:pPr>
          <a:r>
            <a:rPr lang="en-GB" sz="1300" dirty="0">
              <a:latin typeface="Arial" panose="020B0604020202020204" pitchFamily="34" charset="0"/>
              <a:cs typeface="Arial" panose="020B0604020202020204" pitchFamily="34" charset="0"/>
            </a:rPr>
            <a:t>Take       Action</a:t>
          </a:r>
        </a:p>
      </dgm:t>
    </dgm:pt>
    <dgm:pt modelId="{7CABA3C1-9578-433A-BB7F-BDA8EF82D521}" type="parTrans" cxnId="{C2F8702E-1A0D-4ED8-885D-ABF507AB06D0}">
      <dgm:prSet/>
      <dgm:spPr/>
      <dgm:t>
        <a:bodyPr/>
        <a:lstStyle/>
        <a:p>
          <a:endParaRPr lang="en-GB" sz="4400"/>
        </a:p>
      </dgm:t>
    </dgm:pt>
    <dgm:pt modelId="{CB1297F5-A351-4721-9E3C-F200DA0B8205}" type="sibTrans" cxnId="{C2F8702E-1A0D-4ED8-885D-ABF507AB06D0}">
      <dgm:prSet/>
      <dgm:spPr/>
      <dgm:t>
        <a:bodyPr/>
        <a:lstStyle/>
        <a:p>
          <a:endParaRPr lang="en-GB" sz="4400"/>
        </a:p>
      </dgm:t>
    </dgm:pt>
    <dgm:pt modelId="{0CFF3F28-A39D-403D-9ECA-23C685E73B83}">
      <dgm:prSet custT="1"/>
      <dgm:spPr>
        <a:solidFill>
          <a:srgbClr val="000066"/>
        </a:solidFill>
      </dgm:spPr>
      <dgm:t>
        <a:bodyPr/>
        <a:lstStyle/>
        <a:p>
          <a:pPr>
            <a:buFont typeface="Corbel" panose="020B0503020204020204" pitchFamily="34" charset="0"/>
            <a:buChar char="•"/>
          </a:pPr>
          <a:r>
            <a:rPr lang="en-GB" sz="1300" dirty="0">
              <a:latin typeface="Arial" panose="020B0604020202020204" pitchFamily="34" charset="0"/>
              <a:cs typeface="Arial" panose="020B0604020202020204" pitchFamily="34" charset="0"/>
            </a:rPr>
            <a:t>F:</a:t>
          </a:r>
        </a:p>
        <a:p>
          <a:pPr>
            <a:buFont typeface="Corbel" panose="020B0503020204020204" pitchFamily="34" charset="0"/>
            <a:buChar char="•"/>
          </a:pPr>
          <a:r>
            <a:rPr lang="en-GB" sz="1300" dirty="0">
              <a:latin typeface="Arial" panose="020B0604020202020204" pitchFamily="34" charset="0"/>
              <a:cs typeface="Arial" panose="020B0604020202020204" pitchFamily="34" charset="0"/>
            </a:rPr>
            <a:t>Review and feedback</a:t>
          </a:r>
        </a:p>
      </dgm:t>
    </dgm:pt>
    <dgm:pt modelId="{34AC77AB-E6BD-47A9-A512-F99150342138}" type="parTrans" cxnId="{DE66A6AB-7C22-49E5-90D0-7CACAF8D271E}">
      <dgm:prSet/>
      <dgm:spPr/>
      <dgm:t>
        <a:bodyPr/>
        <a:lstStyle/>
        <a:p>
          <a:endParaRPr lang="en-GB" sz="4400"/>
        </a:p>
      </dgm:t>
    </dgm:pt>
    <dgm:pt modelId="{2E25F1AE-85A4-4DE2-A29F-FCCBC1C9D79B}" type="sibTrans" cxnId="{DE66A6AB-7C22-49E5-90D0-7CACAF8D271E}">
      <dgm:prSet/>
      <dgm:spPr/>
      <dgm:t>
        <a:bodyPr/>
        <a:lstStyle/>
        <a:p>
          <a:endParaRPr lang="en-GB" sz="4400"/>
        </a:p>
      </dgm:t>
    </dgm:pt>
    <dgm:pt modelId="{2594D2F3-A5A4-42C0-940F-FC4E56A4D413}" type="pres">
      <dgm:prSet presAssocID="{458A9C69-C112-4383-AFE6-5C5C52D4A0F8}" presName="compositeShape" presStyleCnt="0">
        <dgm:presLayoutVars>
          <dgm:chMax val="7"/>
          <dgm:dir/>
          <dgm:resizeHandles val="exact"/>
        </dgm:presLayoutVars>
      </dgm:prSet>
      <dgm:spPr/>
    </dgm:pt>
    <dgm:pt modelId="{B837A165-D394-4A5A-ABCB-16A2A17024F2}" type="pres">
      <dgm:prSet presAssocID="{458A9C69-C112-4383-AFE6-5C5C52D4A0F8}" presName="wedge1" presStyleLbl="node1" presStyleIdx="0" presStyleCnt="6"/>
      <dgm:spPr/>
    </dgm:pt>
    <dgm:pt modelId="{8E3DC533-2875-4D2E-9D5E-86E6FF8A2048}" type="pres">
      <dgm:prSet presAssocID="{458A9C69-C112-4383-AFE6-5C5C52D4A0F8}" presName="dummy1a" presStyleCnt="0"/>
      <dgm:spPr/>
    </dgm:pt>
    <dgm:pt modelId="{4741C59A-A49E-4EAC-B6E4-1598151258DE}" type="pres">
      <dgm:prSet presAssocID="{458A9C69-C112-4383-AFE6-5C5C52D4A0F8}" presName="dummy1b" presStyleCnt="0"/>
      <dgm:spPr/>
    </dgm:pt>
    <dgm:pt modelId="{41E8952B-D84D-41B6-A4DE-9385726F88D3}" type="pres">
      <dgm:prSet presAssocID="{458A9C69-C112-4383-AFE6-5C5C52D4A0F8}" presName="wedge1Tx" presStyleLbl="node1" presStyleIdx="0" presStyleCnt="6">
        <dgm:presLayoutVars>
          <dgm:chMax val="0"/>
          <dgm:chPref val="0"/>
          <dgm:bulletEnabled val="1"/>
        </dgm:presLayoutVars>
      </dgm:prSet>
      <dgm:spPr/>
    </dgm:pt>
    <dgm:pt modelId="{4E99BE4D-B733-4DD8-873E-7E350502250A}" type="pres">
      <dgm:prSet presAssocID="{458A9C69-C112-4383-AFE6-5C5C52D4A0F8}" presName="wedge2" presStyleLbl="node1" presStyleIdx="1" presStyleCnt="6"/>
      <dgm:spPr/>
    </dgm:pt>
    <dgm:pt modelId="{F639691E-0828-4CFE-B75E-A1C7ED8BE9C6}" type="pres">
      <dgm:prSet presAssocID="{458A9C69-C112-4383-AFE6-5C5C52D4A0F8}" presName="dummy2a" presStyleCnt="0"/>
      <dgm:spPr/>
    </dgm:pt>
    <dgm:pt modelId="{64134CC0-7115-4E61-A40B-1D71AE297C43}" type="pres">
      <dgm:prSet presAssocID="{458A9C69-C112-4383-AFE6-5C5C52D4A0F8}" presName="dummy2b" presStyleCnt="0"/>
      <dgm:spPr/>
    </dgm:pt>
    <dgm:pt modelId="{104A5202-0D0A-46E9-8C87-5072422E4195}" type="pres">
      <dgm:prSet presAssocID="{458A9C69-C112-4383-AFE6-5C5C52D4A0F8}" presName="wedge2Tx" presStyleLbl="node1" presStyleIdx="1" presStyleCnt="6">
        <dgm:presLayoutVars>
          <dgm:chMax val="0"/>
          <dgm:chPref val="0"/>
          <dgm:bulletEnabled val="1"/>
        </dgm:presLayoutVars>
      </dgm:prSet>
      <dgm:spPr/>
    </dgm:pt>
    <dgm:pt modelId="{1ECD0922-9258-4FD5-B240-5128AB62147D}" type="pres">
      <dgm:prSet presAssocID="{458A9C69-C112-4383-AFE6-5C5C52D4A0F8}" presName="wedge3" presStyleLbl="node1" presStyleIdx="2" presStyleCnt="6"/>
      <dgm:spPr/>
    </dgm:pt>
    <dgm:pt modelId="{A9459367-5F49-4F81-81E8-9EDE2EE33B46}" type="pres">
      <dgm:prSet presAssocID="{458A9C69-C112-4383-AFE6-5C5C52D4A0F8}" presName="dummy3a" presStyleCnt="0"/>
      <dgm:spPr/>
    </dgm:pt>
    <dgm:pt modelId="{8F9297FA-2E7E-4FF4-9638-7469541A0FBD}" type="pres">
      <dgm:prSet presAssocID="{458A9C69-C112-4383-AFE6-5C5C52D4A0F8}" presName="dummy3b" presStyleCnt="0"/>
      <dgm:spPr/>
    </dgm:pt>
    <dgm:pt modelId="{EFB640E2-0AD9-42FA-82D0-C21B908A6FF6}" type="pres">
      <dgm:prSet presAssocID="{458A9C69-C112-4383-AFE6-5C5C52D4A0F8}" presName="wedge3Tx" presStyleLbl="node1" presStyleIdx="2" presStyleCnt="6">
        <dgm:presLayoutVars>
          <dgm:chMax val="0"/>
          <dgm:chPref val="0"/>
          <dgm:bulletEnabled val="1"/>
        </dgm:presLayoutVars>
      </dgm:prSet>
      <dgm:spPr/>
    </dgm:pt>
    <dgm:pt modelId="{B738200E-80C5-4DCE-88BC-9AD218E909FF}" type="pres">
      <dgm:prSet presAssocID="{458A9C69-C112-4383-AFE6-5C5C52D4A0F8}" presName="wedge4" presStyleLbl="node1" presStyleIdx="3" presStyleCnt="6"/>
      <dgm:spPr/>
    </dgm:pt>
    <dgm:pt modelId="{B9E50915-07FA-4432-93AC-48256C27CCF0}" type="pres">
      <dgm:prSet presAssocID="{458A9C69-C112-4383-AFE6-5C5C52D4A0F8}" presName="dummy4a" presStyleCnt="0"/>
      <dgm:spPr/>
    </dgm:pt>
    <dgm:pt modelId="{DCB8C8CF-0557-401A-B987-419DB8C94A39}" type="pres">
      <dgm:prSet presAssocID="{458A9C69-C112-4383-AFE6-5C5C52D4A0F8}" presName="dummy4b" presStyleCnt="0"/>
      <dgm:spPr/>
    </dgm:pt>
    <dgm:pt modelId="{944BD396-0AE1-48C2-B307-20DBBC755F77}" type="pres">
      <dgm:prSet presAssocID="{458A9C69-C112-4383-AFE6-5C5C52D4A0F8}" presName="wedge4Tx" presStyleLbl="node1" presStyleIdx="3" presStyleCnt="6">
        <dgm:presLayoutVars>
          <dgm:chMax val="0"/>
          <dgm:chPref val="0"/>
          <dgm:bulletEnabled val="1"/>
        </dgm:presLayoutVars>
      </dgm:prSet>
      <dgm:spPr/>
    </dgm:pt>
    <dgm:pt modelId="{AAE52AA1-C7B1-41AB-B069-90D306D142A0}" type="pres">
      <dgm:prSet presAssocID="{458A9C69-C112-4383-AFE6-5C5C52D4A0F8}" presName="wedge5" presStyleLbl="node1" presStyleIdx="4" presStyleCnt="6"/>
      <dgm:spPr/>
    </dgm:pt>
    <dgm:pt modelId="{24310E3C-A0F4-4484-9301-5CDCE7A729CC}" type="pres">
      <dgm:prSet presAssocID="{458A9C69-C112-4383-AFE6-5C5C52D4A0F8}" presName="dummy5a" presStyleCnt="0"/>
      <dgm:spPr/>
    </dgm:pt>
    <dgm:pt modelId="{1ABB42C3-B281-43F1-97E1-65A822CCD369}" type="pres">
      <dgm:prSet presAssocID="{458A9C69-C112-4383-AFE6-5C5C52D4A0F8}" presName="dummy5b" presStyleCnt="0"/>
      <dgm:spPr/>
    </dgm:pt>
    <dgm:pt modelId="{C7BF14F1-2E82-47C4-84DF-5B10371594DD}" type="pres">
      <dgm:prSet presAssocID="{458A9C69-C112-4383-AFE6-5C5C52D4A0F8}" presName="wedge5Tx" presStyleLbl="node1" presStyleIdx="4" presStyleCnt="6">
        <dgm:presLayoutVars>
          <dgm:chMax val="0"/>
          <dgm:chPref val="0"/>
          <dgm:bulletEnabled val="1"/>
        </dgm:presLayoutVars>
      </dgm:prSet>
      <dgm:spPr/>
    </dgm:pt>
    <dgm:pt modelId="{4BFB2761-4126-4185-AA0D-C0B3B1C4EC84}" type="pres">
      <dgm:prSet presAssocID="{458A9C69-C112-4383-AFE6-5C5C52D4A0F8}" presName="wedge6" presStyleLbl="node1" presStyleIdx="5" presStyleCnt="6"/>
      <dgm:spPr/>
    </dgm:pt>
    <dgm:pt modelId="{EA18DFEA-89CF-48DC-A69C-26FA5ABC7761}" type="pres">
      <dgm:prSet presAssocID="{458A9C69-C112-4383-AFE6-5C5C52D4A0F8}" presName="dummy6a" presStyleCnt="0"/>
      <dgm:spPr/>
    </dgm:pt>
    <dgm:pt modelId="{93A16D92-B0EB-48EB-82F8-8DAF55E21786}" type="pres">
      <dgm:prSet presAssocID="{458A9C69-C112-4383-AFE6-5C5C52D4A0F8}" presName="dummy6b" presStyleCnt="0"/>
      <dgm:spPr/>
    </dgm:pt>
    <dgm:pt modelId="{61B4F2D6-9EC7-4FB0-9771-9A9CB482F4EA}" type="pres">
      <dgm:prSet presAssocID="{458A9C69-C112-4383-AFE6-5C5C52D4A0F8}" presName="wedge6Tx" presStyleLbl="node1" presStyleIdx="5" presStyleCnt="6">
        <dgm:presLayoutVars>
          <dgm:chMax val="0"/>
          <dgm:chPref val="0"/>
          <dgm:bulletEnabled val="1"/>
        </dgm:presLayoutVars>
      </dgm:prSet>
      <dgm:spPr/>
    </dgm:pt>
    <dgm:pt modelId="{F3BC7598-9710-4A90-B76E-C18E00DB90E7}" type="pres">
      <dgm:prSet presAssocID="{F6A906AF-0F8C-439A-BE48-827BF13AE4F2}" presName="arrowWedge1" presStyleLbl="fgSibTrans2D1" presStyleIdx="0" presStyleCnt="6" custLinFactNeighborX="-47" custLinFactNeighborY="-293"/>
      <dgm:spPr>
        <a:solidFill>
          <a:srgbClr val="3B3838"/>
        </a:solidFill>
        <a:ln>
          <a:solidFill>
            <a:srgbClr val="3B3838"/>
          </a:solidFill>
        </a:ln>
      </dgm:spPr>
    </dgm:pt>
    <dgm:pt modelId="{A359DA14-E519-4CF2-BD95-9CF448862EE7}" type="pres">
      <dgm:prSet presAssocID="{E6236531-2293-4A70-B9F3-799485716F00}" presName="arrowWedge2" presStyleLbl="fgSibTrans2D1" presStyleIdx="1" presStyleCnt="6"/>
      <dgm:spPr>
        <a:solidFill>
          <a:srgbClr val="3B3838"/>
        </a:solidFill>
        <a:ln>
          <a:solidFill>
            <a:srgbClr val="3B3838"/>
          </a:solidFill>
        </a:ln>
      </dgm:spPr>
    </dgm:pt>
    <dgm:pt modelId="{0D0F5D5E-DA09-43A6-A725-62736C84F877}" type="pres">
      <dgm:prSet presAssocID="{73313593-8005-4690-8E9F-0B529064DA9B}" presName="arrowWedge3" presStyleLbl="fgSibTrans2D1" presStyleIdx="2" presStyleCnt="6"/>
      <dgm:spPr>
        <a:solidFill>
          <a:srgbClr val="3B3838"/>
        </a:solidFill>
      </dgm:spPr>
    </dgm:pt>
    <dgm:pt modelId="{70A650D7-ED9B-4823-865C-C9462F1614C1}" type="pres">
      <dgm:prSet presAssocID="{5946AE86-F3EA-459D-8E68-AF3C483BE083}" presName="arrowWedge4" presStyleLbl="fgSibTrans2D1" presStyleIdx="3" presStyleCnt="6"/>
      <dgm:spPr>
        <a:solidFill>
          <a:srgbClr val="3B3838"/>
        </a:solidFill>
        <a:ln>
          <a:solidFill>
            <a:srgbClr val="3B3838"/>
          </a:solidFill>
        </a:ln>
      </dgm:spPr>
    </dgm:pt>
    <dgm:pt modelId="{5AAC2A2A-B3C9-43C1-A8AE-68005C64B011}" type="pres">
      <dgm:prSet presAssocID="{CB1297F5-A351-4721-9E3C-F200DA0B8205}" presName="arrowWedge5" presStyleLbl="fgSibTrans2D1" presStyleIdx="4" presStyleCnt="6"/>
      <dgm:spPr>
        <a:solidFill>
          <a:srgbClr val="3B3838"/>
        </a:solidFill>
        <a:ln>
          <a:solidFill>
            <a:srgbClr val="3B3838"/>
          </a:solidFill>
        </a:ln>
      </dgm:spPr>
    </dgm:pt>
    <dgm:pt modelId="{4A474B47-5FCA-440A-9404-B708FFAFDD70}" type="pres">
      <dgm:prSet presAssocID="{2E25F1AE-85A4-4DE2-A29F-FCCBC1C9D79B}" presName="arrowWedge6" presStyleLbl="fgSibTrans2D1" presStyleIdx="5" presStyleCnt="6"/>
      <dgm:spPr>
        <a:solidFill>
          <a:srgbClr val="3B3838"/>
        </a:solidFill>
        <a:ln>
          <a:solidFill>
            <a:srgbClr val="3B3838"/>
          </a:solidFill>
        </a:ln>
      </dgm:spPr>
    </dgm:pt>
  </dgm:ptLst>
  <dgm:cxnLst>
    <dgm:cxn modelId="{45E6E417-9622-4EEE-8749-1EF13BB687F7}" type="presOf" srcId="{B8A51EFD-83EE-497B-BC84-23B9822587CA}" destId="{104A5202-0D0A-46E9-8C87-5072422E4195}" srcOrd="1" destOrd="0" presId="urn:microsoft.com/office/officeart/2005/8/layout/cycle8"/>
    <dgm:cxn modelId="{8D124125-6F76-41BB-AF48-4AE47C8A5673}" type="presOf" srcId="{380562EA-386E-46FB-86FD-7028C78978E0}" destId="{B837A165-D394-4A5A-ABCB-16A2A17024F2}" srcOrd="0" destOrd="0" presId="urn:microsoft.com/office/officeart/2005/8/layout/cycle8"/>
    <dgm:cxn modelId="{C2F8702E-1A0D-4ED8-885D-ABF507AB06D0}" srcId="{458A9C69-C112-4383-AFE6-5C5C52D4A0F8}" destId="{0346042C-7C3A-46FC-8EA6-F1AB699977DF}" srcOrd="4" destOrd="0" parTransId="{7CABA3C1-9578-433A-BB7F-BDA8EF82D521}" sibTransId="{CB1297F5-A351-4721-9E3C-F200DA0B8205}"/>
    <dgm:cxn modelId="{DA8ADB34-720B-49D8-8DE1-C0E7A545043D}" type="presOf" srcId="{0346042C-7C3A-46FC-8EA6-F1AB699977DF}" destId="{AAE52AA1-C7B1-41AB-B069-90D306D142A0}" srcOrd="0" destOrd="0" presId="urn:microsoft.com/office/officeart/2005/8/layout/cycle8"/>
    <dgm:cxn modelId="{42F3CF44-FFEE-4AC3-8DB9-F0B77846F4A0}" type="presOf" srcId="{B8A51EFD-83EE-497B-BC84-23B9822587CA}" destId="{4E99BE4D-B733-4DD8-873E-7E350502250A}" srcOrd="0" destOrd="0" presId="urn:microsoft.com/office/officeart/2005/8/layout/cycle8"/>
    <dgm:cxn modelId="{D238246A-B632-43C9-A6B8-5222B97C4A8A}" type="presOf" srcId="{380562EA-386E-46FB-86FD-7028C78978E0}" destId="{41E8952B-D84D-41B6-A4DE-9385726F88D3}" srcOrd="1" destOrd="0" presId="urn:microsoft.com/office/officeart/2005/8/layout/cycle8"/>
    <dgm:cxn modelId="{1375DE4B-C337-438F-9785-EC411414E1D8}" type="presOf" srcId="{0CFF3F28-A39D-403D-9ECA-23C685E73B83}" destId="{61B4F2D6-9EC7-4FB0-9771-9A9CB482F4EA}" srcOrd="1" destOrd="0" presId="urn:microsoft.com/office/officeart/2005/8/layout/cycle8"/>
    <dgm:cxn modelId="{89CBE74D-774B-4DF8-AA57-CBC52108B705}" type="presOf" srcId="{0CFF3F28-A39D-403D-9ECA-23C685E73B83}" destId="{4BFB2761-4126-4185-AA0D-C0B3B1C4EC84}" srcOrd="0" destOrd="0" presId="urn:microsoft.com/office/officeart/2005/8/layout/cycle8"/>
    <dgm:cxn modelId="{7E0F2A51-00D2-4148-AF19-7019E4403A00}" type="presOf" srcId="{0346042C-7C3A-46FC-8EA6-F1AB699977DF}" destId="{C7BF14F1-2E82-47C4-84DF-5B10371594DD}" srcOrd="1" destOrd="0" presId="urn:microsoft.com/office/officeart/2005/8/layout/cycle8"/>
    <dgm:cxn modelId="{D157637B-7AA8-420F-B81B-FAE756CAAFE1}" srcId="{458A9C69-C112-4383-AFE6-5C5C52D4A0F8}" destId="{903BB665-D4FF-454B-A215-036666FE95BE}" srcOrd="3" destOrd="0" parTransId="{F28A1184-DAC1-44F6-9E32-A6C9C9E4CF20}" sibTransId="{5946AE86-F3EA-459D-8E68-AF3C483BE083}"/>
    <dgm:cxn modelId="{AC509C7E-D19E-45B1-A8C0-E302124FF711}" srcId="{458A9C69-C112-4383-AFE6-5C5C52D4A0F8}" destId="{6E7E813F-FB65-471A-B9A8-ABEEA789A9F4}" srcOrd="2" destOrd="0" parTransId="{21832AEF-C4AB-4EB5-BE74-A9E380D0F959}" sibTransId="{73313593-8005-4690-8E9F-0B529064DA9B}"/>
    <dgm:cxn modelId="{1DE40889-C56F-4ADA-9500-421CEA0E912F}" srcId="{458A9C69-C112-4383-AFE6-5C5C52D4A0F8}" destId="{380562EA-386E-46FB-86FD-7028C78978E0}" srcOrd="0" destOrd="0" parTransId="{55F55324-CEF7-48FF-B132-A4B372D98A29}" sibTransId="{F6A906AF-0F8C-439A-BE48-827BF13AE4F2}"/>
    <dgm:cxn modelId="{7825E19A-BEB9-4319-BAED-80E2488B6758}" type="presOf" srcId="{903BB665-D4FF-454B-A215-036666FE95BE}" destId="{B738200E-80C5-4DCE-88BC-9AD218E909FF}" srcOrd="0" destOrd="0" presId="urn:microsoft.com/office/officeart/2005/8/layout/cycle8"/>
    <dgm:cxn modelId="{CEC5B3A9-787B-4727-B150-EDB97D2DD5F0}" type="presOf" srcId="{458A9C69-C112-4383-AFE6-5C5C52D4A0F8}" destId="{2594D2F3-A5A4-42C0-940F-FC4E56A4D413}" srcOrd="0" destOrd="0" presId="urn:microsoft.com/office/officeart/2005/8/layout/cycle8"/>
    <dgm:cxn modelId="{DE66A6AB-7C22-49E5-90D0-7CACAF8D271E}" srcId="{458A9C69-C112-4383-AFE6-5C5C52D4A0F8}" destId="{0CFF3F28-A39D-403D-9ECA-23C685E73B83}" srcOrd="5" destOrd="0" parTransId="{34AC77AB-E6BD-47A9-A512-F99150342138}" sibTransId="{2E25F1AE-85A4-4DE2-A29F-FCCBC1C9D79B}"/>
    <dgm:cxn modelId="{70E8CDB0-8E42-4EC7-8DE7-56CDCCF2ED23}" type="presOf" srcId="{903BB665-D4FF-454B-A215-036666FE95BE}" destId="{944BD396-0AE1-48C2-B307-20DBBC755F77}" srcOrd="1" destOrd="0" presId="urn:microsoft.com/office/officeart/2005/8/layout/cycle8"/>
    <dgm:cxn modelId="{216328BC-F795-4340-8F3A-5B84B12F8D7F}" type="presOf" srcId="{6E7E813F-FB65-471A-B9A8-ABEEA789A9F4}" destId="{EFB640E2-0AD9-42FA-82D0-C21B908A6FF6}" srcOrd="1" destOrd="0" presId="urn:microsoft.com/office/officeart/2005/8/layout/cycle8"/>
    <dgm:cxn modelId="{FD869BCB-2D12-4B6B-A772-CB4E8DE5178D}" type="presOf" srcId="{6E7E813F-FB65-471A-B9A8-ABEEA789A9F4}" destId="{1ECD0922-9258-4FD5-B240-5128AB62147D}" srcOrd="0" destOrd="0" presId="urn:microsoft.com/office/officeart/2005/8/layout/cycle8"/>
    <dgm:cxn modelId="{9A1B3FFB-CB10-48B6-9C58-FE430B5C32FB}" srcId="{458A9C69-C112-4383-AFE6-5C5C52D4A0F8}" destId="{B8A51EFD-83EE-497B-BC84-23B9822587CA}" srcOrd="1" destOrd="0" parTransId="{2856B828-AEBC-433F-BCD1-26A693695C04}" sibTransId="{E6236531-2293-4A70-B9F3-799485716F00}"/>
    <dgm:cxn modelId="{2458573B-CA53-4D82-B9D6-22AEE722ADB1}" type="presParOf" srcId="{2594D2F3-A5A4-42C0-940F-FC4E56A4D413}" destId="{B837A165-D394-4A5A-ABCB-16A2A17024F2}" srcOrd="0" destOrd="0" presId="urn:microsoft.com/office/officeart/2005/8/layout/cycle8"/>
    <dgm:cxn modelId="{55E564E3-1214-4430-92D0-BF8EF6D484F8}" type="presParOf" srcId="{2594D2F3-A5A4-42C0-940F-FC4E56A4D413}" destId="{8E3DC533-2875-4D2E-9D5E-86E6FF8A2048}" srcOrd="1" destOrd="0" presId="urn:microsoft.com/office/officeart/2005/8/layout/cycle8"/>
    <dgm:cxn modelId="{E3CC7954-3A42-4878-BBAF-BB79A091D720}" type="presParOf" srcId="{2594D2F3-A5A4-42C0-940F-FC4E56A4D413}" destId="{4741C59A-A49E-4EAC-B6E4-1598151258DE}" srcOrd="2" destOrd="0" presId="urn:microsoft.com/office/officeart/2005/8/layout/cycle8"/>
    <dgm:cxn modelId="{B99813D0-B65F-49B7-A348-7643D16B5D12}" type="presParOf" srcId="{2594D2F3-A5A4-42C0-940F-FC4E56A4D413}" destId="{41E8952B-D84D-41B6-A4DE-9385726F88D3}" srcOrd="3" destOrd="0" presId="urn:microsoft.com/office/officeart/2005/8/layout/cycle8"/>
    <dgm:cxn modelId="{EEBBCF60-9524-4568-8508-969E05E44881}" type="presParOf" srcId="{2594D2F3-A5A4-42C0-940F-FC4E56A4D413}" destId="{4E99BE4D-B733-4DD8-873E-7E350502250A}" srcOrd="4" destOrd="0" presId="urn:microsoft.com/office/officeart/2005/8/layout/cycle8"/>
    <dgm:cxn modelId="{09FF2491-AAC9-4903-A97A-2BD5D1E6B6A4}" type="presParOf" srcId="{2594D2F3-A5A4-42C0-940F-FC4E56A4D413}" destId="{F639691E-0828-4CFE-B75E-A1C7ED8BE9C6}" srcOrd="5" destOrd="0" presId="urn:microsoft.com/office/officeart/2005/8/layout/cycle8"/>
    <dgm:cxn modelId="{B62E180A-67C6-4AD0-B2E7-F9EE414CC8BB}" type="presParOf" srcId="{2594D2F3-A5A4-42C0-940F-FC4E56A4D413}" destId="{64134CC0-7115-4E61-A40B-1D71AE297C43}" srcOrd="6" destOrd="0" presId="urn:microsoft.com/office/officeart/2005/8/layout/cycle8"/>
    <dgm:cxn modelId="{9E148497-B914-4EC7-9365-4A71DCAA3BC0}" type="presParOf" srcId="{2594D2F3-A5A4-42C0-940F-FC4E56A4D413}" destId="{104A5202-0D0A-46E9-8C87-5072422E4195}" srcOrd="7" destOrd="0" presId="urn:microsoft.com/office/officeart/2005/8/layout/cycle8"/>
    <dgm:cxn modelId="{BE841F69-516C-4AE6-914B-4E54B6D16FFD}" type="presParOf" srcId="{2594D2F3-A5A4-42C0-940F-FC4E56A4D413}" destId="{1ECD0922-9258-4FD5-B240-5128AB62147D}" srcOrd="8" destOrd="0" presId="urn:microsoft.com/office/officeart/2005/8/layout/cycle8"/>
    <dgm:cxn modelId="{8FAE13B5-4147-475F-9028-53E1BE831105}" type="presParOf" srcId="{2594D2F3-A5A4-42C0-940F-FC4E56A4D413}" destId="{A9459367-5F49-4F81-81E8-9EDE2EE33B46}" srcOrd="9" destOrd="0" presId="urn:microsoft.com/office/officeart/2005/8/layout/cycle8"/>
    <dgm:cxn modelId="{B1AA9E6F-DADF-4252-AB6B-0C5D3D4845D4}" type="presParOf" srcId="{2594D2F3-A5A4-42C0-940F-FC4E56A4D413}" destId="{8F9297FA-2E7E-4FF4-9638-7469541A0FBD}" srcOrd="10" destOrd="0" presId="urn:microsoft.com/office/officeart/2005/8/layout/cycle8"/>
    <dgm:cxn modelId="{40F16D55-42F2-486F-9A9E-FD183AB1B0BE}" type="presParOf" srcId="{2594D2F3-A5A4-42C0-940F-FC4E56A4D413}" destId="{EFB640E2-0AD9-42FA-82D0-C21B908A6FF6}" srcOrd="11" destOrd="0" presId="urn:microsoft.com/office/officeart/2005/8/layout/cycle8"/>
    <dgm:cxn modelId="{8C803B69-FE07-454B-A29F-D1EA26AF28E6}" type="presParOf" srcId="{2594D2F3-A5A4-42C0-940F-FC4E56A4D413}" destId="{B738200E-80C5-4DCE-88BC-9AD218E909FF}" srcOrd="12" destOrd="0" presId="urn:microsoft.com/office/officeart/2005/8/layout/cycle8"/>
    <dgm:cxn modelId="{FF5F7605-0181-4DA8-B9CA-605D09DC18FC}" type="presParOf" srcId="{2594D2F3-A5A4-42C0-940F-FC4E56A4D413}" destId="{B9E50915-07FA-4432-93AC-48256C27CCF0}" srcOrd="13" destOrd="0" presId="urn:microsoft.com/office/officeart/2005/8/layout/cycle8"/>
    <dgm:cxn modelId="{E5870692-DE31-455A-868B-61195442E754}" type="presParOf" srcId="{2594D2F3-A5A4-42C0-940F-FC4E56A4D413}" destId="{DCB8C8CF-0557-401A-B987-419DB8C94A39}" srcOrd="14" destOrd="0" presId="urn:microsoft.com/office/officeart/2005/8/layout/cycle8"/>
    <dgm:cxn modelId="{41A51F74-C06A-4AAC-8187-85AE4A340EEF}" type="presParOf" srcId="{2594D2F3-A5A4-42C0-940F-FC4E56A4D413}" destId="{944BD396-0AE1-48C2-B307-20DBBC755F77}" srcOrd="15" destOrd="0" presId="urn:microsoft.com/office/officeart/2005/8/layout/cycle8"/>
    <dgm:cxn modelId="{3FA71C25-3B98-40C9-876D-A50136390B1B}" type="presParOf" srcId="{2594D2F3-A5A4-42C0-940F-FC4E56A4D413}" destId="{AAE52AA1-C7B1-41AB-B069-90D306D142A0}" srcOrd="16" destOrd="0" presId="urn:microsoft.com/office/officeart/2005/8/layout/cycle8"/>
    <dgm:cxn modelId="{7953C6BC-1CA8-490C-91F5-945005CA1563}" type="presParOf" srcId="{2594D2F3-A5A4-42C0-940F-FC4E56A4D413}" destId="{24310E3C-A0F4-4484-9301-5CDCE7A729CC}" srcOrd="17" destOrd="0" presId="urn:microsoft.com/office/officeart/2005/8/layout/cycle8"/>
    <dgm:cxn modelId="{692771E7-EB08-4E5B-98F5-203AF3B97639}" type="presParOf" srcId="{2594D2F3-A5A4-42C0-940F-FC4E56A4D413}" destId="{1ABB42C3-B281-43F1-97E1-65A822CCD369}" srcOrd="18" destOrd="0" presId="urn:microsoft.com/office/officeart/2005/8/layout/cycle8"/>
    <dgm:cxn modelId="{35509427-03ED-4F24-AD44-990261DFC969}" type="presParOf" srcId="{2594D2F3-A5A4-42C0-940F-FC4E56A4D413}" destId="{C7BF14F1-2E82-47C4-84DF-5B10371594DD}" srcOrd="19" destOrd="0" presId="urn:microsoft.com/office/officeart/2005/8/layout/cycle8"/>
    <dgm:cxn modelId="{C7B6948C-D6A6-40F3-8E8A-34A1BC3CC601}" type="presParOf" srcId="{2594D2F3-A5A4-42C0-940F-FC4E56A4D413}" destId="{4BFB2761-4126-4185-AA0D-C0B3B1C4EC84}" srcOrd="20" destOrd="0" presId="urn:microsoft.com/office/officeart/2005/8/layout/cycle8"/>
    <dgm:cxn modelId="{189CBC52-3AF0-4EB1-9605-0EE1CB1E5D96}" type="presParOf" srcId="{2594D2F3-A5A4-42C0-940F-FC4E56A4D413}" destId="{EA18DFEA-89CF-48DC-A69C-26FA5ABC7761}" srcOrd="21" destOrd="0" presId="urn:microsoft.com/office/officeart/2005/8/layout/cycle8"/>
    <dgm:cxn modelId="{5FC5CEFC-C249-43AC-8E7B-C62A2556C4BE}" type="presParOf" srcId="{2594D2F3-A5A4-42C0-940F-FC4E56A4D413}" destId="{93A16D92-B0EB-48EB-82F8-8DAF55E21786}" srcOrd="22" destOrd="0" presId="urn:microsoft.com/office/officeart/2005/8/layout/cycle8"/>
    <dgm:cxn modelId="{258C8143-6A77-40FC-974E-4A3328333BBA}" type="presParOf" srcId="{2594D2F3-A5A4-42C0-940F-FC4E56A4D413}" destId="{61B4F2D6-9EC7-4FB0-9771-9A9CB482F4EA}" srcOrd="23" destOrd="0" presId="urn:microsoft.com/office/officeart/2005/8/layout/cycle8"/>
    <dgm:cxn modelId="{6C1DE8C3-A621-4163-99C9-5915D70D7025}" type="presParOf" srcId="{2594D2F3-A5A4-42C0-940F-FC4E56A4D413}" destId="{F3BC7598-9710-4A90-B76E-C18E00DB90E7}" srcOrd="24" destOrd="0" presId="urn:microsoft.com/office/officeart/2005/8/layout/cycle8"/>
    <dgm:cxn modelId="{B3DDDA6A-2363-4B51-AEDC-E2CFF8071C5A}" type="presParOf" srcId="{2594D2F3-A5A4-42C0-940F-FC4E56A4D413}" destId="{A359DA14-E519-4CF2-BD95-9CF448862EE7}" srcOrd="25" destOrd="0" presId="urn:microsoft.com/office/officeart/2005/8/layout/cycle8"/>
    <dgm:cxn modelId="{7EAC092F-2B3F-4357-995E-E6ADE09358B6}" type="presParOf" srcId="{2594D2F3-A5A4-42C0-940F-FC4E56A4D413}" destId="{0D0F5D5E-DA09-43A6-A725-62736C84F877}" srcOrd="26" destOrd="0" presId="urn:microsoft.com/office/officeart/2005/8/layout/cycle8"/>
    <dgm:cxn modelId="{EFD75127-A6F4-49D8-9602-43D5BB4FC13A}" type="presParOf" srcId="{2594D2F3-A5A4-42C0-940F-FC4E56A4D413}" destId="{70A650D7-ED9B-4823-865C-C9462F1614C1}" srcOrd="27" destOrd="0" presId="urn:microsoft.com/office/officeart/2005/8/layout/cycle8"/>
    <dgm:cxn modelId="{04C66AC1-5E96-49E2-A21B-39B7C48EF9F2}" type="presParOf" srcId="{2594D2F3-A5A4-42C0-940F-FC4E56A4D413}" destId="{5AAC2A2A-B3C9-43C1-A8AE-68005C64B011}" srcOrd="28" destOrd="0" presId="urn:microsoft.com/office/officeart/2005/8/layout/cycle8"/>
    <dgm:cxn modelId="{CEF6D9DE-62AF-4221-8CC4-BE4CDF362CF5}" type="presParOf" srcId="{2594D2F3-A5A4-42C0-940F-FC4E56A4D413}" destId="{4A474B47-5FCA-440A-9404-B708FFAFDD70}" srcOrd="29" destOrd="0" presId="urn:microsoft.com/office/officeart/2005/8/layout/cycle8"/>
  </dgm:cxnLst>
  <dgm:bg>
    <a:no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45DE8CFF-CDAA-45D8-B950-14D7C4637BBD}" type="doc">
      <dgm:prSet loTypeId="urn:microsoft.com/office/officeart/2005/8/layout/radial2" loCatId="relationship" qsTypeId="urn:microsoft.com/office/officeart/2005/8/quickstyle/simple1" qsCatId="simple" csTypeId="urn:microsoft.com/office/officeart/2005/8/colors/accent0_3" csCatId="mainScheme" phldr="1"/>
      <dgm:spPr/>
      <dgm:t>
        <a:bodyPr/>
        <a:lstStyle/>
        <a:p>
          <a:endParaRPr lang="en-GB"/>
        </a:p>
      </dgm:t>
    </dgm:pt>
    <dgm:pt modelId="{BC44F6DB-C439-44E8-BE05-98719257047A}">
      <dgm:prSet phldrT="[Text]"/>
      <dgm:spPr>
        <a:solidFill>
          <a:srgbClr val="1AABBA"/>
        </a:solidFill>
      </dgm:spPr>
      <dgm:t>
        <a:bodyPr/>
        <a:lstStyle/>
        <a:p>
          <a:r>
            <a:rPr lang="en-GB" b="1" dirty="0">
              <a:latin typeface="Arial" panose="020B0604020202020204" pitchFamily="34" charset="0"/>
              <a:cs typeface="Arial" panose="020B0604020202020204" pitchFamily="34" charset="0"/>
            </a:rPr>
            <a:t>Digital</a:t>
          </a:r>
        </a:p>
      </dgm:t>
    </dgm:pt>
    <dgm:pt modelId="{6AF10A5F-54EB-4827-B5DF-CCFAED86035C}" type="parTrans" cxnId="{8ABCEF36-7D55-4294-B421-2969DDB6E09E}">
      <dgm:prSet/>
      <dgm:spPr/>
      <dgm:t>
        <a:bodyPr/>
        <a:lstStyle/>
        <a:p>
          <a:endParaRPr lang="en-GB"/>
        </a:p>
      </dgm:t>
    </dgm:pt>
    <dgm:pt modelId="{02EC455F-E2FF-4F04-BF44-01A7BDC726A3}" type="sibTrans" cxnId="{8ABCEF36-7D55-4294-B421-2969DDB6E09E}">
      <dgm:prSet/>
      <dgm:spPr/>
      <dgm:t>
        <a:bodyPr/>
        <a:lstStyle/>
        <a:p>
          <a:endParaRPr lang="en-GB"/>
        </a:p>
      </dgm:t>
    </dgm:pt>
    <dgm:pt modelId="{A2FC52FD-6099-4F8B-98A7-53F2543E59F3}">
      <dgm:prSet phldrT="[Text]" custT="1"/>
      <dgm:spPr>
        <a:solidFill>
          <a:srgbClr val="1AABBA"/>
        </a:solidFill>
      </dgm:spPr>
      <dgm:t>
        <a:bodyPr/>
        <a:lstStyle/>
        <a:p>
          <a:r>
            <a:rPr lang="en-GB" sz="1300" b="1" dirty="0">
              <a:latin typeface="Arial" panose="020B0604020202020204" pitchFamily="34" charset="0"/>
              <a:cs typeface="Arial" panose="020B0604020202020204" pitchFamily="34" charset="0"/>
            </a:rPr>
            <a:t>Direct</a:t>
          </a:r>
        </a:p>
      </dgm:t>
    </dgm:pt>
    <dgm:pt modelId="{36048909-25C8-42A9-8552-C20AD4B7CDE6}" type="parTrans" cxnId="{B0066E08-75D3-4A2F-AD49-8E8C4CCCD720}">
      <dgm:prSet/>
      <dgm:spPr/>
      <dgm:t>
        <a:bodyPr/>
        <a:lstStyle/>
        <a:p>
          <a:endParaRPr lang="en-GB"/>
        </a:p>
      </dgm:t>
    </dgm:pt>
    <dgm:pt modelId="{E2C9E74D-3B03-4AA1-8FB0-50F0E0D644E6}" type="sibTrans" cxnId="{B0066E08-75D3-4A2F-AD49-8E8C4CCCD720}">
      <dgm:prSet/>
      <dgm:spPr/>
      <dgm:t>
        <a:bodyPr/>
        <a:lstStyle/>
        <a:p>
          <a:endParaRPr lang="en-GB"/>
        </a:p>
      </dgm:t>
    </dgm:pt>
    <dgm:pt modelId="{C8935F6C-B0F9-4D3A-9197-C3331A5DD76C}">
      <dgm:prSet phldrT="[Text]"/>
      <dgm:spPr>
        <a:solidFill>
          <a:srgbClr val="1AABBA"/>
        </a:solidFill>
      </dgm:spPr>
      <dgm:t>
        <a:bodyPr/>
        <a:lstStyle/>
        <a:p>
          <a:r>
            <a:rPr lang="en-GB" b="1" dirty="0">
              <a:latin typeface="Arial" panose="020B0604020202020204" pitchFamily="34" charset="0"/>
              <a:cs typeface="Arial" panose="020B0604020202020204" pitchFamily="34" charset="0"/>
            </a:rPr>
            <a:t>Face-to-Face</a:t>
          </a:r>
        </a:p>
      </dgm:t>
    </dgm:pt>
    <dgm:pt modelId="{2940DFC2-404C-4C32-86BC-D053C3661B3B}" type="parTrans" cxnId="{D05A8D9D-2B98-4B4B-B894-A2402D7D0981}">
      <dgm:prSet/>
      <dgm:spPr/>
      <dgm:t>
        <a:bodyPr/>
        <a:lstStyle/>
        <a:p>
          <a:endParaRPr lang="en-GB"/>
        </a:p>
      </dgm:t>
    </dgm:pt>
    <dgm:pt modelId="{4553D280-2C58-44D3-B7D2-2B716C4F5866}" type="sibTrans" cxnId="{D05A8D9D-2B98-4B4B-B894-A2402D7D0981}">
      <dgm:prSet/>
      <dgm:spPr/>
      <dgm:t>
        <a:bodyPr/>
        <a:lstStyle/>
        <a:p>
          <a:endParaRPr lang="en-GB"/>
        </a:p>
      </dgm:t>
    </dgm:pt>
    <dgm:pt modelId="{770464E4-8B17-44DC-A1DD-4240E30F5191}">
      <dgm:prSet/>
      <dgm:spPr>
        <a:solidFill>
          <a:srgbClr val="1AABBA"/>
        </a:solidFill>
      </dgm:spPr>
      <dgm:t>
        <a:bodyPr/>
        <a:lstStyle/>
        <a:p>
          <a:r>
            <a:rPr lang="en-GB" b="1" dirty="0">
              <a:latin typeface="Arial" panose="020B0604020202020204" pitchFamily="34" charset="0"/>
              <a:cs typeface="Arial" panose="020B0604020202020204" pitchFamily="34" charset="0"/>
            </a:rPr>
            <a:t>External</a:t>
          </a:r>
        </a:p>
      </dgm:t>
    </dgm:pt>
    <dgm:pt modelId="{862BD8F2-9AE4-4FA2-B296-D33261AF2E76}" type="parTrans" cxnId="{16EEA529-FF66-45C1-8063-76D0B66185C1}">
      <dgm:prSet/>
      <dgm:spPr/>
      <dgm:t>
        <a:bodyPr/>
        <a:lstStyle/>
        <a:p>
          <a:endParaRPr lang="en-GB"/>
        </a:p>
      </dgm:t>
    </dgm:pt>
    <dgm:pt modelId="{E00CDCE5-52E7-437F-B06E-19F7A7D4FB4E}" type="sibTrans" cxnId="{16EEA529-FF66-45C1-8063-76D0B66185C1}">
      <dgm:prSet/>
      <dgm:spPr/>
      <dgm:t>
        <a:bodyPr/>
        <a:lstStyle/>
        <a:p>
          <a:endParaRPr lang="en-GB"/>
        </a:p>
      </dgm:t>
    </dgm:pt>
    <dgm:pt modelId="{9CE09F04-3F2E-4F1E-BFEF-BC5535FA7D88}" type="pres">
      <dgm:prSet presAssocID="{45DE8CFF-CDAA-45D8-B950-14D7C4637BBD}" presName="composite" presStyleCnt="0">
        <dgm:presLayoutVars>
          <dgm:chMax val="5"/>
          <dgm:dir/>
          <dgm:animLvl val="ctr"/>
          <dgm:resizeHandles val="exact"/>
        </dgm:presLayoutVars>
      </dgm:prSet>
      <dgm:spPr/>
    </dgm:pt>
    <dgm:pt modelId="{A89FB889-49D6-4B7F-8C6C-41971A8D3A67}" type="pres">
      <dgm:prSet presAssocID="{45DE8CFF-CDAA-45D8-B950-14D7C4637BBD}" presName="cycle" presStyleCnt="0"/>
      <dgm:spPr/>
    </dgm:pt>
    <dgm:pt modelId="{314701AC-E896-48E7-8A55-62CF0B62E191}" type="pres">
      <dgm:prSet presAssocID="{45DE8CFF-CDAA-45D8-B950-14D7C4637BBD}" presName="centerShape" presStyleCnt="0"/>
      <dgm:spPr/>
    </dgm:pt>
    <dgm:pt modelId="{6B071193-C587-4FCD-A910-001DB538508A}" type="pres">
      <dgm:prSet presAssocID="{45DE8CFF-CDAA-45D8-B950-14D7C4637BBD}" presName="connSite" presStyleLbl="node1" presStyleIdx="0" presStyleCnt="5"/>
      <dgm:spPr/>
    </dgm:pt>
    <dgm:pt modelId="{211E9640-FC0E-4143-9F0F-16DA51746C95}" type="pres">
      <dgm:prSet presAssocID="{45DE8CFF-CDAA-45D8-B950-14D7C4637BBD}" presName="visible" presStyleLbl="node1" presStyleIdx="0" presStyleCnt="5" custScaleX="74197" custScaleY="73223" custLinFactNeighborX="-3670" custLinFactNeighborY="734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rketing"/>
        </a:ext>
      </dgm:extLst>
    </dgm:pt>
    <dgm:pt modelId="{096B294E-5AD1-4387-A80D-2ECF4B3D17DD}" type="pres">
      <dgm:prSet presAssocID="{6AF10A5F-54EB-4827-B5DF-CCFAED86035C}" presName="Name25" presStyleLbl="parChTrans1D1" presStyleIdx="0" presStyleCnt="4"/>
      <dgm:spPr/>
    </dgm:pt>
    <dgm:pt modelId="{8C2ED20E-DC1F-43C4-801C-B62E2A3F0018}" type="pres">
      <dgm:prSet presAssocID="{BC44F6DB-C439-44E8-BE05-98719257047A}" presName="node" presStyleCnt="0"/>
      <dgm:spPr/>
    </dgm:pt>
    <dgm:pt modelId="{C8498F98-CA0C-4422-B068-E9006EF29AB7}" type="pres">
      <dgm:prSet presAssocID="{BC44F6DB-C439-44E8-BE05-98719257047A}" presName="parentNode" presStyleLbl="node1" presStyleIdx="1" presStyleCnt="5" custScaleX="107301" custScaleY="107301" custLinFactNeighborX="-3567" custLinFactNeighborY="19849">
        <dgm:presLayoutVars>
          <dgm:chMax val="1"/>
          <dgm:bulletEnabled val="1"/>
        </dgm:presLayoutVars>
      </dgm:prSet>
      <dgm:spPr/>
    </dgm:pt>
    <dgm:pt modelId="{09800D39-56D2-4394-9BA3-A8CD3FBAEB05}" type="pres">
      <dgm:prSet presAssocID="{BC44F6DB-C439-44E8-BE05-98719257047A}" presName="childNode" presStyleLbl="revTx" presStyleIdx="0" presStyleCnt="0">
        <dgm:presLayoutVars>
          <dgm:bulletEnabled val="1"/>
        </dgm:presLayoutVars>
      </dgm:prSet>
      <dgm:spPr/>
    </dgm:pt>
    <dgm:pt modelId="{E0025EC2-B27F-4E2C-B3AC-DE3F48CA68C1}" type="pres">
      <dgm:prSet presAssocID="{862BD8F2-9AE4-4FA2-B296-D33261AF2E76}" presName="Name25" presStyleLbl="parChTrans1D1" presStyleIdx="1" presStyleCnt="4"/>
      <dgm:spPr/>
    </dgm:pt>
    <dgm:pt modelId="{19A6C2E8-3384-4052-9A2F-2EB5C9B97107}" type="pres">
      <dgm:prSet presAssocID="{770464E4-8B17-44DC-A1DD-4240E30F5191}" presName="node" presStyleCnt="0"/>
      <dgm:spPr/>
    </dgm:pt>
    <dgm:pt modelId="{39E01707-536D-4B4E-9FCD-7F36114C8B29}" type="pres">
      <dgm:prSet presAssocID="{770464E4-8B17-44DC-A1DD-4240E30F5191}" presName="parentNode" presStyleLbl="node1" presStyleIdx="2" presStyleCnt="5" custLinFactNeighborX="14089" custLinFactNeighborY="1387">
        <dgm:presLayoutVars>
          <dgm:chMax val="1"/>
          <dgm:bulletEnabled val="1"/>
        </dgm:presLayoutVars>
      </dgm:prSet>
      <dgm:spPr/>
    </dgm:pt>
    <dgm:pt modelId="{C46C5983-2199-4703-B251-5066A4B94F4E}" type="pres">
      <dgm:prSet presAssocID="{770464E4-8B17-44DC-A1DD-4240E30F5191}" presName="childNode" presStyleLbl="revTx" presStyleIdx="0" presStyleCnt="0">
        <dgm:presLayoutVars>
          <dgm:bulletEnabled val="1"/>
        </dgm:presLayoutVars>
      </dgm:prSet>
      <dgm:spPr/>
    </dgm:pt>
    <dgm:pt modelId="{3D8CC881-34B1-4372-9733-1F5C2EE2A682}" type="pres">
      <dgm:prSet presAssocID="{36048909-25C8-42A9-8552-C20AD4B7CDE6}" presName="Name25" presStyleLbl="parChTrans1D1" presStyleIdx="2" presStyleCnt="4"/>
      <dgm:spPr/>
    </dgm:pt>
    <dgm:pt modelId="{A09CF38B-11E3-4AB0-8CD3-CDA1FD92E590}" type="pres">
      <dgm:prSet presAssocID="{A2FC52FD-6099-4F8B-98A7-53F2543E59F3}" presName="node" presStyleCnt="0"/>
      <dgm:spPr/>
    </dgm:pt>
    <dgm:pt modelId="{952EAA9A-6ED5-43CC-AABC-67640D34FEE9}" type="pres">
      <dgm:prSet presAssocID="{A2FC52FD-6099-4F8B-98A7-53F2543E59F3}" presName="parentNode" presStyleLbl="node1" presStyleIdx="3" presStyleCnt="5" custLinFactNeighborX="10431" custLinFactNeighborY="1574">
        <dgm:presLayoutVars>
          <dgm:chMax val="1"/>
          <dgm:bulletEnabled val="1"/>
        </dgm:presLayoutVars>
      </dgm:prSet>
      <dgm:spPr/>
    </dgm:pt>
    <dgm:pt modelId="{34CA3B42-4A86-45CF-86F5-277B2B7F4146}" type="pres">
      <dgm:prSet presAssocID="{A2FC52FD-6099-4F8B-98A7-53F2543E59F3}" presName="childNode" presStyleLbl="revTx" presStyleIdx="0" presStyleCnt="0">
        <dgm:presLayoutVars>
          <dgm:bulletEnabled val="1"/>
        </dgm:presLayoutVars>
      </dgm:prSet>
      <dgm:spPr/>
    </dgm:pt>
    <dgm:pt modelId="{04EE2039-8757-4C9B-AAD3-5F8248EC8A5E}" type="pres">
      <dgm:prSet presAssocID="{2940DFC2-404C-4C32-86BC-D053C3661B3B}" presName="Name25" presStyleLbl="parChTrans1D1" presStyleIdx="3" presStyleCnt="4"/>
      <dgm:spPr/>
    </dgm:pt>
    <dgm:pt modelId="{668FA10D-C9DC-4E5A-BC42-E3C7B6B42816}" type="pres">
      <dgm:prSet presAssocID="{C8935F6C-B0F9-4D3A-9197-C3331A5DD76C}" presName="node" presStyleCnt="0"/>
      <dgm:spPr/>
    </dgm:pt>
    <dgm:pt modelId="{51BB99A7-BF83-44FC-8CE4-E2EF189E50E2}" type="pres">
      <dgm:prSet presAssocID="{C8935F6C-B0F9-4D3A-9197-C3331A5DD76C}" presName="parentNode" presStyleLbl="node1" presStyleIdx="4" presStyleCnt="5" custLinFactNeighborX="-6873" custLinFactNeighborY="-18984">
        <dgm:presLayoutVars>
          <dgm:chMax val="1"/>
          <dgm:bulletEnabled val="1"/>
        </dgm:presLayoutVars>
      </dgm:prSet>
      <dgm:spPr/>
    </dgm:pt>
    <dgm:pt modelId="{3DFCE7DE-95FD-4364-8899-28165823F79B}" type="pres">
      <dgm:prSet presAssocID="{C8935F6C-B0F9-4D3A-9197-C3331A5DD76C}" presName="childNode" presStyleLbl="revTx" presStyleIdx="0" presStyleCnt="0">
        <dgm:presLayoutVars>
          <dgm:bulletEnabled val="1"/>
        </dgm:presLayoutVars>
      </dgm:prSet>
      <dgm:spPr/>
    </dgm:pt>
  </dgm:ptLst>
  <dgm:cxnLst>
    <dgm:cxn modelId="{B0066E08-75D3-4A2F-AD49-8E8C4CCCD720}" srcId="{45DE8CFF-CDAA-45D8-B950-14D7C4637BBD}" destId="{A2FC52FD-6099-4F8B-98A7-53F2543E59F3}" srcOrd="2" destOrd="0" parTransId="{36048909-25C8-42A9-8552-C20AD4B7CDE6}" sibTransId="{E2C9E74D-3B03-4AA1-8FB0-50F0E0D644E6}"/>
    <dgm:cxn modelId="{13D10A1B-92EA-41F8-A928-6185670C1F61}" type="presOf" srcId="{36048909-25C8-42A9-8552-C20AD4B7CDE6}" destId="{3D8CC881-34B1-4372-9733-1F5C2EE2A682}" srcOrd="0" destOrd="0" presId="urn:microsoft.com/office/officeart/2005/8/layout/radial2"/>
    <dgm:cxn modelId="{76A80527-EB5E-46BD-ADFF-2829B9D5C081}" type="presOf" srcId="{862BD8F2-9AE4-4FA2-B296-D33261AF2E76}" destId="{E0025EC2-B27F-4E2C-B3AC-DE3F48CA68C1}" srcOrd="0" destOrd="0" presId="urn:microsoft.com/office/officeart/2005/8/layout/radial2"/>
    <dgm:cxn modelId="{16EEA529-FF66-45C1-8063-76D0B66185C1}" srcId="{45DE8CFF-CDAA-45D8-B950-14D7C4637BBD}" destId="{770464E4-8B17-44DC-A1DD-4240E30F5191}" srcOrd="1" destOrd="0" parTransId="{862BD8F2-9AE4-4FA2-B296-D33261AF2E76}" sibTransId="{E00CDCE5-52E7-437F-B06E-19F7A7D4FB4E}"/>
    <dgm:cxn modelId="{F0C3CA31-9B1A-498A-BEFA-E1E8FF5F9BF3}" type="presOf" srcId="{C8935F6C-B0F9-4D3A-9197-C3331A5DD76C}" destId="{51BB99A7-BF83-44FC-8CE4-E2EF189E50E2}" srcOrd="0" destOrd="0" presId="urn:microsoft.com/office/officeart/2005/8/layout/radial2"/>
    <dgm:cxn modelId="{8ABCEF36-7D55-4294-B421-2969DDB6E09E}" srcId="{45DE8CFF-CDAA-45D8-B950-14D7C4637BBD}" destId="{BC44F6DB-C439-44E8-BE05-98719257047A}" srcOrd="0" destOrd="0" parTransId="{6AF10A5F-54EB-4827-B5DF-CCFAED86035C}" sibTransId="{02EC455F-E2FF-4F04-BF44-01A7BDC726A3}"/>
    <dgm:cxn modelId="{F4A05E67-7580-4985-9FA6-A7B669653B33}" type="presOf" srcId="{6AF10A5F-54EB-4827-B5DF-CCFAED86035C}" destId="{096B294E-5AD1-4387-A80D-2ECF4B3D17DD}" srcOrd="0" destOrd="0" presId="urn:microsoft.com/office/officeart/2005/8/layout/radial2"/>
    <dgm:cxn modelId="{5685F76E-2654-42E1-8F80-F8B6CE954BD0}" type="presOf" srcId="{BC44F6DB-C439-44E8-BE05-98719257047A}" destId="{C8498F98-CA0C-4422-B068-E9006EF29AB7}" srcOrd="0" destOrd="0" presId="urn:microsoft.com/office/officeart/2005/8/layout/radial2"/>
    <dgm:cxn modelId="{B04D837A-05DD-48B9-9630-7935E6555846}" type="presOf" srcId="{2940DFC2-404C-4C32-86BC-D053C3661B3B}" destId="{04EE2039-8757-4C9B-AAD3-5F8248EC8A5E}" srcOrd="0" destOrd="0" presId="urn:microsoft.com/office/officeart/2005/8/layout/radial2"/>
    <dgm:cxn modelId="{D05A8D9D-2B98-4B4B-B894-A2402D7D0981}" srcId="{45DE8CFF-CDAA-45D8-B950-14D7C4637BBD}" destId="{C8935F6C-B0F9-4D3A-9197-C3331A5DD76C}" srcOrd="3" destOrd="0" parTransId="{2940DFC2-404C-4C32-86BC-D053C3661B3B}" sibTransId="{4553D280-2C58-44D3-B7D2-2B716C4F5866}"/>
    <dgm:cxn modelId="{95CF10B8-5C00-49E2-A9E7-EEDEC9BD023C}" type="presOf" srcId="{45DE8CFF-CDAA-45D8-B950-14D7C4637BBD}" destId="{9CE09F04-3F2E-4F1E-BFEF-BC5535FA7D88}" srcOrd="0" destOrd="0" presId="urn:microsoft.com/office/officeart/2005/8/layout/radial2"/>
    <dgm:cxn modelId="{E931D5C1-9934-4F51-8CDB-5DAFF6CEE3E1}" type="presOf" srcId="{770464E4-8B17-44DC-A1DD-4240E30F5191}" destId="{39E01707-536D-4B4E-9FCD-7F36114C8B29}" srcOrd="0" destOrd="0" presId="urn:microsoft.com/office/officeart/2005/8/layout/radial2"/>
    <dgm:cxn modelId="{8484AFC2-EAB1-48C6-B00D-58F31E7C1660}" type="presOf" srcId="{A2FC52FD-6099-4F8B-98A7-53F2543E59F3}" destId="{952EAA9A-6ED5-43CC-AABC-67640D34FEE9}" srcOrd="0" destOrd="0" presId="urn:microsoft.com/office/officeart/2005/8/layout/radial2"/>
    <dgm:cxn modelId="{E90122ED-7A32-4993-B30D-CBD26FE83F91}" type="presParOf" srcId="{9CE09F04-3F2E-4F1E-BFEF-BC5535FA7D88}" destId="{A89FB889-49D6-4B7F-8C6C-41971A8D3A67}" srcOrd="0" destOrd="0" presId="urn:microsoft.com/office/officeart/2005/8/layout/radial2"/>
    <dgm:cxn modelId="{BD4C93E7-83E2-4D4B-B738-12198DD76DC3}" type="presParOf" srcId="{A89FB889-49D6-4B7F-8C6C-41971A8D3A67}" destId="{314701AC-E896-48E7-8A55-62CF0B62E191}" srcOrd="0" destOrd="0" presId="urn:microsoft.com/office/officeart/2005/8/layout/radial2"/>
    <dgm:cxn modelId="{B0261404-5C73-489F-AAE1-598C8C97BCDA}" type="presParOf" srcId="{314701AC-E896-48E7-8A55-62CF0B62E191}" destId="{6B071193-C587-4FCD-A910-001DB538508A}" srcOrd="0" destOrd="0" presId="urn:microsoft.com/office/officeart/2005/8/layout/radial2"/>
    <dgm:cxn modelId="{3B601615-33EA-4631-8D24-544D3D51E7AE}" type="presParOf" srcId="{314701AC-E896-48E7-8A55-62CF0B62E191}" destId="{211E9640-FC0E-4143-9F0F-16DA51746C95}" srcOrd="1" destOrd="0" presId="urn:microsoft.com/office/officeart/2005/8/layout/radial2"/>
    <dgm:cxn modelId="{93090772-1C34-46BB-A580-8C4DAE2A0DF3}" type="presParOf" srcId="{A89FB889-49D6-4B7F-8C6C-41971A8D3A67}" destId="{096B294E-5AD1-4387-A80D-2ECF4B3D17DD}" srcOrd="1" destOrd="0" presId="urn:microsoft.com/office/officeart/2005/8/layout/radial2"/>
    <dgm:cxn modelId="{85464150-EC3C-483C-9A3D-6E7FD48725B4}" type="presParOf" srcId="{A89FB889-49D6-4B7F-8C6C-41971A8D3A67}" destId="{8C2ED20E-DC1F-43C4-801C-B62E2A3F0018}" srcOrd="2" destOrd="0" presId="urn:microsoft.com/office/officeart/2005/8/layout/radial2"/>
    <dgm:cxn modelId="{9D406434-F158-4479-9866-E3888E799F48}" type="presParOf" srcId="{8C2ED20E-DC1F-43C4-801C-B62E2A3F0018}" destId="{C8498F98-CA0C-4422-B068-E9006EF29AB7}" srcOrd="0" destOrd="0" presId="urn:microsoft.com/office/officeart/2005/8/layout/radial2"/>
    <dgm:cxn modelId="{6D23BC26-07D3-4076-8637-C5F97B351CE5}" type="presParOf" srcId="{8C2ED20E-DC1F-43C4-801C-B62E2A3F0018}" destId="{09800D39-56D2-4394-9BA3-A8CD3FBAEB05}" srcOrd="1" destOrd="0" presId="urn:microsoft.com/office/officeart/2005/8/layout/radial2"/>
    <dgm:cxn modelId="{1669B121-B823-4B3B-AB9B-BB96BA6DC09E}" type="presParOf" srcId="{A89FB889-49D6-4B7F-8C6C-41971A8D3A67}" destId="{E0025EC2-B27F-4E2C-B3AC-DE3F48CA68C1}" srcOrd="3" destOrd="0" presId="urn:microsoft.com/office/officeart/2005/8/layout/radial2"/>
    <dgm:cxn modelId="{752AA4D5-E707-4E68-96D9-20AAE0550E41}" type="presParOf" srcId="{A89FB889-49D6-4B7F-8C6C-41971A8D3A67}" destId="{19A6C2E8-3384-4052-9A2F-2EB5C9B97107}" srcOrd="4" destOrd="0" presId="urn:microsoft.com/office/officeart/2005/8/layout/radial2"/>
    <dgm:cxn modelId="{64A8F3AC-523A-48B5-BE39-8C012604CA70}" type="presParOf" srcId="{19A6C2E8-3384-4052-9A2F-2EB5C9B97107}" destId="{39E01707-536D-4B4E-9FCD-7F36114C8B29}" srcOrd="0" destOrd="0" presId="urn:microsoft.com/office/officeart/2005/8/layout/radial2"/>
    <dgm:cxn modelId="{5C083BD7-EAD9-4145-A663-14B86E56BBFD}" type="presParOf" srcId="{19A6C2E8-3384-4052-9A2F-2EB5C9B97107}" destId="{C46C5983-2199-4703-B251-5066A4B94F4E}" srcOrd="1" destOrd="0" presId="urn:microsoft.com/office/officeart/2005/8/layout/radial2"/>
    <dgm:cxn modelId="{F23C1560-33F7-446A-A424-51D692222CAC}" type="presParOf" srcId="{A89FB889-49D6-4B7F-8C6C-41971A8D3A67}" destId="{3D8CC881-34B1-4372-9733-1F5C2EE2A682}" srcOrd="5" destOrd="0" presId="urn:microsoft.com/office/officeart/2005/8/layout/radial2"/>
    <dgm:cxn modelId="{1D607CB9-A70A-451B-B8C0-02D461410F16}" type="presParOf" srcId="{A89FB889-49D6-4B7F-8C6C-41971A8D3A67}" destId="{A09CF38B-11E3-4AB0-8CD3-CDA1FD92E590}" srcOrd="6" destOrd="0" presId="urn:microsoft.com/office/officeart/2005/8/layout/radial2"/>
    <dgm:cxn modelId="{20921FAC-3D3D-4B5B-B056-A1D77B034815}" type="presParOf" srcId="{A09CF38B-11E3-4AB0-8CD3-CDA1FD92E590}" destId="{952EAA9A-6ED5-43CC-AABC-67640D34FEE9}" srcOrd="0" destOrd="0" presId="urn:microsoft.com/office/officeart/2005/8/layout/radial2"/>
    <dgm:cxn modelId="{D8827194-1B66-4126-A9E3-E16B0AB5547E}" type="presParOf" srcId="{A09CF38B-11E3-4AB0-8CD3-CDA1FD92E590}" destId="{34CA3B42-4A86-45CF-86F5-277B2B7F4146}" srcOrd="1" destOrd="0" presId="urn:microsoft.com/office/officeart/2005/8/layout/radial2"/>
    <dgm:cxn modelId="{A7C91746-225F-4C77-ACE1-CF6D739051E2}" type="presParOf" srcId="{A89FB889-49D6-4B7F-8C6C-41971A8D3A67}" destId="{04EE2039-8757-4C9B-AAD3-5F8248EC8A5E}" srcOrd="7" destOrd="0" presId="urn:microsoft.com/office/officeart/2005/8/layout/radial2"/>
    <dgm:cxn modelId="{42E15A33-B232-4D21-8E90-1C6D949915A2}" type="presParOf" srcId="{A89FB889-49D6-4B7F-8C6C-41971A8D3A67}" destId="{668FA10D-C9DC-4E5A-BC42-E3C7B6B42816}" srcOrd="8" destOrd="0" presId="urn:microsoft.com/office/officeart/2005/8/layout/radial2"/>
    <dgm:cxn modelId="{04AD0554-AEA0-4CC2-A1BC-A04864EA0154}" type="presParOf" srcId="{668FA10D-C9DC-4E5A-BC42-E3C7B6B42816}" destId="{51BB99A7-BF83-44FC-8CE4-E2EF189E50E2}" srcOrd="0" destOrd="0" presId="urn:microsoft.com/office/officeart/2005/8/layout/radial2"/>
    <dgm:cxn modelId="{E5094951-E3EE-45B8-AB93-891673D7370E}" type="presParOf" srcId="{668FA10D-C9DC-4E5A-BC42-E3C7B6B42816}" destId="{3DFCE7DE-95FD-4364-8899-28165823F79B}"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7F2F9E-4AB2-4572-9377-6755B2EEAE8E}"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09BF786A-C0BE-438D-9D01-19497BC0A5E8}">
      <dgm:prSet phldrT="[Text]"/>
      <dgm:spPr>
        <a:solidFill>
          <a:schemeClr val="bg1"/>
        </a:solidFill>
      </dgm:spPr>
      <dgm:t>
        <a:bodyPr/>
        <a:lstStyle/>
        <a:p>
          <a:r>
            <a:rPr lang="en-GB" dirty="0">
              <a:latin typeface="Arial" panose="020B0604020202020204" pitchFamily="34" charset="0"/>
              <a:cs typeface="Arial" panose="020B0604020202020204" pitchFamily="34" charset="0"/>
            </a:rPr>
            <a:t>Request for Change</a:t>
          </a:r>
        </a:p>
      </dgm:t>
    </dgm:pt>
    <dgm:pt modelId="{E07AB35B-D841-4DA9-9DDD-79DE19DA5090}" type="parTrans" cxnId="{44B8C2A2-141A-48E5-8508-9431EA004BD2}">
      <dgm:prSet/>
      <dgm:spPr/>
      <dgm:t>
        <a:bodyPr/>
        <a:lstStyle/>
        <a:p>
          <a:endParaRPr lang="en-GB"/>
        </a:p>
      </dgm:t>
    </dgm:pt>
    <dgm:pt modelId="{CC9471CF-DD4B-4A51-9622-911EBCA46266}" type="sibTrans" cxnId="{44B8C2A2-141A-48E5-8508-9431EA004BD2}">
      <dgm:prSet/>
      <dgm:spPr/>
      <dgm:t>
        <a:bodyPr/>
        <a:lstStyle/>
        <a:p>
          <a:endParaRPr lang="en-GB"/>
        </a:p>
      </dgm:t>
    </dgm:pt>
    <dgm:pt modelId="{F4EEA17D-2FFF-4C67-A374-4A4F2B464100}">
      <dgm:prSet phldrT="[Text]"/>
      <dgm:spPr>
        <a:solidFill>
          <a:schemeClr val="bg1">
            <a:alpha val="90000"/>
          </a:schemeClr>
        </a:solidFill>
        <a:ln>
          <a:solidFill>
            <a:srgbClr val="FD8469"/>
          </a:solidFill>
        </a:ln>
      </dgm:spPr>
      <dgm:t>
        <a:bodyPr/>
        <a:lstStyle/>
        <a:p>
          <a:r>
            <a:rPr lang="en-GB" dirty="0">
              <a:latin typeface="Arial" panose="020B0604020202020204" pitchFamily="34" charset="0"/>
              <a:cs typeface="Arial" panose="020B0604020202020204" pitchFamily="34" charset="0"/>
            </a:rPr>
            <a:t>Review Request</a:t>
          </a:r>
        </a:p>
      </dgm:t>
    </dgm:pt>
    <dgm:pt modelId="{57746EDC-4EEC-4AA4-B39A-327C6F77FFC2}" type="parTrans" cxnId="{ACC524CA-2EE4-4FB5-9187-D44803C32A47}">
      <dgm:prSet/>
      <dgm:spPr/>
      <dgm:t>
        <a:bodyPr/>
        <a:lstStyle/>
        <a:p>
          <a:endParaRPr lang="en-GB"/>
        </a:p>
      </dgm:t>
    </dgm:pt>
    <dgm:pt modelId="{9934DBE9-4BB2-42C9-9ACB-7936EF439A9E}" type="sibTrans" cxnId="{ACC524CA-2EE4-4FB5-9187-D44803C32A47}">
      <dgm:prSet/>
      <dgm:spPr/>
      <dgm:t>
        <a:bodyPr/>
        <a:lstStyle/>
        <a:p>
          <a:endParaRPr lang="en-GB"/>
        </a:p>
      </dgm:t>
    </dgm:pt>
    <dgm:pt modelId="{BB0FF086-B0B7-48E7-8265-CB4EA136D51A}">
      <dgm:prSet phldrT="[Text]"/>
      <dgm:spPr>
        <a:ln>
          <a:solidFill>
            <a:srgbClr val="90DFAA"/>
          </a:solidFill>
        </a:ln>
      </dgm:spPr>
      <dgm:t>
        <a:bodyPr/>
        <a:lstStyle/>
        <a:p>
          <a:r>
            <a:rPr lang="en-GB" dirty="0">
              <a:latin typeface="Arial" panose="020B0604020202020204" pitchFamily="34" charset="0"/>
              <a:cs typeface="Arial" panose="020B0604020202020204" pitchFamily="34" charset="0"/>
            </a:rPr>
            <a:t>Assess Impact</a:t>
          </a:r>
        </a:p>
      </dgm:t>
    </dgm:pt>
    <dgm:pt modelId="{56018B59-2300-4DD9-A28C-27798EF636BD}" type="parTrans" cxnId="{8125C08D-FEF8-496F-93FF-BD1F9678145B}">
      <dgm:prSet/>
      <dgm:spPr/>
      <dgm:t>
        <a:bodyPr/>
        <a:lstStyle/>
        <a:p>
          <a:endParaRPr lang="en-GB"/>
        </a:p>
      </dgm:t>
    </dgm:pt>
    <dgm:pt modelId="{6A296C76-FE30-4A64-AF2F-CEB2043A7E8D}" type="sibTrans" cxnId="{8125C08D-FEF8-496F-93FF-BD1F9678145B}">
      <dgm:prSet/>
      <dgm:spPr/>
      <dgm:t>
        <a:bodyPr/>
        <a:lstStyle/>
        <a:p>
          <a:endParaRPr lang="en-GB"/>
        </a:p>
      </dgm:t>
    </dgm:pt>
    <dgm:pt modelId="{D416E139-AAFE-4C13-88D9-8D045DDF9E9A}">
      <dgm:prSet phldrT="[Text]"/>
      <dgm:spPr>
        <a:ln>
          <a:solidFill>
            <a:srgbClr val="F9B54C"/>
          </a:solidFill>
        </a:ln>
      </dgm:spPr>
      <dgm:t>
        <a:bodyPr/>
        <a:lstStyle/>
        <a:p>
          <a:r>
            <a:rPr lang="en-GB" dirty="0">
              <a:latin typeface="Arial" panose="020B0604020202020204" pitchFamily="34" charset="0"/>
              <a:cs typeface="Arial" panose="020B0604020202020204" pitchFamily="34" charset="0"/>
            </a:rPr>
            <a:t>Decide</a:t>
          </a:r>
        </a:p>
      </dgm:t>
    </dgm:pt>
    <dgm:pt modelId="{EC09638A-2158-4806-8393-F970C39DB0AE}" type="parTrans" cxnId="{0F9B60DD-091F-49CB-BA37-95806338F107}">
      <dgm:prSet/>
      <dgm:spPr/>
      <dgm:t>
        <a:bodyPr/>
        <a:lstStyle/>
        <a:p>
          <a:endParaRPr lang="en-GB"/>
        </a:p>
      </dgm:t>
    </dgm:pt>
    <dgm:pt modelId="{0AC1BD08-4594-4576-8B5A-4DA18A04EE83}" type="sibTrans" cxnId="{0F9B60DD-091F-49CB-BA37-95806338F107}">
      <dgm:prSet/>
      <dgm:spPr/>
      <dgm:t>
        <a:bodyPr/>
        <a:lstStyle/>
        <a:p>
          <a:endParaRPr lang="en-GB"/>
        </a:p>
      </dgm:t>
    </dgm:pt>
    <dgm:pt modelId="{7528FAB7-1F01-44D4-ACAB-75168EC5A7C5}">
      <dgm:prSet phldrT="[Text]"/>
      <dgm:spPr>
        <a:ln>
          <a:solidFill>
            <a:srgbClr val="7030A0"/>
          </a:solidFill>
        </a:ln>
      </dgm:spPr>
      <dgm:t>
        <a:bodyPr/>
        <a:lstStyle/>
        <a:p>
          <a:r>
            <a:rPr lang="en-GB" dirty="0">
              <a:latin typeface="Arial" panose="020B0604020202020204" pitchFamily="34" charset="0"/>
              <a:cs typeface="Arial" panose="020B0604020202020204" pitchFamily="34" charset="0"/>
            </a:rPr>
            <a:t>Implement</a:t>
          </a:r>
        </a:p>
      </dgm:t>
    </dgm:pt>
    <dgm:pt modelId="{8CA8401A-9D3E-48B9-A8E7-D4EDA6D46C6B}" type="parTrans" cxnId="{EAE667D2-13AA-4051-B221-3748BE4DB2F0}">
      <dgm:prSet/>
      <dgm:spPr/>
      <dgm:t>
        <a:bodyPr/>
        <a:lstStyle/>
        <a:p>
          <a:endParaRPr lang="en-GB"/>
        </a:p>
      </dgm:t>
    </dgm:pt>
    <dgm:pt modelId="{B2717A46-C8BE-478D-B8AE-3FB537550943}" type="sibTrans" cxnId="{EAE667D2-13AA-4051-B221-3748BE4DB2F0}">
      <dgm:prSet/>
      <dgm:spPr/>
      <dgm:t>
        <a:bodyPr/>
        <a:lstStyle/>
        <a:p>
          <a:endParaRPr lang="en-GB"/>
        </a:p>
      </dgm:t>
    </dgm:pt>
    <dgm:pt modelId="{2B46CF7A-97F8-4151-8A83-1AB9AB410AC8}" type="pres">
      <dgm:prSet presAssocID="{0B7F2F9E-4AB2-4572-9377-6755B2EEAE8E}" presName="Name0" presStyleCnt="0">
        <dgm:presLayoutVars>
          <dgm:chMax val="11"/>
          <dgm:chPref val="11"/>
          <dgm:dir/>
          <dgm:resizeHandles/>
        </dgm:presLayoutVars>
      </dgm:prSet>
      <dgm:spPr/>
    </dgm:pt>
    <dgm:pt modelId="{49E85C88-DF27-4643-8C54-46C314AD9367}" type="pres">
      <dgm:prSet presAssocID="{7528FAB7-1F01-44D4-ACAB-75168EC5A7C5}" presName="Accent5" presStyleCnt="0"/>
      <dgm:spPr/>
    </dgm:pt>
    <dgm:pt modelId="{3AF300A0-046B-4DAA-86EC-793796AE4A8E}" type="pres">
      <dgm:prSet presAssocID="{7528FAB7-1F01-44D4-ACAB-75168EC5A7C5}" presName="Accent" presStyleLbl="node1" presStyleIdx="0" presStyleCnt="5"/>
      <dgm:spPr>
        <a:solidFill>
          <a:srgbClr val="7030A0"/>
        </a:solidFill>
      </dgm:spPr>
    </dgm:pt>
    <dgm:pt modelId="{159F6D07-A418-44B5-B0AC-B88AF149EBB1}" type="pres">
      <dgm:prSet presAssocID="{7528FAB7-1F01-44D4-ACAB-75168EC5A7C5}" presName="ParentBackground5" presStyleCnt="0"/>
      <dgm:spPr/>
    </dgm:pt>
    <dgm:pt modelId="{6E92E94E-D1C5-4DE7-9988-7BD32CF8B3D8}" type="pres">
      <dgm:prSet presAssocID="{7528FAB7-1F01-44D4-ACAB-75168EC5A7C5}" presName="ParentBackground" presStyleLbl="fgAcc1" presStyleIdx="0" presStyleCnt="5"/>
      <dgm:spPr/>
    </dgm:pt>
    <dgm:pt modelId="{219AF5A3-829F-4A28-8F25-0624AEEFC9BB}" type="pres">
      <dgm:prSet presAssocID="{7528FAB7-1F01-44D4-ACAB-75168EC5A7C5}" presName="Parent5" presStyleLbl="revTx" presStyleIdx="0" presStyleCnt="0">
        <dgm:presLayoutVars>
          <dgm:chMax val="1"/>
          <dgm:chPref val="1"/>
          <dgm:bulletEnabled val="1"/>
        </dgm:presLayoutVars>
      </dgm:prSet>
      <dgm:spPr/>
    </dgm:pt>
    <dgm:pt modelId="{BA6FF314-0EE9-409B-9C00-0D45F713DD99}" type="pres">
      <dgm:prSet presAssocID="{D416E139-AAFE-4C13-88D9-8D045DDF9E9A}" presName="Accent4" presStyleCnt="0"/>
      <dgm:spPr/>
    </dgm:pt>
    <dgm:pt modelId="{87906186-1701-4100-8551-559F894104B0}" type="pres">
      <dgm:prSet presAssocID="{D416E139-AAFE-4C13-88D9-8D045DDF9E9A}" presName="Accent" presStyleLbl="node1" presStyleIdx="1" presStyleCnt="5"/>
      <dgm:spPr>
        <a:solidFill>
          <a:srgbClr val="F9B54C"/>
        </a:solidFill>
      </dgm:spPr>
    </dgm:pt>
    <dgm:pt modelId="{AC783588-695A-4DF2-8DEC-8B8D125B17D2}" type="pres">
      <dgm:prSet presAssocID="{D416E139-AAFE-4C13-88D9-8D045DDF9E9A}" presName="ParentBackground4" presStyleCnt="0"/>
      <dgm:spPr/>
    </dgm:pt>
    <dgm:pt modelId="{D49D3EAA-71E3-4F90-9297-0598131E9FEA}" type="pres">
      <dgm:prSet presAssocID="{D416E139-AAFE-4C13-88D9-8D045DDF9E9A}" presName="ParentBackground" presStyleLbl="fgAcc1" presStyleIdx="1" presStyleCnt="5"/>
      <dgm:spPr/>
    </dgm:pt>
    <dgm:pt modelId="{3C119370-A1C9-414C-B006-A90EE42B7F81}" type="pres">
      <dgm:prSet presAssocID="{D416E139-AAFE-4C13-88D9-8D045DDF9E9A}" presName="Parent4" presStyleLbl="revTx" presStyleIdx="0" presStyleCnt="0">
        <dgm:presLayoutVars>
          <dgm:chMax val="1"/>
          <dgm:chPref val="1"/>
          <dgm:bulletEnabled val="1"/>
        </dgm:presLayoutVars>
      </dgm:prSet>
      <dgm:spPr/>
    </dgm:pt>
    <dgm:pt modelId="{E0FD04DC-CDFD-4A2B-AFE0-DF140FD288B1}" type="pres">
      <dgm:prSet presAssocID="{BB0FF086-B0B7-48E7-8265-CB4EA136D51A}" presName="Accent3" presStyleCnt="0"/>
      <dgm:spPr/>
    </dgm:pt>
    <dgm:pt modelId="{CAA1120C-6EBC-4675-851D-EA8835AE8331}" type="pres">
      <dgm:prSet presAssocID="{BB0FF086-B0B7-48E7-8265-CB4EA136D51A}" presName="Accent" presStyleLbl="node1" presStyleIdx="2" presStyleCnt="5"/>
      <dgm:spPr>
        <a:solidFill>
          <a:srgbClr val="90DFAA"/>
        </a:solidFill>
      </dgm:spPr>
    </dgm:pt>
    <dgm:pt modelId="{C27226E8-5CF8-4B95-9E5C-DA98343C6FB3}" type="pres">
      <dgm:prSet presAssocID="{BB0FF086-B0B7-48E7-8265-CB4EA136D51A}" presName="ParentBackground3" presStyleCnt="0"/>
      <dgm:spPr/>
    </dgm:pt>
    <dgm:pt modelId="{8FF0C6A6-1E7D-45DA-B901-3A069034E77E}" type="pres">
      <dgm:prSet presAssocID="{BB0FF086-B0B7-48E7-8265-CB4EA136D51A}" presName="ParentBackground" presStyleLbl="fgAcc1" presStyleIdx="2" presStyleCnt="5"/>
      <dgm:spPr/>
    </dgm:pt>
    <dgm:pt modelId="{C521D95C-490E-457E-BE50-D2B6AA2DB723}" type="pres">
      <dgm:prSet presAssocID="{BB0FF086-B0B7-48E7-8265-CB4EA136D51A}" presName="Parent3" presStyleLbl="revTx" presStyleIdx="0" presStyleCnt="0">
        <dgm:presLayoutVars>
          <dgm:chMax val="1"/>
          <dgm:chPref val="1"/>
          <dgm:bulletEnabled val="1"/>
        </dgm:presLayoutVars>
      </dgm:prSet>
      <dgm:spPr/>
    </dgm:pt>
    <dgm:pt modelId="{409CBB99-3B7C-49C4-8D14-EF860CED7476}" type="pres">
      <dgm:prSet presAssocID="{F4EEA17D-2FFF-4C67-A374-4A4F2B464100}" presName="Accent2" presStyleCnt="0"/>
      <dgm:spPr/>
    </dgm:pt>
    <dgm:pt modelId="{1E337069-AE15-4CCA-A1DE-CA45A57234D3}" type="pres">
      <dgm:prSet presAssocID="{F4EEA17D-2FFF-4C67-A374-4A4F2B464100}" presName="Accent" presStyleLbl="node1" presStyleIdx="3" presStyleCnt="5"/>
      <dgm:spPr>
        <a:solidFill>
          <a:srgbClr val="FD8469"/>
        </a:solidFill>
        <a:ln>
          <a:solidFill>
            <a:srgbClr val="FD8469"/>
          </a:solidFill>
        </a:ln>
      </dgm:spPr>
    </dgm:pt>
    <dgm:pt modelId="{6003B498-7262-4AA9-863C-48C3414A7F82}" type="pres">
      <dgm:prSet presAssocID="{F4EEA17D-2FFF-4C67-A374-4A4F2B464100}" presName="ParentBackground2" presStyleCnt="0"/>
      <dgm:spPr/>
    </dgm:pt>
    <dgm:pt modelId="{EA489C81-9838-492C-B043-E583EB41C438}" type="pres">
      <dgm:prSet presAssocID="{F4EEA17D-2FFF-4C67-A374-4A4F2B464100}" presName="ParentBackground" presStyleLbl="fgAcc1" presStyleIdx="3" presStyleCnt="5"/>
      <dgm:spPr/>
    </dgm:pt>
    <dgm:pt modelId="{1C37C913-0B49-4E7C-AE59-223EB70BA4AA}" type="pres">
      <dgm:prSet presAssocID="{F4EEA17D-2FFF-4C67-A374-4A4F2B464100}" presName="Parent2" presStyleLbl="revTx" presStyleIdx="0" presStyleCnt="0">
        <dgm:presLayoutVars>
          <dgm:chMax val="1"/>
          <dgm:chPref val="1"/>
          <dgm:bulletEnabled val="1"/>
        </dgm:presLayoutVars>
      </dgm:prSet>
      <dgm:spPr/>
    </dgm:pt>
    <dgm:pt modelId="{D4A4F18B-2E72-4D56-B114-8840BB80443E}" type="pres">
      <dgm:prSet presAssocID="{09BF786A-C0BE-438D-9D01-19497BC0A5E8}" presName="Accent1" presStyleCnt="0"/>
      <dgm:spPr/>
    </dgm:pt>
    <dgm:pt modelId="{D140037B-3F69-4849-8A88-40BC47389BC0}" type="pres">
      <dgm:prSet presAssocID="{09BF786A-C0BE-438D-9D01-19497BC0A5E8}" presName="Accent" presStyleLbl="node1" presStyleIdx="4" presStyleCnt="5"/>
      <dgm:spPr>
        <a:solidFill>
          <a:srgbClr val="537A9B"/>
        </a:solidFill>
        <a:ln>
          <a:solidFill>
            <a:srgbClr val="537A9B"/>
          </a:solidFill>
        </a:ln>
      </dgm:spPr>
    </dgm:pt>
    <dgm:pt modelId="{CA25205B-E802-4175-BC88-974D565D6ADF}" type="pres">
      <dgm:prSet presAssocID="{09BF786A-C0BE-438D-9D01-19497BC0A5E8}" presName="ParentBackground1" presStyleCnt="0"/>
      <dgm:spPr/>
    </dgm:pt>
    <dgm:pt modelId="{49C9F3B6-3460-4932-911C-CCFD10A4A91C}" type="pres">
      <dgm:prSet presAssocID="{09BF786A-C0BE-438D-9D01-19497BC0A5E8}" presName="ParentBackground" presStyleLbl="fgAcc1" presStyleIdx="4" presStyleCnt="5"/>
      <dgm:spPr/>
    </dgm:pt>
    <dgm:pt modelId="{A4BA2060-EDDD-42B8-8FD5-841E266859C8}" type="pres">
      <dgm:prSet presAssocID="{09BF786A-C0BE-438D-9D01-19497BC0A5E8}" presName="Parent1" presStyleLbl="revTx" presStyleIdx="0" presStyleCnt="0">
        <dgm:presLayoutVars>
          <dgm:chMax val="1"/>
          <dgm:chPref val="1"/>
          <dgm:bulletEnabled val="1"/>
        </dgm:presLayoutVars>
      </dgm:prSet>
      <dgm:spPr/>
    </dgm:pt>
  </dgm:ptLst>
  <dgm:cxnLst>
    <dgm:cxn modelId="{3B4C4C15-94FC-46B8-89A0-62292715FFA7}" type="presOf" srcId="{F4EEA17D-2FFF-4C67-A374-4A4F2B464100}" destId="{1C37C913-0B49-4E7C-AE59-223EB70BA4AA}" srcOrd="1" destOrd="0" presId="urn:microsoft.com/office/officeart/2011/layout/CircleProcess"/>
    <dgm:cxn modelId="{3450DD1E-6B91-407E-A8CB-70F2C637D2F9}" type="presOf" srcId="{7528FAB7-1F01-44D4-ACAB-75168EC5A7C5}" destId="{6E92E94E-D1C5-4DE7-9988-7BD32CF8B3D8}" srcOrd="0" destOrd="0" presId="urn:microsoft.com/office/officeart/2011/layout/CircleProcess"/>
    <dgm:cxn modelId="{AAB54032-C254-4365-95DD-A40F5132580C}" type="presOf" srcId="{D416E139-AAFE-4C13-88D9-8D045DDF9E9A}" destId="{3C119370-A1C9-414C-B006-A90EE42B7F81}" srcOrd="1" destOrd="0" presId="urn:microsoft.com/office/officeart/2011/layout/CircleProcess"/>
    <dgm:cxn modelId="{56778149-1BF4-41F9-AD77-53E0998A3B44}" type="presOf" srcId="{BB0FF086-B0B7-48E7-8265-CB4EA136D51A}" destId="{8FF0C6A6-1E7D-45DA-B901-3A069034E77E}" srcOrd="0" destOrd="0" presId="urn:microsoft.com/office/officeart/2011/layout/CircleProcess"/>
    <dgm:cxn modelId="{FA262070-36EB-4B02-9F60-0BBB2B629C39}" type="presOf" srcId="{F4EEA17D-2FFF-4C67-A374-4A4F2B464100}" destId="{EA489C81-9838-492C-B043-E583EB41C438}" srcOrd="0" destOrd="0" presId="urn:microsoft.com/office/officeart/2011/layout/CircleProcess"/>
    <dgm:cxn modelId="{27E93389-FFFA-4951-9A02-D2721AE4F352}" type="presOf" srcId="{BB0FF086-B0B7-48E7-8265-CB4EA136D51A}" destId="{C521D95C-490E-457E-BE50-D2B6AA2DB723}" srcOrd="1" destOrd="0" presId="urn:microsoft.com/office/officeart/2011/layout/CircleProcess"/>
    <dgm:cxn modelId="{8125C08D-FEF8-496F-93FF-BD1F9678145B}" srcId="{0B7F2F9E-4AB2-4572-9377-6755B2EEAE8E}" destId="{BB0FF086-B0B7-48E7-8265-CB4EA136D51A}" srcOrd="2" destOrd="0" parTransId="{56018B59-2300-4DD9-A28C-27798EF636BD}" sibTransId="{6A296C76-FE30-4A64-AF2F-CEB2043A7E8D}"/>
    <dgm:cxn modelId="{A23A439C-8B51-451A-A9A7-F4542492154F}" type="presOf" srcId="{D416E139-AAFE-4C13-88D9-8D045DDF9E9A}" destId="{D49D3EAA-71E3-4F90-9297-0598131E9FEA}" srcOrd="0" destOrd="0" presId="urn:microsoft.com/office/officeart/2011/layout/CircleProcess"/>
    <dgm:cxn modelId="{EB77969F-5B34-4839-AFA5-A38EAC1726A2}" type="presOf" srcId="{09BF786A-C0BE-438D-9D01-19497BC0A5E8}" destId="{A4BA2060-EDDD-42B8-8FD5-841E266859C8}" srcOrd="1" destOrd="0" presId="urn:microsoft.com/office/officeart/2011/layout/CircleProcess"/>
    <dgm:cxn modelId="{44B8C2A2-141A-48E5-8508-9431EA004BD2}" srcId="{0B7F2F9E-4AB2-4572-9377-6755B2EEAE8E}" destId="{09BF786A-C0BE-438D-9D01-19497BC0A5E8}" srcOrd="0" destOrd="0" parTransId="{E07AB35B-D841-4DA9-9DDD-79DE19DA5090}" sibTransId="{CC9471CF-DD4B-4A51-9622-911EBCA46266}"/>
    <dgm:cxn modelId="{ACC524CA-2EE4-4FB5-9187-D44803C32A47}" srcId="{0B7F2F9E-4AB2-4572-9377-6755B2EEAE8E}" destId="{F4EEA17D-2FFF-4C67-A374-4A4F2B464100}" srcOrd="1" destOrd="0" parTransId="{57746EDC-4EEC-4AA4-B39A-327C6F77FFC2}" sibTransId="{9934DBE9-4BB2-42C9-9ACB-7936EF439A9E}"/>
    <dgm:cxn modelId="{8687C0CF-8AF8-4DDE-9007-849608E6158A}" type="presOf" srcId="{7528FAB7-1F01-44D4-ACAB-75168EC5A7C5}" destId="{219AF5A3-829F-4A28-8F25-0624AEEFC9BB}" srcOrd="1" destOrd="0" presId="urn:microsoft.com/office/officeart/2011/layout/CircleProcess"/>
    <dgm:cxn modelId="{EAE667D2-13AA-4051-B221-3748BE4DB2F0}" srcId="{0B7F2F9E-4AB2-4572-9377-6755B2EEAE8E}" destId="{7528FAB7-1F01-44D4-ACAB-75168EC5A7C5}" srcOrd="4" destOrd="0" parTransId="{8CA8401A-9D3E-48B9-A8E7-D4EDA6D46C6B}" sibTransId="{B2717A46-C8BE-478D-B8AE-3FB537550943}"/>
    <dgm:cxn modelId="{0F9B60DD-091F-49CB-BA37-95806338F107}" srcId="{0B7F2F9E-4AB2-4572-9377-6755B2EEAE8E}" destId="{D416E139-AAFE-4C13-88D9-8D045DDF9E9A}" srcOrd="3" destOrd="0" parTransId="{EC09638A-2158-4806-8393-F970C39DB0AE}" sibTransId="{0AC1BD08-4594-4576-8B5A-4DA18A04EE83}"/>
    <dgm:cxn modelId="{0AB997DD-4A5B-428C-ADF0-C71398F75545}" type="presOf" srcId="{0B7F2F9E-4AB2-4572-9377-6755B2EEAE8E}" destId="{2B46CF7A-97F8-4151-8A83-1AB9AB410AC8}" srcOrd="0" destOrd="0" presId="urn:microsoft.com/office/officeart/2011/layout/CircleProcess"/>
    <dgm:cxn modelId="{A524FCED-3BAB-49F7-9A1C-F82838EC9933}" type="presOf" srcId="{09BF786A-C0BE-438D-9D01-19497BC0A5E8}" destId="{49C9F3B6-3460-4932-911C-CCFD10A4A91C}" srcOrd="0" destOrd="0" presId="urn:microsoft.com/office/officeart/2011/layout/CircleProcess"/>
    <dgm:cxn modelId="{332221A8-D06B-4010-8FC1-BFD74E22D34B}" type="presParOf" srcId="{2B46CF7A-97F8-4151-8A83-1AB9AB410AC8}" destId="{49E85C88-DF27-4643-8C54-46C314AD9367}" srcOrd="0" destOrd="0" presId="urn:microsoft.com/office/officeart/2011/layout/CircleProcess"/>
    <dgm:cxn modelId="{61383FFA-A8BC-468A-9AFB-9EC649E531CF}" type="presParOf" srcId="{49E85C88-DF27-4643-8C54-46C314AD9367}" destId="{3AF300A0-046B-4DAA-86EC-793796AE4A8E}" srcOrd="0" destOrd="0" presId="urn:microsoft.com/office/officeart/2011/layout/CircleProcess"/>
    <dgm:cxn modelId="{22A4579C-4654-40FE-80F8-A4BA369CAE30}" type="presParOf" srcId="{2B46CF7A-97F8-4151-8A83-1AB9AB410AC8}" destId="{159F6D07-A418-44B5-B0AC-B88AF149EBB1}" srcOrd="1" destOrd="0" presId="urn:microsoft.com/office/officeart/2011/layout/CircleProcess"/>
    <dgm:cxn modelId="{C65E54E6-2047-40E9-976C-82CF7A3A8E76}" type="presParOf" srcId="{159F6D07-A418-44B5-B0AC-B88AF149EBB1}" destId="{6E92E94E-D1C5-4DE7-9988-7BD32CF8B3D8}" srcOrd="0" destOrd="0" presId="urn:microsoft.com/office/officeart/2011/layout/CircleProcess"/>
    <dgm:cxn modelId="{5A8C6232-9DD2-4BDF-81C0-C65C8C45468C}" type="presParOf" srcId="{2B46CF7A-97F8-4151-8A83-1AB9AB410AC8}" destId="{219AF5A3-829F-4A28-8F25-0624AEEFC9BB}" srcOrd="2" destOrd="0" presId="urn:microsoft.com/office/officeart/2011/layout/CircleProcess"/>
    <dgm:cxn modelId="{9BE0FCF0-5FAD-423C-9C13-F8ED0C83FC47}" type="presParOf" srcId="{2B46CF7A-97F8-4151-8A83-1AB9AB410AC8}" destId="{BA6FF314-0EE9-409B-9C00-0D45F713DD99}" srcOrd="3" destOrd="0" presId="urn:microsoft.com/office/officeart/2011/layout/CircleProcess"/>
    <dgm:cxn modelId="{69D93B99-928F-4704-9FAA-AB6FE813028F}" type="presParOf" srcId="{BA6FF314-0EE9-409B-9C00-0D45F713DD99}" destId="{87906186-1701-4100-8551-559F894104B0}" srcOrd="0" destOrd="0" presId="urn:microsoft.com/office/officeart/2011/layout/CircleProcess"/>
    <dgm:cxn modelId="{32610EEE-9FA4-4B74-8146-F2F1BC3783D0}" type="presParOf" srcId="{2B46CF7A-97F8-4151-8A83-1AB9AB410AC8}" destId="{AC783588-695A-4DF2-8DEC-8B8D125B17D2}" srcOrd="4" destOrd="0" presId="urn:microsoft.com/office/officeart/2011/layout/CircleProcess"/>
    <dgm:cxn modelId="{AB63D7A7-8C0B-447E-A455-C2092BD15767}" type="presParOf" srcId="{AC783588-695A-4DF2-8DEC-8B8D125B17D2}" destId="{D49D3EAA-71E3-4F90-9297-0598131E9FEA}" srcOrd="0" destOrd="0" presId="urn:microsoft.com/office/officeart/2011/layout/CircleProcess"/>
    <dgm:cxn modelId="{6359F96F-F98F-4F98-B7AA-ADBF5D927DF8}" type="presParOf" srcId="{2B46CF7A-97F8-4151-8A83-1AB9AB410AC8}" destId="{3C119370-A1C9-414C-B006-A90EE42B7F81}" srcOrd="5" destOrd="0" presId="urn:microsoft.com/office/officeart/2011/layout/CircleProcess"/>
    <dgm:cxn modelId="{1A115E3D-E211-42AB-93B1-FBF5F8401084}" type="presParOf" srcId="{2B46CF7A-97F8-4151-8A83-1AB9AB410AC8}" destId="{E0FD04DC-CDFD-4A2B-AFE0-DF140FD288B1}" srcOrd="6" destOrd="0" presId="urn:microsoft.com/office/officeart/2011/layout/CircleProcess"/>
    <dgm:cxn modelId="{484F3B1F-AF6D-4EE8-841F-E60632053D1E}" type="presParOf" srcId="{E0FD04DC-CDFD-4A2B-AFE0-DF140FD288B1}" destId="{CAA1120C-6EBC-4675-851D-EA8835AE8331}" srcOrd="0" destOrd="0" presId="urn:microsoft.com/office/officeart/2011/layout/CircleProcess"/>
    <dgm:cxn modelId="{3252D220-D025-4FFE-AC5C-FBE25161D3EC}" type="presParOf" srcId="{2B46CF7A-97F8-4151-8A83-1AB9AB410AC8}" destId="{C27226E8-5CF8-4B95-9E5C-DA98343C6FB3}" srcOrd="7" destOrd="0" presId="urn:microsoft.com/office/officeart/2011/layout/CircleProcess"/>
    <dgm:cxn modelId="{5256E330-612E-46E5-8617-F238C76D0971}" type="presParOf" srcId="{C27226E8-5CF8-4B95-9E5C-DA98343C6FB3}" destId="{8FF0C6A6-1E7D-45DA-B901-3A069034E77E}" srcOrd="0" destOrd="0" presId="urn:microsoft.com/office/officeart/2011/layout/CircleProcess"/>
    <dgm:cxn modelId="{C33CEDFB-0CFC-4B35-98F4-7C4693A13471}" type="presParOf" srcId="{2B46CF7A-97F8-4151-8A83-1AB9AB410AC8}" destId="{C521D95C-490E-457E-BE50-D2B6AA2DB723}" srcOrd="8" destOrd="0" presId="urn:microsoft.com/office/officeart/2011/layout/CircleProcess"/>
    <dgm:cxn modelId="{7278A33D-1FBA-4F5B-B888-4056EC554AD0}" type="presParOf" srcId="{2B46CF7A-97F8-4151-8A83-1AB9AB410AC8}" destId="{409CBB99-3B7C-49C4-8D14-EF860CED7476}" srcOrd="9" destOrd="0" presId="urn:microsoft.com/office/officeart/2011/layout/CircleProcess"/>
    <dgm:cxn modelId="{6595E037-D7FE-4EA1-AC95-533F66F638C4}" type="presParOf" srcId="{409CBB99-3B7C-49C4-8D14-EF860CED7476}" destId="{1E337069-AE15-4CCA-A1DE-CA45A57234D3}" srcOrd="0" destOrd="0" presId="urn:microsoft.com/office/officeart/2011/layout/CircleProcess"/>
    <dgm:cxn modelId="{1F1C8B29-F73D-4CD1-B240-7705EAD30465}" type="presParOf" srcId="{2B46CF7A-97F8-4151-8A83-1AB9AB410AC8}" destId="{6003B498-7262-4AA9-863C-48C3414A7F82}" srcOrd="10" destOrd="0" presId="urn:microsoft.com/office/officeart/2011/layout/CircleProcess"/>
    <dgm:cxn modelId="{075C580A-4541-415C-B54B-E21F130D2822}" type="presParOf" srcId="{6003B498-7262-4AA9-863C-48C3414A7F82}" destId="{EA489C81-9838-492C-B043-E583EB41C438}" srcOrd="0" destOrd="0" presId="urn:microsoft.com/office/officeart/2011/layout/CircleProcess"/>
    <dgm:cxn modelId="{8D39C39D-0B57-4396-BE55-056C0AB327D2}" type="presParOf" srcId="{2B46CF7A-97F8-4151-8A83-1AB9AB410AC8}" destId="{1C37C913-0B49-4E7C-AE59-223EB70BA4AA}" srcOrd="11" destOrd="0" presId="urn:microsoft.com/office/officeart/2011/layout/CircleProcess"/>
    <dgm:cxn modelId="{02F233EA-F233-4BDE-9DDD-47C61D103CA6}" type="presParOf" srcId="{2B46CF7A-97F8-4151-8A83-1AB9AB410AC8}" destId="{D4A4F18B-2E72-4D56-B114-8840BB80443E}" srcOrd="12" destOrd="0" presId="urn:microsoft.com/office/officeart/2011/layout/CircleProcess"/>
    <dgm:cxn modelId="{BDE9DB9F-6F3C-4006-B76D-0CDE203FBCB2}" type="presParOf" srcId="{D4A4F18B-2E72-4D56-B114-8840BB80443E}" destId="{D140037B-3F69-4849-8A88-40BC47389BC0}" srcOrd="0" destOrd="0" presId="urn:microsoft.com/office/officeart/2011/layout/CircleProcess"/>
    <dgm:cxn modelId="{38A9A2E3-0291-4A57-9479-F1A3A8C81385}" type="presParOf" srcId="{2B46CF7A-97F8-4151-8A83-1AB9AB410AC8}" destId="{CA25205B-E802-4175-BC88-974D565D6ADF}" srcOrd="13" destOrd="0" presId="urn:microsoft.com/office/officeart/2011/layout/CircleProcess"/>
    <dgm:cxn modelId="{C183BF43-FDC5-4128-83B1-79BFC620F5DC}" type="presParOf" srcId="{CA25205B-E802-4175-BC88-974D565D6ADF}" destId="{49C9F3B6-3460-4932-911C-CCFD10A4A91C}" srcOrd="0" destOrd="0" presId="urn:microsoft.com/office/officeart/2011/layout/CircleProcess"/>
    <dgm:cxn modelId="{22B804B0-5405-4C0B-B065-5FFEDDC7B47A}" type="presParOf" srcId="{2B46CF7A-97F8-4151-8A83-1AB9AB410AC8}" destId="{A4BA2060-EDDD-42B8-8FD5-841E266859C8}"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7A165-D394-4A5A-ABCB-16A2A17024F2}">
      <dsp:nvSpPr>
        <dsp:cNvPr id="0" name=""/>
        <dsp:cNvSpPr/>
      </dsp:nvSpPr>
      <dsp:spPr>
        <a:xfrm>
          <a:off x="1082833" y="270117"/>
          <a:ext cx="3859941" cy="3859941"/>
        </a:xfrm>
        <a:prstGeom prst="pie">
          <a:avLst>
            <a:gd name="adj1" fmla="val 16200000"/>
            <a:gd name="adj2" fmla="val 19800000"/>
          </a:avLst>
        </a:prstGeom>
        <a:solidFill>
          <a:srgbClr val="989EC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A:</a:t>
          </a:r>
        </a:p>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Identify audiences</a:t>
          </a:r>
        </a:p>
      </dsp:txBody>
      <dsp:txXfrm>
        <a:off x="3104707" y="763178"/>
        <a:ext cx="1010936" cy="781178"/>
      </dsp:txXfrm>
    </dsp:sp>
    <dsp:sp modelId="{4E99BE4D-B733-4DD8-873E-7E350502250A}">
      <dsp:nvSpPr>
        <dsp:cNvPr id="0" name=""/>
        <dsp:cNvSpPr/>
      </dsp:nvSpPr>
      <dsp:spPr>
        <a:xfrm>
          <a:off x="1128785" y="349613"/>
          <a:ext cx="3859941" cy="3859941"/>
        </a:xfrm>
        <a:prstGeom prst="pie">
          <a:avLst>
            <a:gd name="adj1" fmla="val 19800000"/>
            <a:gd name="adj2" fmla="val 1800000"/>
          </a:avLst>
        </a:prstGeom>
        <a:solidFill>
          <a:srgbClr val="FD846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B:</a:t>
          </a:r>
        </a:p>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Analyse stakeholder interest and influence</a:t>
          </a:r>
        </a:p>
      </dsp:txBody>
      <dsp:txXfrm>
        <a:off x="3748031" y="1911970"/>
        <a:ext cx="1056888" cy="758202"/>
      </dsp:txXfrm>
    </dsp:sp>
    <dsp:sp modelId="{1ECD0922-9258-4FD5-B240-5128AB62147D}">
      <dsp:nvSpPr>
        <dsp:cNvPr id="0" name=""/>
        <dsp:cNvSpPr/>
      </dsp:nvSpPr>
      <dsp:spPr>
        <a:xfrm>
          <a:off x="1082833" y="429109"/>
          <a:ext cx="3859941" cy="3859941"/>
        </a:xfrm>
        <a:prstGeom prst="pie">
          <a:avLst>
            <a:gd name="adj1" fmla="val 1800000"/>
            <a:gd name="adj2" fmla="val 5400000"/>
          </a:avLst>
        </a:prstGeom>
        <a:solidFill>
          <a:srgbClr val="F9B54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C:</a:t>
          </a:r>
        </a:p>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Understand comms and engagement needs</a:t>
          </a:r>
        </a:p>
      </dsp:txBody>
      <dsp:txXfrm>
        <a:off x="3104707" y="3037786"/>
        <a:ext cx="1010936" cy="781178"/>
      </dsp:txXfrm>
    </dsp:sp>
    <dsp:sp modelId="{B738200E-80C5-4DCE-88BC-9AD218E909FF}">
      <dsp:nvSpPr>
        <dsp:cNvPr id="0" name=""/>
        <dsp:cNvSpPr/>
      </dsp:nvSpPr>
      <dsp:spPr>
        <a:xfrm>
          <a:off x="990930" y="429109"/>
          <a:ext cx="3859941" cy="3859941"/>
        </a:xfrm>
        <a:prstGeom prst="pie">
          <a:avLst>
            <a:gd name="adj1" fmla="val 5400000"/>
            <a:gd name="adj2" fmla="val 9000000"/>
          </a:avLst>
        </a:prstGeom>
        <a:solidFill>
          <a:srgbClr val="90DFA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D:</a:t>
          </a:r>
        </a:p>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Manage stakeholder expectations</a:t>
          </a:r>
        </a:p>
      </dsp:txBody>
      <dsp:txXfrm>
        <a:off x="1818060" y="3037786"/>
        <a:ext cx="1010936" cy="781178"/>
      </dsp:txXfrm>
    </dsp:sp>
    <dsp:sp modelId="{AAE52AA1-C7B1-41AB-B069-90D306D142A0}">
      <dsp:nvSpPr>
        <dsp:cNvPr id="0" name=""/>
        <dsp:cNvSpPr/>
      </dsp:nvSpPr>
      <dsp:spPr>
        <a:xfrm>
          <a:off x="944978" y="349613"/>
          <a:ext cx="3859941" cy="3859941"/>
        </a:xfrm>
        <a:prstGeom prst="pie">
          <a:avLst>
            <a:gd name="adj1" fmla="val 9000000"/>
            <a:gd name="adj2" fmla="val 12600000"/>
          </a:avLst>
        </a:prstGeom>
        <a:solidFill>
          <a:srgbClr val="537A9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E:</a:t>
          </a:r>
        </a:p>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Take       action</a:t>
          </a:r>
        </a:p>
      </dsp:txBody>
      <dsp:txXfrm>
        <a:off x="1128785" y="1911970"/>
        <a:ext cx="1056888" cy="758202"/>
      </dsp:txXfrm>
    </dsp:sp>
    <dsp:sp modelId="{4BFB2761-4126-4185-AA0D-C0B3B1C4EC84}">
      <dsp:nvSpPr>
        <dsp:cNvPr id="0" name=""/>
        <dsp:cNvSpPr/>
      </dsp:nvSpPr>
      <dsp:spPr>
        <a:xfrm>
          <a:off x="990930" y="270117"/>
          <a:ext cx="3859941" cy="3859941"/>
        </a:xfrm>
        <a:prstGeom prst="pie">
          <a:avLst>
            <a:gd name="adj1" fmla="val 12600000"/>
            <a:gd name="adj2" fmla="val 16200000"/>
          </a:avLst>
        </a:prstGeom>
        <a:solidFill>
          <a:srgbClr val="00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F:</a:t>
          </a:r>
        </a:p>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Review and feedback</a:t>
          </a:r>
        </a:p>
      </dsp:txBody>
      <dsp:txXfrm>
        <a:off x="1818060" y="763178"/>
        <a:ext cx="1010936" cy="781178"/>
      </dsp:txXfrm>
    </dsp:sp>
    <dsp:sp modelId="{F3BC7598-9710-4A90-B76E-C18E00DB90E7}">
      <dsp:nvSpPr>
        <dsp:cNvPr id="0" name=""/>
        <dsp:cNvSpPr/>
      </dsp:nvSpPr>
      <dsp:spPr>
        <a:xfrm>
          <a:off x="841705" y="18458"/>
          <a:ext cx="4337838" cy="4337838"/>
        </a:xfrm>
        <a:prstGeom prst="circularArrow">
          <a:avLst>
            <a:gd name="adj1" fmla="val 5085"/>
            <a:gd name="adj2" fmla="val 327528"/>
            <a:gd name="adj3" fmla="val 19472472"/>
            <a:gd name="adj4" fmla="val 16200251"/>
            <a:gd name="adj5" fmla="val 5932"/>
          </a:avLst>
        </a:prstGeom>
        <a:solidFill>
          <a:srgbClr val="3B3838"/>
        </a:solidFill>
        <a:ln>
          <a:solidFill>
            <a:srgbClr val="3B3838"/>
          </a:solidFill>
        </a:ln>
        <a:effectLst/>
      </dsp:spPr>
      <dsp:style>
        <a:lnRef idx="0">
          <a:scrgbClr r="0" g="0" b="0"/>
        </a:lnRef>
        <a:fillRef idx="3">
          <a:scrgbClr r="0" g="0" b="0"/>
        </a:fillRef>
        <a:effectRef idx="2">
          <a:scrgbClr r="0" g="0" b="0"/>
        </a:effectRef>
        <a:fontRef idx="minor">
          <a:schemeClr val="lt1"/>
        </a:fontRef>
      </dsp:style>
    </dsp:sp>
    <dsp:sp modelId="{A359DA14-E519-4CF2-BD95-9CF448862EE7}">
      <dsp:nvSpPr>
        <dsp:cNvPr id="0" name=""/>
        <dsp:cNvSpPr/>
      </dsp:nvSpPr>
      <dsp:spPr>
        <a:xfrm>
          <a:off x="889695" y="110664"/>
          <a:ext cx="4337838" cy="4337838"/>
        </a:xfrm>
        <a:prstGeom prst="circularArrow">
          <a:avLst>
            <a:gd name="adj1" fmla="val 5085"/>
            <a:gd name="adj2" fmla="val 327528"/>
            <a:gd name="adj3" fmla="val 1472472"/>
            <a:gd name="adj4" fmla="val 19800000"/>
            <a:gd name="adj5" fmla="val 5932"/>
          </a:avLst>
        </a:prstGeom>
        <a:solidFill>
          <a:srgbClr val="3B3838"/>
        </a:solidFill>
        <a:ln>
          <a:solidFill>
            <a:srgbClr val="3B3838"/>
          </a:solidFill>
        </a:ln>
        <a:effectLst/>
      </dsp:spPr>
      <dsp:style>
        <a:lnRef idx="0">
          <a:scrgbClr r="0" g="0" b="0"/>
        </a:lnRef>
        <a:fillRef idx="3">
          <a:scrgbClr r="0" g="0" b="0"/>
        </a:fillRef>
        <a:effectRef idx="2">
          <a:scrgbClr r="0" g="0" b="0"/>
        </a:effectRef>
        <a:fontRef idx="minor">
          <a:schemeClr val="lt1"/>
        </a:fontRef>
      </dsp:style>
    </dsp:sp>
    <dsp:sp modelId="{0D0F5D5E-DA09-43A6-A725-62736C84F877}">
      <dsp:nvSpPr>
        <dsp:cNvPr id="0" name=""/>
        <dsp:cNvSpPr/>
      </dsp:nvSpPr>
      <dsp:spPr>
        <a:xfrm>
          <a:off x="843743" y="190161"/>
          <a:ext cx="4337838" cy="4337838"/>
        </a:xfrm>
        <a:prstGeom prst="circularArrow">
          <a:avLst>
            <a:gd name="adj1" fmla="val 5085"/>
            <a:gd name="adj2" fmla="val 327528"/>
            <a:gd name="adj3" fmla="val 5072221"/>
            <a:gd name="adj4" fmla="val 1800000"/>
            <a:gd name="adj5" fmla="val 5932"/>
          </a:avLst>
        </a:prstGeom>
        <a:solidFill>
          <a:srgbClr val="3B3838"/>
        </a:solidFill>
        <a:ln>
          <a:noFill/>
        </a:ln>
        <a:effectLst/>
      </dsp:spPr>
      <dsp:style>
        <a:lnRef idx="0">
          <a:scrgbClr r="0" g="0" b="0"/>
        </a:lnRef>
        <a:fillRef idx="3">
          <a:scrgbClr r="0" g="0" b="0"/>
        </a:fillRef>
        <a:effectRef idx="2">
          <a:scrgbClr r="0" g="0" b="0"/>
        </a:effectRef>
        <a:fontRef idx="minor">
          <a:schemeClr val="lt1"/>
        </a:fontRef>
      </dsp:style>
    </dsp:sp>
    <dsp:sp modelId="{70A650D7-ED9B-4823-865C-C9462F1614C1}">
      <dsp:nvSpPr>
        <dsp:cNvPr id="0" name=""/>
        <dsp:cNvSpPr/>
      </dsp:nvSpPr>
      <dsp:spPr>
        <a:xfrm>
          <a:off x="752122" y="190161"/>
          <a:ext cx="4337838" cy="4337838"/>
        </a:xfrm>
        <a:prstGeom prst="circularArrow">
          <a:avLst>
            <a:gd name="adj1" fmla="val 5085"/>
            <a:gd name="adj2" fmla="val 327528"/>
            <a:gd name="adj3" fmla="val 8672472"/>
            <a:gd name="adj4" fmla="val 5400251"/>
            <a:gd name="adj5" fmla="val 5932"/>
          </a:avLst>
        </a:prstGeom>
        <a:solidFill>
          <a:srgbClr val="3B3838"/>
        </a:solidFill>
        <a:ln>
          <a:solidFill>
            <a:srgbClr val="3B3838"/>
          </a:solidFill>
        </a:ln>
        <a:effectLst/>
      </dsp:spPr>
      <dsp:style>
        <a:lnRef idx="0">
          <a:scrgbClr r="0" g="0" b="0"/>
        </a:lnRef>
        <a:fillRef idx="3">
          <a:scrgbClr r="0" g="0" b="0"/>
        </a:fillRef>
        <a:effectRef idx="2">
          <a:scrgbClr r="0" g="0" b="0"/>
        </a:effectRef>
        <a:fontRef idx="minor">
          <a:schemeClr val="lt1"/>
        </a:fontRef>
      </dsp:style>
    </dsp:sp>
    <dsp:sp modelId="{5AAC2A2A-B3C9-43C1-A8AE-68005C64B011}">
      <dsp:nvSpPr>
        <dsp:cNvPr id="0" name=""/>
        <dsp:cNvSpPr/>
      </dsp:nvSpPr>
      <dsp:spPr>
        <a:xfrm>
          <a:off x="706170" y="110664"/>
          <a:ext cx="4337838" cy="4337838"/>
        </a:xfrm>
        <a:prstGeom prst="circularArrow">
          <a:avLst>
            <a:gd name="adj1" fmla="val 5085"/>
            <a:gd name="adj2" fmla="val 327528"/>
            <a:gd name="adj3" fmla="val 12272472"/>
            <a:gd name="adj4" fmla="val 9000000"/>
            <a:gd name="adj5" fmla="val 5932"/>
          </a:avLst>
        </a:prstGeom>
        <a:solidFill>
          <a:srgbClr val="3B3838"/>
        </a:solidFill>
        <a:ln>
          <a:solidFill>
            <a:srgbClr val="3B3838"/>
          </a:solidFill>
        </a:ln>
        <a:effectLst/>
      </dsp:spPr>
      <dsp:style>
        <a:lnRef idx="0">
          <a:scrgbClr r="0" g="0" b="0"/>
        </a:lnRef>
        <a:fillRef idx="3">
          <a:scrgbClr r="0" g="0" b="0"/>
        </a:fillRef>
        <a:effectRef idx="2">
          <a:scrgbClr r="0" g="0" b="0"/>
        </a:effectRef>
        <a:fontRef idx="minor">
          <a:schemeClr val="lt1"/>
        </a:fontRef>
      </dsp:style>
    </dsp:sp>
    <dsp:sp modelId="{4A474B47-5FCA-440A-9404-B708FFAFDD70}">
      <dsp:nvSpPr>
        <dsp:cNvPr id="0" name=""/>
        <dsp:cNvSpPr/>
      </dsp:nvSpPr>
      <dsp:spPr>
        <a:xfrm>
          <a:off x="752122" y="31168"/>
          <a:ext cx="4337838" cy="4337838"/>
        </a:xfrm>
        <a:prstGeom prst="circularArrow">
          <a:avLst>
            <a:gd name="adj1" fmla="val 5085"/>
            <a:gd name="adj2" fmla="val 327528"/>
            <a:gd name="adj3" fmla="val 15872221"/>
            <a:gd name="adj4" fmla="val 12600000"/>
            <a:gd name="adj5" fmla="val 5932"/>
          </a:avLst>
        </a:prstGeom>
        <a:solidFill>
          <a:srgbClr val="3B3838"/>
        </a:solidFill>
        <a:ln>
          <a:solidFill>
            <a:srgbClr val="3B3838"/>
          </a:solidFill>
        </a:ln>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41303-E594-445C-8B21-53D804FADB97}">
      <dsp:nvSpPr>
        <dsp:cNvPr id="0" name=""/>
        <dsp:cNvSpPr/>
      </dsp:nvSpPr>
      <dsp:spPr>
        <a:xfrm>
          <a:off x="4584" y="327955"/>
          <a:ext cx="1421318" cy="852790"/>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Specify the Deliverables</a:t>
          </a:r>
        </a:p>
      </dsp:txBody>
      <dsp:txXfrm>
        <a:off x="29561" y="352932"/>
        <a:ext cx="1371364" cy="802836"/>
      </dsp:txXfrm>
    </dsp:sp>
    <dsp:sp modelId="{EC089AAB-8EFB-4E5A-BD83-CF04CEFEEC4F}">
      <dsp:nvSpPr>
        <dsp:cNvPr id="0" name=""/>
        <dsp:cNvSpPr/>
      </dsp:nvSpPr>
      <dsp:spPr>
        <a:xfrm>
          <a:off x="1550979" y="578107"/>
          <a:ext cx="301319" cy="352486"/>
        </a:xfrm>
        <a:prstGeom prst="rightArrow">
          <a:avLst>
            <a:gd name="adj1" fmla="val 60000"/>
            <a:gd name="adj2" fmla="val 50000"/>
          </a:avLst>
        </a:prstGeom>
        <a:solidFill>
          <a:srgbClr val="485D6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1550979" y="648604"/>
        <a:ext cx="210923" cy="211492"/>
      </dsp:txXfrm>
    </dsp:sp>
    <dsp:sp modelId="{79759E0D-A9A7-4C81-97EE-E1E67C7D01D8}">
      <dsp:nvSpPr>
        <dsp:cNvPr id="0" name=""/>
        <dsp:cNvSpPr/>
      </dsp:nvSpPr>
      <dsp:spPr>
        <a:xfrm>
          <a:off x="1994430" y="327955"/>
          <a:ext cx="1421318" cy="852790"/>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Define the Required Activity/Tasks</a:t>
          </a:r>
        </a:p>
      </dsp:txBody>
      <dsp:txXfrm>
        <a:off x="2019407" y="352932"/>
        <a:ext cx="1371364" cy="802836"/>
      </dsp:txXfrm>
    </dsp:sp>
    <dsp:sp modelId="{5C92F626-F904-4225-B8F3-25C5515C3942}">
      <dsp:nvSpPr>
        <dsp:cNvPr id="0" name=""/>
        <dsp:cNvSpPr/>
      </dsp:nvSpPr>
      <dsp:spPr>
        <a:xfrm>
          <a:off x="3540824" y="578107"/>
          <a:ext cx="301319" cy="352486"/>
        </a:xfrm>
        <a:prstGeom prst="rightArrow">
          <a:avLst>
            <a:gd name="adj1" fmla="val 60000"/>
            <a:gd name="adj2" fmla="val 50000"/>
          </a:avLst>
        </a:prstGeom>
        <a:solidFill>
          <a:srgbClr val="485D6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3540824" y="648604"/>
        <a:ext cx="210923" cy="211492"/>
      </dsp:txXfrm>
    </dsp:sp>
    <dsp:sp modelId="{917A70B8-CC2A-465F-8B3C-413F478630CA}">
      <dsp:nvSpPr>
        <dsp:cNvPr id="0" name=""/>
        <dsp:cNvSpPr/>
      </dsp:nvSpPr>
      <dsp:spPr>
        <a:xfrm>
          <a:off x="3984275" y="327955"/>
          <a:ext cx="1421318" cy="852790"/>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Estimation Durations of Tasks</a:t>
          </a:r>
        </a:p>
      </dsp:txBody>
      <dsp:txXfrm>
        <a:off x="4009252" y="352932"/>
        <a:ext cx="1371364" cy="802836"/>
      </dsp:txXfrm>
    </dsp:sp>
    <dsp:sp modelId="{64DD7DA4-6D94-4587-85F5-C4C6372DAD72}">
      <dsp:nvSpPr>
        <dsp:cNvPr id="0" name=""/>
        <dsp:cNvSpPr/>
      </dsp:nvSpPr>
      <dsp:spPr>
        <a:xfrm>
          <a:off x="5530670" y="578107"/>
          <a:ext cx="301319" cy="352486"/>
        </a:xfrm>
        <a:prstGeom prst="rightArrow">
          <a:avLst>
            <a:gd name="adj1" fmla="val 60000"/>
            <a:gd name="adj2" fmla="val 50000"/>
          </a:avLst>
        </a:prstGeom>
        <a:solidFill>
          <a:srgbClr val="485D6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5530670" y="648604"/>
        <a:ext cx="210923" cy="211492"/>
      </dsp:txXfrm>
    </dsp:sp>
    <dsp:sp modelId="{1419B7F2-219F-4796-840B-D5D2D1D2B2D7}">
      <dsp:nvSpPr>
        <dsp:cNvPr id="0" name=""/>
        <dsp:cNvSpPr/>
      </dsp:nvSpPr>
      <dsp:spPr>
        <a:xfrm>
          <a:off x="5974121" y="327955"/>
          <a:ext cx="1421318" cy="852790"/>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Sequence the Tasks</a:t>
          </a:r>
        </a:p>
      </dsp:txBody>
      <dsp:txXfrm>
        <a:off x="5999098" y="352932"/>
        <a:ext cx="1371364" cy="802836"/>
      </dsp:txXfrm>
    </dsp:sp>
    <dsp:sp modelId="{C933E6F0-3737-4CDC-BF77-7A84B8A6125B}">
      <dsp:nvSpPr>
        <dsp:cNvPr id="0" name=""/>
        <dsp:cNvSpPr/>
      </dsp:nvSpPr>
      <dsp:spPr>
        <a:xfrm>
          <a:off x="7520515" y="578107"/>
          <a:ext cx="301319" cy="352486"/>
        </a:xfrm>
        <a:prstGeom prst="rightArrow">
          <a:avLst>
            <a:gd name="adj1" fmla="val 60000"/>
            <a:gd name="adj2" fmla="val 50000"/>
          </a:avLst>
        </a:prstGeom>
        <a:solidFill>
          <a:srgbClr val="485D6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7520515" y="648604"/>
        <a:ext cx="210923" cy="211492"/>
      </dsp:txXfrm>
    </dsp:sp>
    <dsp:sp modelId="{2B0EEA85-0C0A-4510-BCEA-8F6CA9E2EE6E}">
      <dsp:nvSpPr>
        <dsp:cNvPr id="0" name=""/>
        <dsp:cNvSpPr/>
      </dsp:nvSpPr>
      <dsp:spPr>
        <a:xfrm>
          <a:off x="7963966" y="327955"/>
          <a:ext cx="1421318" cy="852790"/>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Build in the Constraints</a:t>
          </a:r>
        </a:p>
      </dsp:txBody>
      <dsp:txXfrm>
        <a:off x="7988943" y="352932"/>
        <a:ext cx="1371364" cy="802836"/>
      </dsp:txXfrm>
    </dsp:sp>
    <dsp:sp modelId="{09258B08-290E-4F99-A10D-40AF9366B62C}">
      <dsp:nvSpPr>
        <dsp:cNvPr id="0" name=""/>
        <dsp:cNvSpPr/>
      </dsp:nvSpPr>
      <dsp:spPr>
        <a:xfrm rot="5400000">
          <a:off x="8523966" y="1280238"/>
          <a:ext cx="301319" cy="352486"/>
        </a:xfrm>
        <a:prstGeom prst="rightArrow">
          <a:avLst>
            <a:gd name="adj1" fmla="val 60000"/>
            <a:gd name="adj2" fmla="val 50000"/>
          </a:avLst>
        </a:prstGeom>
        <a:solidFill>
          <a:srgbClr val="485D6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rot="-5400000">
        <a:off x="8568880" y="1305821"/>
        <a:ext cx="211492" cy="210923"/>
      </dsp:txXfrm>
    </dsp:sp>
    <dsp:sp modelId="{4DEAE927-2983-40E1-911F-D8CB8A68CF94}">
      <dsp:nvSpPr>
        <dsp:cNvPr id="0" name=""/>
        <dsp:cNvSpPr/>
      </dsp:nvSpPr>
      <dsp:spPr>
        <a:xfrm>
          <a:off x="7963966" y="1749273"/>
          <a:ext cx="1421318" cy="852790"/>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Set the Milestones</a:t>
          </a:r>
        </a:p>
      </dsp:txBody>
      <dsp:txXfrm>
        <a:off x="7988943" y="1774250"/>
        <a:ext cx="1371364" cy="802836"/>
      </dsp:txXfrm>
    </dsp:sp>
    <dsp:sp modelId="{88450002-284C-48D1-9A07-3D13677ADFFD}">
      <dsp:nvSpPr>
        <dsp:cNvPr id="0" name=""/>
        <dsp:cNvSpPr/>
      </dsp:nvSpPr>
      <dsp:spPr>
        <a:xfrm rot="10800000">
          <a:off x="7537571" y="1999425"/>
          <a:ext cx="301319" cy="352486"/>
        </a:xfrm>
        <a:prstGeom prst="rightArrow">
          <a:avLst>
            <a:gd name="adj1" fmla="val 60000"/>
            <a:gd name="adj2" fmla="val 50000"/>
          </a:avLst>
        </a:prstGeom>
        <a:solidFill>
          <a:srgbClr val="485D6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rot="10800000">
        <a:off x="7627967" y="2069922"/>
        <a:ext cx="210923" cy="211492"/>
      </dsp:txXfrm>
    </dsp:sp>
    <dsp:sp modelId="{8F528473-427F-4ABC-9EE2-C1505936001B}">
      <dsp:nvSpPr>
        <dsp:cNvPr id="0" name=""/>
        <dsp:cNvSpPr/>
      </dsp:nvSpPr>
      <dsp:spPr>
        <a:xfrm>
          <a:off x="5974121" y="1749273"/>
          <a:ext cx="1421318" cy="852790"/>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Build in the Comms and Engagement Activities</a:t>
          </a:r>
        </a:p>
      </dsp:txBody>
      <dsp:txXfrm>
        <a:off x="5999098" y="1774250"/>
        <a:ext cx="1371364" cy="802836"/>
      </dsp:txXfrm>
    </dsp:sp>
    <dsp:sp modelId="{009EE4C8-74FE-484A-8103-7B9FC8E2BD94}">
      <dsp:nvSpPr>
        <dsp:cNvPr id="0" name=""/>
        <dsp:cNvSpPr/>
      </dsp:nvSpPr>
      <dsp:spPr>
        <a:xfrm rot="10800000">
          <a:off x="5547725" y="1999425"/>
          <a:ext cx="301319" cy="352486"/>
        </a:xfrm>
        <a:prstGeom prst="rightArrow">
          <a:avLst>
            <a:gd name="adj1" fmla="val 60000"/>
            <a:gd name="adj2" fmla="val 50000"/>
          </a:avLst>
        </a:prstGeom>
        <a:solidFill>
          <a:srgbClr val="485D6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rot="10800000">
        <a:off x="5638121" y="2069922"/>
        <a:ext cx="210923" cy="211492"/>
      </dsp:txXfrm>
    </dsp:sp>
    <dsp:sp modelId="{415B2237-F7EC-4C6A-A77E-E0EFDDCC859B}">
      <dsp:nvSpPr>
        <dsp:cNvPr id="0" name=""/>
        <dsp:cNvSpPr/>
      </dsp:nvSpPr>
      <dsp:spPr>
        <a:xfrm>
          <a:off x="3984275" y="1749273"/>
          <a:ext cx="1421318" cy="852790"/>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Review the Critical Path </a:t>
          </a:r>
        </a:p>
      </dsp:txBody>
      <dsp:txXfrm>
        <a:off x="4009252" y="1774250"/>
        <a:ext cx="1371364" cy="802836"/>
      </dsp:txXfrm>
    </dsp:sp>
    <dsp:sp modelId="{19AB3349-FB08-4215-B317-FFA266846DEF}">
      <dsp:nvSpPr>
        <dsp:cNvPr id="0" name=""/>
        <dsp:cNvSpPr/>
      </dsp:nvSpPr>
      <dsp:spPr>
        <a:xfrm rot="10800000">
          <a:off x="3557880" y="1999425"/>
          <a:ext cx="301319" cy="352486"/>
        </a:xfrm>
        <a:prstGeom prst="rightArrow">
          <a:avLst>
            <a:gd name="adj1" fmla="val 60000"/>
            <a:gd name="adj2" fmla="val 50000"/>
          </a:avLst>
        </a:prstGeom>
        <a:solidFill>
          <a:srgbClr val="485D6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rot="10800000">
        <a:off x="3648276" y="2069922"/>
        <a:ext cx="210923" cy="211492"/>
      </dsp:txXfrm>
    </dsp:sp>
    <dsp:sp modelId="{231AAC41-CC65-4021-8F2E-85781D5BBEA2}">
      <dsp:nvSpPr>
        <dsp:cNvPr id="0" name=""/>
        <dsp:cNvSpPr/>
      </dsp:nvSpPr>
      <dsp:spPr>
        <a:xfrm>
          <a:off x="1994430" y="1749273"/>
          <a:ext cx="1421318" cy="852790"/>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Build the Gantt Chart</a:t>
          </a:r>
        </a:p>
      </dsp:txBody>
      <dsp:txXfrm>
        <a:off x="2019407" y="1774250"/>
        <a:ext cx="1371364" cy="802836"/>
      </dsp:txXfrm>
    </dsp:sp>
    <dsp:sp modelId="{41AD337D-5002-45CA-BAD9-BD9E23BC41B4}">
      <dsp:nvSpPr>
        <dsp:cNvPr id="0" name=""/>
        <dsp:cNvSpPr/>
      </dsp:nvSpPr>
      <dsp:spPr>
        <a:xfrm rot="10800000">
          <a:off x="1568034" y="1999425"/>
          <a:ext cx="301319" cy="352486"/>
        </a:xfrm>
        <a:prstGeom prst="rightArrow">
          <a:avLst>
            <a:gd name="adj1" fmla="val 60000"/>
            <a:gd name="adj2" fmla="val 50000"/>
          </a:avLst>
        </a:prstGeom>
        <a:solidFill>
          <a:srgbClr val="485D6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rot="10800000">
        <a:off x="1658430" y="2069922"/>
        <a:ext cx="210923" cy="211492"/>
      </dsp:txXfrm>
    </dsp:sp>
    <dsp:sp modelId="{034809E7-52DD-4A3D-A6A5-39D273C49081}">
      <dsp:nvSpPr>
        <dsp:cNvPr id="0" name=""/>
        <dsp:cNvSpPr/>
      </dsp:nvSpPr>
      <dsp:spPr>
        <a:xfrm>
          <a:off x="4584" y="1749273"/>
          <a:ext cx="1421318" cy="852790"/>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Assign the Resources</a:t>
          </a:r>
        </a:p>
      </dsp:txBody>
      <dsp:txXfrm>
        <a:off x="29561" y="1774250"/>
        <a:ext cx="1371364" cy="802836"/>
      </dsp:txXfrm>
    </dsp:sp>
    <dsp:sp modelId="{B0DBAE25-DB47-45BD-9FF4-98CF43433340}">
      <dsp:nvSpPr>
        <dsp:cNvPr id="0" name=""/>
        <dsp:cNvSpPr/>
      </dsp:nvSpPr>
      <dsp:spPr>
        <a:xfrm rot="5400000">
          <a:off x="564584" y="2701556"/>
          <a:ext cx="301319" cy="352486"/>
        </a:xfrm>
        <a:prstGeom prst="rightArrow">
          <a:avLst>
            <a:gd name="adj1" fmla="val 60000"/>
            <a:gd name="adj2" fmla="val 50000"/>
          </a:avLst>
        </a:prstGeom>
        <a:solidFill>
          <a:srgbClr val="485D6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rot="-5400000">
        <a:off x="609498" y="2727139"/>
        <a:ext cx="211492" cy="210923"/>
      </dsp:txXfrm>
    </dsp:sp>
    <dsp:sp modelId="{0AF16027-DEA7-4737-AC4F-43FAF282FCE9}">
      <dsp:nvSpPr>
        <dsp:cNvPr id="0" name=""/>
        <dsp:cNvSpPr/>
      </dsp:nvSpPr>
      <dsp:spPr>
        <a:xfrm>
          <a:off x="4584" y="3170591"/>
          <a:ext cx="1421318" cy="852790"/>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Work Out the Costs Over Time</a:t>
          </a:r>
        </a:p>
      </dsp:txBody>
      <dsp:txXfrm>
        <a:off x="29561" y="3195568"/>
        <a:ext cx="1371364" cy="802836"/>
      </dsp:txXfrm>
    </dsp:sp>
    <dsp:sp modelId="{1999D5A7-66E2-4830-BF02-7789F327B07E}">
      <dsp:nvSpPr>
        <dsp:cNvPr id="0" name=""/>
        <dsp:cNvSpPr/>
      </dsp:nvSpPr>
      <dsp:spPr>
        <a:xfrm>
          <a:off x="1550979" y="3420743"/>
          <a:ext cx="301319" cy="352486"/>
        </a:xfrm>
        <a:prstGeom prst="rightArrow">
          <a:avLst>
            <a:gd name="adj1" fmla="val 60000"/>
            <a:gd name="adj2" fmla="val 50000"/>
          </a:avLst>
        </a:prstGeom>
        <a:solidFill>
          <a:srgbClr val="485D6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1550979" y="3491240"/>
        <a:ext cx="210923" cy="211492"/>
      </dsp:txXfrm>
    </dsp:sp>
    <dsp:sp modelId="{73CA3528-A8A8-4B42-98CB-29B2321D88A3}">
      <dsp:nvSpPr>
        <dsp:cNvPr id="0" name=""/>
        <dsp:cNvSpPr/>
      </dsp:nvSpPr>
      <dsp:spPr>
        <a:xfrm>
          <a:off x="1994430" y="3170591"/>
          <a:ext cx="1421318" cy="852790"/>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Approve Plan</a:t>
          </a:r>
        </a:p>
      </dsp:txBody>
      <dsp:txXfrm>
        <a:off x="2019407" y="3195568"/>
        <a:ext cx="1371364" cy="802836"/>
      </dsp:txXfrm>
    </dsp:sp>
    <dsp:sp modelId="{97CC1DD3-4FCA-4D81-B5C0-1396FEA83C63}">
      <dsp:nvSpPr>
        <dsp:cNvPr id="0" name=""/>
        <dsp:cNvSpPr/>
      </dsp:nvSpPr>
      <dsp:spPr>
        <a:xfrm>
          <a:off x="3540824" y="3420743"/>
          <a:ext cx="301319" cy="352486"/>
        </a:xfrm>
        <a:prstGeom prst="rightArrow">
          <a:avLst>
            <a:gd name="adj1" fmla="val 60000"/>
            <a:gd name="adj2" fmla="val 50000"/>
          </a:avLst>
        </a:prstGeom>
        <a:solidFill>
          <a:srgbClr val="485D6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3540824" y="3491240"/>
        <a:ext cx="210923" cy="211492"/>
      </dsp:txXfrm>
    </dsp:sp>
    <dsp:sp modelId="{41D7B2DD-0BDC-4B2D-B9AB-2A6A734D98D4}">
      <dsp:nvSpPr>
        <dsp:cNvPr id="0" name=""/>
        <dsp:cNvSpPr/>
      </dsp:nvSpPr>
      <dsp:spPr>
        <a:xfrm>
          <a:off x="3984275" y="3170591"/>
          <a:ext cx="1421318" cy="852790"/>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Set the Baseline</a:t>
          </a:r>
        </a:p>
      </dsp:txBody>
      <dsp:txXfrm>
        <a:off x="4009252" y="3195568"/>
        <a:ext cx="1371364" cy="8028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7A165-D394-4A5A-ABCB-16A2A17024F2}">
      <dsp:nvSpPr>
        <dsp:cNvPr id="0" name=""/>
        <dsp:cNvSpPr/>
      </dsp:nvSpPr>
      <dsp:spPr>
        <a:xfrm>
          <a:off x="1727586" y="270065"/>
          <a:ext cx="3859254" cy="3859254"/>
        </a:xfrm>
        <a:prstGeom prst="pie">
          <a:avLst>
            <a:gd name="adj1" fmla="val 16200000"/>
            <a:gd name="adj2" fmla="val 19800000"/>
          </a:avLst>
        </a:prstGeom>
        <a:solidFill>
          <a:srgbClr val="989EC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A:</a:t>
          </a:r>
        </a:p>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Identify Audiences</a:t>
          </a:r>
        </a:p>
      </dsp:txBody>
      <dsp:txXfrm>
        <a:off x="3749100" y="763039"/>
        <a:ext cx="1010757" cy="781039"/>
      </dsp:txXfrm>
    </dsp:sp>
    <dsp:sp modelId="{4E99BE4D-B733-4DD8-873E-7E350502250A}">
      <dsp:nvSpPr>
        <dsp:cNvPr id="0" name=""/>
        <dsp:cNvSpPr/>
      </dsp:nvSpPr>
      <dsp:spPr>
        <a:xfrm>
          <a:off x="1773529" y="349548"/>
          <a:ext cx="3859254" cy="3859254"/>
        </a:xfrm>
        <a:prstGeom prst="pie">
          <a:avLst>
            <a:gd name="adj1" fmla="val 19800000"/>
            <a:gd name="adj2" fmla="val 1800000"/>
          </a:avLst>
        </a:prstGeom>
        <a:solidFill>
          <a:srgbClr val="FD846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B:</a:t>
          </a:r>
        </a:p>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Analyse stakeholder interest and influence</a:t>
          </a:r>
        </a:p>
      </dsp:txBody>
      <dsp:txXfrm>
        <a:off x="4392309" y="1911627"/>
        <a:ext cx="1056700" cy="758067"/>
      </dsp:txXfrm>
    </dsp:sp>
    <dsp:sp modelId="{1ECD0922-9258-4FD5-B240-5128AB62147D}">
      <dsp:nvSpPr>
        <dsp:cNvPr id="0" name=""/>
        <dsp:cNvSpPr/>
      </dsp:nvSpPr>
      <dsp:spPr>
        <a:xfrm>
          <a:off x="1727586" y="429030"/>
          <a:ext cx="3859254" cy="3859254"/>
        </a:xfrm>
        <a:prstGeom prst="pie">
          <a:avLst>
            <a:gd name="adj1" fmla="val 1800000"/>
            <a:gd name="adj2" fmla="val 5400000"/>
          </a:avLst>
        </a:prstGeom>
        <a:solidFill>
          <a:srgbClr val="F9B54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C:</a:t>
          </a:r>
        </a:p>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Understand comms and Engagement needs</a:t>
          </a:r>
        </a:p>
      </dsp:txBody>
      <dsp:txXfrm>
        <a:off x="3749100" y="3037243"/>
        <a:ext cx="1010757" cy="781039"/>
      </dsp:txXfrm>
    </dsp:sp>
    <dsp:sp modelId="{B738200E-80C5-4DCE-88BC-9AD218E909FF}">
      <dsp:nvSpPr>
        <dsp:cNvPr id="0" name=""/>
        <dsp:cNvSpPr/>
      </dsp:nvSpPr>
      <dsp:spPr>
        <a:xfrm>
          <a:off x="1635699" y="429030"/>
          <a:ext cx="3859254" cy="3859254"/>
        </a:xfrm>
        <a:prstGeom prst="pie">
          <a:avLst>
            <a:gd name="adj1" fmla="val 5400000"/>
            <a:gd name="adj2" fmla="val 9000000"/>
          </a:avLst>
        </a:prstGeom>
        <a:solidFill>
          <a:srgbClr val="90DFA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D:</a:t>
          </a:r>
        </a:p>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Manage stakeholder expectations</a:t>
          </a:r>
        </a:p>
      </dsp:txBody>
      <dsp:txXfrm>
        <a:off x="2462682" y="3037243"/>
        <a:ext cx="1010757" cy="781039"/>
      </dsp:txXfrm>
    </dsp:sp>
    <dsp:sp modelId="{AAE52AA1-C7B1-41AB-B069-90D306D142A0}">
      <dsp:nvSpPr>
        <dsp:cNvPr id="0" name=""/>
        <dsp:cNvSpPr/>
      </dsp:nvSpPr>
      <dsp:spPr>
        <a:xfrm>
          <a:off x="1589755" y="349548"/>
          <a:ext cx="3859254" cy="3859254"/>
        </a:xfrm>
        <a:prstGeom prst="pie">
          <a:avLst>
            <a:gd name="adj1" fmla="val 9000000"/>
            <a:gd name="adj2" fmla="val 12600000"/>
          </a:avLst>
        </a:prstGeom>
        <a:solidFill>
          <a:srgbClr val="537A9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E:</a:t>
          </a:r>
        </a:p>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Take       Action</a:t>
          </a:r>
        </a:p>
      </dsp:txBody>
      <dsp:txXfrm>
        <a:off x="1773529" y="1911627"/>
        <a:ext cx="1056700" cy="758067"/>
      </dsp:txXfrm>
    </dsp:sp>
    <dsp:sp modelId="{4BFB2761-4126-4185-AA0D-C0B3B1C4EC84}">
      <dsp:nvSpPr>
        <dsp:cNvPr id="0" name=""/>
        <dsp:cNvSpPr/>
      </dsp:nvSpPr>
      <dsp:spPr>
        <a:xfrm>
          <a:off x="1635699" y="270065"/>
          <a:ext cx="3859254" cy="3859254"/>
        </a:xfrm>
        <a:prstGeom prst="pie">
          <a:avLst>
            <a:gd name="adj1" fmla="val 12600000"/>
            <a:gd name="adj2" fmla="val 16200000"/>
          </a:avLst>
        </a:prstGeom>
        <a:solidFill>
          <a:srgbClr val="00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F:</a:t>
          </a:r>
        </a:p>
        <a:p>
          <a:pPr marL="0" lvl="0" indent="0" algn="ctr" defTabSz="577850">
            <a:lnSpc>
              <a:spcPct val="90000"/>
            </a:lnSpc>
            <a:spcBef>
              <a:spcPct val="0"/>
            </a:spcBef>
            <a:spcAft>
              <a:spcPct val="35000"/>
            </a:spcAft>
            <a:buFont typeface="Corbel" panose="020B0503020204020204" pitchFamily="34" charset="0"/>
            <a:buNone/>
          </a:pPr>
          <a:r>
            <a:rPr lang="en-GB" sz="1300" kern="1200" dirty="0">
              <a:latin typeface="Arial" panose="020B0604020202020204" pitchFamily="34" charset="0"/>
              <a:cs typeface="Arial" panose="020B0604020202020204" pitchFamily="34" charset="0"/>
            </a:rPr>
            <a:t>Review and feedback</a:t>
          </a:r>
        </a:p>
      </dsp:txBody>
      <dsp:txXfrm>
        <a:off x="2462682" y="763039"/>
        <a:ext cx="1010757" cy="781039"/>
      </dsp:txXfrm>
    </dsp:sp>
    <dsp:sp modelId="{F3BC7598-9710-4A90-B76E-C18E00DB90E7}">
      <dsp:nvSpPr>
        <dsp:cNvPr id="0" name=""/>
        <dsp:cNvSpPr/>
      </dsp:nvSpPr>
      <dsp:spPr>
        <a:xfrm>
          <a:off x="1486500" y="18451"/>
          <a:ext cx="4337067" cy="4337067"/>
        </a:xfrm>
        <a:prstGeom prst="circularArrow">
          <a:avLst>
            <a:gd name="adj1" fmla="val 5085"/>
            <a:gd name="adj2" fmla="val 327528"/>
            <a:gd name="adj3" fmla="val 19472472"/>
            <a:gd name="adj4" fmla="val 16200251"/>
            <a:gd name="adj5" fmla="val 5932"/>
          </a:avLst>
        </a:prstGeom>
        <a:solidFill>
          <a:srgbClr val="3B3838"/>
        </a:solidFill>
        <a:ln>
          <a:solidFill>
            <a:srgbClr val="3B3838"/>
          </a:solidFill>
        </a:ln>
        <a:effectLst/>
      </dsp:spPr>
      <dsp:style>
        <a:lnRef idx="0">
          <a:scrgbClr r="0" g="0" b="0"/>
        </a:lnRef>
        <a:fillRef idx="3">
          <a:scrgbClr r="0" g="0" b="0"/>
        </a:fillRef>
        <a:effectRef idx="2">
          <a:scrgbClr r="0" g="0" b="0"/>
        </a:effectRef>
        <a:fontRef idx="minor">
          <a:schemeClr val="lt1"/>
        </a:fontRef>
      </dsp:style>
    </dsp:sp>
    <dsp:sp modelId="{A359DA14-E519-4CF2-BD95-9CF448862EE7}">
      <dsp:nvSpPr>
        <dsp:cNvPr id="0" name=""/>
        <dsp:cNvSpPr/>
      </dsp:nvSpPr>
      <dsp:spPr>
        <a:xfrm>
          <a:off x="1534482" y="110641"/>
          <a:ext cx="4337067" cy="4337067"/>
        </a:xfrm>
        <a:prstGeom prst="circularArrow">
          <a:avLst>
            <a:gd name="adj1" fmla="val 5085"/>
            <a:gd name="adj2" fmla="val 327528"/>
            <a:gd name="adj3" fmla="val 1472472"/>
            <a:gd name="adj4" fmla="val 19800000"/>
            <a:gd name="adj5" fmla="val 5932"/>
          </a:avLst>
        </a:prstGeom>
        <a:solidFill>
          <a:srgbClr val="3B3838"/>
        </a:solidFill>
        <a:ln>
          <a:solidFill>
            <a:srgbClr val="3B3838"/>
          </a:solidFill>
        </a:ln>
        <a:effectLst/>
      </dsp:spPr>
      <dsp:style>
        <a:lnRef idx="0">
          <a:scrgbClr r="0" g="0" b="0"/>
        </a:lnRef>
        <a:fillRef idx="3">
          <a:scrgbClr r="0" g="0" b="0"/>
        </a:fillRef>
        <a:effectRef idx="2">
          <a:scrgbClr r="0" g="0" b="0"/>
        </a:effectRef>
        <a:fontRef idx="minor">
          <a:schemeClr val="lt1"/>
        </a:fontRef>
      </dsp:style>
    </dsp:sp>
    <dsp:sp modelId="{0D0F5D5E-DA09-43A6-A725-62736C84F877}">
      <dsp:nvSpPr>
        <dsp:cNvPr id="0" name=""/>
        <dsp:cNvSpPr/>
      </dsp:nvSpPr>
      <dsp:spPr>
        <a:xfrm>
          <a:off x="1488538" y="190124"/>
          <a:ext cx="4337067" cy="4337067"/>
        </a:xfrm>
        <a:prstGeom prst="circularArrow">
          <a:avLst>
            <a:gd name="adj1" fmla="val 5085"/>
            <a:gd name="adj2" fmla="val 327528"/>
            <a:gd name="adj3" fmla="val 5072221"/>
            <a:gd name="adj4" fmla="val 1800000"/>
            <a:gd name="adj5" fmla="val 5932"/>
          </a:avLst>
        </a:prstGeom>
        <a:solidFill>
          <a:srgbClr val="3B3838"/>
        </a:solidFill>
        <a:ln>
          <a:noFill/>
        </a:ln>
        <a:effectLst/>
      </dsp:spPr>
      <dsp:style>
        <a:lnRef idx="0">
          <a:scrgbClr r="0" g="0" b="0"/>
        </a:lnRef>
        <a:fillRef idx="3">
          <a:scrgbClr r="0" g="0" b="0"/>
        </a:fillRef>
        <a:effectRef idx="2">
          <a:scrgbClr r="0" g="0" b="0"/>
        </a:effectRef>
        <a:fontRef idx="minor">
          <a:schemeClr val="lt1"/>
        </a:fontRef>
      </dsp:style>
    </dsp:sp>
    <dsp:sp modelId="{70A650D7-ED9B-4823-865C-C9462F1614C1}">
      <dsp:nvSpPr>
        <dsp:cNvPr id="0" name=""/>
        <dsp:cNvSpPr/>
      </dsp:nvSpPr>
      <dsp:spPr>
        <a:xfrm>
          <a:off x="1396933" y="190124"/>
          <a:ext cx="4337067" cy="4337067"/>
        </a:xfrm>
        <a:prstGeom prst="circularArrow">
          <a:avLst>
            <a:gd name="adj1" fmla="val 5085"/>
            <a:gd name="adj2" fmla="val 327528"/>
            <a:gd name="adj3" fmla="val 8672472"/>
            <a:gd name="adj4" fmla="val 5400251"/>
            <a:gd name="adj5" fmla="val 5932"/>
          </a:avLst>
        </a:prstGeom>
        <a:solidFill>
          <a:srgbClr val="3B3838"/>
        </a:solidFill>
        <a:ln>
          <a:solidFill>
            <a:srgbClr val="3B3838"/>
          </a:solidFill>
        </a:ln>
        <a:effectLst/>
      </dsp:spPr>
      <dsp:style>
        <a:lnRef idx="0">
          <a:scrgbClr r="0" g="0" b="0"/>
        </a:lnRef>
        <a:fillRef idx="3">
          <a:scrgbClr r="0" g="0" b="0"/>
        </a:fillRef>
        <a:effectRef idx="2">
          <a:scrgbClr r="0" g="0" b="0"/>
        </a:effectRef>
        <a:fontRef idx="minor">
          <a:schemeClr val="lt1"/>
        </a:fontRef>
      </dsp:style>
    </dsp:sp>
    <dsp:sp modelId="{5AAC2A2A-B3C9-43C1-A8AE-68005C64B011}">
      <dsp:nvSpPr>
        <dsp:cNvPr id="0" name=""/>
        <dsp:cNvSpPr/>
      </dsp:nvSpPr>
      <dsp:spPr>
        <a:xfrm>
          <a:off x="1350990" y="110641"/>
          <a:ext cx="4337067" cy="4337067"/>
        </a:xfrm>
        <a:prstGeom prst="circularArrow">
          <a:avLst>
            <a:gd name="adj1" fmla="val 5085"/>
            <a:gd name="adj2" fmla="val 327528"/>
            <a:gd name="adj3" fmla="val 12272472"/>
            <a:gd name="adj4" fmla="val 9000000"/>
            <a:gd name="adj5" fmla="val 5932"/>
          </a:avLst>
        </a:prstGeom>
        <a:solidFill>
          <a:srgbClr val="3B3838"/>
        </a:solidFill>
        <a:ln>
          <a:solidFill>
            <a:srgbClr val="3B3838"/>
          </a:solidFill>
        </a:ln>
        <a:effectLst/>
      </dsp:spPr>
      <dsp:style>
        <a:lnRef idx="0">
          <a:scrgbClr r="0" g="0" b="0"/>
        </a:lnRef>
        <a:fillRef idx="3">
          <a:scrgbClr r="0" g="0" b="0"/>
        </a:fillRef>
        <a:effectRef idx="2">
          <a:scrgbClr r="0" g="0" b="0"/>
        </a:effectRef>
        <a:fontRef idx="minor">
          <a:schemeClr val="lt1"/>
        </a:fontRef>
      </dsp:style>
    </dsp:sp>
    <dsp:sp modelId="{4A474B47-5FCA-440A-9404-B708FFAFDD70}">
      <dsp:nvSpPr>
        <dsp:cNvPr id="0" name=""/>
        <dsp:cNvSpPr/>
      </dsp:nvSpPr>
      <dsp:spPr>
        <a:xfrm>
          <a:off x="1396933" y="31159"/>
          <a:ext cx="4337067" cy="4337067"/>
        </a:xfrm>
        <a:prstGeom prst="circularArrow">
          <a:avLst>
            <a:gd name="adj1" fmla="val 5085"/>
            <a:gd name="adj2" fmla="val 327528"/>
            <a:gd name="adj3" fmla="val 15872221"/>
            <a:gd name="adj4" fmla="val 12600000"/>
            <a:gd name="adj5" fmla="val 5932"/>
          </a:avLst>
        </a:prstGeom>
        <a:solidFill>
          <a:srgbClr val="3B3838"/>
        </a:solidFill>
        <a:ln>
          <a:solidFill>
            <a:srgbClr val="3B3838"/>
          </a:solidFill>
        </a:ln>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E2039-8757-4C9B-AAD3-5F8248EC8A5E}">
      <dsp:nvSpPr>
        <dsp:cNvPr id="0" name=""/>
        <dsp:cNvSpPr/>
      </dsp:nvSpPr>
      <dsp:spPr>
        <a:xfrm rot="3623549">
          <a:off x="979105" y="2964049"/>
          <a:ext cx="614493" cy="62753"/>
        </a:xfrm>
        <a:custGeom>
          <a:avLst/>
          <a:gdLst/>
          <a:ahLst/>
          <a:cxnLst/>
          <a:rect l="0" t="0" r="0" b="0"/>
          <a:pathLst>
            <a:path>
              <a:moveTo>
                <a:pt x="0" y="31376"/>
              </a:moveTo>
              <a:lnTo>
                <a:pt x="614493" y="3137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8CC881-34B1-4372-9733-1F5C2EE2A682}">
      <dsp:nvSpPr>
        <dsp:cNvPr id="0" name=""/>
        <dsp:cNvSpPr/>
      </dsp:nvSpPr>
      <dsp:spPr>
        <a:xfrm rot="1266558">
          <a:off x="1354328" y="2474895"/>
          <a:ext cx="683690" cy="62753"/>
        </a:xfrm>
        <a:custGeom>
          <a:avLst/>
          <a:gdLst/>
          <a:ahLst/>
          <a:cxnLst/>
          <a:rect l="0" t="0" r="0" b="0"/>
          <a:pathLst>
            <a:path>
              <a:moveTo>
                <a:pt x="0" y="31376"/>
              </a:moveTo>
              <a:lnTo>
                <a:pt x="683690" y="3137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025EC2-B27F-4E2C-B3AC-DE3F48CA68C1}">
      <dsp:nvSpPr>
        <dsp:cNvPr id="0" name=""/>
        <dsp:cNvSpPr/>
      </dsp:nvSpPr>
      <dsp:spPr>
        <a:xfrm rot="20408907">
          <a:off x="1356123" y="1810957"/>
          <a:ext cx="711652" cy="62753"/>
        </a:xfrm>
        <a:custGeom>
          <a:avLst/>
          <a:gdLst/>
          <a:ahLst/>
          <a:cxnLst/>
          <a:rect l="0" t="0" r="0" b="0"/>
          <a:pathLst>
            <a:path>
              <a:moveTo>
                <a:pt x="0" y="31376"/>
              </a:moveTo>
              <a:lnTo>
                <a:pt x="711652" y="3137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6B294E-5AD1-4387-A80D-2ECF4B3D17DD}">
      <dsp:nvSpPr>
        <dsp:cNvPr id="0" name=""/>
        <dsp:cNvSpPr/>
      </dsp:nvSpPr>
      <dsp:spPr>
        <a:xfrm rot="18102063">
          <a:off x="1009710" y="1298964"/>
          <a:ext cx="643216" cy="62753"/>
        </a:xfrm>
        <a:custGeom>
          <a:avLst/>
          <a:gdLst/>
          <a:ahLst/>
          <a:cxnLst/>
          <a:rect l="0" t="0" r="0" b="0"/>
          <a:pathLst>
            <a:path>
              <a:moveTo>
                <a:pt x="0" y="31376"/>
              </a:moveTo>
              <a:lnTo>
                <a:pt x="643216" y="3137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1E9640-FC0E-4143-9F0F-16DA51746C95}">
      <dsp:nvSpPr>
        <dsp:cNvPr id="0" name=""/>
        <dsp:cNvSpPr/>
      </dsp:nvSpPr>
      <dsp:spPr>
        <a:xfrm>
          <a:off x="160284" y="1696088"/>
          <a:ext cx="1191742" cy="117609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498F98-CA0C-4422-B068-E9006EF29AB7}">
      <dsp:nvSpPr>
        <dsp:cNvPr id="0" name=""/>
        <dsp:cNvSpPr/>
      </dsp:nvSpPr>
      <dsp:spPr>
        <a:xfrm>
          <a:off x="1271413" y="163886"/>
          <a:ext cx="964803" cy="964803"/>
        </a:xfrm>
        <a:prstGeom prst="ellipse">
          <a:avLst/>
        </a:prstGeom>
        <a:solidFill>
          <a:srgbClr val="1AABBA"/>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panose="020B0604020202020204" pitchFamily="34" charset="0"/>
              <a:cs typeface="Arial" panose="020B0604020202020204" pitchFamily="34" charset="0"/>
            </a:rPr>
            <a:t>Digital</a:t>
          </a:r>
        </a:p>
      </dsp:txBody>
      <dsp:txXfrm>
        <a:off x="1412705" y="305178"/>
        <a:ext cx="682219" cy="682219"/>
      </dsp:txXfrm>
    </dsp:sp>
    <dsp:sp modelId="{39E01707-536D-4B4E-9FCD-7F36114C8B29}">
      <dsp:nvSpPr>
        <dsp:cNvPr id="0" name=""/>
        <dsp:cNvSpPr/>
      </dsp:nvSpPr>
      <dsp:spPr>
        <a:xfrm>
          <a:off x="2017997" y="1076014"/>
          <a:ext cx="963712" cy="963712"/>
        </a:xfrm>
        <a:prstGeom prst="ellipse">
          <a:avLst/>
        </a:prstGeom>
        <a:solidFill>
          <a:srgbClr val="1AABBA"/>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panose="020B0604020202020204" pitchFamily="34" charset="0"/>
              <a:cs typeface="Arial" panose="020B0604020202020204" pitchFamily="34" charset="0"/>
            </a:rPr>
            <a:t>External</a:t>
          </a:r>
        </a:p>
      </dsp:txBody>
      <dsp:txXfrm>
        <a:off x="2159129" y="1217146"/>
        <a:ext cx="681448" cy="681448"/>
      </dsp:txXfrm>
    </dsp:sp>
    <dsp:sp modelId="{952EAA9A-6ED5-43CC-AABC-67640D34FEE9}">
      <dsp:nvSpPr>
        <dsp:cNvPr id="0" name=""/>
        <dsp:cNvSpPr/>
      </dsp:nvSpPr>
      <dsp:spPr>
        <a:xfrm>
          <a:off x="1982744" y="2321070"/>
          <a:ext cx="963712" cy="963712"/>
        </a:xfrm>
        <a:prstGeom prst="ellipse">
          <a:avLst/>
        </a:prstGeom>
        <a:solidFill>
          <a:srgbClr val="1AABBA"/>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panose="020B0604020202020204" pitchFamily="34" charset="0"/>
              <a:cs typeface="Arial" panose="020B0604020202020204" pitchFamily="34" charset="0"/>
            </a:rPr>
            <a:t>Direct</a:t>
          </a:r>
        </a:p>
      </dsp:txBody>
      <dsp:txXfrm>
        <a:off x="2123876" y="2462202"/>
        <a:ext cx="681448" cy="681448"/>
      </dsp:txXfrm>
    </dsp:sp>
    <dsp:sp modelId="{51BB99A7-BF83-44FC-8CE4-E2EF189E50E2}">
      <dsp:nvSpPr>
        <dsp:cNvPr id="0" name=""/>
        <dsp:cNvSpPr/>
      </dsp:nvSpPr>
      <dsp:spPr>
        <a:xfrm>
          <a:off x="1194356" y="3199640"/>
          <a:ext cx="963712" cy="963712"/>
        </a:xfrm>
        <a:prstGeom prst="ellipse">
          <a:avLst/>
        </a:prstGeom>
        <a:solidFill>
          <a:srgbClr val="1AABBA"/>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panose="020B0604020202020204" pitchFamily="34" charset="0"/>
              <a:cs typeface="Arial" panose="020B0604020202020204" pitchFamily="34" charset="0"/>
            </a:rPr>
            <a:t>Face-to-Face</a:t>
          </a:r>
        </a:p>
      </dsp:txBody>
      <dsp:txXfrm>
        <a:off x="1335488" y="3340772"/>
        <a:ext cx="681448" cy="6814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300A0-046B-4DAA-86EC-793796AE4A8E}">
      <dsp:nvSpPr>
        <dsp:cNvPr id="0" name=""/>
        <dsp:cNvSpPr/>
      </dsp:nvSpPr>
      <dsp:spPr>
        <a:xfrm>
          <a:off x="8000542" y="951853"/>
          <a:ext cx="1824253" cy="1824552"/>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92E94E-D1C5-4DE7-9988-7BD32CF8B3D8}">
      <dsp:nvSpPr>
        <dsp:cNvPr id="0" name=""/>
        <dsp:cNvSpPr/>
      </dsp:nvSpPr>
      <dsp:spPr>
        <a:xfrm>
          <a:off x="8060735" y="1012682"/>
          <a:ext cx="1702895" cy="1702893"/>
        </a:xfrm>
        <a:prstGeom prst="ellipse">
          <a:avLst/>
        </a:prstGeom>
        <a:solidFill>
          <a:schemeClr val="lt1">
            <a:alpha val="90000"/>
            <a:hueOff val="0"/>
            <a:satOff val="0"/>
            <a:lumOff val="0"/>
            <a:alphaOff val="0"/>
          </a:schemeClr>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Implement</a:t>
          </a:r>
        </a:p>
      </dsp:txBody>
      <dsp:txXfrm>
        <a:off x="8304422" y="1255998"/>
        <a:ext cx="1216492" cy="1216261"/>
      </dsp:txXfrm>
    </dsp:sp>
    <dsp:sp modelId="{87906186-1701-4100-8551-559F894104B0}">
      <dsp:nvSpPr>
        <dsp:cNvPr id="0" name=""/>
        <dsp:cNvSpPr/>
      </dsp:nvSpPr>
      <dsp:spPr>
        <a:xfrm rot="2700000">
          <a:off x="6114258" y="951947"/>
          <a:ext cx="1824042" cy="1824042"/>
        </a:xfrm>
        <a:prstGeom prst="teardrop">
          <a:avLst>
            <a:gd name="adj" fmla="val 100000"/>
          </a:avLst>
        </a:prstGeom>
        <a:solidFill>
          <a:srgbClr val="F9B5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9D3EAA-71E3-4F90-9297-0598131E9FEA}">
      <dsp:nvSpPr>
        <dsp:cNvPr id="0" name=""/>
        <dsp:cNvSpPr/>
      </dsp:nvSpPr>
      <dsp:spPr>
        <a:xfrm>
          <a:off x="6176288" y="1012682"/>
          <a:ext cx="1702895" cy="1702893"/>
        </a:xfrm>
        <a:prstGeom prst="ellipse">
          <a:avLst/>
        </a:prstGeom>
        <a:solidFill>
          <a:schemeClr val="lt1">
            <a:alpha val="90000"/>
            <a:hueOff val="0"/>
            <a:satOff val="0"/>
            <a:lumOff val="0"/>
            <a:alphaOff val="0"/>
          </a:schemeClr>
        </a:solidFill>
        <a:ln w="12700" cap="flat" cmpd="sng" algn="ctr">
          <a:solidFill>
            <a:srgbClr val="F9B54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Decide</a:t>
          </a:r>
        </a:p>
      </dsp:txBody>
      <dsp:txXfrm>
        <a:off x="6419004" y="1255998"/>
        <a:ext cx="1216492" cy="1216261"/>
      </dsp:txXfrm>
    </dsp:sp>
    <dsp:sp modelId="{CAA1120C-6EBC-4675-851D-EA8835AE8331}">
      <dsp:nvSpPr>
        <dsp:cNvPr id="0" name=""/>
        <dsp:cNvSpPr/>
      </dsp:nvSpPr>
      <dsp:spPr>
        <a:xfrm rot="2700000">
          <a:off x="4229811" y="951947"/>
          <a:ext cx="1824042" cy="1824042"/>
        </a:xfrm>
        <a:prstGeom prst="teardrop">
          <a:avLst>
            <a:gd name="adj" fmla="val 100000"/>
          </a:avLst>
        </a:prstGeom>
        <a:solidFill>
          <a:srgbClr val="90DF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F0C6A6-1E7D-45DA-B901-3A069034E77E}">
      <dsp:nvSpPr>
        <dsp:cNvPr id="0" name=""/>
        <dsp:cNvSpPr/>
      </dsp:nvSpPr>
      <dsp:spPr>
        <a:xfrm>
          <a:off x="4290870" y="1012682"/>
          <a:ext cx="1702895" cy="1702893"/>
        </a:xfrm>
        <a:prstGeom prst="ellipse">
          <a:avLst/>
        </a:prstGeom>
        <a:solidFill>
          <a:schemeClr val="lt1">
            <a:alpha val="90000"/>
            <a:hueOff val="0"/>
            <a:satOff val="0"/>
            <a:lumOff val="0"/>
            <a:alphaOff val="0"/>
          </a:schemeClr>
        </a:solidFill>
        <a:ln w="12700" cap="flat" cmpd="sng" algn="ctr">
          <a:solidFill>
            <a:srgbClr val="90DFA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Assess Impact</a:t>
          </a:r>
        </a:p>
      </dsp:txBody>
      <dsp:txXfrm>
        <a:off x="4533586" y="1255998"/>
        <a:ext cx="1216492" cy="1216261"/>
      </dsp:txXfrm>
    </dsp:sp>
    <dsp:sp modelId="{1E337069-AE15-4CCA-A1DE-CA45A57234D3}">
      <dsp:nvSpPr>
        <dsp:cNvPr id="0" name=""/>
        <dsp:cNvSpPr/>
      </dsp:nvSpPr>
      <dsp:spPr>
        <a:xfrm rot="2700000">
          <a:off x="2344393" y="951947"/>
          <a:ext cx="1824042" cy="1824042"/>
        </a:xfrm>
        <a:prstGeom prst="teardrop">
          <a:avLst>
            <a:gd name="adj" fmla="val 100000"/>
          </a:avLst>
        </a:prstGeom>
        <a:solidFill>
          <a:srgbClr val="FD8469"/>
        </a:solidFill>
        <a:ln w="12700" cap="flat" cmpd="sng" algn="ctr">
          <a:solidFill>
            <a:srgbClr val="FD846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489C81-9838-492C-B043-E583EB41C438}">
      <dsp:nvSpPr>
        <dsp:cNvPr id="0" name=""/>
        <dsp:cNvSpPr/>
      </dsp:nvSpPr>
      <dsp:spPr>
        <a:xfrm>
          <a:off x="2405452" y="1012682"/>
          <a:ext cx="1702895" cy="1702893"/>
        </a:xfrm>
        <a:prstGeom prst="ellipse">
          <a:avLst/>
        </a:prstGeom>
        <a:solidFill>
          <a:schemeClr val="bg1">
            <a:alpha val="90000"/>
          </a:schemeClr>
        </a:solidFill>
        <a:ln w="12700" cap="flat" cmpd="sng" algn="ctr">
          <a:solidFill>
            <a:srgbClr val="FD846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Review Request</a:t>
          </a:r>
        </a:p>
      </dsp:txBody>
      <dsp:txXfrm>
        <a:off x="2649139" y="1255998"/>
        <a:ext cx="1216492" cy="1216261"/>
      </dsp:txXfrm>
    </dsp:sp>
    <dsp:sp modelId="{D140037B-3F69-4849-8A88-40BC47389BC0}">
      <dsp:nvSpPr>
        <dsp:cNvPr id="0" name=""/>
        <dsp:cNvSpPr/>
      </dsp:nvSpPr>
      <dsp:spPr>
        <a:xfrm rot="2700000">
          <a:off x="458975" y="951947"/>
          <a:ext cx="1824042" cy="1824042"/>
        </a:xfrm>
        <a:prstGeom prst="teardrop">
          <a:avLst>
            <a:gd name="adj" fmla="val 100000"/>
          </a:avLst>
        </a:prstGeom>
        <a:solidFill>
          <a:srgbClr val="537A9B"/>
        </a:solidFill>
        <a:ln w="12700" cap="flat" cmpd="sng" algn="ctr">
          <a:solidFill>
            <a:srgbClr val="537A9B"/>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C9F3B6-3460-4932-911C-CCFD10A4A91C}">
      <dsp:nvSpPr>
        <dsp:cNvPr id="0" name=""/>
        <dsp:cNvSpPr/>
      </dsp:nvSpPr>
      <dsp:spPr>
        <a:xfrm>
          <a:off x="520034" y="1012682"/>
          <a:ext cx="1702895" cy="1702893"/>
        </a:xfrm>
        <a:prstGeom prst="ellipse">
          <a:avLst/>
        </a:prstGeom>
        <a:solidFill>
          <a:schemeClr val="bg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Request for Change</a:t>
          </a:r>
        </a:p>
      </dsp:txBody>
      <dsp:txXfrm>
        <a:off x="763721" y="1255998"/>
        <a:ext cx="1216492" cy="1216261"/>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15FE4F-72DE-8837-E8EE-09B0E7EBEE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20EB4B96-5D80-0537-7B6F-CD9E4FA4E3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1B2560-8627-40E9-97F4-2F6D504BBEB5}" type="datetimeFigureOut">
              <a:rPr lang="en-GB" smtClean="0">
                <a:latin typeface="Arial" panose="020B0604020202020204" pitchFamily="34" charset="0"/>
              </a:rPr>
              <a:t>09/01/2024</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83C13735-192D-28EC-D460-0F53455FAA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A48D6438-1728-1ED1-7A7D-F3FFA0550C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26F84A-6A5E-4F31-855C-53CE35EC16C5}"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145246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C2BC5D55-E18A-4F40-A33D-603DC2BD2F73}" type="datetimeFigureOut">
              <a:rPr lang="en-GB" smtClean="0"/>
              <a:pPr/>
              <a:t>09/01/2024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9E688318-7321-4DC1-B786-2200227E5AAA}" type="slidenum">
              <a:rPr lang="en-GB" smtClean="0"/>
              <a:pPr/>
              <a:t>‹#›</a:t>
            </a:fld>
            <a:endParaRPr lang="en-GB" dirty="0"/>
          </a:p>
        </p:txBody>
      </p:sp>
    </p:spTree>
    <p:extLst>
      <p:ext uri="{BB962C8B-B14F-4D97-AF65-F5344CB8AC3E}">
        <p14:creationId xmlns:p14="http://schemas.microsoft.com/office/powerpoint/2010/main" val="3636133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688318-7321-4DC1-B786-2200227E5AAA}" type="slidenum">
              <a:rPr lang="en-GB" smtClean="0"/>
              <a:t>3</a:t>
            </a:fld>
            <a:endParaRPr lang="en-GB" dirty="0"/>
          </a:p>
        </p:txBody>
      </p:sp>
    </p:spTree>
    <p:extLst>
      <p:ext uri="{BB962C8B-B14F-4D97-AF65-F5344CB8AC3E}">
        <p14:creationId xmlns:p14="http://schemas.microsoft.com/office/powerpoint/2010/main" val="3854140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AABD4F-DC3F-4F11-AC11-CF45F39F2941}" type="slidenum">
              <a:rPr lang="en-GB" smtClean="0"/>
              <a:t>66</a:t>
            </a:fld>
            <a:endParaRPr lang="en-GB" dirty="0"/>
          </a:p>
        </p:txBody>
      </p:sp>
    </p:spTree>
    <p:extLst>
      <p:ext uri="{BB962C8B-B14F-4D97-AF65-F5344CB8AC3E}">
        <p14:creationId xmlns:p14="http://schemas.microsoft.com/office/powerpoint/2010/main" val="2982025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688318-7321-4DC1-B786-2200227E5AAA}" type="slidenum">
              <a:rPr lang="en-GB" smtClean="0"/>
              <a:t>68</a:t>
            </a:fld>
            <a:endParaRPr lang="en-GB" dirty="0"/>
          </a:p>
        </p:txBody>
      </p:sp>
    </p:spTree>
    <p:extLst>
      <p:ext uri="{BB962C8B-B14F-4D97-AF65-F5344CB8AC3E}">
        <p14:creationId xmlns:p14="http://schemas.microsoft.com/office/powerpoint/2010/main" val="482324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AABD4F-DC3F-4F11-AC11-CF45F39F2941}" type="slidenum">
              <a:rPr lang="en-GB" smtClean="0"/>
              <a:t>69</a:t>
            </a:fld>
            <a:endParaRPr lang="en-GB" dirty="0"/>
          </a:p>
        </p:txBody>
      </p:sp>
    </p:spTree>
    <p:extLst>
      <p:ext uri="{BB962C8B-B14F-4D97-AF65-F5344CB8AC3E}">
        <p14:creationId xmlns:p14="http://schemas.microsoft.com/office/powerpoint/2010/main" val="1818757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AABD4F-DC3F-4F11-AC11-CF45F39F2941}" type="slidenum">
              <a:rPr lang="en-GB" smtClean="0"/>
              <a:t>71</a:t>
            </a:fld>
            <a:endParaRPr lang="en-GB" dirty="0"/>
          </a:p>
        </p:txBody>
      </p:sp>
    </p:spTree>
    <p:extLst>
      <p:ext uri="{BB962C8B-B14F-4D97-AF65-F5344CB8AC3E}">
        <p14:creationId xmlns:p14="http://schemas.microsoft.com/office/powerpoint/2010/main" val="2610358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AABD4F-DC3F-4F11-AC11-CF45F39F2941}" type="slidenum">
              <a:rPr lang="en-GB" smtClean="0"/>
              <a:t>72</a:t>
            </a:fld>
            <a:endParaRPr lang="en-GB" dirty="0"/>
          </a:p>
        </p:txBody>
      </p:sp>
    </p:spTree>
    <p:extLst>
      <p:ext uri="{BB962C8B-B14F-4D97-AF65-F5344CB8AC3E}">
        <p14:creationId xmlns:p14="http://schemas.microsoft.com/office/powerpoint/2010/main" val="1836538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AABD4F-DC3F-4F11-AC11-CF45F39F2941}" type="slidenum">
              <a:rPr lang="en-GB" smtClean="0"/>
              <a:t>73</a:t>
            </a:fld>
            <a:endParaRPr lang="en-GB" dirty="0"/>
          </a:p>
        </p:txBody>
      </p:sp>
    </p:spTree>
    <p:extLst>
      <p:ext uri="{BB962C8B-B14F-4D97-AF65-F5344CB8AC3E}">
        <p14:creationId xmlns:p14="http://schemas.microsoft.com/office/powerpoint/2010/main" val="2986452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AABD4F-DC3F-4F11-AC11-CF45F39F2941}" type="slidenum">
              <a:rPr lang="en-GB" smtClean="0"/>
              <a:t>74</a:t>
            </a:fld>
            <a:endParaRPr lang="en-GB" dirty="0"/>
          </a:p>
        </p:txBody>
      </p:sp>
    </p:spTree>
    <p:extLst>
      <p:ext uri="{BB962C8B-B14F-4D97-AF65-F5344CB8AC3E}">
        <p14:creationId xmlns:p14="http://schemas.microsoft.com/office/powerpoint/2010/main" val="3572115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AABD4F-DC3F-4F11-AC11-CF45F39F2941}" type="slidenum">
              <a:rPr lang="en-GB" smtClean="0"/>
              <a:t>75</a:t>
            </a:fld>
            <a:endParaRPr lang="en-GB" dirty="0"/>
          </a:p>
        </p:txBody>
      </p:sp>
    </p:spTree>
    <p:extLst>
      <p:ext uri="{BB962C8B-B14F-4D97-AF65-F5344CB8AC3E}">
        <p14:creationId xmlns:p14="http://schemas.microsoft.com/office/powerpoint/2010/main" val="3267822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AABD4F-DC3F-4F11-AC11-CF45F39F2941}" type="slidenum">
              <a:rPr lang="en-GB" smtClean="0"/>
              <a:t>76</a:t>
            </a:fld>
            <a:endParaRPr lang="en-GB" dirty="0"/>
          </a:p>
        </p:txBody>
      </p:sp>
    </p:spTree>
    <p:extLst>
      <p:ext uri="{BB962C8B-B14F-4D97-AF65-F5344CB8AC3E}">
        <p14:creationId xmlns:p14="http://schemas.microsoft.com/office/powerpoint/2010/main" val="556000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AABD4F-DC3F-4F11-AC11-CF45F39F2941}" type="slidenum">
              <a:rPr lang="en-GB" smtClean="0"/>
              <a:t>87</a:t>
            </a:fld>
            <a:endParaRPr lang="en-GB" dirty="0"/>
          </a:p>
        </p:txBody>
      </p:sp>
    </p:spTree>
    <p:extLst>
      <p:ext uri="{BB962C8B-B14F-4D97-AF65-F5344CB8AC3E}">
        <p14:creationId xmlns:p14="http://schemas.microsoft.com/office/powerpoint/2010/main" val="124819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688318-7321-4DC1-B786-2200227E5AAA}" type="slidenum">
              <a:rPr lang="en-GB" smtClean="0"/>
              <a:t>7</a:t>
            </a:fld>
            <a:endParaRPr lang="en-GB" dirty="0"/>
          </a:p>
        </p:txBody>
      </p:sp>
    </p:spTree>
    <p:extLst>
      <p:ext uri="{BB962C8B-B14F-4D97-AF65-F5344CB8AC3E}">
        <p14:creationId xmlns:p14="http://schemas.microsoft.com/office/powerpoint/2010/main" val="964135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AABD4F-DC3F-4F11-AC11-CF45F39F294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GB"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52446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AABD4F-DC3F-4F11-AC11-CF45F39F2941}" type="slidenum">
              <a:rPr lang="en-GB" smtClean="0"/>
              <a:t>96</a:t>
            </a:fld>
            <a:endParaRPr lang="en-GB" dirty="0"/>
          </a:p>
        </p:txBody>
      </p:sp>
    </p:spTree>
    <p:extLst>
      <p:ext uri="{BB962C8B-B14F-4D97-AF65-F5344CB8AC3E}">
        <p14:creationId xmlns:p14="http://schemas.microsoft.com/office/powerpoint/2010/main" val="3743531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AABD4F-DC3F-4F11-AC11-CF45F39F2941}" type="slidenum">
              <a:rPr lang="en-GB" smtClean="0"/>
              <a:t>98</a:t>
            </a:fld>
            <a:endParaRPr lang="en-GB" dirty="0"/>
          </a:p>
        </p:txBody>
      </p:sp>
    </p:spTree>
    <p:extLst>
      <p:ext uri="{BB962C8B-B14F-4D97-AF65-F5344CB8AC3E}">
        <p14:creationId xmlns:p14="http://schemas.microsoft.com/office/powerpoint/2010/main" val="1735609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688318-7321-4DC1-B786-2200227E5AAA}" type="slidenum">
              <a:rPr lang="en-GB" smtClean="0"/>
              <a:t>100</a:t>
            </a:fld>
            <a:endParaRPr lang="en-GB" dirty="0"/>
          </a:p>
        </p:txBody>
      </p:sp>
    </p:spTree>
    <p:extLst>
      <p:ext uri="{BB962C8B-B14F-4D97-AF65-F5344CB8AC3E}">
        <p14:creationId xmlns:p14="http://schemas.microsoft.com/office/powerpoint/2010/main" val="3848689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AABD4F-DC3F-4F11-AC11-CF45F39F2941}" type="slidenum">
              <a:rPr lang="en-GB" smtClean="0"/>
              <a:t>11</a:t>
            </a:fld>
            <a:endParaRPr lang="en-GB" dirty="0"/>
          </a:p>
        </p:txBody>
      </p:sp>
    </p:spTree>
    <p:extLst>
      <p:ext uri="{BB962C8B-B14F-4D97-AF65-F5344CB8AC3E}">
        <p14:creationId xmlns:p14="http://schemas.microsoft.com/office/powerpoint/2010/main" val="1242439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AABD4F-DC3F-4F11-AC11-CF45F39F2941}" type="slidenum">
              <a:rPr lang="en-GB" smtClean="0"/>
              <a:t>17</a:t>
            </a:fld>
            <a:endParaRPr lang="en-GB" dirty="0"/>
          </a:p>
        </p:txBody>
      </p:sp>
    </p:spTree>
    <p:extLst>
      <p:ext uri="{BB962C8B-B14F-4D97-AF65-F5344CB8AC3E}">
        <p14:creationId xmlns:p14="http://schemas.microsoft.com/office/powerpoint/2010/main" val="1936971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AABD4F-DC3F-4F11-AC11-CF45F39F2941}" type="slidenum">
              <a:rPr lang="en-GB" smtClean="0"/>
              <a:t>18</a:t>
            </a:fld>
            <a:endParaRPr lang="en-GB" dirty="0"/>
          </a:p>
        </p:txBody>
      </p:sp>
    </p:spTree>
    <p:extLst>
      <p:ext uri="{BB962C8B-B14F-4D97-AF65-F5344CB8AC3E}">
        <p14:creationId xmlns:p14="http://schemas.microsoft.com/office/powerpoint/2010/main" val="2452195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688318-7321-4DC1-B786-2200227E5AAA}" type="slidenum">
              <a:rPr lang="en-GB" smtClean="0"/>
              <a:t>37</a:t>
            </a:fld>
            <a:endParaRPr lang="en-GB" dirty="0"/>
          </a:p>
        </p:txBody>
      </p:sp>
    </p:spTree>
    <p:extLst>
      <p:ext uri="{BB962C8B-B14F-4D97-AF65-F5344CB8AC3E}">
        <p14:creationId xmlns:p14="http://schemas.microsoft.com/office/powerpoint/2010/main" val="3986686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688318-7321-4DC1-B786-2200227E5AAA}" type="slidenum">
              <a:rPr lang="en-GB" smtClean="0"/>
              <a:t>44</a:t>
            </a:fld>
            <a:endParaRPr lang="en-GB" dirty="0"/>
          </a:p>
        </p:txBody>
      </p:sp>
    </p:spTree>
    <p:extLst>
      <p:ext uri="{BB962C8B-B14F-4D97-AF65-F5344CB8AC3E}">
        <p14:creationId xmlns:p14="http://schemas.microsoft.com/office/powerpoint/2010/main" val="2843303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688318-7321-4DC1-B786-2200227E5AAA}" type="slidenum">
              <a:rPr lang="en-GB" smtClean="0"/>
              <a:t>47</a:t>
            </a:fld>
            <a:endParaRPr lang="en-GB" dirty="0"/>
          </a:p>
        </p:txBody>
      </p:sp>
    </p:spTree>
    <p:extLst>
      <p:ext uri="{BB962C8B-B14F-4D97-AF65-F5344CB8AC3E}">
        <p14:creationId xmlns:p14="http://schemas.microsoft.com/office/powerpoint/2010/main" val="3060612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AABD4F-DC3F-4F11-AC11-CF45F39F294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78170395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s://ourdorset.org.uk/transformation/tools/project/" TargetMode="External"/><Relationship Id="rId13" Type="http://schemas.openxmlformats.org/officeDocument/2006/relationships/image" Target="../media/image4.svg"/><Relationship Id="rId18" Type="http://schemas.openxmlformats.org/officeDocument/2006/relationships/slide" Target="../slides/slide3.xml"/><Relationship Id="rId3" Type="http://schemas.openxmlformats.org/officeDocument/2006/relationships/slide" Target="../slides/slide69.xml"/><Relationship Id="rId21" Type="http://schemas.openxmlformats.org/officeDocument/2006/relationships/slide" Target="../slides/slide24.xml"/><Relationship Id="rId7" Type="http://schemas.openxmlformats.org/officeDocument/2006/relationships/slide" Target="../slides/slide109.xml"/><Relationship Id="rId12" Type="http://schemas.openxmlformats.org/officeDocument/2006/relationships/image" Target="../media/image3.png"/><Relationship Id="rId17" Type="http://schemas.openxmlformats.org/officeDocument/2006/relationships/slide" Target="../slides/slide1.xml"/><Relationship Id="rId25" Type="http://schemas.openxmlformats.org/officeDocument/2006/relationships/slide" Target="../slides/slide52.xml"/><Relationship Id="rId2" Type="http://schemas.openxmlformats.org/officeDocument/2006/relationships/slide" Target="../slides/slide62.xml"/><Relationship Id="rId16" Type="http://schemas.openxmlformats.org/officeDocument/2006/relationships/image" Target="../media/image6.svg"/><Relationship Id="rId20" Type="http://schemas.openxmlformats.org/officeDocument/2006/relationships/image" Target="../media/image8.svg"/><Relationship Id="rId1" Type="http://schemas.openxmlformats.org/officeDocument/2006/relationships/slideMaster" Target="../slideMasters/slideMaster1.xml"/><Relationship Id="rId6" Type="http://schemas.openxmlformats.org/officeDocument/2006/relationships/slide" Target="../slides/slide96.xml"/><Relationship Id="rId11" Type="http://schemas.openxmlformats.org/officeDocument/2006/relationships/hyperlink" Target="https://ourdorset.org.uk/transformation/tools/glossary/" TargetMode="External"/><Relationship Id="rId24" Type="http://schemas.openxmlformats.org/officeDocument/2006/relationships/slide" Target="../slides/slide42.xml"/><Relationship Id="rId5" Type="http://schemas.openxmlformats.org/officeDocument/2006/relationships/slide" Target="../slides/slide89.xml"/><Relationship Id="rId15" Type="http://schemas.openxmlformats.org/officeDocument/2006/relationships/image" Target="../media/image5.png"/><Relationship Id="rId23" Type="http://schemas.openxmlformats.org/officeDocument/2006/relationships/slide" Target="../slides/slide43.xml"/><Relationship Id="rId10" Type="http://schemas.openxmlformats.org/officeDocument/2006/relationships/image" Target="../media/image2.svg"/><Relationship Id="rId19" Type="http://schemas.openxmlformats.org/officeDocument/2006/relationships/image" Target="../media/image7.png"/><Relationship Id="rId4" Type="http://schemas.openxmlformats.org/officeDocument/2006/relationships/slide" Target="../slides/slide78.xml"/><Relationship Id="rId9" Type="http://schemas.openxmlformats.org/officeDocument/2006/relationships/image" Target="../media/image1.png"/><Relationship Id="rId14" Type="http://schemas.openxmlformats.org/officeDocument/2006/relationships/hyperlink" Target="https://ourdorset.org.uk/transformation/training/" TargetMode="External"/><Relationship Id="rId22" Type="http://schemas.openxmlformats.org/officeDocument/2006/relationships/slide" Target="../slides/slide7.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s://ourdorset.org.uk/transformation/tools/project/" TargetMode="External"/><Relationship Id="rId13" Type="http://schemas.openxmlformats.org/officeDocument/2006/relationships/image" Target="../media/image4.svg"/><Relationship Id="rId18" Type="http://schemas.openxmlformats.org/officeDocument/2006/relationships/slide" Target="../slides/slide3.xml"/><Relationship Id="rId3" Type="http://schemas.openxmlformats.org/officeDocument/2006/relationships/slide" Target="../slides/slide69.xml"/><Relationship Id="rId21" Type="http://schemas.openxmlformats.org/officeDocument/2006/relationships/slide" Target="../slides/slide24.xml"/><Relationship Id="rId7" Type="http://schemas.openxmlformats.org/officeDocument/2006/relationships/slide" Target="../slides/slide109.xml"/><Relationship Id="rId12" Type="http://schemas.openxmlformats.org/officeDocument/2006/relationships/image" Target="../media/image3.png"/><Relationship Id="rId17" Type="http://schemas.openxmlformats.org/officeDocument/2006/relationships/slide" Target="../slides/slide1.xml"/><Relationship Id="rId25" Type="http://schemas.openxmlformats.org/officeDocument/2006/relationships/slide" Target="../slides/slide52.xml"/><Relationship Id="rId2" Type="http://schemas.openxmlformats.org/officeDocument/2006/relationships/slide" Target="../slides/slide62.xml"/><Relationship Id="rId16" Type="http://schemas.openxmlformats.org/officeDocument/2006/relationships/image" Target="../media/image6.svg"/><Relationship Id="rId20" Type="http://schemas.openxmlformats.org/officeDocument/2006/relationships/image" Target="../media/image8.svg"/><Relationship Id="rId1" Type="http://schemas.openxmlformats.org/officeDocument/2006/relationships/slideMaster" Target="../slideMasters/slideMaster1.xml"/><Relationship Id="rId6" Type="http://schemas.openxmlformats.org/officeDocument/2006/relationships/slide" Target="../slides/slide96.xml"/><Relationship Id="rId11" Type="http://schemas.openxmlformats.org/officeDocument/2006/relationships/hyperlink" Target="https://ourdorset.org.uk/transformation/tools/glossary/" TargetMode="External"/><Relationship Id="rId24" Type="http://schemas.openxmlformats.org/officeDocument/2006/relationships/slide" Target="../slides/slide42.xml"/><Relationship Id="rId5" Type="http://schemas.openxmlformats.org/officeDocument/2006/relationships/slide" Target="../slides/slide89.xml"/><Relationship Id="rId15" Type="http://schemas.openxmlformats.org/officeDocument/2006/relationships/image" Target="../media/image5.png"/><Relationship Id="rId23" Type="http://schemas.openxmlformats.org/officeDocument/2006/relationships/slide" Target="../slides/slide43.xml"/><Relationship Id="rId10" Type="http://schemas.openxmlformats.org/officeDocument/2006/relationships/image" Target="../media/image2.svg"/><Relationship Id="rId19" Type="http://schemas.openxmlformats.org/officeDocument/2006/relationships/image" Target="../media/image7.png"/><Relationship Id="rId4" Type="http://schemas.openxmlformats.org/officeDocument/2006/relationships/slide" Target="../slides/slide78.xml"/><Relationship Id="rId9" Type="http://schemas.openxmlformats.org/officeDocument/2006/relationships/image" Target="../media/image1.png"/><Relationship Id="rId14" Type="http://schemas.openxmlformats.org/officeDocument/2006/relationships/hyperlink" Target="https://ourdorset.org.uk/transformation/training/" TargetMode="External"/><Relationship Id="rId22" Type="http://schemas.openxmlformats.org/officeDocument/2006/relationships/slide" Target="../slides/slide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96E0B5-819F-48BE-9F64-31237B1DBE18}"/>
              </a:ext>
            </a:extLst>
          </p:cNvPr>
          <p:cNvSpPr>
            <a:spLocks noGrp="1"/>
          </p:cNvSpPr>
          <p:nvPr>
            <p:ph type="dt" sz="half" idx="10"/>
          </p:nvPr>
        </p:nvSpPr>
        <p:spPr/>
        <p:txBody>
          <a:bodyPr/>
          <a:lstStyle/>
          <a:p>
            <a:fld id="{AC0BEDF7-3288-453B-ABC4-46D2CF99EE22}" type="datetimeFigureOut">
              <a:rPr lang="en-GB" smtClean="0"/>
              <a:t>09/01/2024</a:t>
            </a:fld>
            <a:endParaRPr lang="en-GB" dirty="0"/>
          </a:p>
        </p:txBody>
      </p:sp>
      <p:sp>
        <p:nvSpPr>
          <p:cNvPr id="5" name="Footer Placeholder 4">
            <a:extLst>
              <a:ext uri="{FF2B5EF4-FFF2-40B4-BE49-F238E27FC236}">
                <a16:creationId xmlns:a16="http://schemas.microsoft.com/office/drawing/2014/main" id="{F5B16D2E-1423-4431-A17C-2FA1CFAACC0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E97E3B8-F01B-4D90-8C9B-B1A772427DB4}"/>
              </a:ext>
            </a:extLst>
          </p:cNvPr>
          <p:cNvSpPr>
            <a:spLocks noGrp="1"/>
          </p:cNvSpPr>
          <p:nvPr>
            <p:ph type="sldNum" sz="quarter" idx="12"/>
          </p:nvPr>
        </p:nvSpPr>
        <p:spPr/>
        <p:txBody>
          <a:bodyPr/>
          <a:lstStyle/>
          <a:p>
            <a:fld id="{598A1594-0321-4E5E-8CDA-DFA0C2CA2C1B}" type="slidenum">
              <a:rPr lang="en-GB" smtClean="0"/>
              <a:t>‹#›</a:t>
            </a:fld>
            <a:endParaRPr lang="en-GB" dirty="0"/>
          </a:p>
        </p:txBody>
      </p:sp>
      <p:sp>
        <p:nvSpPr>
          <p:cNvPr id="7" name="Rectangle 6">
            <a:extLst>
              <a:ext uri="{FF2B5EF4-FFF2-40B4-BE49-F238E27FC236}">
                <a16:creationId xmlns:a16="http://schemas.microsoft.com/office/drawing/2014/main" id="{F185A0B2-C61F-41CC-8195-BE09F85CE808}"/>
              </a:ext>
            </a:extLst>
          </p:cNvPr>
          <p:cNvSpPr/>
          <p:nvPr userDrawn="1"/>
        </p:nvSpPr>
        <p:spPr>
          <a:xfrm>
            <a:off x="0" y="-145798"/>
            <a:ext cx="12192000" cy="118364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8" name="Rectangle 7">
            <a:extLst>
              <a:ext uri="{FF2B5EF4-FFF2-40B4-BE49-F238E27FC236}">
                <a16:creationId xmlns:a16="http://schemas.microsoft.com/office/drawing/2014/main" id="{E8332F14-56BD-449D-BDF5-7A73014C95EA}"/>
              </a:ext>
            </a:extLst>
          </p:cNvPr>
          <p:cNvSpPr/>
          <p:nvPr userDrawn="1"/>
        </p:nvSpPr>
        <p:spPr>
          <a:xfrm>
            <a:off x="0" y="6346800"/>
            <a:ext cx="12192000" cy="5112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nvGrpSpPr>
          <p:cNvPr id="2" name="Group 1">
            <a:extLst>
              <a:ext uri="{FF2B5EF4-FFF2-40B4-BE49-F238E27FC236}">
                <a16:creationId xmlns:a16="http://schemas.microsoft.com/office/drawing/2014/main" id="{DCDC83C7-B435-49EC-BFD4-5E7B17F6082D}"/>
              </a:ext>
            </a:extLst>
          </p:cNvPr>
          <p:cNvGrpSpPr/>
          <p:nvPr userDrawn="1"/>
        </p:nvGrpSpPr>
        <p:grpSpPr>
          <a:xfrm>
            <a:off x="12226891" y="1112308"/>
            <a:ext cx="1321200" cy="3502993"/>
            <a:chOff x="12226891" y="1112308"/>
            <a:chExt cx="1321200" cy="3502993"/>
          </a:xfrm>
        </p:grpSpPr>
        <p:sp>
          <p:nvSpPr>
            <p:cNvPr id="15" name="Rectangle: Rounded Corners 14">
              <a:hlinkClick r:id="rId2" action="ppaction://hlinksldjump"/>
              <a:extLst>
                <a:ext uri="{FF2B5EF4-FFF2-40B4-BE49-F238E27FC236}">
                  <a16:creationId xmlns:a16="http://schemas.microsoft.com/office/drawing/2014/main" id="{668F1B78-CA95-43D4-A3CD-F7884145462C}"/>
                </a:ext>
              </a:extLst>
            </p:cNvPr>
            <p:cNvSpPr/>
            <p:nvPr userDrawn="1"/>
          </p:nvSpPr>
          <p:spPr>
            <a:xfrm>
              <a:off x="12226891" y="1112308"/>
              <a:ext cx="1321200" cy="537263"/>
            </a:xfrm>
            <a:prstGeom prst="roundRect">
              <a:avLst/>
            </a:prstGeom>
            <a:solidFill>
              <a:srgbClr val="02A4A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Risk &amp; Issue Management </a:t>
              </a:r>
            </a:p>
          </p:txBody>
        </p:sp>
        <p:sp>
          <p:nvSpPr>
            <p:cNvPr id="16" name="Rectangle: Rounded Corners 15">
              <a:hlinkClick r:id="rId3" action="ppaction://hlinksldjump"/>
              <a:extLst>
                <a:ext uri="{FF2B5EF4-FFF2-40B4-BE49-F238E27FC236}">
                  <a16:creationId xmlns:a16="http://schemas.microsoft.com/office/drawing/2014/main" id="{1351511C-EDAC-4304-A0A3-694F92FC49DD}"/>
                </a:ext>
              </a:extLst>
            </p:cNvPr>
            <p:cNvSpPr/>
            <p:nvPr userDrawn="1"/>
          </p:nvSpPr>
          <p:spPr>
            <a:xfrm>
              <a:off x="12226891" y="1705454"/>
              <a:ext cx="1321200" cy="537263"/>
            </a:xfrm>
            <a:prstGeom prst="roundRect">
              <a:avLst/>
            </a:prstGeom>
            <a:solidFill>
              <a:srgbClr val="02A4A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Resource &amp; Team Management</a:t>
              </a:r>
            </a:p>
          </p:txBody>
        </p:sp>
        <p:sp>
          <p:nvSpPr>
            <p:cNvPr id="17" name="Rectangle: Rounded Corners 16">
              <a:hlinkClick r:id="rId4" action="ppaction://hlinksldjump"/>
              <a:extLst>
                <a:ext uri="{FF2B5EF4-FFF2-40B4-BE49-F238E27FC236}">
                  <a16:creationId xmlns:a16="http://schemas.microsoft.com/office/drawing/2014/main" id="{BCE9BA87-8749-429B-B9AA-A287D4208FD0}"/>
                </a:ext>
              </a:extLst>
            </p:cNvPr>
            <p:cNvSpPr/>
            <p:nvPr userDrawn="1"/>
          </p:nvSpPr>
          <p:spPr>
            <a:xfrm>
              <a:off x="12226891" y="2298600"/>
              <a:ext cx="1321200" cy="537263"/>
            </a:xfrm>
            <a:prstGeom prst="roundRect">
              <a:avLst/>
            </a:prstGeom>
            <a:solidFill>
              <a:srgbClr val="02A4A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Communication &amp; Engagement</a:t>
              </a:r>
            </a:p>
          </p:txBody>
        </p:sp>
        <p:sp>
          <p:nvSpPr>
            <p:cNvPr id="18" name="Rectangle: Rounded Corners 17">
              <a:hlinkClick r:id="rId5" action="ppaction://hlinksldjump"/>
              <a:extLst>
                <a:ext uri="{FF2B5EF4-FFF2-40B4-BE49-F238E27FC236}">
                  <a16:creationId xmlns:a16="http://schemas.microsoft.com/office/drawing/2014/main" id="{47F9C2A4-E9D0-452E-990F-5913B3268441}"/>
                </a:ext>
              </a:extLst>
            </p:cNvPr>
            <p:cNvSpPr/>
            <p:nvPr userDrawn="1"/>
          </p:nvSpPr>
          <p:spPr>
            <a:xfrm>
              <a:off x="12226891" y="2891746"/>
              <a:ext cx="1321200" cy="537263"/>
            </a:xfrm>
            <a:prstGeom prst="roundRect">
              <a:avLst/>
            </a:prstGeom>
            <a:solidFill>
              <a:srgbClr val="02A4A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Change Management</a:t>
              </a:r>
            </a:p>
          </p:txBody>
        </p:sp>
        <p:sp>
          <p:nvSpPr>
            <p:cNvPr id="19" name="Rectangle: Rounded Corners 18">
              <a:hlinkClick r:id="rId6" action="ppaction://hlinksldjump"/>
              <a:extLst>
                <a:ext uri="{FF2B5EF4-FFF2-40B4-BE49-F238E27FC236}">
                  <a16:creationId xmlns:a16="http://schemas.microsoft.com/office/drawing/2014/main" id="{44D2FCC1-40E0-4DDD-8B3D-A7DBF529B857}"/>
                </a:ext>
              </a:extLst>
            </p:cNvPr>
            <p:cNvSpPr/>
            <p:nvPr userDrawn="1"/>
          </p:nvSpPr>
          <p:spPr>
            <a:xfrm>
              <a:off x="12226891" y="3484892"/>
              <a:ext cx="1321200" cy="537263"/>
            </a:xfrm>
            <a:prstGeom prst="roundRect">
              <a:avLst/>
            </a:prstGeom>
            <a:solidFill>
              <a:srgbClr val="02A4A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Assurance, Governance &amp; Reporting</a:t>
              </a:r>
            </a:p>
          </p:txBody>
        </p:sp>
        <p:sp>
          <p:nvSpPr>
            <p:cNvPr id="20" name="Rectangle: Rounded Corners 19">
              <a:hlinkClick r:id="rId7" action="ppaction://hlinksldjump"/>
              <a:extLst>
                <a:ext uri="{FF2B5EF4-FFF2-40B4-BE49-F238E27FC236}">
                  <a16:creationId xmlns:a16="http://schemas.microsoft.com/office/drawing/2014/main" id="{6A0D3C4A-309B-45B3-95F6-F9B69A32F805}"/>
                </a:ext>
              </a:extLst>
            </p:cNvPr>
            <p:cNvSpPr/>
            <p:nvPr userDrawn="1"/>
          </p:nvSpPr>
          <p:spPr>
            <a:xfrm>
              <a:off x="12226891" y="4078038"/>
              <a:ext cx="1321200" cy="537263"/>
            </a:xfrm>
            <a:prstGeom prst="roundRect">
              <a:avLst/>
            </a:prstGeom>
            <a:solidFill>
              <a:srgbClr val="02A4A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Benefit Management </a:t>
              </a:r>
            </a:p>
          </p:txBody>
        </p:sp>
      </p:grpSp>
      <p:sp>
        <p:nvSpPr>
          <p:cNvPr id="21" name="Rectangle 20">
            <a:extLst>
              <a:ext uri="{FF2B5EF4-FFF2-40B4-BE49-F238E27FC236}">
                <a16:creationId xmlns:a16="http://schemas.microsoft.com/office/drawing/2014/main" id="{02219B9A-6B95-4FD7-BCED-4D76A557E2D8}"/>
              </a:ext>
            </a:extLst>
          </p:cNvPr>
          <p:cNvSpPr/>
          <p:nvPr userDrawn="1"/>
        </p:nvSpPr>
        <p:spPr>
          <a:xfrm>
            <a:off x="9378495" y="6411609"/>
            <a:ext cx="2340000"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2F50B939-454C-4B1D-B32B-F5EB86A30822}"/>
              </a:ext>
            </a:extLst>
          </p:cNvPr>
          <p:cNvSpPr/>
          <p:nvPr userDrawn="1"/>
        </p:nvSpPr>
        <p:spPr>
          <a:xfrm>
            <a:off x="462000" y="6413591"/>
            <a:ext cx="2340000"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3" name="Graphic 22" descr="Mining tools">
            <a:hlinkClick r:id="rId8" tooltip="Tools &amp; Templates"/>
            <a:extLst>
              <a:ext uri="{FF2B5EF4-FFF2-40B4-BE49-F238E27FC236}">
                <a16:creationId xmlns:a16="http://schemas.microsoft.com/office/drawing/2014/main" id="{A512A928-7FC4-4576-8B27-CBA7D4635964}"/>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53524" y="6331691"/>
            <a:ext cx="550572" cy="540000"/>
          </a:xfrm>
          <a:prstGeom prst="rect">
            <a:avLst/>
          </a:prstGeom>
        </p:spPr>
      </p:pic>
      <p:pic>
        <p:nvPicPr>
          <p:cNvPr id="24" name="Graphic 23" descr="Open book">
            <a:hlinkClick r:id="rId11" tooltip="Glossary"/>
            <a:extLst>
              <a:ext uri="{FF2B5EF4-FFF2-40B4-BE49-F238E27FC236}">
                <a16:creationId xmlns:a16="http://schemas.microsoft.com/office/drawing/2014/main" id="{1DB952BA-7713-4190-91C9-FA8D1ADB15F0}"/>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15735" y="6345382"/>
            <a:ext cx="550572" cy="540000"/>
          </a:xfrm>
          <a:prstGeom prst="rect">
            <a:avLst/>
          </a:prstGeom>
        </p:spPr>
      </p:pic>
      <p:pic>
        <p:nvPicPr>
          <p:cNvPr id="25" name="Graphic 24" descr="Classroom">
            <a:hlinkClick r:id="rId14" tooltip="Training &amp; Development "/>
            <a:extLst>
              <a:ext uri="{FF2B5EF4-FFF2-40B4-BE49-F238E27FC236}">
                <a16:creationId xmlns:a16="http://schemas.microsoft.com/office/drawing/2014/main" id="{515CDF48-8E11-4A08-BB5F-CC4057A10A7C}"/>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470818" y="6345382"/>
            <a:ext cx="550572" cy="540000"/>
          </a:xfrm>
          <a:prstGeom prst="rect">
            <a:avLst/>
          </a:prstGeom>
        </p:spPr>
      </p:pic>
      <p:grpSp>
        <p:nvGrpSpPr>
          <p:cNvPr id="26" name="Group 25">
            <a:extLst>
              <a:ext uri="{FF2B5EF4-FFF2-40B4-BE49-F238E27FC236}">
                <a16:creationId xmlns:a16="http://schemas.microsoft.com/office/drawing/2014/main" id="{7A08D5DD-42AC-4F09-8CC2-2588FCB7801C}"/>
              </a:ext>
            </a:extLst>
          </p:cNvPr>
          <p:cNvGrpSpPr/>
          <p:nvPr userDrawn="1"/>
        </p:nvGrpSpPr>
        <p:grpSpPr>
          <a:xfrm>
            <a:off x="-2" y="-167403"/>
            <a:ext cx="1034653" cy="705169"/>
            <a:chOff x="-2" y="-167403"/>
            <a:chExt cx="1034653" cy="705169"/>
          </a:xfrm>
        </p:grpSpPr>
        <p:sp>
          <p:nvSpPr>
            <p:cNvPr id="27" name="Rectangle: Rounded Corners 26">
              <a:hlinkClick r:id="rId17" action="ppaction://hlinksldjump"/>
              <a:extLst>
                <a:ext uri="{FF2B5EF4-FFF2-40B4-BE49-F238E27FC236}">
                  <a16:creationId xmlns:a16="http://schemas.microsoft.com/office/drawing/2014/main" id="{1B580054-F814-4E08-BBEE-F5AE4EE0EFB8}"/>
                </a:ext>
              </a:extLst>
            </p:cNvPr>
            <p:cNvSpPr/>
            <p:nvPr userDrawn="1"/>
          </p:nvSpPr>
          <p:spPr>
            <a:xfrm rot="5400000">
              <a:off x="164740" y="-332145"/>
              <a:ext cx="705169" cy="1034653"/>
            </a:xfrm>
            <a:prstGeom prst="roundRect">
              <a:avLst/>
            </a:prstGeom>
            <a:solidFill>
              <a:srgbClr val="475C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sz="1800" b="1" dirty="0">
                <a:latin typeface="Arial" panose="020B0604020202020204" pitchFamily="34" charset="0"/>
                <a:cs typeface="Arial" panose="020B0604020202020204" pitchFamily="34" charset="0"/>
              </a:endParaRPr>
            </a:p>
          </p:txBody>
        </p:sp>
        <p:pic>
          <p:nvPicPr>
            <p:cNvPr id="28" name="Graphic 27" descr="House">
              <a:hlinkClick r:id="rId18" action="ppaction://hlinksldjump"/>
              <a:extLst>
                <a:ext uri="{FF2B5EF4-FFF2-40B4-BE49-F238E27FC236}">
                  <a16:creationId xmlns:a16="http://schemas.microsoft.com/office/drawing/2014/main" id="{E4AD73EC-D74A-4267-9AB1-FBF65E6F4F80}"/>
                </a:ext>
              </a:extLst>
            </p:cNvPr>
            <p:cNvPicPr>
              <a:picLocks noChangeAspect="1"/>
            </p:cNvPicPr>
            <p:nvPr userDrawn="1"/>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27692" y="-88197"/>
              <a:ext cx="540000" cy="540000"/>
            </a:xfrm>
            <a:prstGeom prst="rect">
              <a:avLst/>
            </a:prstGeom>
          </p:spPr>
        </p:pic>
      </p:grpSp>
      <p:sp>
        <p:nvSpPr>
          <p:cNvPr id="29" name="Rectangle: Rounded Corners 28">
            <a:hlinkClick r:id="rId21" action="ppaction://hlinksldjump"/>
            <a:extLst>
              <a:ext uri="{FF2B5EF4-FFF2-40B4-BE49-F238E27FC236}">
                <a16:creationId xmlns:a16="http://schemas.microsoft.com/office/drawing/2014/main" id="{9DE5A6AE-12FA-4CC7-8260-F1E48F160B50}"/>
              </a:ext>
            </a:extLst>
          </p:cNvPr>
          <p:cNvSpPr/>
          <p:nvPr userDrawn="1"/>
        </p:nvSpPr>
        <p:spPr>
          <a:xfrm rot="5400000">
            <a:off x="6267981" y="-934197"/>
            <a:ext cx="707056" cy="2232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sz="1800" b="1" dirty="0">
              <a:latin typeface="Arial" panose="020B0604020202020204" pitchFamily="34" charset="0"/>
              <a:cs typeface="Arial" panose="020B0604020202020204" pitchFamily="34" charset="0"/>
            </a:endParaRPr>
          </a:p>
        </p:txBody>
      </p:sp>
      <p:sp>
        <p:nvSpPr>
          <p:cNvPr id="30" name="TextBox 29">
            <a:hlinkClick r:id="rId21" action="ppaction://hlinksldjump"/>
            <a:extLst>
              <a:ext uri="{FF2B5EF4-FFF2-40B4-BE49-F238E27FC236}">
                <a16:creationId xmlns:a16="http://schemas.microsoft.com/office/drawing/2014/main" id="{C49DF6EF-ED70-40EC-B170-55727F3B04B4}"/>
              </a:ext>
            </a:extLst>
          </p:cNvPr>
          <p:cNvSpPr txBox="1"/>
          <p:nvPr userDrawn="1"/>
        </p:nvSpPr>
        <p:spPr>
          <a:xfrm>
            <a:off x="5498650" y="-372065"/>
            <a:ext cx="2232000" cy="923330"/>
          </a:xfrm>
          <a:prstGeom prst="rect">
            <a:avLst/>
          </a:prstGeom>
          <a:noFill/>
        </p:spPr>
        <p:txBody>
          <a:bodyPr wrap="square" rtlCol="0">
            <a:spAutoFit/>
          </a:bodyPr>
          <a:lstStyle/>
          <a:p>
            <a:pPr algn="ctr"/>
            <a:endParaRPr lang="en-GB" sz="1800" b="1" dirty="0">
              <a:solidFill>
                <a:schemeClr val="bg1"/>
              </a:solidFill>
              <a:latin typeface="Arial" panose="020B0604020202020204" pitchFamily="34" charset="0"/>
              <a:cs typeface="Arial" panose="020B0604020202020204" pitchFamily="34" charset="0"/>
            </a:endParaRPr>
          </a:p>
          <a:p>
            <a:pPr algn="ctr"/>
            <a:r>
              <a:rPr lang="en-GB" sz="1800" b="1" dirty="0">
                <a:solidFill>
                  <a:schemeClr val="bg1"/>
                </a:solidFill>
                <a:latin typeface="Arial" panose="020B0604020202020204" pitchFamily="34" charset="0"/>
                <a:cs typeface="Arial" panose="020B0604020202020204" pitchFamily="34" charset="0"/>
              </a:rPr>
              <a:t>Planning &amp; </a:t>
            </a:r>
          </a:p>
          <a:p>
            <a:pPr algn="ctr"/>
            <a:r>
              <a:rPr lang="en-GB" sz="1800" b="1" dirty="0">
                <a:solidFill>
                  <a:schemeClr val="bg1"/>
                </a:solidFill>
                <a:latin typeface="Arial" panose="020B0604020202020204" pitchFamily="34" charset="0"/>
                <a:cs typeface="Arial" panose="020B0604020202020204" pitchFamily="34" charset="0"/>
              </a:rPr>
              <a:t>Design</a:t>
            </a:r>
            <a:endParaRPr lang="en-GB" dirty="0">
              <a:solidFill>
                <a:schemeClr val="bg1"/>
              </a:solidFill>
              <a:latin typeface="Arial" panose="020B0604020202020204" pitchFamily="34" charset="0"/>
            </a:endParaRPr>
          </a:p>
        </p:txBody>
      </p:sp>
      <p:sp>
        <p:nvSpPr>
          <p:cNvPr id="31" name="Rectangle: Rounded Corners 30">
            <a:hlinkClick r:id="rId22" action="ppaction://hlinksldjump"/>
            <a:extLst>
              <a:ext uri="{FF2B5EF4-FFF2-40B4-BE49-F238E27FC236}">
                <a16:creationId xmlns:a16="http://schemas.microsoft.com/office/drawing/2014/main" id="{75F41597-CFC5-4880-A266-4572788CED27}"/>
              </a:ext>
            </a:extLst>
          </p:cNvPr>
          <p:cNvSpPr/>
          <p:nvPr userDrawn="1"/>
        </p:nvSpPr>
        <p:spPr>
          <a:xfrm rot="5400000">
            <a:off x="4023214" y="-933422"/>
            <a:ext cx="705172" cy="2232000"/>
          </a:xfrm>
          <a:prstGeom prst="roundRect">
            <a:avLst/>
          </a:prstGeom>
          <a:solidFill>
            <a:srgbClr val="724E9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sz="1800" b="1" dirty="0">
              <a:latin typeface="Arial" panose="020B0604020202020204" pitchFamily="34" charset="0"/>
              <a:cs typeface="Arial" panose="020B0604020202020204" pitchFamily="34" charset="0"/>
            </a:endParaRPr>
          </a:p>
        </p:txBody>
      </p:sp>
      <p:sp>
        <p:nvSpPr>
          <p:cNvPr id="32" name="Rectangle 31">
            <a:hlinkClick r:id="rId22" action="ppaction://hlinksldjump"/>
            <a:extLst>
              <a:ext uri="{FF2B5EF4-FFF2-40B4-BE49-F238E27FC236}">
                <a16:creationId xmlns:a16="http://schemas.microsoft.com/office/drawing/2014/main" id="{741E2002-0C89-4687-8AE2-9DA73F376C93}"/>
              </a:ext>
            </a:extLst>
          </p:cNvPr>
          <p:cNvSpPr/>
          <p:nvPr userDrawn="1"/>
        </p:nvSpPr>
        <p:spPr>
          <a:xfrm>
            <a:off x="3283013" y="-226253"/>
            <a:ext cx="2208784" cy="646331"/>
          </a:xfrm>
          <a:prstGeom prst="rect">
            <a:avLst/>
          </a:prstGeom>
        </p:spPr>
        <p:txBody>
          <a:bodyPr wrap="square">
            <a:spAutoFit/>
          </a:bodyPr>
          <a:lstStyle/>
          <a:p>
            <a:pPr algn="ctr"/>
            <a:endParaRPr lang="en-GB" sz="1800" b="1" dirty="0">
              <a:solidFill>
                <a:schemeClr val="bg1"/>
              </a:solidFill>
              <a:latin typeface="Arial" panose="020B0604020202020204" pitchFamily="34" charset="0"/>
              <a:cs typeface="Arial" panose="020B0604020202020204" pitchFamily="34" charset="0"/>
            </a:endParaRPr>
          </a:p>
          <a:p>
            <a:pPr algn="ctr"/>
            <a:r>
              <a:rPr lang="en-GB" sz="1800" b="1" dirty="0">
                <a:solidFill>
                  <a:schemeClr val="bg1"/>
                </a:solidFill>
                <a:latin typeface="Arial" panose="020B0604020202020204" pitchFamily="34" charset="0"/>
                <a:cs typeface="Arial" panose="020B0604020202020204" pitchFamily="34" charset="0"/>
              </a:rPr>
              <a:t>Start</a:t>
            </a:r>
            <a:endParaRPr lang="en-GB" dirty="0">
              <a:solidFill>
                <a:schemeClr val="bg1"/>
              </a:solidFill>
              <a:latin typeface="Arial" panose="020B0604020202020204" pitchFamily="34" charset="0"/>
            </a:endParaRPr>
          </a:p>
        </p:txBody>
      </p:sp>
      <p:sp>
        <p:nvSpPr>
          <p:cNvPr id="33" name="Rectangle: Rounded Corners 32">
            <a:hlinkClick r:id="rId17" action="ppaction://hlinksldjump"/>
            <a:extLst>
              <a:ext uri="{FF2B5EF4-FFF2-40B4-BE49-F238E27FC236}">
                <a16:creationId xmlns:a16="http://schemas.microsoft.com/office/drawing/2014/main" id="{FA5112DB-4FA3-452F-8770-E85FB51B0525}"/>
              </a:ext>
            </a:extLst>
          </p:cNvPr>
          <p:cNvSpPr/>
          <p:nvPr userDrawn="1"/>
        </p:nvSpPr>
        <p:spPr>
          <a:xfrm rot="5400000">
            <a:off x="1798069" y="-919310"/>
            <a:ext cx="705173" cy="2232000"/>
          </a:xfrm>
          <a:prstGeom prst="roundRect">
            <a:avLst/>
          </a:prstGeom>
          <a:solidFill>
            <a:srgbClr val="475C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tIns="0" bIns="0" rtlCol="0" anchor="ctr"/>
          <a:lstStyle/>
          <a:p>
            <a:pPr algn="ctr"/>
            <a:endParaRPr lang="en-GB" sz="1800" b="1" dirty="0">
              <a:latin typeface="Arial" panose="020B0604020202020204" pitchFamily="34" charset="0"/>
              <a:cs typeface="Arial" panose="020B0604020202020204" pitchFamily="34" charset="0"/>
            </a:endParaRPr>
          </a:p>
        </p:txBody>
      </p:sp>
      <p:sp>
        <p:nvSpPr>
          <p:cNvPr id="34" name="Rectangle 33">
            <a:hlinkClick r:id="rId17" action="ppaction://hlinksldjump"/>
            <a:extLst>
              <a:ext uri="{FF2B5EF4-FFF2-40B4-BE49-F238E27FC236}">
                <a16:creationId xmlns:a16="http://schemas.microsoft.com/office/drawing/2014/main" id="{2AEBB4DD-49EA-4915-9D2B-D13060A7495C}"/>
              </a:ext>
            </a:extLst>
          </p:cNvPr>
          <p:cNvSpPr/>
          <p:nvPr userDrawn="1"/>
        </p:nvSpPr>
        <p:spPr>
          <a:xfrm>
            <a:off x="1057875" y="-225320"/>
            <a:ext cx="2185560" cy="646331"/>
          </a:xfrm>
          <a:prstGeom prst="rect">
            <a:avLst/>
          </a:prstGeom>
        </p:spPr>
        <p:txBody>
          <a:bodyPr wrap="square">
            <a:spAutoFit/>
          </a:bodyPr>
          <a:lstStyle/>
          <a:p>
            <a:pPr algn="ctr"/>
            <a:endParaRPr lang="en-GB" sz="1800" b="1" dirty="0">
              <a:solidFill>
                <a:schemeClr val="bg1"/>
              </a:solidFill>
              <a:latin typeface="Arial" panose="020B0604020202020204" pitchFamily="34" charset="0"/>
              <a:cs typeface="Arial" panose="020B0604020202020204" pitchFamily="34" charset="0"/>
            </a:endParaRPr>
          </a:p>
          <a:p>
            <a:pPr algn="ctr"/>
            <a:r>
              <a:rPr lang="en-GB" sz="1800" b="1" dirty="0">
                <a:solidFill>
                  <a:schemeClr val="bg1"/>
                </a:solidFill>
                <a:latin typeface="Arial" panose="020B0604020202020204" pitchFamily="34" charset="0"/>
                <a:cs typeface="Arial" panose="020B0604020202020204" pitchFamily="34" charset="0"/>
              </a:rPr>
              <a:t>Introduction</a:t>
            </a:r>
            <a:endParaRPr lang="en-GB" dirty="0">
              <a:solidFill>
                <a:schemeClr val="bg1"/>
              </a:solidFill>
              <a:latin typeface="Arial" panose="020B0604020202020204" pitchFamily="34" charset="0"/>
            </a:endParaRPr>
          </a:p>
        </p:txBody>
      </p:sp>
      <p:sp>
        <p:nvSpPr>
          <p:cNvPr id="35" name="Rectangle: Rounded Corners 34">
            <a:hlinkClick r:id="rId23" action="ppaction://hlinksldjump"/>
            <a:extLst>
              <a:ext uri="{FF2B5EF4-FFF2-40B4-BE49-F238E27FC236}">
                <a16:creationId xmlns:a16="http://schemas.microsoft.com/office/drawing/2014/main" id="{D4EDD37D-BD72-4B9E-9766-42905ABC1EF7}"/>
              </a:ext>
            </a:extLst>
          </p:cNvPr>
          <p:cNvSpPr/>
          <p:nvPr userDrawn="1"/>
        </p:nvSpPr>
        <p:spPr>
          <a:xfrm rot="5400000">
            <a:off x="8499981" y="-945666"/>
            <a:ext cx="707056" cy="2232000"/>
          </a:xfrm>
          <a:prstGeom prst="roundRect">
            <a:avLst/>
          </a:prstGeom>
          <a:solidFill>
            <a:srgbClr val="FF60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sz="1800" b="1" dirty="0">
              <a:latin typeface="Arial" panose="020B0604020202020204" pitchFamily="34" charset="0"/>
              <a:cs typeface="Arial" panose="020B0604020202020204" pitchFamily="34" charset="0"/>
            </a:endParaRPr>
          </a:p>
        </p:txBody>
      </p:sp>
      <p:sp>
        <p:nvSpPr>
          <p:cNvPr id="36" name="TextBox 35">
            <a:hlinkClick r:id="rId24" action="ppaction://hlinksldjump"/>
            <a:extLst>
              <a:ext uri="{FF2B5EF4-FFF2-40B4-BE49-F238E27FC236}">
                <a16:creationId xmlns:a16="http://schemas.microsoft.com/office/drawing/2014/main" id="{07C29242-9F32-4BF8-AD17-9375346DD968}"/>
              </a:ext>
            </a:extLst>
          </p:cNvPr>
          <p:cNvSpPr txBox="1"/>
          <p:nvPr userDrawn="1"/>
        </p:nvSpPr>
        <p:spPr>
          <a:xfrm>
            <a:off x="7750200" y="-221746"/>
            <a:ext cx="2232000" cy="646331"/>
          </a:xfrm>
          <a:prstGeom prst="rect">
            <a:avLst/>
          </a:prstGeom>
          <a:noFill/>
        </p:spPr>
        <p:txBody>
          <a:bodyPr wrap="square" rtlCol="0">
            <a:spAutoFit/>
          </a:bodyPr>
          <a:lstStyle/>
          <a:p>
            <a:pPr algn="ctr"/>
            <a:endParaRPr lang="en-GB" sz="1800" b="1" dirty="0">
              <a:solidFill>
                <a:schemeClr val="bg1"/>
              </a:solidFill>
              <a:latin typeface="Arial" panose="020B0604020202020204" pitchFamily="34" charset="0"/>
              <a:cs typeface="Arial" panose="020B0604020202020204" pitchFamily="34" charset="0"/>
            </a:endParaRPr>
          </a:p>
          <a:p>
            <a:pPr algn="ctr"/>
            <a:r>
              <a:rPr lang="en-GB" sz="1800" b="1" dirty="0">
                <a:solidFill>
                  <a:schemeClr val="bg1"/>
                </a:solidFill>
                <a:latin typeface="Arial" panose="020B0604020202020204" pitchFamily="34" charset="0"/>
                <a:cs typeface="Arial" panose="020B0604020202020204" pitchFamily="34" charset="0"/>
              </a:rPr>
              <a:t>Delivery</a:t>
            </a:r>
            <a:endParaRPr lang="en-GB" dirty="0">
              <a:solidFill>
                <a:schemeClr val="bg1"/>
              </a:solidFill>
              <a:latin typeface="Arial" panose="020B0604020202020204" pitchFamily="34" charset="0"/>
            </a:endParaRPr>
          </a:p>
        </p:txBody>
      </p:sp>
      <p:sp>
        <p:nvSpPr>
          <p:cNvPr id="37" name="Rectangle: Rounded Corners 36">
            <a:hlinkClick r:id="rId25" action="ppaction://hlinksldjump"/>
            <a:extLst>
              <a:ext uri="{FF2B5EF4-FFF2-40B4-BE49-F238E27FC236}">
                <a16:creationId xmlns:a16="http://schemas.microsoft.com/office/drawing/2014/main" id="{209C5B68-6AFB-451A-8FB4-B30E4CC7709C}"/>
              </a:ext>
            </a:extLst>
          </p:cNvPr>
          <p:cNvSpPr/>
          <p:nvPr userDrawn="1"/>
        </p:nvSpPr>
        <p:spPr>
          <a:xfrm rot="5400000">
            <a:off x="10731981" y="-958115"/>
            <a:ext cx="707056" cy="2232000"/>
          </a:xfrm>
          <a:prstGeom prst="roundRect">
            <a:avLst/>
          </a:prstGeom>
          <a:solidFill>
            <a:srgbClr val="69C1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sz="1800" b="1" dirty="0">
              <a:latin typeface="Arial" panose="020B0604020202020204" pitchFamily="34" charset="0"/>
              <a:cs typeface="Arial" panose="020B0604020202020204" pitchFamily="34" charset="0"/>
            </a:endParaRPr>
          </a:p>
        </p:txBody>
      </p:sp>
      <p:sp>
        <p:nvSpPr>
          <p:cNvPr id="38" name="TextBox 37">
            <a:hlinkClick r:id="rId25" action="ppaction://hlinksldjump"/>
            <a:extLst>
              <a:ext uri="{FF2B5EF4-FFF2-40B4-BE49-F238E27FC236}">
                <a16:creationId xmlns:a16="http://schemas.microsoft.com/office/drawing/2014/main" id="{DBB129C3-1194-4E9B-B143-A48AB8BEC5B6}"/>
              </a:ext>
            </a:extLst>
          </p:cNvPr>
          <p:cNvSpPr txBox="1"/>
          <p:nvPr userDrawn="1"/>
        </p:nvSpPr>
        <p:spPr>
          <a:xfrm>
            <a:off x="9994891" y="-221746"/>
            <a:ext cx="2232000" cy="646331"/>
          </a:xfrm>
          <a:prstGeom prst="rect">
            <a:avLst/>
          </a:prstGeom>
          <a:noFill/>
        </p:spPr>
        <p:txBody>
          <a:bodyPr wrap="square" rtlCol="0">
            <a:spAutoFit/>
          </a:bodyPr>
          <a:lstStyle/>
          <a:p>
            <a:pPr algn="ctr"/>
            <a:endParaRPr lang="en-GB" sz="1800" b="1" dirty="0">
              <a:solidFill>
                <a:schemeClr val="bg1"/>
              </a:solidFill>
              <a:latin typeface="Arial" panose="020B0604020202020204" pitchFamily="34" charset="0"/>
              <a:cs typeface="Arial" panose="020B0604020202020204" pitchFamily="34" charset="0"/>
            </a:endParaRPr>
          </a:p>
          <a:p>
            <a:pPr algn="ctr"/>
            <a:r>
              <a:rPr lang="en-GB" sz="1800" b="1" dirty="0">
                <a:solidFill>
                  <a:schemeClr val="bg1"/>
                </a:solidFill>
                <a:latin typeface="Arial" panose="020B0604020202020204" pitchFamily="34" charset="0"/>
                <a:cs typeface="Arial" panose="020B0604020202020204" pitchFamily="34" charset="0"/>
              </a:rPr>
              <a:t>Close</a:t>
            </a:r>
            <a:endParaRPr lang="en-GB" dirty="0">
              <a:solidFill>
                <a:schemeClr val="bg1"/>
              </a:solidFill>
              <a:latin typeface="Arial" panose="020B0604020202020204" pitchFamily="34" charset="0"/>
            </a:endParaRPr>
          </a:p>
        </p:txBody>
      </p:sp>
      <p:sp>
        <p:nvSpPr>
          <p:cNvPr id="39" name="Action Button: Go Forward or Next 38">
            <a:hlinkClick r:id="" action="ppaction://hlinkshowjump?jump=nextslide" highlightClick="1"/>
            <a:extLst>
              <a:ext uri="{FF2B5EF4-FFF2-40B4-BE49-F238E27FC236}">
                <a16:creationId xmlns:a16="http://schemas.microsoft.com/office/drawing/2014/main" id="{4D4A6562-5943-46C0-844C-8F28302BF800}"/>
              </a:ext>
            </a:extLst>
          </p:cNvPr>
          <p:cNvSpPr/>
          <p:nvPr userDrawn="1"/>
        </p:nvSpPr>
        <p:spPr>
          <a:xfrm>
            <a:off x="11677152" y="6411609"/>
            <a:ext cx="378000" cy="376200"/>
          </a:xfrm>
          <a:prstGeom prst="actionButtonForwardNext">
            <a:avLst/>
          </a:prstGeom>
          <a:solidFill>
            <a:srgbClr val="485E6D"/>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40" name="Action Button: Go Back or Previous 39">
            <a:hlinkClick r:id="" action="ppaction://hlinkshowjump?jump=previousslide" highlightClick="1"/>
            <a:extLst>
              <a:ext uri="{FF2B5EF4-FFF2-40B4-BE49-F238E27FC236}">
                <a16:creationId xmlns:a16="http://schemas.microsoft.com/office/drawing/2014/main" id="{2A220A1B-4095-4399-A2D1-D37F3FD12FB6}"/>
              </a:ext>
            </a:extLst>
          </p:cNvPr>
          <p:cNvSpPr/>
          <p:nvPr userDrawn="1"/>
        </p:nvSpPr>
        <p:spPr>
          <a:xfrm>
            <a:off x="101125" y="6411609"/>
            <a:ext cx="378000" cy="376200"/>
          </a:xfrm>
          <a:prstGeom prst="actionButtonBackPrevious">
            <a:avLst/>
          </a:prstGeom>
          <a:solidFill>
            <a:srgbClr val="485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nvGrpSpPr>
          <p:cNvPr id="42" name="Group 41">
            <a:extLst>
              <a:ext uri="{FF2B5EF4-FFF2-40B4-BE49-F238E27FC236}">
                <a16:creationId xmlns:a16="http://schemas.microsoft.com/office/drawing/2014/main" id="{C3D804DA-8CDB-4154-965E-20BCDF1BB2D1}"/>
              </a:ext>
            </a:extLst>
          </p:cNvPr>
          <p:cNvGrpSpPr/>
          <p:nvPr userDrawn="1"/>
        </p:nvGrpSpPr>
        <p:grpSpPr>
          <a:xfrm>
            <a:off x="10173494" y="591868"/>
            <a:ext cx="1783220" cy="322695"/>
            <a:chOff x="10278269" y="604925"/>
            <a:chExt cx="1783220" cy="322695"/>
          </a:xfrm>
        </p:grpSpPr>
        <p:grpSp>
          <p:nvGrpSpPr>
            <p:cNvPr id="11" name="Group 10">
              <a:extLst>
                <a:ext uri="{FF2B5EF4-FFF2-40B4-BE49-F238E27FC236}">
                  <a16:creationId xmlns:a16="http://schemas.microsoft.com/office/drawing/2014/main" id="{10CEBB1E-4734-4880-8805-ED274C4222CF}"/>
                </a:ext>
              </a:extLst>
            </p:cNvPr>
            <p:cNvGrpSpPr/>
            <p:nvPr userDrawn="1"/>
          </p:nvGrpSpPr>
          <p:grpSpPr>
            <a:xfrm>
              <a:off x="10278269" y="646232"/>
              <a:ext cx="409726" cy="226453"/>
              <a:chOff x="10364832" y="595829"/>
              <a:chExt cx="409726" cy="226453"/>
            </a:xfrm>
          </p:grpSpPr>
          <p:sp>
            <p:nvSpPr>
              <p:cNvPr id="12" name="Rectangle: Rounded Corners 11">
                <a:extLst>
                  <a:ext uri="{FF2B5EF4-FFF2-40B4-BE49-F238E27FC236}">
                    <a16:creationId xmlns:a16="http://schemas.microsoft.com/office/drawing/2014/main" id="{E75DE041-4559-4FAF-BAC0-909996126B1F}"/>
                  </a:ext>
                </a:extLst>
              </p:cNvPr>
              <p:cNvSpPr/>
              <p:nvPr/>
            </p:nvSpPr>
            <p:spPr>
              <a:xfrm>
                <a:off x="10364832" y="595829"/>
                <a:ext cx="409726" cy="45719"/>
              </a:xfrm>
              <a:prstGeom prst="roundRect">
                <a:avLst/>
              </a:prstGeom>
              <a:solidFill>
                <a:srgbClr val="02A4A7"/>
              </a:solidFill>
              <a:ln>
                <a:solidFill>
                  <a:srgbClr val="02A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3" name="Rectangle: Rounded Corners 12">
                <a:extLst>
                  <a:ext uri="{FF2B5EF4-FFF2-40B4-BE49-F238E27FC236}">
                    <a16:creationId xmlns:a16="http://schemas.microsoft.com/office/drawing/2014/main" id="{B34A5B0D-E2FF-4CF1-B243-2F8D62654527}"/>
                  </a:ext>
                </a:extLst>
              </p:cNvPr>
              <p:cNvSpPr/>
              <p:nvPr/>
            </p:nvSpPr>
            <p:spPr>
              <a:xfrm>
                <a:off x="10364832" y="686271"/>
                <a:ext cx="409726" cy="45719"/>
              </a:xfrm>
              <a:prstGeom prst="roundRect">
                <a:avLst/>
              </a:prstGeom>
              <a:solidFill>
                <a:srgbClr val="02A4A7"/>
              </a:solidFill>
              <a:ln>
                <a:solidFill>
                  <a:srgbClr val="02A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4" name="Rectangle: Rounded Corners 13">
                <a:extLst>
                  <a:ext uri="{FF2B5EF4-FFF2-40B4-BE49-F238E27FC236}">
                    <a16:creationId xmlns:a16="http://schemas.microsoft.com/office/drawing/2014/main" id="{DFD01D44-63AB-4B1F-B922-C2A21788793F}"/>
                  </a:ext>
                </a:extLst>
              </p:cNvPr>
              <p:cNvSpPr/>
              <p:nvPr/>
            </p:nvSpPr>
            <p:spPr>
              <a:xfrm>
                <a:off x="10364832" y="776563"/>
                <a:ext cx="409726" cy="45719"/>
              </a:xfrm>
              <a:prstGeom prst="roundRect">
                <a:avLst/>
              </a:prstGeom>
              <a:solidFill>
                <a:srgbClr val="02A4A7"/>
              </a:solidFill>
              <a:ln>
                <a:solidFill>
                  <a:srgbClr val="02A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sp>
          <p:nvSpPr>
            <p:cNvPr id="41" name="Theme">
              <a:hlinkClick r:id="" action="ppaction://noaction"/>
              <a:extLst>
                <a:ext uri="{FF2B5EF4-FFF2-40B4-BE49-F238E27FC236}">
                  <a16:creationId xmlns:a16="http://schemas.microsoft.com/office/drawing/2014/main" id="{2EEB360E-D73D-47E0-B1E2-4E15AC96D310}"/>
                </a:ext>
              </a:extLst>
            </p:cNvPr>
            <p:cNvSpPr/>
            <p:nvPr userDrawn="1"/>
          </p:nvSpPr>
          <p:spPr>
            <a:xfrm>
              <a:off x="10740289" y="604925"/>
              <a:ext cx="1321200" cy="322695"/>
            </a:xfrm>
            <a:prstGeom prst="flowChartAlternateProcess">
              <a:avLst/>
            </a:prstGeom>
            <a:solidFill>
              <a:srgbClr val="02A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THEMES</a:t>
              </a:r>
            </a:p>
          </p:txBody>
        </p:sp>
      </p:grpSp>
    </p:spTree>
    <p:extLst>
      <p:ext uri="{BB962C8B-B14F-4D97-AF65-F5344CB8AC3E}">
        <p14:creationId xmlns:p14="http://schemas.microsoft.com/office/powerpoint/2010/main" val="36553494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E-6 -2.59259E-6 L -0.13203 -2.59259E-6 " pathEditMode="relative" rAng="0" ptsTypes="AA">
                                      <p:cBhvr>
                                        <p:cTn id="6" dur="2000" fill="hold"/>
                                        <p:tgtEl>
                                          <p:spTgt spid="2"/>
                                        </p:tgtEl>
                                        <p:attrNameLst>
                                          <p:attrName>ppt_x</p:attrName>
                                          <p:attrName>ppt_y</p:attrName>
                                        </p:attrNameLst>
                                      </p:cBhvr>
                                      <p:rCtr x="-6602" y="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13203 -2.59259E-6 L -1.25E-6 -2.59259E-6 " pathEditMode="relative" rAng="0" ptsTypes="AA">
                                      <p:cBhvr>
                                        <p:cTn id="10" dur="2000" fill="hold"/>
                                        <p:tgtEl>
                                          <p:spTgt spid="2"/>
                                        </p:tgtEl>
                                        <p:attrNameLst>
                                          <p:attrName>ppt_x</p:attrName>
                                          <p:attrName>ppt_y</p:attrName>
                                        </p:attrNameLst>
                                      </p:cBhvr>
                                      <p:rCtr x="6602" y="0"/>
                                    </p:animMotion>
                                  </p:childTnLst>
                                </p:cTn>
                              </p:par>
                            </p:childTnLst>
                          </p:cTn>
                        </p:par>
                      </p:childTnLst>
                    </p:cTn>
                  </p:par>
                </p:childTnLst>
              </p:cTn>
              <p:nextCondLst>
                <p:cond evt="onClick" delay="0">
                  <p:tgtEl>
                    <p:spTgt spid="42"/>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CD8FB-E2EF-4D89-96FE-8A5DFBEAC07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99797A-035F-4474-8943-C1E9038B1E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989966-A8EF-43D3-B4C7-2981319818F5}"/>
              </a:ext>
            </a:extLst>
          </p:cNvPr>
          <p:cNvSpPr>
            <a:spLocks noGrp="1"/>
          </p:cNvSpPr>
          <p:nvPr>
            <p:ph type="dt" sz="half" idx="10"/>
          </p:nvPr>
        </p:nvSpPr>
        <p:spPr/>
        <p:txBody>
          <a:bodyPr/>
          <a:lstStyle/>
          <a:p>
            <a:fld id="{AC0BEDF7-3288-453B-ABC4-46D2CF99EE22}" type="datetimeFigureOut">
              <a:rPr lang="en-GB" smtClean="0"/>
              <a:t>09/01/2024</a:t>
            </a:fld>
            <a:endParaRPr lang="en-GB" dirty="0"/>
          </a:p>
        </p:txBody>
      </p:sp>
      <p:sp>
        <p:nvSpPr>
          <p:cNvPr id="5" name="Footer Placeholder 4">
            <a:extLst>
              <a:ext uri="{FF2B5EF4-FFF2-40B4-BE49-F238E27FC236}">
                <a16:creationId xmlns:a16="http://schemas.microsoft.com/office/drawing/2014/main" id="{F6421CC3-FB11-4B78-99F6-65EB2725478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AD3FA7D-CA0C-4288-BD1D-E6A1CB9C5875}"/>
              </a:ext>
            </a:extLst>
          </p:cNvPr>
          <p:cNvSpPr>
            <a:spLocks noGrp="1"/>
          </p:cNvSpPr>
          <p:nvPr>
            <p:ph type="sldNum" sz="quarter" idx="12"/>
          </p:nvPr>
        </p:nvSpPr>
        <p:spPr/>
        <p:txBody>
          <a:bodyPr/>
          <a:lstStyle/>
          <a:p>
            <a:fld id="{598A1594-0321-4E5E-8CDA-DFA0C2CA2C1B}" type="slidenum">
              <a:rPr lang="en-GB" smtClean="0"/>
              <a:t>‹#›</a:t>
            </a:fld>
            <a:endParaRPr lang="en-GB" dirty="0"/>
          </a:p>
        </p:txBody>
      </p:sp>
    </p:spTree>
    <p:extLst>
      <p:ext uri="{BB962C8B-B14F-4D97-AF65-F5344CB8AC3E}">
        <p14:creationId xmlns:p14="http://schemas.microsoft.com/office/powerpoint/2010/main" val="2923325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9153FF-1373-4C73-A4CF-A25B7AA3F5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D397B3-9268-44F3-8BC9-8DA3938866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38CED8-7C6A-45AF-BC16-17E01C515A22}"/>
              </a:ext>
            </a:extLst>
          </p:cNvPr>
          <p:cNvSpPr>
            <a:spLocks noGrp="1"/>
          </p:cNvSpPr>
          <p:nvPr>
            <p:ph type="dt" sz="half" idx="10"/>
          </p:nvPr>
        </p:nvSpPr>
        <p:spPr/>
        <p:txBody>
          <a:bodyPr/>
          <a:lstStyle/>
          <a:p>
            <a:fld id="{AC0BEDF7-3288-453B-ABC4-46D2CF99EE22}" type="datetimeFigureOut">
              <a:rPr lang="en-GB" smtClean="0"/>
              <a:t>09/01/2024</a:t>
            </a:fld>
            <a:endParaRPr lang="en-GB" dirty="0"/>
          </a:p>
        </p:txBody>
      </p:sp>
      <p:sp>
        <p:nvSpPr>
          <p:cNvPr id="5" name="Footer Placeholder 4">
            <a:extLst>
              <a:ext uri="{FF2B5EF4-FFF2-40B4-BE49-F238E27FC236}">
                <a16:creationId xmlns:a16="http://schemas.microsoft.com/office/drawing/2014/main" id="{4CB33AAF-31BD-4930-A8EC-1794F1071AF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463B09E-0A8F-4B94-AE6C-98ABDC26E64E}"/>
              </a:ext>
            </a:extLst>
          </p:cNvPr>
          <p:cNvSpPr>
            <a:spLocks noGrp="1"/>
          </p:cNvSpPr>
          <p:nvPr>
            <p:ph type="sldNum" sz="quarter" idx="12"/>
          </p:nvPr>
        </p:nvSpPr>
        <p:spPr/>
        <p:txBody>
          <a:bodyPr/>
          <a:lstStyle/>
          <a:p>
            <a:fld id="{598A1594-0321-4E5E-8CDA-DFA0C2CA2C1B}" type="slidenum">
              <a:rPr lang="en-GB" smtClean="0"/>
              <a:t>‹#›</a:t>
            </a:fld>
            <a:endParaRPr lang="en-GB" dirty="0"/>
          </a:p>
        </p:txBody>
      </p:sp>
    </p:spTree>
    <p:extLst>
      <p:ext uri="{BB962C8B-B14F-4D97-AF65-F5344CB8AC3E}">
        <p14:creationId xmlns:p14="http://schemas.microsoft.com/office/powerpoint/2010/main" val="501936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185A0B2-C61F-41CC-8195-BE09F85CE808}"/>
              </a:ext>
            </a:extLst>
          </p:cNvPr>
          <p:cNvSpPr/>
          <p:nvPr userDrawn="1"/>
        </p:nvSpPr>
        <p:spPr>
          <a:xfrm>
            <a:off x="0" y="-145798"/>
            <a:ext cx="12192000" cy="118364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E8332F14-56BD-449D-BDF5-7A73014C95EA}"/>
              </a:ext>
            </a:extLst>
          </p:cNvPr>
          <p:cNvSpPr/>
          <p:nvPr userDrawn="1"/>
        </p:nvSpPr>
        <p:spPr>
          <a:xfrm>
            <a:off x="0" y="6346800"/>
            <a:ext cx="12192000" cy="5112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2" name="Group 1">
            <a:extLst>
              <a:ext uri="{FF2B5EF4-FFF2-40B4-BE49-F238E27FC236}">
                <a16:creationId xmlns:a16="http://schemas.microsoft.com/office/drawing/2014/main" id="{103C2F48-8516-41CB-8C92-28B3B0A2E89F}"/>
              </a:ext>
            </a:extLst>
          </p:cNvPr>
          <p:cNvGrpSpPr/>
          <p:nvPr userDrawn="1"/>
        </p:nvGrpSpPr>
        <p:grpSpPr>
          <a:xfrm>
            <a:off x="12245443" y="1112308"/>
            <a:ext cx="1321200" cy="3502993"/>
            <a:chOff x="12245443" y="1112308"/>
            <a:chExt cx="1321200" cy="3502993"/>
          </a:xfrm>
        </p:grpSpPr>
        <p:sp>
          <p:nvSpPr>
            <p:cNvPr id="15" name="Rectangle: Rounded Corners 14">
              <a:hlinkClick r:id="rId2" action="ppaction://hlinksldjump"/>
              <a:extLst>
                <a:ext uri="{FF2B5EF4-FFF2-40B4-BE49-F238E27FC236}">
                  <a16:creationId xmlns:a16="http://schemas.microsoft.com/office/drawing/2014/main" id="{668F1B78-CA95-43D4-A3CD-F7884145462C}"/>
                </a:ext>
              </a:extLst>
            </p:cNvPr>
            <p:cNvSpPr/>
            <p:nvPr userDrawn="1"/>
          </p:nvSpPr>
          <p:spPr>
            <a:xfrm>
              <a:off x="12245443" y="1112308"/>
              <a:ext cx="1321200" cy="537263"/>
            </a:xfrm>
            <a:prstGeom prst="roundRect">
              <a:avLst/>
            </a:prstGeom>
            <a:solidFill>
              <a:srgbClr val="02A4A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Risk &amp; Issue Management </a:t>
              </a:r>
            </a:p>
          </p:txBody>
        </p:sp>
        <p:sp>
          <p:nvSpPr>
            <p:cNvPr id="16" name="Rectangle: Rounded Corners 15">
              <a:hlinkClick r:id="rId3" action="ppaction://hlinksldjump"/>
              <a:extLst>
                <a:ext uri="{FF2B5EF4-FFF2-40B4-BE49-F238E27FC236}">
                  <a16:creationId xmlns:a16="http://schemas.microsoft.com/office/drawing/2014/main" id="{1351511C-EDAC-4304-A0A3-694F92FC49DD}"/>
                </a:ext>
              </a:extLst>
            </p:cNvPr>
            <p:cNvSpPr/>
            <p:nvPr userDrawn="1"/>
          </p:nvSpPr>
          <p:spPr>
            <a:xfrm>
              <a:off x="12245443" y="1705454"/>
              <a:ext cx="1321200" cy="537263"/>
            </a:xfrm>
            <a:prstGeom prst="roundRect">
              <a:avLst/>
            </a:prstGeom>
            <a:solidFill>
              <a:srgbClr val="02A4A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Resource &amp; Team Management</a:t>
              </a:r>
            </a:p>
          </p:txBody>
        </p:sp>
        <p:sp>
          <p:nvSpPr>
            <p:cNvPr id="17" name="Rectangle: Rounded Corners 16">
              <a:hlinkClick r:id="rId4" action="ppaction://hlinksldjump"/>
              <a:extLst>
                <a:ext uri="{FF2B5EF4-FFF2-40B4-BE49-F238E27FC236}">
                  <a16:creationId xmlns:a16="http://schemas.microsoft.com/office/drawing/2014/main" id="{BCE9BA87-8749-429B-B9AA-A287D4208FD0}"/>
                </a:ext>
              </a:extLst>
            </p:cNvPr>
            <p:cNvSpPr/>
            <p:nvPr userDrawn="1"/>
          </p:nvSpPr>
          <p:spPr>
            <a:xfrm>
              <a:off x="12245443" y="2298600"/>
              <a:ext cx="1321200" cy="537263"/>
            </a:xfrm>
            <a:prstGeom prst="roundRect">
              <a:avLst/>
            </a:prstGeom>
            <a:solidFill>
              <a:srgbClr val="02A4A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Communication &amp; Engagement</a:t>
              </a:r>
            </a:p>
          </p:txBody>
        </p:sp>
        <p:sp>
          <p:nvSpPr>
            <p:cNvPr id="18" name="Rectangle: Rounded Corners 17">
              <a:hlinkClick r:id="rId5" action="ppaction://hlinksldjump"/>
              <a:extLst>
                <a:ext uri="{FF2B5EF4-FFF2-40B4-BE49-F238E27FC236}">
                  <a16:creationId xmlns:a16="http://schemas.microsoft.com/office/drawing/2014/main" id="{47F9C2A4-E9D0-452E-990F-5913B3268441}"/>
                </a:ext>
              </a:extLst>
            </p:cNvPr>
            <p:cNvSpPr/>
            <p:nvPr userDrawn="1"/>
          </p:nvSpPr>
          <p:spPr>
            <a:xfrm>
              <a:off x="12245443" y="2891746"/>
              <a:ext cx="1321200" cy="537263"/>
            </a:xfrm>
            <a:prstGeom prst="roundRect">
              <a:avLst/>
            </a:prstGeom>
            <a:solidFill>
              <a:srgbClr val="02A4A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Change Management</a:t>
              </a:r>
            </a:p>
          </p:txBody>
        </p:sp>
        <p:sp>
          <p:nvSpPr>
            <p:cNvPr id="19" name="Rectangle: Rounded Corners 18">
              <a:hlinkClick r:id="rId6" action="ppaction://hlinksldjump"/>
              <a:extLst>
                <a:ext uri="{FF2B5EF4-FFF2-40B4-BE49-F238E27FC236}">
                  <a16:creationId xmlns:a16="http://schemas.microsoft.com/office/drawing/2014/main" id="{44D2FCC1-40E0-4DDD-8B3D-A7DBF529B857}"/>
                </a:ext>
              </a:extLst>
            </p:cNvPr>
            <p:cNvSpPr/>
            <p:nvPr userDrawn="1"/>
          </p:nvSpPr>
          <p:spPr>
            <a:xfrm>
              <a:off x="12245443" y="3484892"/>
              <a:ext cx="1321200" cy="537263"/>
            </a:xfrm>
            <a:prstGeom prst="roundRect">
              <a:avLst/>
            </a:prstGeom>
            <a:solidFill>
              <a:srgbClr val="02A4A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Assurance, Governance &amp; Reporting</a:t>
              </a:r>
            </a:p>
          </p:txBody>
        </p:sp>
        <p:sp>
          <p:nvSpPr>
            <p:cNvPr id="20" name="Rectangle: Rounded Corners 19">
              <a:hlinkClick r:id="rId7" action="ppaction://hlinksldjump"/>
              <a:extLst>
                <a:ext uri="{FF2B5EF4-FFF2-40B4-BE49-F238E27FC236}">
                  <a16:creationId xmlns:a16="http://schemas.microsoft.com/office/drawing/2014/main" id="{6A0D3C4A-309B-45B3-95F6-F9B69A32F805}"/>
                </a:ext>
              </a:extLst>
            </p:cNvPr>
            <p:cNvSpPr/>
            <p:nvPr userDrawn="1"/>
          </p:nvSpPr>
          <p:spPr>
            <a:xfrm>
              <a:off x="12245443" y="4078038"/>
              <a:ext cx="1321200" cy="537263"/>
            </a:xfrm>
            <a:prstGeom prst="roundRect">
              <a:avLst/>
            </a:prstGeom>
            <a:solidFill>
              <a:srgbClr val="02A4A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Benefit Management </a:t>
              </a:r>
            </a:p>
          </p:txBody>
        </p:sp>
      </p:grpSp>
      <p:sp>
        <p:nvSpPr>
          <p:cNvPr id="21" name="Rectangle 20">
            <a:hlinkClick r:id="" action="ppaction://hlinkshowjump?jump=nextslide" highlightClick="1"/>
            <a:extLst>
              <a:ext uri="{FF2B5EF4-FFF2-40B4-BE49-F238E27FC236}">
                <a16:creationId xmlns:a16="http://schemas.microsoft.com/office/drawing/2014/main" id="{02219B9A-6B95-4FD7-BCED-4D76A557E2D8}"/>
              </a:ext>
            </a:extLst>
          </p:cNvPr>
          <p:cNvSpPr/>
          <p:nvPr userDrawn="1"/>
        </p:nvSpPr>
        <p:spPr>
          <a:xfrm>
            <a:off x="9378495" y="6411609"/>
            <a:ext cx="2340000"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hlinkClick r:id="" action="ppaction://hlinkshowjump?jump=previousslide" highlightClick="1"/>
            <a:extLst>
              <a:ext uri="{FF2B5EF4-FFF2-40B4-BE49-F238E27FC236}">
                <a16:creationId xmlns:a16="http://schemas.microsoft.com/office/drawing/2014/main" id="{2F50B939-454C-4B1D-B32B-F5EB86A30822}"/>
              </a:ext>
            </a:extLst>
          </p:cNvPr>
          <p:cNvSpPr/>
          <p:nvPr userDrawn="1"/>
        </p:nvSpPr>
        <p:spPr>
          <a:xfrm>
            <a:off x="462000" y="6413591"/>
            <a:ext cx="2340000"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3" name="Graphic 22" descr="Mining tools">
            <a:hlinkClick r:id="rId8" tooltip="Tools &amp; Templates"/>
            <a:extLst>
              <a:ext uri="{FF2B5EF4-FFF2-40B4-BE49-F238E27FC236}">
                <a16:creationId xmlns:a16="http://schemas.microsoft.com/office/drawing/2014/main" id="{A512A928-7FC4-4576-8B27-CBA7D4635964}"/>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53524" y="6331691"/>
            <a:ext cx="550572" cy="540000"/>
          </a:xfrm>
          <a:prstGeom prst="rect">
            <a:avLst/>
          </a:prstGeom>
        </p:spPr>
      </p:pic>
      <p:pic>
        <p:nvPicPr>
          <p:cNvPr id="24" name="Graphic 23" descr="Open book">
            <a:hlinkClick r:id="rId11" tooltip="Glossary"/>
            <a:extLst>
              <a:ext uri="{FF2B5EF4-FFF2-40B4-BE49-F238E27FC236}">
                <a16:creationId xmlns:a16="http://schemas.microsoft.com/office/drawing/2014/main" id="{1DB952BA-7713-4190-91C9-FA8D1ADB15F0}"/>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15735" y="6345382"/>
            <a:ext cx="550572" cy="540000"/>
          </a:xfrm>
          <a:prstGeom prst="rect">
            <a:avLst/>
          </a:prstGeom>
        </p:spPr>
      </p:pic>
      <p:pic>
        <p:nvPicPr>
          <p:cNvPr id="25" name="Graphic 24" descr="Classroom">
            <a:hlinkClick r:id="rId14" tooltip="Training &amp; Development "/>
            <a:extLst>
              <a:ext uri="{FF2B5EF4-FFF2-40B4-BE49-F238E27FC236}">
                <a16:creationId xmlns:a16="http://schemas.microsoft.com/office/drawing/2014/main" id="{515CDF48-8E11-4A08-BB5F-CC4057A10A7C}"/>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470818" y="6345382"/>
            <a:ext cx="550572" cy="540000"/>
          </a:xfrm>
          <a:prstGeom prst="rect">
            <a:avLst/>
          </a:prstGeom>
        </p:spPr>
      </p:pic>
      <p:grpSp>
        <p:nvGrpSpPr>
          <p:cNvPr id="26" name="Group 25">
            <a:extLst>
              <a:ext uri="{FF2B5EF4-FFF2-40B4-BE49-F238E27FC236}">
                <a16:creationId xmlns:a16="http://schemas.microsoft.com/office/drawing/2014/main" id="{7A08D5DD-42AC-4F09-8CC2-2588FCB7801C}"/>
              </a:ext>
            </a:extLst>
          </p:cNvPr>
          <p:cNvGrpSpPr/>
          <p:nvPr userDrawn="1"/>
        </p:nvGrpSpPr>
        <p:grpSpPr>
          <a:xfrm>
            <a:off x="-12269" y="-157198"/>
            <a:ext cx="1034653" cy="705169"/>
            <a:chOff x="-2" y="-167403"/>
            <a:chExt cx="1034653" cy="705169"/>
          </a:xfrm>
        </p:grpSpPr>
        <p:sp>
          <p:nvSpPr>
            <p:cNvPr id="27" name="Rectangle: Rounded Corners 26">
              <a:hlinkClick r:id="rId17" action="ppaction://hlinksldjump"/>
              <a:extLst>
                <a:ext uri="{FF2B5EF4-FFF2-40B4-BE49-F238E27FC236}">
                  <a16:creationId xmlns:a16="http://schemas.microsoft.com/office/drawing/2014/main" id="{1B580054-F814-4E08-BBEE-F5AE4EE0EFB8}"/>
                </a:ext>
              </a:extLst>
            </p:cNvPr>
            <p:cNvSpPr/>
            <p:nvPr userDrawn="1"/>
          </p:nvSpPr>
          <p:spPr>
            <a:xfrm rot="5400000">
              <a:off x="164740" y="-332145"/>
              <a:ext cx="705169" cy="1034653"/>
            </a:xfrm>
            <a:prstGeom prst="roundRect">
              <a:avLst/>
            </a:prstGeom>
            <a:solidFill>
              <a:srgbClr val="475C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8" name="Graphic 27" descr="House">
              <a:hlinkClick r:id="rId18" action="ppaction://hlinksldjump"/>
              <a:extLst>
                <a:ext uri="{FF2B5EF4-FFF2-40B4-BE49-F238E27FC236}">
                  <a16:creationId xmlns:a16="http://schemas.microsoft.com/office/drawing/2014/main" id="{E4AD73EC-D74A-4267-9AB1-FBF65E6F4F80}"/>
                </a:ext>
              </a:extLst>
            </p:cNvPr>
            <p:cNvPicPr>
              <a:picLocks noChangeAspect="1"/>
            </p:cNvPicPr>
            <p:nvPr userDrawn="1"/>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27692" y="-88197"/>
              <a:ext cx="540000" cy="540000"/>
            </a:xfrm>
            <a:prstGeom prst="rect">
              <a:avLst/>
            </a:prstGeom>
          </p:spPr>
        </p:pic>
      </p:grpSp>
      <p:sp>
        <p:nvSpPr>
          <p:cNvPr id="29" name="Rectangle: Rounded Corners 28">
            <a:hlinkClick r:id="rId21" action="ppaction://hlinksldjump"/>
            <a:extLst>
              <a:ext uri="{FF2B5EF4-FFF2-40B4-BE49-F238E27FC236}">
                <a16:creationId xmlns:a16="http://schemas.microsoft.com/office/drawing/2014/main" id="{9DE5A6AE-12FA-4CC7-8260-F1E48F160B50}"/>
              </a:ext>
            </a:extLst>
          </p:cNvPr>
          <p:cNvSpPr/>
          <p:nvPr userDrawn="1"/>
        </p:nvSpPr>
        <p:spPr>
          <a:xfrm rot="5400000">
            <a:off x="6280672" y="-913033"/>
            <a:ext cx="707056" cy="2232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TextBox 29">
            <a:hlinkClick r:id="rId21" action="ppaction://hlinksldjump"/>
            <a:extLst>
              <a:ext uri="{FF2B5EF4-FFF2-40B4-BE49-F238E27FC236}">
                <a16:creationId xmlns:a16="http://schemas.microsoft.com/office/drawing/2014/main" id="{C49DF6EF-ED70-40EC-B170-55727F3B04B4}"/>
              </a:ext>
            </a:extLst>
          </p:cNvPr>
          <p:cNvSpPr txBox="1"/>
          <p:nvPr userDrawn="1"/>
        </p:nvSpPr>
        <p:spPr>
          <a:xfrm>
            <a:off x="5500755" y="-70052"/>
            <a:ext cx="223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Planning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Design</a:t>
            </a: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1" name="Rectangle: Rounded Corners 30">
            <a:hlinkClick r:id="rId22" action="ppaction://hlinksldjump"/>
            <a:extLst>
              <a:ext uri="{FF2B5EF4-FFF2-40B4-BE49-F238E27FC236}">
                <a16:creationId xmlns:a16="http://schemas.microsoft.com/office/drawing/2014/main" id="{75F41597-CFC5-4880-A266-4572788CED27}"/>
              </a:ext>
            </a:extLst>
          </p:cNvPr>
          <p:cNvSpPr/>
          <p:nvPr userDrawn="1"/>
        </p:nvSpPr>
        <p:spPr>
          <a:xfrm rot="5400000">
            <a:off x="4021886" y="-915704"/>
            <a:ext cx="705172" cy="2232000"/>
          </a:xfrm>
          <a:prstGeom prst="roundRect">
            <a:avLst/>
          </a:prstGeom>
          <a:solidFill>
            <a:srgbClr val="724E9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Rectangle 31">
            <a:hlinkClick r:id="rId22" action="ppaction://hlinksldjump"/>
            <a:extLst>
              <a:ext uri="{FF2B5EF4-FFF2-40B4-BE49-F238E27FC236}">
                <a16:creationId xmlns:a16="http://schemas.microsoft.com/office/drawing/2014/main" id="{741E2002-0C89-4687-8AE2-9DA73F376C93}"/>
              </a:ext>
            </a:extLst>
          </p:cNvPr>
          <p:cNvSpPr/>
          <p:nvPr userDrawn="1"/>
        </p:nvSpPr>
        <p:spPr>
          <a:xfrm>
            <a:off x="3283013" y="-226253"/>
            <a:ext cx="220878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Start</a:t>
            </a: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3" name="Rectangle: Rounded Corners 32">
            <a:hlinkClick r:id="rId17" action="ppaction://hlinksldjump"/>
            <a:extLst>
              <a:ext uri="{FF2B5EF4-FFF2-40B4-BE49-F238E27FC236}">
                <a16:creationId xmlns:a16="http://schemas.microsoft.com/office/drawing/2014/main" id="{FA5112DB-4FA3-452F-8770-E85FB51B0525}"/>
              </a:ext>
            </a:extLst>
          </p:cNvPr>
          <p:cNvSpPr/>
          <p:nvPr userDrawn="1"/>
        </p:nvSpPr>
        <p:spPr>
          <a:xfrm rot="5400000">
            <a:off x="1798069" y="-914547"/>
            <a:ext cx="705173" cy="2232000"/>
          </a:xfrm>
          <a:prstGeom prst="roundRect">
            <a:avLst/>
          </a:prstGeom>
          <a:solidFill>
            <a:srgbClr val="475C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t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Rectangle 33">
            <a:hlinkClick r:id="rId17" action="ppaction://hlinksldjump"/>
            <a:extLst>
              <a:ext uri="{FF2B5EF4-FFF2-40B4-BE49-F238E27FC236}">
                <a16:creationId xmlns:a16="http://schemas.microsoft.com/office/drawing/2014/main" id="{2AEBB4DD-49EA-4915-9D2B-D13060A7495C}"/>
              </a:ext>
            </a:extLst>
          </p:cNvPr>
          <p:cNvSpPr/>
          <p:nvPr userDrawn="1"/>
        </p:nvSpPr>
        <p:spPr>
          <a:xfrm>
            <a:off x="1057875" y="-225320"/>
            <a:ext cx="218556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Introduction</a:t>
            </a: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5" name="Rectangle: Rounded Corners 34">
            <a:hlinkClick r:id="rId23" action="ppaction://hlinksldjump"/>
            <a:extLst>
              <a:ext uri="{FF2B5EF4-FFF2-40B4-BE49-F238E27FC236}">
                <a16:creationId xmlns:a16="http://schemas.microsoft.com/office/drawing/2014/main" id="{D4EDD37D-BD72-4B9E-9766-42905ABC1EF7}"/>
              </a:ext>
            </a:extLst>
          </p:cNvPr>
          <p:cNvSpPr/>
          <p:nvPr userDrawn="1"/>
        </p:nvSpPr>
        <p:spPr>
          <a:xfrm rot="5400000">
            <a:off x="8512672" y="-913631"/>
            <a:ext cx="707056" cy="2232000"/>
          </a:xfrm>
          <a:prstGeom prst="roundRect">
            <a:avLst/>
          </a:prstGeom>
          <a:solidFill>
            <a:srgbClr val="FF60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TextBox 35">
            <a:hlinkClick r:id="rId24" action="ppaction://hlinksldjump"/>
            <a:extLst>
              <a:ext uri="{FF2B5EF4-FFF2-40B4-BE49-F238E27FC236}">
                <a16:creationId xmlns:a16="http://schemas.microsoft.com/office/drawing/2014/main" id="{07C29242-9F32-4BF8-AD17-9375346DD968}"/>
              </a:ext>
            </a:extLst>
          </p:cNvPr>
          <p:cNvSpPr txBox="1"/>
          <p:nvPr userDrawn="1"/>
        </p:nvSpPr>
        <p:spPr>
          <a:xfrm>
            <a:off x="7750200" y="-221746"/>
            <a:ext cx="223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Delivery</a:t>
            </a: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7" name="Rectangle: Rounded Corners 36">
            <a:hlinkClick r:id="rId25" action="ppaction://hlinksldjump"/>
            <a:extLst>
              <a:ext uri="{FF2B5EF4-FFF2-40B4-BE49-F238E27FC236}">
                <a16:creationId xmlns:a16="http://schemas.microsoft.com/office/drawing/2014/main" id="{209C5B68-6AFB-451A-8FB4-B30E4CC7709C}"/>
              </a:ext>
            </a:extLst>
          </p:cNvPr>
          <p:cNvSpPr/>
          <p:nvPr userDrawn="1"/>
        </p:nvSpPr>
        <p:spPr>
          <a:xfrm rot="5400000">
            <a:off x="10737753" y="-918394"/>
            <a:ext cx="707056" cy="2232000"/>
          </a:xfrm>
          <a:prstGeom prst="roundRect">
            <a:avLst/>
          </a:prstGeom>
          <a:solidFill>
            <a:srgbClr val="69C1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TextBox 37">
            <a:hlinkClick r:id="rId25" action="ppaction://hlinksldjump"/>
            <a:extLst>
              <a:ext uri="{FF2B5EF4-FFF2-40B4-BE49-F238E27FC236}">
                <a16:creationId xmlns:a16="http://schemas.microsoft.com/office/drawing/2014/main" id="{DBB129C3-1194-4E9B-B143-A48AB8BEC5B6}"/>
              </a:ext>
            </a:extLst>
          </p:cNvPr>
          <p:cNvSpPr txBox="1"/>
          <p:nvPr userDrawn="1"/>
        </p:nvSpPr>
        <p:spPr>
          <a:xfrm>
            <a:off x="9948900" y="-216983"/>
            <a:ext cx="223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Close</a:t>
            </a: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9" name="Action Button: Go Forward or Next 38">
            <a:hlinkClick r:id="" action="ppaction://hlinkshowjump?jump=nextslide" highlightClick="1"/>
            <a:extLst>
              <a:ext uri="{FF2B5EF4-FFF2-40B4-BE49-F238E27FC236}">
                <a16:creationId xmlns:a16="http://schemas.microsoft.com/office/drawing/2014/main" id="{4D4A6562-5943-46C0-844C-8F28302BF800}"/>
              </a:ext>
            </a:extLst>
          </p:cNvPr>
          <p:cNvSpPr/>
          <p:nvPr userDrawn="1"/>
        </p:nvSpPr>
        <p:spPr>
          <a:xfrm>
            <a:off x="11694297" y="6405894"/>
            <a:ext cx="378000" cy="389536"/>
          </a:xfrm>
          <a:prstGeom prst="actionButtonForwardNext">
            <a:avLst/>
          </a:prstGeom>
          <a:solidFill>
            <a:srgbClr val="485E6D"/>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0" name="Action Button: Go Back or Previous 39">
            <a:hlinkClick r:id="" action="ppaction://hlinkshowjump?jump=previousslide" highlightClick="1"/>
            <a:extLst>
              <a:ext uri="{FF2B5EF4-FFF2-40B4-BE49-F238E27FC236}">
                <a16:creationId xmlns:a16="http://schemas.microsoft.com/office/drawing/2014/main" id="{2A220A1B-4095-4399-A2D1-D37F3FD12FB6}"/>
              </a:ext>
            </a:extLst>
          </p:cNvPr>
          <p:cNvSpPr/>
          <p:nvPr userDrawn="1"/>
        </p:nvSpPr>
        <p:spPr>
          <a:xfrm>
            <a:off x="101125" y="6411609"/>
            <a:ext cx="378000" cy="376200"/>
          </a:xfrm>
          <a:prstGeom prst="actionButtonBackPrevious">
            <a:avLst/>
          </a:prstGeom>
          <a:solidFill>
            <a:srgbClr val="485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42" name="Group 41">
            <a:extLst>
              <a:ext uri="{FF2B5EF4-FFF2-40B4-BE49-F238E27FC236}">
                <a16:creationId xmlns:a16="http://schemas.microsoft.com/office/drawing/2014/main" id="{C3D804DA-8CDB-4154-965E-20BCDF1BB2D1}"/>
              </a:ext>
            </a:extLst>
          </p:cNvPr>
          <p:cNvGrpSpPr/>
          <p:nvPr userDrawn="1"/>
        </p:nvGrpSpPr>
        <p:grpSpPr>
          <a:xfrm>
            <a:off x="10252869" y="604925"/>
            <a:ext cx="1783220" cy="322695"/>
            <a:chOff x="10278269" y="604925"/>
            <a:chExt cx="1783220" cy="322695"/>
          </a:xfrm>
        </p:grpSpPr>
        <p:grpSp>
          <p:nvGrpSpPr>
            <p:cNvPr id="11" name="Group 10">
              <a:extLst>
                <a:ext uri="{FF2B5EF4-FFF2-40B4-BE49-F238E27FC236}">
                  <a16:creationId xmlns:a16="http://schemas.microsoft.com/office/drawing/2014/main" id="{10CEBB1E-4734-4880-8805-ED274C4222CF}"/>
                </a:ext>
              </a:extLst>
            </p:cNvPr>
            <p:cNvGrpSpPr/>
            <p:nvPr userDrawn="1"/>
          </p:nvGrpSpPr>
          <p:grpSpPr>
            <a:xfrm>
              <a:off x="10278269" y="646232"/>
              <a:ext cx="409726" cy="226453"/>
              <a:chOff x="10364832" y="595829"/>
              <a:chExt cx="409726" cy="226453"/>
            </a:xfrm>
          </p:grpSpPr>
          <p:sp>
            <p:nvSpPr>
              <p:cNvPr id="12" name="Rectangle: Rounded Corners 11">
                <a:extLst>
                  <a:ext uri="{FF2B5EF4-FFF2-40B4-BE49-F238E27FC236}">
                    <a16:creationId xmlns:a16="http://schemas.microsoft.com/office/drawing/2014/main" id="{E75DE041-4559-4FAF-BAC0-909996126B1F}"/>
                  </a:ext>
                </a:extLst>
              </p:cNvPr>
              <p:cNvSpPr/>
              <p:nvPr/>
            </p:nvSpPr>
            <p:spPr>
              <a:xfrm>
                <a:off x="10364832" y="595829"/>
                <a:ext cx="409726" cy="45719"/>
              </a:xfrm>
              <a:prstGeom prst="roundRect">
                <a:avLst/>
              </a:prstGeom>
              <a:solidFill>
                <a:srgbClr val="02A4A7"/>
              </a:solidFill>
              <a:ln>
                <a:solidFill>
                  <a:srgbClr val="02A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B34A5B0D-E2FF-4CF1-B243-2F8D62654527}"/>
                  </a:ext>
                </a:extLst>
              </p:cNvPr>
              <p:cNvSpPr/>
              <p:nvPr/>
            </p:nvSpPr>
            <p:spPr>
              <a:xfrm>
                <a:off x="10364832" y="686271"/>
                <a:ext cx="409726" cy="45719"/>
              </a:xfrm>
              <a:prstGeom prst="roundRect">
                <a:avLst/>
              </a:prstGeom>
              <a:solidFill>
                <a:srgbClr val="02A4A7"/>
              </a:solidFill>
              <a:ln>
                <a:solidFill>
                  <a:srgbClr val="02A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Rectangle: Rounded Corners 13">
                <a:extLst>
                  <a:ext uri="{FF2B5EF4-FFF2-40B4-BE49-F238E27FC236}">
                    <a16:creationId xmlns:a16="http://schemas.microsoft.com/office/drawing/2014/main" id="{DFD01D44-63AB-4B1F-B922-C2A21788793F}"/>
                  </a:ext>
                </a:extLst>
              </p:cNvPr>
              <p:cNvSpPr/>
              <p:nvPr/>
            </p:nvSpPr>
            <p:spPr>
              <a:xfrm>
                <a:off x="10364832" y="776563"/>
                <a:ext cx="409726" cy="45719"/>
              </a:xfrm>
              <a:prstGeom prst="roundRect">
                <a:avLst/>
              </a:prstGeom>
              <a:solidFill>
                <a:srgbClr val="02A4A7"/>
              </a:solidFill>
              <a:ln>
                <a:solidFill>
                  <a:srgbClr val="02A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41" name="Theme">
              <a:hlinkClick r:id="" action="ppaction://noaction"/>
              <a:extLst>
                <a:ext uri="{FF2B5EF4-FFF2-40B4-BE49-F238E27FC236}">
                  <a16:creationId xmlns:a16="http://schemas.microsoft.com/office/drawing/2014/main" id="{2EEB360E-D73D-47E0-B1E2-4E15AC96D310}"/>
                </a:ext>
              </a:extLst>
            </p:cNvPr>
            <p:cNvSpPr/>
            <p:nvPr userDrawn="1"/>
          </p:nvSpPr>
          <p:spPr>
            <a:xfrm>
              <a:off x="10740289" y="604925"/>
              <a:ext cx="1321200" cy="322695"/>
            </a:xfrm>
            <a:prstGeom prst="flowChartAlternateProcess">
              <a:avLst/>
            </a:prstGeom>
            <a:solidFill>
              <a:srgbClr val="02A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THEMES</a:t>
              </a:r>
            </a:p>
          </p:txBody>
        </p:sp>
      </p:grpSp>
    </p:spTree>
    <p:extLst>
      <p:ext uri="{BB962C8B-B14F-4D97-AF65-F5344CB8AC3E}">
        <p14:creationId xmlns:p14="http://schemas.microsoft.com/office/powerpoint/2010/main" val="38213468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5E-6 -2.59259E-6 L -0.12734 -2.59259E-6 " pathEditMode="relative" rAng="0" ptsTypes="AA">
                                      <p:cBhvr>
                                        <p:cTn id="6" dur="2000" fill="hold"/>
                                        <p:tgtEl>
                                          <p:spTgt spid="2"/>
                                        </p:tgtEl>
                                        <p:attrNameLst>
                                          <p:attrName>ppt_x</p:attrName>
                                          <p:attrName>ppt_y</p:attrName>
                                        </p:attrNameLst>
                                      </p:cBhvr>
                                      <p:rCtr x="-6367" y="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12734 -2.59259E-6 L 1.66667E-6 -2.59259E-6 " pathEditMode="relative" rAng="0" ptsTypes="AA">
                                      <p:cBhvr>
                                        <p:cTn id="10" dur="2000" fill="hold"/>
                                        <p:tgtEl>
                                          <p:spTgt spid="2"/>
                                        </p:tgtEl>
                                        <p:attrNameLst>
                                          <p:attrName>ppt_x</p:attrName>
                                          <p:attrName>ppt_y</p:attrName>
                                        </p:attrNameLst>
                                      </p:cBhvr>
                                      <p:rCtr x="6198" y="0"/>
                                    </p:animMotion>
                                  </p:childTnLst>
                                </p:cTn>
                              </p:par>
                            </p:childTnLst>
                          </p:cTn>
                        </p:par>
                      </p:childTnLst>
                    </p:cTn>
                  </p:par>
                </p:childTnLst>
              </p:cTn>
              <p:nextCondLst>
                <p:cond evt="onClick" delay="0">
                  <p:tgtEl>
                    <p:spTgt spid="42"/>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17514-C29A-46C7-95BF-4E5A488C95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0B94BE-71A5-4131-9EFC-ED0EE3D25E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27C137-43B6-4B25-B10C-334B13969AE1}"/>
              </a:ext>
            </a:extLst>
          </p:cNvPr>
          <p:cNvSpPr>
            <a:spLocks noGrp="1"/>
          </p:cNvSpPr>
          <p:nvPr>
            <p:ph type="dt" sz="half" idx="10"/>
          </p:nvPr>
        </p:nvSpPr>
        <p:spPr/>
        <p:txBody>
          <a:bodyPr/>
          <a:lstStyle/>
          <a:p>
            <a:fld id="{AC0BEDF7-3288-453B-ABC4-46D2CF99EE22}" type="datetimeFigureOut">
              <a:rPr lang="en-GB" smtClean="0"/>
              <a:t>09/01/2024</a:t>
            </a:fld>
            <a:endParaRPr lang="en-GB" dirty="0"/>
          </a:p>
        </p:txBody>
      </p:sp>
      <p:sp>
        <p:nvSpPr>
          <p:cNvPr id="5" name="Footer Placeholder 4">
            <a:extLst>
              <a:ext uri="{FF2B5EF4-FFF2-40B4-BE49-F238E27FC236}">
                <a16:creationId xmlns:a16="http://schemas.microsoft.com/office/drawing/2014/main" id="{3F584A9E-1516-4D80-9A69-532DFA062DD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4811620-99ED-455C-91C7-0956F9F1BA85}"/>
              </a:ext>
            </a:extLst>
          </p:cNvPr>
          <p:cNvSpPr>
            <a:spLocks noGrp="1"/>
          </p:cNvSpPr>
          <p:nvPr>
            <p:ph type="sldNum" sz="quarter" idx="12"/>
          </p:nvPr>
        </p:nvSpPr>
        <p:spPr/>
        <p:txBody>
          <a:bodyPr/>
          <a:lstStyle/>
          <a:p>
            <a:fld id="{598A1594-0321-4E5E-8CDA-DFA0C2CA2C1B}" type="slidenum">
              <a:rPr lang="en-GB" smtClean="0"/>
              <a:t>‹#›</a:t>
            </a:fld>
            <a:endParaRPr lang="en-GB" dirty="0"/>
          </a:p>
        </p:txBody>
      </p:sp>
    </p:spTree>
    <p:extLst>
      <p:ext uri="{BB962C8B-B14F-4D97-AF65-F5344CB8AC3E}">
        <p14:creationId xmlns:p14="http://schemas.microsoft.com/office/powerpoint/2010/main" val="75138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32CCB-C734-4E96-BF8A-DDA2EE526D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F705B0-A01F-4704-81E6-DA866680A7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4CFF50-000F-4D43-9505-A9EC1AC2C110}"/>
              </a:ext>
            </a:extLst>
          </p:cNvPr>
          <p:cNvSpPr>
            <a:spLocks noGrp="1"/>
          </p:cNvSpPr>
          <p:nvPr>
            <p:ph type="dt" sz="half" idx="10"/>
          </p:nvPr>
        </p:nvSpPr>
        <p:spPr/>
        <p:txBody>
          <a:bodyPr/>
          <a:lstStyle/>
          <a:p>
            <a:fld id="{AC0BEDF7-3288-453B-ABC4-46D2CF99EE22}" type="datetimeFigureOut">
              <a:rPr lang="en-GB" smtClean="0"/>
              <a:t>09/01/2024</a:t>
            </a:fld>
            <a:endParaRPr lang="en-GB" dirty="0"/>
          </a:p>
        </p:txBody>
      </p:sp>
      <p:sp>
        <p:nvSpPr>
          <p:cNvPr id="5" name="Footer Placeholder 4">
            <a:extLst>
              <a:ext uri="{FF2B5EF4-FFF2-40B4-BE49-F238E27FC236}">
                <a16:creationId xmlns:a16="http://schemas.microsoft.com/office/drawing/2014/main" id="{5EA95A12-A950-4B22-BE7F-FA43AF8A191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5922981-63D4-4336-94FB-BAD17EC70D35}"/>
              </a:ext>
            </a:extLst>
          </p:cNvPr>
          <p:cNvSpPr>
            <a:spLocks noGrp="1"/>
          </p:cNvSpPr>
          <p:nvPr>
            <p:ph type="sldNum" sz="quarter" idx="12"/>
          </p:nvPr>
        </p:nvSpPr>
        <p:spPr/>
        <p:txBody>
          <a:bodyPr/>
          <a:lstStyle/>
          <a:p>
            <a:fld id="{598A1594-0321-4E5E-8CDA-DFA0C2CA2C1B}" type="slidenum">
              <a:rPr lang="en-GB" smtClean="0"/>
              <a:t>‹#›</a:t>
            </a:fld>
            <a:endParaRPr lang="en-GB" dirty="0"/>
          </a:p>
        </p:txBody>
      </p:sp>
    </p:spTree>
    <p:extLst>
      <p:ext uri="{BB962C8B-B14F-4D97-AF65-F5344CB8AC3E}">
        <p14:creationId xmlns:p14="http://schemas.microsoft.com/office/powerpoint/2010/main" val="3343121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A88B0-3A0E-4121-BE2A-D356DE2283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C2BB0F-DCC2-43EA-B1CC-F49ECAF125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4BF82D8-B1EC-48C6-8A3F-87509623BB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D2185DF-B73C-42C5-8208-F547E3E50999}"/>
              </a:ext>
            </a:extLst>
          </p:cNvPr>
          <p:cNvSpPr>
            <a:spLocks noGrp="1"/>
          </p:cNvSpPr>
          <p:nvPr>
            <p:ph type="dt" sz="half" idx="10"/>
          </p:nvPr>
        </p:nvSpPr>
        <p:spPr/>
        <p:txBody>
          <a:bodyPr/>
          <a:lstStyle/>
          <a:p>
            <a:fld id="{AC0BEDF7-3288-453B-ABC4-46D2CF99EE22}" type="datetimeFigureOut">
              <a:rPr lang="en-GB" smtClean="0"/>
              <a:t>09/01/2024</a:t>
            </a:fld>
            <a:endParaRPr lang="en-GB" dirty="0"/>
          </a:p>
        </p:txBody>
      </p:sp>
      <p:sp>
        <p:nvSpPr>
          <p:cNvPr id="6" name="Footer Placeholder 5">
            <a:extLst>
              <a:ext uri="{FF2B5EF4-FFF2-40B4-BE49-F238E27FC236}">
                <a16:creationId xmlns:a16="http://schemas.microsoft.com/office/drawing/2014/main" id="{C2AC03FC-D8A1-440E-A8BE-BDA90AEE817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88FD3E0-2F20-49DE-8A67-82A896341C5F}"/>
              </a:ext>
            </a:extLst>
          </p:cNvPr>
          <p:cNvSpPr>
            <a:spLocks noGrp="1"/>
          </p:cNvSpPr>
          <p:nvPr>
            <p:ph type="sldNum" sz="quarter" idx="12"/>
          </p:nvPr>
        </p:nvSpPr>
        <p:spPr/>
        <p:txBody>
          <a:bodyPr/>
          <a:lstStyle/>
          <a:p>
            <a:fld id="{598A1594-0321-4E5E-8CDA-DFA0C2CA2C1B}" type="slidenum">
              <a:rPr lang="en-GB" smtClean="0"/>
              <a:t>‹#›</a:t>
            </a:fld>
            <a:endParaRPr lang="en-GB" dirty="0"/>
          </a:p>
        </p:txBody>
      </p:sp>
    </p:spTree>
    <p:extLst>
      <p:ext uri="{BB962C8B-B14F-4D97-AF65-F5344CB8AC3E}">
        <p14:creationId xmlns:p14="http://schemas.microsoft.com/office/powerpoint/2010/main" val="1007729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21519-05CE-478A-88CC-ECFFF1B28CA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226F0A-341A-4238-B4CD-51164B038E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9C420F-DC81-421F-B575-1EBC8EE3A4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3DB9DEC-7AF8-4513-8CC2-2461A75460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228BD8-E275-456F-8106-050D336F70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FEB3B8-286C-48FF-9894-7E28A0E65188}"/>
              </a:ext>
            </a:extLst>
          </p:cNvPr>
          <p:cNvSpPr>
            <a:spLocks noGrp="1"/>
          </p:cNvSpPr>
          <p:nvPr>
            <p:ph type="dt" sz="half" idx="10"/>
          </p:nvPr>
        </p:nvSpPr>
        <p:spPr/>
        <p:txBody>
          <a:bodyPr/>
          <a:lstStyle/>
          <a:p>
            <a:fld id="{AC0BEDF7-3288-453B-ABC4-46D2CF99EE22}" type="datetimeFigureOut">
              <a:rPr lang="en-GB" smtClean="0"/>
              <a:t>09/01/2024</a:t>
            </a:fld>
            <a:endParaRPr lang="en-GB" dirty="0"/>
          </a:p>
        </p:txBody>
      </p:sp>
      <p:sp>
        <p:nvSpPr>
          <p:cNvPr id="8" name="Footer Placeholder 7">
            <a:extLst>
              <a:ext uri="{FF2B5EF4-FFF2-40B4-BE49-F238E27FC236}">
                <a16:creationId xmlns:a16="http://schemas.microsoft.com/office/drawing/2014/main" id="{9033A606-7AB3-41B6-8CD6-42D3D927B7C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E511C9E0-7CE1-4C27-AEC9-D6CAC805A06F}"/>
              </a:ext>
            </a:extLst>
          </p:cNvPr>
          <p:cNvSpPr>
            <a:spLocks noGrp="1"/>
          </p:cNvSpPr>
          <p:nvPr>
            <p:ph type="sldNum" sz="quarter" idx="12"/>
          </p:nvPr>
        </p:nvSpPr>
        <p:spPr/>
        <p:txBody>
          <a:bodyPr/>
          <a:lstStyle/>
          <a:p>
            <a:fld id="{598A1594-0321-4E5E-8CDA-DFA0C2CA2C1B}" type="slidenum">
              <a:rPr lang="en-GB" smtClean="0"/>
              <a:t>‹#›</a:t>
            </a:fld>
            <a:endParaRPr lang="en-GB" dirty="0"/>
          </a:p>
        </p:txBody>
      </p:sp>
    </p:spTree>
    <p:extLst>
      <p:ext uri="{BB962C8B-B14F-4D97-AF65-F5344CB8AC3E}">
        <p14:creationId xmlns:p14="http://schemas.microsoft.com/office/powerpoint/2010/main" val="4272997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3E8F-371D-4598-A2E6-8D2AE320DE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7FE61A1-66D1-403B-B544-1BADE24D93A5}"/>
              </a:ext>
            </a:extLst>
          </p:cNvPr>
          <p:cNvSpPr>
            <a:spLocks noGrp="1"/>
          </p:cNvSpPr>
          <p:nvPr>
            <p:ph type="dt" sz="half" idx="10"/>
          </p:nvPr>
        </p:nvSpPr>
        <p:spPr/>
        <p:txBody>
          <a:bodyPr/>
          <a:lstStyle/>
          <a:p>
            <a:fld id="{AC0BEDF7-3288-453B-ABC4-46D2CF99EE22}" type="datetimeFigureOut">
              <a:rPr lang="en-GB" smtClean="0"/>
              <a:t>09/01/2024</a:t>
            </a:fld>
            <a:endParaRPr lang="en-GB" dirty="0"/>
          </a:p>
        </p:txBody>
      </p:sp>
      <p:sp>
        <p:nvSpPr>
          <p:cNvPr id="4" name="Footer Placeholder 3">
            <a:extLst>
              <a:ext uri="{FF2B5EF4-FFF2-40B4-BE49-F238E27FC236}">
                <a16:creationId xmlns:a16="http://schemas.microsoft.com/office/drawing/2014/main" id="{E123EAB7-DC16-4503-BBC5-730069025FA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38EE889-C809-4B20-87E2-BFE6859E1F61}"/>
              </a:ext>
            </a:extLst>
          </p:cNvPr>
          <p:cNvSpPr>
            <a:spLocks noGrp="1"/>
          </p:cNvSpPr>
          <p:nvPr>
            <p:ph type="sldNum" sz="quarter" idx="12"/>
          </p:nvPr>
        </p:nvSpPr>
        <p:spPr/>
        <p:txBody>
          <a:bodyPr/>
          <a:lstStyle/>
          <a:p>
            <a:fld id="{598A1594-0321-4E5E-8CDA-DFA0C2CA2C1B}" type="slidenum">
              <a:rPr lang="en-GB" smtClean="0"/>
              <a:t>‹#›</a:t>
            </a:fld>
            <a:endParaRPr lang="en-GB" dirty="0"/>
          </a:p>
        </p:txBody>
      </p:sp>
    </p:spTree>
    <p:extLst>
      <p:ext uri="{BB962C8B-B14F-4D97-AF65-F5344CB8AC3E}">
        <p14:creationId xmlns:p14="http://schemas.microsoft.com/office/powerpoint/2010/main" val="4016342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97759F-506E-4A60-B782-946AF15D2C1C}"/>
              </a:ext>
            </a:extLst>
          </p:cNvPr>
          <p:cNvSpPr>
            <a:spLocks noGrp="1"/>
          </p:cNvSpPr>
          <p:nvPr>
            <p:ph type="dt" sz="half" idx="10"/>
          </p:nvPr>
        </p:nvSpPr>
        <p:spPr/>
        <p:txBody>
          <a:bodyPr/>
          <a:lstStyle/>
          <a:p>
            <a:fld id="{AC0BEDF7-3288-453B-ABC4-46D2CF99EE22}" type="datetimeFigureOut">
              <a:rPr lang="en-GB" smtClean="0"/>
              <a:t>09/01/2024</a:t>
            </a:fld>
            <a:endParaRPr lang="en-GB" dirty="0"/>
          </a:p>
        </p:txBody>
      </p:sp>
      <p:sp>
        <p:nvSpPr>
          <p:cNvPr id="3" name="Footer Placeholder 2">
            <a:extLst>
              <a:ext uri="{FF2B5EF4-FFF2-40B4-BE49-F238E27FC236}">
                <a16:creationId xmlns:a16="http://schemas.microsoft.com/office/drawing/2014/main" id="{9346CC49-53B9-421B-8FA1-200E9697EC78}"/>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AC29B2C-7BEF-4E10-BE94-78501F27F698}"/>
              </a:ext>
            </a:extLst>
          </p:cNvPr>
          <p:cNvSpPr>
            <a:spLocks noGrp="1"/>
          </p:cNvSpPr>
          <p:nvPr>
            <p:ph type="sldNum" sz="quarter" idx="12"/>
          </p:nvPr>
        </p:nvSpPr>
        <p:spPr/>
        <p:txBody>
          <a:bodyPr/>
          <a:lstStyle/>
          <a:p>
            <a:fld id="{598A1594-0321-4E5E-8CDA-DFA0C2CA2C1B}" type="slidenum">
              <a:rPr lang="en-GB" smtClean="0"/>
              <a:t>‹#›</a:t>
            </a:fld>
            <a:endParaRPr lang="en-GB" dirty="0"/>
          </a:p>
        </p:txBody>
      </p:sp>
    </p:spTree>
    <p:extLst>
      <p:ext uri="{BB962C8B-B14F-4D97-AF65-F5344CB8AC3E}">
        <p14:creationId xmlns:p14="http://schemas.microsoft.com/office/powerpoint/2010/main" val="937663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056DF-BB5D-466B-8ED4-F1D6CC5C79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8283C21-3481-41DD-8879-3228B27443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68B94B-47D7-40C9-B4D7-B81BD33377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51BC98-090E-47EF-87B2-B8F88B8BE856}"/>
              </a:ext>
            </a:extLst>
          </p:cNvPr>
          <p:cNvSpPr>
            <a:spLocks noGrp="1"/>
          </p:cNvSpPr>
          <p:nvPr>
            <p:ph type="dt" sz="half" idx="10"/>
          </p:nvPr>
        </p:nvSpPr>
        <p:spPr/>
        <p:txBody>
          <a:bodyPr/>
          <a:lstStyle/>
          <a:p>
            <a:fld id="{AC0BEDF7-3288-453B-ABC4-46D2CF99EE22}" type="datetimeFigureOut">
              <a:rPr lang="en-GB" smtClean="0"/>
              <a:t>09/01/2024</a:t>
            </a:fld>
            <a:endParaRPr lang="en-GB" dirty="0"/>
          </a:p>
        </p:txBody>
      </p:sp>
      <p:sp>
        <p:nvSpPr>
          <p:cNvPr id="6" name="Footer Placeholder 5">
            <a:extLst>
              <a:ext uri="{FF2B5EF4-FFF2-40B4-BE49-F238E27FC236}">
                <a16:creationId xmlns:a16="http://schemas.microsoft.com/office/drawing/2014/main" id="{A773EAC9-9E01-47FC-825E-44F7366EDF1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EEC1489-A4C8-4AC3-9BBA-EDD0B870CDAC}"/>
              </a:ext>
            </a:extLst>
          </p:cNvPr>
          <p:cNvSpPr>
            <a:spLocks noGrp="1"/>
          </p:cNvSpPr>
          <p:nvPr>
            <p:ph type="sldNum" sz="quarter" idx="12"/>
          </p:nvPr>
        </p:nvSpPr>
        <p:spPr/>
        <p:txBody>
          <a:bodyPr/>
          <a:lstStyle/>
          <a:p>
            <a:fld id="{598A1594-0321-4E5E-8CDA-DFA0C2CA2C1B}" type="slidenum">
              <a:rPr lang="en-GB" smtClean="0"/>
              <a:t>‹#›</a:t>
            </a:fld>
            <a:endParaRPr lang="en-GB" dirty="0"/>
          </a:p>
        </p:txBody>
      </p:sp>
    </p:spTree>
    <p:extLst>
      <p:ext uri="{BB962C8B-B14F-4D97-AF65-F5344CB8AC3E}">
        <p14:creationId xmlns:p14="http://schemas.microsoft.com/office/powerpoint/2010/main" val="134341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84B5-4115-4551-8C3A-8679B2F9CB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9CCF4C2-084A-4609-9A17-FE0E2A4693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B42FB19-34E9-4B28-8EF5-4AA1D1BD4C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C579FE-A79F-4CA5-8E1E-F3953E6B7AB3}"/>
              </a:ext>
            </a:extLst>
          </p:cNvPr>
          <p:cNvSpPr>
            <a:spLocks noGrp="1"/>
          </p:cNvSpPr>
          <p:nvPr>
            <p:ph type="dt" sz="half" idx="10"/>
          </p:nvPr>
        </p:nvSpPr>
        <p:spPr/>
        <p:txBody>
          <a:bodyPr/>
          <a:lstStyle/>
          <a:p>
            <a:fld id="{AC0BEDF7-3288-453B-ABC4-46D2CF99EE22}" type="datetimeFigureOut">
              <a:rPr lang="en-GB" smtClean="0"/>
              <a:t>09/01/2024</a:t>
            </a:fld>
            <a:endParaRPr lang="en-GB" dirty="0"/>
          </a:p>
        </p:txBody>
      </p:sp>
      <p:sp>
        <p:nvSpPr>
          <p:cNvPr id="6" name="Footer Placeholder 5">
            <a:extLst>
              <a:ext uri="{FF2B5EF4-FFF2-40B4-BE49-F238E27FC236}">
                <a16:creationId xmlns:a16="http://schemas.microsoft.com/office/drawing/2014/main" id="{7B0598AD-3437-444E-AF1B-A97514094CD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133FF79-1264-461E-BC99-07B6EC6A0AB0}"/>
              </a:ext>
            </a:extLst>
          </p:cNvPr>
          <p:cNvSpPr>
            <a:spLocks noGrp="1"/>
          </p:cNvSpPr>
          <p:nvPr>
            <p:ph type="sldNum" sz="quarter" idx="12"/>
          </p:nvPr>
        </p:nvSpPr>
        <p:spPr/>
        <p:txBody>
          <a:bodyPr/>
          <a:lstStyle/>
          <a:p>
            <a:fld id="{598A1594-0321-4E5E-8CDA-DFA0C2CA2C1B}" type="slidenum">
              <a:rPr lang="en-GB" smtClean="0"/>
              <a:t>‹#›</a:t>
            </a:fld>
            <a:endParaRPr lang="en-GB" dirty="0"/>
          </a:p>
        </p:txBody>
      </p:sp>
    </p:spTree>
    <p:extLst>
      <p:ext uri="{BB962C8B-B14F-4D97-AF65-F5344CB8AC3E}">
        <p14:creationId xmlns:p14="http://schemas.microsoft.com/office/powerpoint/2010/main" val="153186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18641A-743C-4D9C-92D2-84E3E521A8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151455F-89DB-45F9-98F7-AFDD21E148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3ED6CC0-E250-4C7A-93EB-BA785978FC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AC0BEDF7-3288-453B-ABC4-46D2CF99EE22}" type="datetimeFigureOut">
              <a:rPr lang="en-GB" smtClean="0"/>
              <a:pPr/>
              <a:t>09/01/2024</a:t>
            </a:fld>
            <a:endParaRPr lang="en-GB" dirty="0"/>
          </a:p>
        </p:txBody>
      </p:sp>
      <p:sp>
        <p:nvSpPr>
          <p:cNvPr id="5" name="Footer Placeholder 4">
            <a:extLst>
              <a:ext uri="{FF2B5EF4-FFF2-40B4-BE49-F238E27FC236}">
                <a16:creationId xmlns:a16="http://schemas.microsoft.com/office/drawing/2014/main" id="{BD487F80-67C7-46CE-B35B-EEF1163020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2D532F7F-24B2-4854-83F6-CC79D3AE71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98A1594-0321-4E5E-8CDA-DFA0C2CA2C1B}" type="slidenum">
              <a:rPr lang="en-GB" smtClean="0"/>
              <a:pPr/>
              <a:t>‹#›</a:t>
            </a:fld>
            <a:endParaRPr lang="en-GB" dirty="0"/>
          </a:p>
        </p:txBody>
      </p:sp>
    </p:spTree>
    <p:extLst>
      <p:ext uri="{BB962C8B-B14F-4D97-AF65-F5344CB8AC3E}">
        <p14:creationId xmlns:p14="http://schemas.microsoft.com/office/powerpoint/2010/main" val="201211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00.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86.sv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1.png"/><Relationship Id="rId4" Type="http://schemas.openxmlformats.org/officeDocument/2006/relationships/image" Target="../media/image22.png"/></Relationships>
</file>

<file path=ppt/slides/_rels/slide10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86.svg"/></Relationships>
</file>

<file path=ppt/slides/_rels/slide10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8" Type="http://schemas.openxmlformats.org/officeDocument/2006/relationships/hyperlink" Target="https://nhsdorsetccg.sharepoint.com/sites/Transformers/PMO/SitePages/Training%20and%20Development.aspx" TargetMode="External"/><Relationship Id="rId3" Type="http://schemas.openxmlformats.org/officeDocument/2006/relationships/hyperlink" Target="https://nhsdorsetccg.sharepoint.com/sites/Transformers/PMO/SitePages/Templates.aspx" TargetMode="External"/><Relationship Id="rId7" Type="http://schemas.openxmlformats.org/officeDocument/2006/relationships/image" Target="../media/image16.sv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17.svg"/><Relationship Id="rId10" Type="http://schemas.openxmlformats.org/officeDocument/2006/relationships/image" Target="../media/image15.svg"/><Relationship Id="rId4" Type="http://schemas.openxmlformats.org/officeDocument/2006/relationships/image" Target="../media/image1.png"/><Relationship Id="rId9" Type="http://schemas.openxmlformats.org/officeDocument/2006/relationships/image" Target="../media/image5.png"/></Relationships>
</file>

<file path=ppt/slides/_rels/slide10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9.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0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image" Target="../media/image28.svg"/><Relationship Id="rId4" Type="http://schemas.openxmlformats.org/officeDocument/2006/relationships/image" Target="../media/image27.png"/></Relationships>
</file>

<file path=ppt/slides/_rels/slide109.xml.rels><?xml version="1.0" encoding="UTF-8" standalone="yes"?>
<Relationships xmlns="http://schemas.openxmlformats.org/package/2006/relationships"><Relationship Id="rId8" Type="http://schemas.openxmlformats.org/officeDocument/2006/relationships/slide" Target="slide115.xml"/><Relationship Id="rId3" Type="http://schemas.openxmlformats.org/officeDocument/2006/relationships/slide" Target="slide110.xml"/><Relationship Id="rId7" Type="http://schemas.openxmlformats.org/officeDocument/2006/relationships/slide" Target="slide114.xml"/><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slide" Target="slide113.xml"/><Relationship Id="rId5" Type="http://schemas.openxmlformats.org/officeDocument/2006/relationships/slide" Target="slide112.xml"/><Relationship Id="rId10" Type="http://schemas.openxmlformats.org/officeDocument/2006/relationships/slide" Target="slide117.xml"/><Relationship Id="rId4" Type="http://schemas.openxmlformats.org/officeDocument/2006/relationships/slide" Target="slide111.xml"/><Relationship Id="rId9" Type="http://schemas.openxmlformats.org/officeDocument/2006/relationships/slide" Target="slide11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2.png"/></Relationships>
</file>

<file path=ppt/slides/_rels/slide110.xml.rels><?xml version="1.0" encoding="UTF-8" standalone="yes"?>
<Relationships xmlns="http://schemas.openxmlformats.org/package/2006/relationships"><Relationship Id="rId8" Type="http://schemas.openxmlformats.org/officeDocument/2006/relationships/hyperlink" Target="https://aqua.nhs.uk/wp-content/uploads/2023/07/qsir-benefits-realisation.pdf" TargetMode="External"/><Relationship Id="rId3" Type="http://schemas.openxmlformats.org/officeDocument/2006/relationships/hyperlink" Target="https://ourdorset.org.uk/transformation/" TargetMode="External"/><Relationship Id="rId7" Type="http://schemas.openxmlformats.org/officeDocument/2006/relationships/hyperlink" Target="https://ourdorset.org.uk/transformation/wp-content/uploads/sites/5/2023/05/Benefits-template.xlsx" TargetMode="External"/><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17.svg"/><Relationship Id="rId11" Type="http://schemas.openxmlformats.org/officeDocument/2006/relationships/image" Target="../media/image15.sv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hyperlink" Target="https://nhsdorsetccg.sharepoint.com/sites/Transformers/PMO/SitePages/Templates.aspx" TargetMode="External"/><Relationship Id="rId9" Type="http://schemas.openxmlformats.org/officeDocument/2006/relationships/hyperlink" Target="https://nhsdorsetccg.sharepoint.com/sites/Transformers/PMO/SitePages/Training%20and%20Development.aspx" TargetMode="External"/></Relationships>
</file>

<file path=ppt/slides/_rels/slide1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86.svg"/><Relationship Id="rId4" Type="http://schemas.openxmlformats.org/officeDocument/2006/relationships/image" Target="../media/image27.png"/></Relationships>
</file>

<file path=ppt/slides/_rels/slide1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image" Target="../media/image86.svg"/><Relationship Id="rId4" Type="http://schemas.openxmlformats.org/officeDocument/2006/relationships/image" Target="../media/image27.png"/></Relationships>
</file>

<file path=ppt/slides/_rels/slide1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image" Target="../media/image86.svg"/><Relationship Id="rId4" Type="http://schemas.openxmlformats.org/officeDocument/2006/relationships/image" Target="../media/image27.png"/></Relationships>
</file>

<file path=ppt/slides/_rels/slide1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nhsdorsetccg.sharepoint.com/:w:/s/Transformers/PMO/EeGN2Z8KkBRFgbSh6afQCOEBlXt3FgrAcGKHgq_xWl0fsg" TargetMode="Externa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view.officeapps.live.com/op/view.aspx?src=https%3A%2F%2Fourdorset.org.uk%2Ftransformation%2Fwp-content%2Fuploads%2Fsites%2F5%2F2023%2F05%2FDriver-diagram-.docx&amp;wdOrigin=BROWSELINK" TargetMode="External"/><Relationship Id="rId7"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hyperlink" Target="https://view.officeapps.live.com/op/view.aspx?src=https%3A%2F%2Fourdorset.org.uk%2Ftransformation%2Fwp-content%2Fuploads%2Fsites%2F5%2F2023%2F05%2FAffinity-Diagram.docx&amp;wdOrigin=BROWSELINK" TargetMode="External"/><Relationship Id="rId5" Type="http://schemas.openxmlformats.org/officeDocument/2006/relationships/hyperlink" Target="https://view.officeapps.live.com/op/view.aspx?src=https%3A%2F%2Fourdorset.org.uk%2Ftransformation%2Fwp-content%2Fuploads%2Fsites%2F5%2F2023%2F05%2FRoot-cause-template-5-whys.docx&amp;wdOrigin=BROWSELINK" TargetMode="External"/><Relationship Id="rId4" Type="http://schemas.openxmlformats.org/officeDocument/2006/relationships/hyperlink" Target="https://view.officeapps.live.com/op/view.aspx?src=https%3A%2F%2Fourdorset.org.uk%2Ftransformation%2Fwp-content%2Fuploads%2Fsites%2F5%2F2023%2F05%2FFishbone-diagram.docx&amp;wdOrigin=BROWSELINK"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22.png"/><Relationship Id="rId18" Type="http://schemas.openxmlformats.org/officeDocument/2006/relationships/image" Target="../media/image4.svg"/><Relationship Id="rId3" Type="http://schemas.openxmlformats.org/officeDocument/2006/relationships/image" Target="../media/image34.png"/><Relationship Id="rId21" Type="http://schemas.openxmlformats.org/officeDocument/2006/relationships/image" Target="../media/image6.svg"/><Relationship Id="rId7" Type="http://schemas.openxmlformats.org/officeDocument/2006/relationships/image" Target="../media/image38.png"/><Relationship Id="rId12" Type="http://schemas.openxmlformats.org/officeDocument/2006/relationships/image" Target="../media/image43.svg"/><Relationship Id="rId17" Type="http://schemas.openxmlformats.org/officeDocument/2006/relationships/image" Target="../media/image3.png"/><Relationship Id="rId2" Type="http://schemas.openxmlformats.org/officeDocument/2006/relationships/notesSlide" Target="../notesSlides/notesSlide4.xml"/><Relationship Id="rId16" Type="http://schemas.openxmlformats.org/officeDocument/2006/relationships/image" Target="../media/image2.svg"/><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1.png"/><Relationship Id="rId10" Type="http://schemas.openxmlformats.org/officeDocument/2006/relationships/image" Target="../media/image41.svg"/><Relationship Id="rId19" Type="http://schemas.openxmlformats.org/officeDocument/2006/relationships/hyperlink" Target="https://nhsdorsetccg.sharepoint.com/sites/Transformers/PMO/SitePages/Training%20and%20Development.aspx" TargetMode="External"/><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hyperlink" Target="https://nhsdorsetccg.sharepoint.com/sites/Transformers/PMO/SitePages/Templates.aspx"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1.png"/><Relationship Id="rId3" Type="http://schemas.openxmlformats.org/officeDocument/2006/relationships/slide" Target="slide109.xml"/><Relationship Id="rId7" Type="http://schemas.openxmlformats.org/officeDocument/2006/relationships/image" Target="../media/image2.svg"/><Relationship Id="rId12" Type="http://schemas.openxmlformats.org/officeDocument/2006/relationships/image" Target="../media/image6.sv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png"/><Relationship Id="rId11" Type="http://schemas.openxmlformats.org/officeDocument/2006/relationships/image" Target="../media/image5.png"/><Relationship Id="rId5" Type="http://schemas.openxmlformats.org/officeDocument/2006/relationships/hyperlink" Target="https://nhsdorsetccg.sharepoint.com/sites/Transformers/PMO/SitePages/Templates.aspx" TargetMode="External"/><Relationship Id="rId15" Type="http://schemas.openxmlformats.org/officeDocument/2006/relationships/image" Target="../media/image25.png"/><Relationship Id="rId10" Type="http://schemas.openxmlformats.org/officeDocument/2006/relationships/hyperlink" Target="https://nhsdorsetccg.sharepoint.com/sites/Transformers/PMO/SitePages/Training%20and%20Development.aspx" TargetMode="External"/><Relationship Id="rId4" Type="http://schemas.openxmlformats.org/officeDocument/2006/relationships/image" Target="../media/image22.png"/><Relationship Id="rId9" Type="http://schemas.openxmlformats.org/officeDocument/2006/relationships/image" Target="../media/image4.svg"/><Relationship Id="rId14" Type="http://schemas.openxmlformats.org/officeDocument/2006/relationships/image" Target="../media/image44.jpeg"/></Relationships>
</file>

<file path=ppt/slides/_rels/slide1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2.png"/><Relationship Id="rId7" Type="http://schemas.openxmlformats.org/officeDocument/2006/relationships/image" Target="../media/image3.png"/><Relationship Id="rId12" Type="http://schemas.openxmlformats.org/officeDocument/2006/relationships/image" Target="../media/image25.png"/><Relationship Id="rId2" Type="http://schemas.openxmlformats.org/officeDocument/2006/relationships/image" Target="../media/image45.png"/><Relationship Id="rId1" Type="http://schemas.openxmlformats.org/officeDocument/2006/relationships/slideLayout" Target="../slideLayouts/slideLayout12.xml"/><Relationship Id="rId6" Type="http://schemas.openxmlformats.org/officeDocument/2006/relationships/image" Target="../media/image17.svg"/><Relationship Id="rId11" Type="http://schemas.openxmlformats.org/officeDocument/2006/relationships/image" Target="../media/image15.sv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hyperlink" Target="https://nhsdorsetccg.sharepoint.com/sites/Transformers/PMO/SitePages/Templates.aspx" TargetMode="External"/><Relationship Id="rId9" Type="http://schemas.openxmlformats.org/officeDocument/2006/relationships/hyperlink" Target="https://nhsdorsetccg.sharepoint.com/sites/Transformers/PMO/SitePages/Training%20and%20Development.aspx" TargetMode="Externa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nhsdorsetccg.sharepoint.com/sites/Transformers/PMO/SitePages/Training%20and%20Development.aspx" TargetMode="External"/><Relationship Id="rId3" Type="http://schemas.openxmlformats.org/officeDocument/2006/relationships/hyperlink" Target="https://nhsdorsetccg.sharepoint.com/sites/Transformers/PMO/SitePages/Templates.aspx" TargetMode="External"/><Relationship Id="rId7" Type="http://schemas.openxmlformats.org/officeDocument/2006/relationships/image" Target="../media/image4.sv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21.png"/><Relationship Id="rId5" Type="http://schemas.openxmlformats.org/officeDocument/2006/relationships/image" Target="../media/image2.svg"/><Relationship Id="rId10" Type="http://schemas.openxmlformats.org/officeDocument/2006/relationships/image" Target="../media/image6.svg"/><Relationship Id="rId4" Type="http://schemas.openxmlformats.org/officeDocument/2006/relationships/image" Target="../media/image1.png"/><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2.png"/><Relationship Id="rId7" Type="http://schemas.openxmlformats.org/officeDocument/2006/relationships/image" Target="../media/image3.png"/><Relationship Id="rId12" Type="http://schemas.openxmlformats.org/officeDocument/2006/relationships/image" Target="../media/image46.emf"/><Relationship Id="rId2" Type="http://schemas.openxmlformats.org/officeDocument/2006/relationships/slide" Target="slide62.xml"/><Relationship Id="rId1" Type="http://schemas.openxmlformats.org/officeDocument/2006/relationships/slideLayout" Target="../slideLayouts/slideLayout12.xml"/><Relationship Id="rId6" Type="http://schemas.openxmlformats.org/officeDocument/2006/relationships/image" Target="../media/image2.svg"/><Relationship Id="rId11" Type="http://schemas.openxmlformats.org/officeDocument/2006/relationships/image" Target="../media/image6.sv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hyperlink" Target="https://nhsdorsetccg.sharepoint.com/sites/Transformers/PMO/SitePages/Templates.aspx" TargetMode="External"/><Relationship Id="rId9" Type="http://schemas.openxmlformats.org/officeDocument/2006/relationships/hyperlink" Target="https://nhsdorsetccg.sharepoint.com/sites/Transformers/PMO/SitePages/Training%20and%20Development.asp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39.xml"/><Relationship Id="rId3" Type="http://schemas.microsoft.com/office/2007/relationships/hdphoto" Target="../media/hdphoto1.wdp"/><Relationship Id="rId7" Type="http://schemas.openxmlformats.org/officeDocument/2006/relationships/slide" Target="slide28.xml"/><Relationship Id="rId12" Type="http://schemas.openxmlformats.org/officeDocument/2006/relationships/slide" Target="slide38.xml"/><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slide" Target="slide27.xml"/><Relationship Id="rId11" Type="http://schemas.openxmlformats.org/officeDocument/2006/relationships/slide" Target="slide37.xml"/><Relationship Id="rId5" Type="http://schemas.openxmlformats.org/officeDocument/2006/relationships/slide" Target="slide26.xml"/><Relationship Id="rId10" Type="http://schemas.openxmlformats.org/officeDocument/2006/relationships/slide" Target="slide36.xml"/><Relationship Id="rId4" Type="http://schemas.openxmlformats.org/officeDocument/2006/relationships/slide" Target="slide25.xml"/><Relationship Id="rId9" Type="http://schemas.openxmlformats.org/officeDocument/2006/relationships/slide" Target="slide31.xml"/><Relationship Id="rId14" Type="http://schemas.openxmlformats.org/officeDocument/2006/relationships/slide" Target="slide4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hyperlink" Target="http://rightmindedteamwork.com/here-is-a-practical-team-building-plan/" TargetMode="External"/><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8" Type="http://schemas.openxmlformats.org/officeDocument/2006/relationships/hyperlink" Target="https://ourdorset.org.uk/transformation/wp-content/uploads/sites/5/2023/05/Benefits-template.xlsx" TargetMode="External"/><Relationship Id="rId13" Type="http://schemas.openxmlformats.org/officeDocument/2006/relationships/image" Target="../media/image5.png"/><Relationship Id="rId3" Type="http://schemas.openxmlformats.org/officeDocument/2006/relationships/hyperlink" Target="https://nhsdorsetccg.sharepoint.com/sites/Transformers/PMO/SitePages/Templates.aspx" TargetMode="External"/><Relationship Id="rId7" Type="http://schemas.openxmlformats.org/officeDocument/2006/relationships/hyperlink" Target="https://ourdorset.org.uk/transformation/wp-content/uploads/sites/5/2023/05/DPIA-Template-ICB-Jul23.docx" TargetMode="External"/><Relationship Id="rId12" Type="http://schemas.openxmlformats.org/officeDocument/2006/relationships/hyperlink" Target="https://nhsdorsetccg.sharepoint.com/sites/Transformers/PMO/SitePages/Training%20and%20Development.aspx" TargetMode="External"/><Relationship Id="rId2" Type="http://schemas.openxmlformats.org/officeDocument/2006/relationships/hyperlink" Target="https://ourdorset.org.uk/transformation/" TargetMode="External"/><Relationship Id="rId16" Type="http://schemas.microsoft.com/office/2007/relationships/hdphoto" Target="../media/hdphoto1.wdp"/><Relationship Id="rId1" Type="http://schemas.openxmlformats.org/officeDocument/2006/relationships/slideLayout" Target="../slideLayouts/slideLayout12.xml"/><Relationship Id="rId6" Type="http://schemas.openxmlformats.org/officeDocument/2006/relationships/hyperlink" Target="https://ourdorset.org.uk/transformation/wp-content/uploads/sites/5/2023/05/MoSCoW-template.xlsx" TargetMode="External"/><Relationship Id="rId11" Type="http://schemas.openxmlformats.org/officeDocument/2006/relationships/hyperlink" Target="https://ourdorset.org.uk/transformation/wp-content/uploads/sites/5/2023/05/Impact-assessment-DPIA-Guidance.doc" TargetMode="External"/><Relationship Id="rId5" Type="http://schemas.openxmlformats.org/officeDocument/2006/relationships/image" Target="../media/image17.svg"/><Relationship Id="rId15" Type="http://schemas.openxmlformats.org/officeDocument/2006/relationships/image" Target="../media/image14.png"/><Relationship Id="rId10" Type="http://schemas.openxmlformats.org/officeDocument/2006/relationships/hyperlink" Target="https://ourdorset.org.uk/transformation/wp-content/uploads/sites/5/2023/05/BPV-Options-Appraisal-template.xlsx" TargetMode="External"/><Relationship Id="rId4" Type="http://schemas.openxmlformats.org/officeDocument/2006/relationships/image" Target="../media/image1.png"/><Relationship Id="rId9" Type="http://schemas.openxmlformats.org/officeDocument/2006/relationships/hyperlink" Target="https://ourdorset.org.uk/transformation/wp-content/uploads/sites/5/2023/05/Gantt-Planning-schedule-and-milestones-template.xlsx" TargetMode="External"/><Relationship Id="rId14" Type="http://schemas.openxmlformats.org/officeDocument/2006/relationships/image" Target="../media/image15.svg"/></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learn.saylor.org/mod/page/view.php?id=19261" TargetMode="External"/><Relationship Id="rId7" Type="http://schemas.openxmlformats.org/officeDocument/2006/relationships/hyperlink" Target="https://ourdorset.org.uk/transformation/" TargetMode="External"/><Relationship Id="rId2" Type="http://schemas.openxmlformats.org/officeDocument/2006/relationships/image" Target="../media/image48.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2.png"/><Relationship Id="rId4" Type="http://schemas.openxmlformats.org/officeDocument/2006/relationships/image" Target="../media/image25.png"/><Relationship Id="rId9" Type="http://schemas.openxmlformats.org/officeDocument/2006/relationships/image" Target="../media/image49.svg"/></Relationships>
</file>

<file path=ppt/slides/_rels/slide28.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jpeg"/><Relationship Id="rId1" Type="http://schemas.openxmlformats.org/officeDocument/2006/relationships/slideLayout" Target="../slideLayouts/slideLayout12.xml"/><Relationship Id="rId6" Type="http://schemas.openxmlformats.org/officeDocument/2006/relationships/image" Target="../media/image54.svg"/><Relationship Id="rId11" Type="http://schemas.openxmlformats.org/officeDocument/2006/relationships/image" Target="../media/image22.pn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view.officeapps.live.com/op/view.aspx?src=https%3A%2F%2Fourdorset.org.uk%2Ftransformation%2Fwp-content%2Fuploads%2Fsites%2F5%2F2023%2F05%2FBPV-Options-Appraisal-template.xlsx&amp;wdOrigin=BROWSELINK" TargetMode="Externa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60.sv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xml"/><Relationship Id="rId18" Type="http://schemas.openxmlformats.org/officeDocument/2006/relationships/slide" Target="slide96.xml"/><Relationship Id="rId26" Type="http://schemas.openxmlformats.org/officeDocument/2006/relationships/hyperlink" Target="https://ourdorset.org.uk/transformation/tools/glossary/" TargetMode="External"/><Relationship Id="rId3" Type="http://schemas.openxmlformats.org/officeDocument/2006/relationships/slide" Target="slide42.xml"/><Relationship Id="rId21" Type="http://schemas.openxmlformats.org/officeDocument/2006/relationships/image" Target="../media/image14.png"/><Relationship Id="rId7" Type="http://schemas.openxmlformats.org/officeDocument/2006/relationships/image" Target="../media/image10.png"/><Relationship Id="rId12" Type="http://schemas.openxmlformats.org/officeDocument/2006/relationships/image" Target="../media/image13.gif"/><Relationship Id="rId17" Type="http://schemas.openxmlformats.org/officeDocument/2006/relationships/slide" Target="slide89.xml"/><Relationship Id="rId25" Type="http://schemas.openxmlformats.org/officeDocument/2006/relationships/image" Target="../media/image15.svg"/><Relationship Id="rId2" Type="http://schemas.openxmlformats.org/officeDocument/2006/relationships/notesSlide" Target="../notesSlides/notesSlide1.xml"/><Relationship Id="rId16" Type="http://schemas.openxmlformats.org/officeDocument/2006/relationships/slide" Target="slide78.xml"/><Relationship Id="rId20" Type="http://schemas.openxmlformats.org/officeDocument/2006/relationships/slide" Target="slide6.xml"/><Relationship Id="rId29" Type="http://schemas.openxmlformats.org/officeDocument/2006/relationships/hyperlink" Target="https://ourdorset.org.uk/transformation/tools/project/" TargetMode="External"/><Relationship Id="rId1" Type="http://schemas.openxmlformats.org/officeDocument/2006/relationships/slideLayout" Target="../slideLayouts/slideLayout7.xml"/><Relationship Id="rId6" Type="http://schemas.openxmlformats.org/officeDocument/2006/relationships/slide" Target="slide52.xml"/><Relationship Id="rId11" Type="http://schemas.openxmlformats.org/officeDocument/2006/relationships/slide" Target="slide4.xml"/><Relationship Id="rId24" Type="http://schemas.openxmlformats.org/officeDocument/2006/relationships/image" Target="../media/image5.png"/><Relationship Id="rId5" Type="http://schemas.openxmlformats.org/officeDocument/2006/relationships/slide" Target="slide7.xml"/><Relationship Id="rId15" Type="http://schemas.openxmlformats.org/officeDocument/2006/relationships/slide" Target="slide69.xml"/><Relationship Id="rId23" Type="http://schemas.openxmlformats.org/officeDocument/2006/relationships/hyperlink" Target="https://ourdorset.org.uk/transformation/training/" TargetMode="External"/><Relationship Id="rId28" Type="http://schemas.openxmlformats.org/officeDocument/2006/relationships/image" Target="../media/image16.svg"/><Relationship Id="rId10" Type="http://schemas.openxmlformats.org/officeDocument/2006/relationships/image" Target="../media/image12.png"/><Relationship Id="rId19" Type="http://schemas.openxmlformats.org/officeDocument/2006/relationships/slide" Target="slide109.xml"/><Relationship Id="rId31" Type="http://schemas.openxmlformats.org/officeDocument/2006/relationships/image" Target="../media/image17.svg"/><Relationship Id="rId4" Type="http://schemas.openxmlformats.org/officeDocument/2006/relationships/slide" Target="slide24.xml"/><Relationship Id="rId9" Type="http://schemas.openxmlformats.org/officeDocument/2006/relationships/image" Target="../media/image11.png"/><Relationship Id="rId14" Type="http://schemas.openxmlformats.org/officeDocument/2006/relationships/slide" Target="slide62.xml"/><Relationship Id="rId22" Type="http://schemas.microsoft.com/office/2007/relationships/hdphoto" Target="../media/hdphoto1.wdp"/><Relationship Id="rId27" Type="http://schemas.openxmlformats.org/officeDocument/2006/relationships/image" Target="../media/image3.png"/><Relationship Id="rId30"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hyperlink" Target="http://www.nbrii.com/customer-survey-white-papers/inquiring-minds-want-to-know/" TargetMode="External"/></Relationships>
</file>

<file path=ppt/slides/_rels/slide3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png"/><Relationship Id="rId7" Type="http://schemas.openxmlformats.org/officeDocument/2006/relationships/diagramColors" Target="../diagrams/colors2.xml"/><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2.xml.rels><?xml version="1.0" encoding="UTF-8" standalone="yes"?>
<Relationships xmlns="http://schemas.openxmlformats.org/package/2006/relationships"><Relationship Id="rId3" Type="http://schemas.openxmlformats.org/officeDocument/2006/relationships/hyperlink" Target="http://www.ddiinnxx.com/triple-diamond/" TargetMode="External"/><Relationship Id="rId7" Type="http://schemas.openxmlformats.org/officeDocument/2006/relationships/image" Target="../media/image60.svg"/><Relationship Id="rId2" Type="http://schemas.openxmlformats.org/officeDocument/2006/relationships/image" Target="../media/image62.png"/><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21.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3.png"/><Relationship Id="rId7" Type="http://schemas.openxmlformats.org/officeDocument/2006/relationships/image" Target="../media/image60.svg"/><Relationship Id="rId2" Type="http://schemas.openxmlformats.org/officeDocument/2006/relationships/hyperlink" Target="https://view.officeapps.live.com/op/view.aspx?src=https%3A%2F%2Fourdorset.org.uk%2Ftransformation%2Fwp-content%2Fuploads%2Fsites%2F5%2F2023%2F05%2FResource-management-plan-template.xlsx&amp;wdOrigin=BROWSELINK" TargetMode="External"/><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slide" Target="slide69.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4.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49.sv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5.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21.png"/><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image" Target="../media/image22.png"/><Relationship Id="rId7" Type="http://schemas.openxmlformats.org/officeDocument/2006/relationships/slide" Target="slide46.xml"/><Relationship Id="rId2" Type="http://schemas.openxmlformats.org/officeDocument/2006/relationships/slide" Target="slide1.xml"/><Relationship Id="rId1" Type="http://schemas.openxmlformats.org/officeDocument/2006/relationships/slideLayout" Target="../slideLayouts/slideLayout12.xml"/><Relationship Id="rId6" Type="http://schemas.openxmlformats.org/officeDocument/2006/relationships/slide" Target="slide45.xml"/><Relationship Id="rId11" Type="http://schemas.openxmlformats.org/officeDocument/2006/relationships/slide" Target="slide51.xml"/><Relationship Id="rId5" Type="http://schemas.openxmlformats.org/officeDocument/2006/relationships/slide" Target="slide44.xml"/><Relationship Id="rId10" Type="http://schemas.openxmlformats.org/officeDocument/2006/relationships/slide" Target="slide49.xml"/><Relationship Id="rId4" Type="http://schemas.openxmlformats.org/officeDocument/2006/relationships/slide" Target="slide43.xml"/><Relationship Id="rId9" Type="http://schemas.openxmlformats.org/officeDocument/2006/relationships/slide" Target="slide48.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8" Type="http://schemas.openxmlformats.org/officeDocument/2006/relationships/hyperlink" Target="https://ourdorset.org.uk/transformation/wp-content/uploads/sites/5/2023/05/Resource-management-plan-template.xlsx" TargetMode="External"/><Relationship Id="rId3" Type="http://schemas.openxmlformats.org/officeDocument/2006/relationships/hyperlink" Target="https://ourdorset.org.uk/transformation/" TargetMode="External"/><Relationship Id="rId7" Type="http://schemas.openxmlformats.org/officeDocument/2006/relationships/image" Target="../media/image17.svg"/><Relationship Id="rId12" Type="http://schemas.openxmlformats.org/officeDocument/2006/relationships/hyperlink" Target="https://ourdorset.org.uk/transformation/wp-content/uploads/sites/5/2023/05/Benefits-template.xlsx"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png"/><Relationship Id="rId11" Type="http://schemas.openxmlformats.org/officeDocument/2006/relationships/hyperlink" Target="https://ourdorset.org.uk/transformation/wp-content/uploads/sites/5/2023/02/Highlight-Report-PPT-Template.pptx" TargetMode="External"/><Relationship Id="rId5" Type="http://schemas.openxmlformats.org/officeDocument/2006/relationships/hyperlink" Target="https://nhsdorsetccg.sharepoint.com/sites/Transformers/PMO/SitePages/Templates.aspx" TargetMode="External"/><Relationship Id="rId10" Type="http://schemas.openxmlformats.org/officeDocument/2006/relationships/hyperlink" Target="https://ourdorset.org.uk/transformation/wp-content/uploads/sites/5/2023/05/Highlight-Report-blank-1.docx" TargetMode="External"/><Relationship Id="rId4" Type="http://schemas.openxmlformats.org/officeDocument/2006/relationships/image" Target="../media/image22.png"/><Relationship Id="rId9" Type="http://schemas.openxmlformats.org/officeDocument/2006/relationships/hyperlink" Target="https://ourdorset.org.uk/transformation/wp-content/uploads/sites/5/2023/05/Objectives-and-Deliverables-template.xlsx"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7.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25.png"/><Relationship Id="rId7" Type="http://schemas.openxmlformats.org/officeDocument/2006/relationships/image" Target="../media/image59.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hyperlink" Target="https://ourdorset.org.uk/transformation/training/" TargetMode="External"/><Relationship Id="rId4" Type="http://schemas.openxmlformats.org/officeDocument/2006/relationships/hyperlink" Target="https://ourdorset.org.uk/transformation/tools/glossary/"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hyperlink" Target="https://ourdorset.org.uk/transformation/wp-content/uploads/sites/5/2023/10/Our-Dorset-Project-Management-Competency-Framework-Our-Dorset-Colours-051023.pdf" TargetMode="External"/><Relationship Id="rId3" Type="http://schemas.openxmlformats.org/officeDocument/2006/relationships/hyperlink" Target="https://ourdorset.org.uk/transformation/tools/project/" TargetMode="External"/><Relationship Id="rId7" Type="http://schemas.openxmlformats.org/officeDocument/2006/relationships/image" Target="../media/image3.png"/><Relationship Id="rId12" Type="http://schemas.openxmlformats.org/officeDocument/2006/relationships/slide" Target="slide3.xm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hyperlink" Target="https://ourdorset.org.uk/transformation/tools/glossary/" TargetMode="External"/><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hyperlink" Target="https://ourdorset.org.uk/transformation/training/" TargetMode="External"/></Relationships>
</file>

<file path=ppt/slides/_rels/slide50.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jpeg"/><Relationship Id="rId1" Type="http://schemas.openxmlformats.org/officeDocument/2006/relationships/slideLayout" Target="../slideLayouts/slideLayout1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22.png"/></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8" Type="http://schemas.openxmlformats.org/officeDocument/2006/relationships/slide" Target="slide58.xml"/><Relationship Id="rId3" Type="http://schemas.openxmlformats.org/officeDocument/2006/relationships/slide" Target="slide53.xml"/><Relationship Id="rId7" Type="http://schemas.openxmlformats.org/officeDocument/2006/relationships/slide" Target="slide57.xml"/><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slide" Target="slide55.xml"/><Relationship Id="rId11" Type="http://schemas.openxmlformats.org/officeDocument/2006/relationships/slide" Target="slide61.xml"/><Relationship Id="rId5" Type="http://schemas.openxmlformats.org/officeDocument/2006/relationships/slide" Target="slide54.xml"/><Relationship Id="rId10" Type="http://schemas.openxmlformats.org/officeDocument/2006/relationships/slide" Target="slide60.xml"/><Relationship Id="rId4" Type="http://schemas.openxmlformats.org/officeDocument/2006/relationships/slide" Target="slide56.xml"/><Relationship Id="rId9" Type="http://schemas.openxmlformats.org/officeDocument/2006/relationships/slide" Target="slide59.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8.jpeg"/><Relationship Id="rId1" Type="http://schemas.openxmlformats.org/officeDocument/2006/relationships/slideLayout" Target="../slideLayouts/slideLayout12.xml"/><Relationship Id="rId6" Type="http://schemas.openxmlformats.org/officeDocument/2006/relationships/image" Target="../media/image49.svg"/><Relationship Id="rId5" Type="http://schemas.openxmlformats.org/officeDocument/2006/relationships/image" Target="../media/image27.png"/><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8" Type="http://schemas.openxmlformats.org/officeDocument/2006/relationships/hyperlink" Target="https://ourdorset.org.uk/transformation/wp-content/uploads/sites/5/2023/05/Lessons-log-2.xls" TargetMode="External"/><Relationship Id="rId3" Type="http://schemas.openxmlformats.org/officeDocument/2006/relationships/hyperlink" Target="https://ourdorset.org.uk/transformation/" TargetMode="External"/><Relationship Id="rId7" Type="http://schemas.openxmlformats.org/officeDocument/2006/relationships/hyperlink" Target="https://ourdorset.org.uk/transformation/wp-content/uploads/sites/5/2023/05/Closure-report-template.docx" TargetMode="External"/><Relationship Id="rId12" Type="http://schemas.openxmlformats.org/officeDocument/2006/relationships/image" Target="../media/image15.sv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17.svg"/><Relationship Id="rId11" Type="http://schemas.openxmlformats.org/officeDocument/2006/relationships/image" Target="../media/image5.png"/><Relationship Id="rId5" Type="http://schemas.openxmlformats.org/officeDocument/2006/relationships/image" Target="../media/image1.png"/><Relationship Id="rId10" Type="http://schemas.openxmlformats.org/officeDocument/2006/relationships/hyperlink" Target="https://nhsdorsetccg.sharepoint.com/sites/Transformers/PMO/SitePages/Training%20and%20Development.aspx" TargetMode="External"/><Relationship Id="rId4" Type="http://schemas.openxmlformats.org/officeDocument/2006/relationships/hyperlink" Target="https://nhsdorsetccg.sharepoint.com/sites/Transformers/PMO/SitePages/Templates.aspx" TargetMode="External"/><Relationship Id="rId9" Type="http://schemas.openxmlformats.org/officeDocument/2006/relationships/hyperlink" Target="https://www.england.nhs.uk/wp-content/uploads/2022/01/qsir-lessons-learnt.pdf"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0.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1.jpeg"/><Relationship Id="rId1" Type="http://schemas.openxmlformats.org/officeDocument/2006/relationships/slideLayout" Target="../slideLayouts/slideLayout12.xml"/><Relationship Id="rId6" Type="http://schemas.openxmlformats.org/officeDocument/2006/relationships/image" Target="../media/image49.svg"/><Relationship Id="rId5" Type="http://schemas.openxmlformats.org/officeDocument/2006/relationships/image" Target="../media/image27.png"/><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image" Target="../media/image49.svg"/><Relationship Id="rId4" Type="http://schemas.openxmlformats.org/officeDocument/2006/relationships/image" Target="../media/image27.png"/></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2.jpeg"/><Relationship Id="rId1" Type="http://schemas.openxmlformats.org/officeDocument/2006/relationships/slideLayout" Target="../slideLayouts/slideLayout12.xml"/><Relationship Id="rId6" Type="http://schemas.openxmlformats.org/officeDocument/2006/relationships/image" Target="../media/image49.svg"/><Relationship Id="rId5" Type="http://schemas.openxmlformats.org/officeDocument/2006/relationships/image" Target="../media/image27.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hyperlink" Target="https://nhsdorsetccg.sharepoint.com/sites/Transformers/PMO/SitePages/Templates.aspx" TargetMode="External"/><Relationship Id="rId13" Type="http://schemas.openxmlformats.org/officeDocument/2006/relationships/hyperlink" Target="https://nhsdorsetccg.sharepoint.com/sites/Transformers/PMO/SitePages/Training%20and%20Development.aspx" TargetMode="External"/><Relationship Id="rId3" Type="http://schemas.openxmlformats.org/officeDocument/2006/relationships/slide" Target="slide78.xml"/><Relationship Id="rId7" Type="http://schemas.openxmlformats.org/officeDocument/2006/relationships/slide" Target="slide69.xml"/><Relationship Id="rId12" Type="http://schemas.openxmlformats.org/officeDocument/2006/relationships/image" Target="../media/image16.svg"/><Relationship Id="rId17" Type="http://schemas.microsoft.com/office/2007/relationships/hdphoto" Target="../media/hdphoto1.wdp"/><Relationship Id="rId2" Type="http://schemas.openxmlformats.org/officeDocument/2006/relationships/slide" Target="slide109.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slide" Target="slide96.xml"/><Relationship Id="rId11" Type="http://schemas.openxmlformats.org/officeDocument/2006/relationships/image" Target="../media/image3.png"/><Relationship Id="rId5" Type="http://schemas.openxmlformats.org/officeDocument/2006/relationships/slide" Target="slide62.xml"/><Relationship Id="rId15" Type="http://schemas.openxmlformats.org/officeDocument/2006/relationships/image" Target="../media/image15.svg"/><Relationship Id="rId10" Type="http://schemas.openxmlformats.org/officeDocument/2006/relationships/image" Target="../media/image17.svg"/><Relationship Id="rId4" Type="http://schemas.openxmlformats.org/officeDocument/2006/relationships/slide" Target="slide89.xml"/><Relationship Id="rId9" Type="http://schemas.openxmlformats.org/officeDocument/2006/relationships/image" Target="../media/image1.png"/><Relationship Id="rId1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3.png"/><Relationship Id="rId1" Type="http://schemas.openxmlformats.org/officeDocument/2006/relationships/slideLayout" Target="../slideLayouts/slideLayout12.xml"/><Relationship Id="rId5" Type="http://schemas.openxmlformats.org/officeDocument/2006/relationships/image" Target="../media/image49.svg"/><Relationship Id="rId4" Type="http://schemas.openxmlformats.org/officeDocument/2006/relationships/image" Target="../media/image27.png"/></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4.jpeg"/><Relationship Id="rId1" Type="http://schemas.openxmlformats.org/officeDocument/2006/relationships/slideLayout" Target="../slideLayouts/slideLayout12.xml"/><Relationship Id="rId6" Type="http://schemas.openxmlformats.org/officeDocument/2006/relationships/image" Target="../media/image49.svg"/><Relationship Id="rId5" Type="http://schemas.openxmlformats.org/officeDocument/2006/relationships/image" Target="../media/image27.png"/><Relationship Id="rId4" Type="http://schemas.openxmlformats.org/officeDocument/2006/relationships/image" Target="../media/image21.png"/></Relationships>
</file>

<file path=ppt/slides/_rels/slide62.xml.rels><?xml version="1.0" encoding="UTF-8" standalone="yes"?>
<Relationships xmlns="http://schemas.openxmlformats.org/package/2006/relationships"><Relationship Id="rId8" Type="http://schemas.openxmlformats.org/officeDocument/2006/relationships/slide" Target="slide66.xml"/><Relationship Id="rId3" Type="http://schemas.openxmlformats.org/officeDocument/2006/relationships/image" Target="../media/image14.png"/><Relationship Id="rId7" Type="http://schemas.openxmlformats.org/officeDocument/2006/relationships/slide" Target="slide65.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slide" Target="slide64.xml"/><Relationship Id="rId5" Type="http://schemas.openxmlformats.org/officeDocument/2006/relationships/slide" Target="slide63.xml"/><Relationship Id="rId4" Type="http://schemas.microsoft.com/office/2007/relationships/hdphoto" Target="../media/hdphoto1.wdp"/><Relationship Id="rId9" Type="http://schemas.openxmlformats.org/officeDocument/2006/relationships/slide" Target="slide67.xml"/></Relationships>
</file>

<file path=ppt/slides/_rels/slide63.xml.rels><?xml version="1.0" encoding="UTF-8" standalone="yes"?>
<Relationships xmlns="http://schemas.openxmlformats.org/package/2006/relationships"><Relationship Id="rId8" Type="http://schemas.openxmlformats.org/officeDocument/2006/relationships/hyperlink" Target="https://ourdorset.org.uk/transformation/wp-content/uploads/sites/5/2023/05/RAID-log-RisksAssumptions-ConstraintsIssuesDependencies1.xlsx" TargetMode="External"/><Relationship Id="rId13" Type="http://schemas.openxmlformats.org/officeDocument/2006/relationships/image" Target="../media/image15.svg"/><Relationship Id="rId3" Type="http://schemas.openxmlformats.org/officeDocument/2006/relationships/image" Target="../media/image14.png"/><Relationship Id="rId7" Type="http://schemas.openxmlformats.org/officeDocument/2006/relationships/image" Target="../media/image17.svg"/><Relationship Id="rId12" Type="http://schemas.openxmlformats.org/officeDocument/2006/relationships/image" Target="../media/image5.png"/><Relationship Id="rId2" Type="http://schemas.openxmlformats.org/officeDocument/2006/relationships/hyperlink" Target="https://ourdorset.org.uk/transformation/" TargetMode="External"/><Relationship Id="rId1" Type="http://schemas.openxmlformats.org/officeDocument/2006/relationships/slideLayout" Target="../slideLayouts/slideLayout12.xml"/><Relationship Id="rId6" Type="http://schemas.openxmlformats.org/officeDocument/2006/relationships/image" Target="../media/image1.png"/><Relationship Id="rId11" Type="http://schemas.openxmlformats.org/officeDocument/2006/relationships/hyperlink" Target="https://nhsdorsetccg.sharepoint.com/sites/Transformers/PMO/SitePages/Training%20and%20Development.aspx" TargetMode="External"/><Relationship Id="rId5" Type="http://schemas.openxmlformats.org/officeDocument/2006/relationships/hyperlink" Target="https://nhsdorsetccg.sharepoint.com/sites/Transformers/PMO/SitePages/Templates.aspx" TargetMode="External"/><Relationship Id="rId10" Type="http://schemas.openxmlformats.org/officeDocument/2006/relationships/hyperlink" Target="https://ourdorset.org.uk/transformation/wp-content/uploads/sites/5/2023/08/NPSA-Risk-Matrix.pdf" TargetMode="External"/><Relationship Id="rId4" Type="http://schemas.microsoft.com/office/2007/relationships/hdphoto" Target="../media/hdphoto1.wdp"/><Relationship Id="rId9" Type="http://schemas.openxmlformats.org/officeDocument/2006/relationships/hyperlink" Target="https://view.officeapps.live.com/op/view.aspx?src=https%3A%2F%2Fourdorset.org.uk%2Ftransformation%2Fwp-content%2Fuploads%2Fsites%2F5%2F2023%2F05%2FRAID-log-RisksAssumptions-ConstraintsIssuesDependencies1.xlsx&amp;wdOrigin=BROWSELINK" TargetMode="External"/></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5.png"/><Relationship Id="rId1" Type="http://schemas.openxmlformats.org/officeDocument/2006/relationships/slideLayout" Target="../slideLayouts/slideLayout12.xml"/><Relationship Id="rId6" Type="http://schemas.openxmlformats.org/officeDocument/2006/relationships/image" Target="../media/image87.emf"/><Relationship Id="rId5" Type="http://schemas.openxmlformats.org/officeDocument/2006/relationships/image" Target="../media/image86.svg"/><Relationship Id="rId4" Type="http://schemas.openxmlformats.org/officeDocument/2006/relationships/image" Target="../media/image27.png"/></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86.svg"/><Relationship Id="rId5" Type="http://schemas.openxmlformats.org/officeDocument/2006/relationships/image" Target="../media/image27.png"/><Relationship Id="rId4" Type="http://schemas.openxmlformats.org/officeDocument/2006/relationships/image" Target="../media/image88.png"/></Relationships>
</file>

<file path=ppt/slides/_rels/slide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8" Type="http://schemas.openxmlformats.org/officeDocument/2006/relationships/hyperlink" Target="http://wahlnetwork.com/2017/01/17/powershell-requires-statement-powercli/" TargetMode="External"/><Relationship Id="rId3" Type="http://schemas.openxmlformats.org/officeDocument/2006/relationships/image" Target="../media/image22.png"/><Relationship Id="rId7" Type="http://schemas.openxmlformats.org/officeDocument/2006/relationships/image" Target="../media/image9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90.png"/><Relationship Id="rId5" Type="http://schemas.openxmlformats.org/officeDocument/2006/relationships/hyperlink" Target="http://superawesomevectors.deviantart.com/art/Pack-Of-Money-Isometric-Flat-Vector-643398827" TargetMode="External"/><Relationship Id="rId10" Type="http://schemas.openxmlformats.org/officeDocument/2006/relationships/image" Target="../media/image86.svg"/><Relationship Id="rId4" Type="http://schemas.openxmlformats.org/officeDocument/2006/relationships/image" Target="../media/image89.jpeg"/><Relationship Id="rId9" Type="http://schemas.openxmlformats.org/officeDocument/2006/relationships/image" Target="../media/image27.png"/></Relationships>
</file>

<file path=ppt/slides/_rels/slide69.xml.rels><?xml version="1.0" encoding="UTF-8" standalone="yes"?>
<Relationships xmlns="http://schemas.openxmlformats.org/package/2006/relationships"><Relationship Id="rId8" Type="http://schemas.openxmlformats.org/officeDocument/2006/relationships/slide" Target="slide73.xml"/><Relationship Id="rId3" Type="http://schemas.openxmlformats.org/officeDocument/2006/relationships/image" Target="../media/image14.png"/><Relationship Id="rId7" Type="http://schemas.openxmlformats.org/officeDocument/2006/relationships/slide" Target="slide72.xml"/><Relationship Id="rId12" Type="http://schemas.openxmlformats.org/officeDocument/2006/relationships/slide" Target="slide77.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slide" Target="slide71.xml"/><Relationship Id="rId11" Type="http://schemas.openxmlformats.org/officeDocument/2006/relationships/slide" Target="slide76.xml"/><Relationship Id="rId5" Type="http://schemas.openxmlformats.org/officeDocument/2006/relationships/slide" Target="slide70.xml"/><Relationship Id="rId10" Type="http://schemas.openxmlformats.org/officeDocument/2006/relationships/slide" Target="slide75.xml"/><Relationship Id="rId4" Type="http://schemas.microsoft.com/office/2007/relationships/hdphoto" Target="../media/hdphoto1.wdp"/><Relationship Id="rId9" Type="http://schemas.openxmlformats.org/officeDocument/2006/relationships/slide" Target="slide74.xml"/></Relationships>
</file>

<file path=ppt/slides/_rels/slide7.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8.xml"/><Relationship Id="rId7" Type="http://schemas.openxmlformats.org/officeDocument/2006/relationships/slide" Target="slide21.xml"/><Relationship Id="rId12"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11.xml"/><Relationship Id="rId11" Type="http://schemas.microsoft.com/office/2007/relationships/hdphoto" Target="../media/hdphoto1.wdp"/><Relationship Id="rId5" Type="http://schemas.openxmlformats.org/officeDocument/2006/relationships/slide" Target="slide10.xml"/><Relationship Id="rId10" Type="http://schemas.openxmlformats.org/officeDocument/2006/relationships/image" Target="../media/image14.png"/><Relationship Id="rId4" Type="http://schemas.openxmlformats.org/officeDocument/2006/relationships/slide" Target="slide9.xml"/><Relationship Id="rId9" Type="http://schemas.openxmlformats.org/officeDocument/2006/relationships/slide" Target="slide23.xml"/></Relationships>
</file>

<file path=ppt/slides/_rels/slide70.xml.rels><?xml version="1.0" encoding="UTF-8" standalone="yes"?>
<Relationships xmlns="http://schemas.openxmlformats.org/package/2006/relationships"><Relationship Id="rId8" Type="http://schemas.openxmlformats.org/officeDocument/2006/relationships/hyperlink" Target="https://ourdorset.org.uk/transformation/wp-content/uploads/sites/5/2023/05/Resource-management-plan-template.xlsx" TargetMode="External"/><Relationship Id="rId13" Type="http://schemas.openxmlformats.org/officeDocument/2006/relationships/hyperlink" Target="https://nhsdorsetccg.sharepoint.com/sites/Transformers/PMO/SitePages/Training%20and%20Development.aspx" TargetMode="External"/><Relationship Id="rId3" Type="http://schemas.openxmlformats.org/officeDocument/2006/relationships/image" Target="../media/image14.png"/><Relationship Id="rId7" Type="http://schemas.openxmlformats.org/officeDocument/2006/relationships/image" Target="../media/image17.svg"/><Relationship Id="rId12" Type="http://schemas.openxmlformats.org/officeDocument/2006/relationships/hyperlink" Target="https://www.england.nhs.uk/wp-content/uploads/2022/01/qsir-lessons-learnt.pdf" TargetMode="External"/><Relationship Id="rId2" Type="http://schemas.openxmlformats.org/officeDocument/2006/relationships/hyperlink" Target="https://ourdorset.org.uk/transformation/" TargetMode="External"/><Relationship Id="rId1" Type="http://schemas.openxmlformats.org/officeDocument/2006/relationships/slideLayout" Target="../slideLayouts/slideLayout12.xml"/><Relationship Id="rId6" Type="http://schemas.openxmlformats.org/officeDocument/2006/relationships/image" Target="../media/image1.png"/><Relationship Id="rId11" Type="http://schemas.openxmlformats.org/officeDocument/2006/relationships/hyperlink" Target="https://www.england.nhs.uk/wp-content/uploads/2021/03/qsir-responsibility-charting.pdf" TargetMode="External"/><Relationship Id="rId5" Type="http://schemas.openxmlformats.org/officeDocument/2006/relationships/hyperlink" Target="https://nhsdorsetccg.sharepoint.com/sites/Transformers/PMO/SitePages/Templates.aspx" TargetMode="External"/><Relationship Id="rId15" Type="http://schemas.openxmlformats.org/officeDocument/2006/relationships/image" Target="../media/image15.svg"/><Relationship Id="rId10" Type="http://schemas.openxmlformats.org/officeDocument/2006/relationships/hyperlink" Target="https://ourdorset.org.uk/transformation/wp-content/uploads/sites/5/2023/05/Lessons-log-2.xls" TargetMode="External"/><Relationship Id="rId4" Type="http://schemas.microsoft.com/office/2007/relationships/hdphoto" Target="../media/hdphoto1.wdp"/><Relationship Id="rId9" Type="http://schemas.openxmlformats.org/officeDocument/2006/relationships/hyperlink" Target="https://ourdorset.org.uk/transformation/wp-content/uploads/sites/5/2023/05/RACI-and-RAPID-templates.xlsx" TargetMode="External"/><Relationship Id="rId1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86.svg"/><Relationship Id="rId4" Type="http://schemas.openxmlformats.org/officeDocument/2006/relationships/image" Target="../media/image27.png"/></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92.png"/></Relationships>
</file>

<file path=ppt/slides/_rels/slide73.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22.png"/><Relationship Id="rId7" Type="http://schemas.openxmlformats.org/officeDocument/2006/relationships/image" Target="../media/image93.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86.svg"/><Relationship Id="rId5" Type="http://schemas.openxmlformats.org/officeDocument/2006/relationships/image" Target="../media/image27.png"/><Relationship Id="rId4" Type="http://schemas.openxmlformats.org/officeDocument/2006/relationships/image" Target="../media/image21.png"/></Relationships>
</file>

<file path=ppt/slides/_rels/slide74.xml.rels><?xml version="1.0" encoding="UTF-8" standalone="yes"?>
<Relationships xmlns="http://schemas.openxmlformats.org/package/2006/relationships"><Relationship Id="rId8" Type="http://schemas.openxmlformats.org/officeDocument/2006/relationships/image" Target="../media/image95.emf"/><Relationship Id="rId3" Type="http://schemas.openxmlformats.org/officeDocument/2006/relationships/image" Target="../media/image22.png"/><Relationship Id="rId7" Type="http://schemas.openxmlformats.org/officeDocument/2006/relationships/image" Target="../media/image86.sv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1.png"/></Relationships>
</file>

<file path=ppt/slides/_rels/slide75.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86.sv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1.png"/><Relationship Id="rId4" Type="http://schemas.openxmlformats.org/officeDocument/2006/relationships/image" Target="../media/image22.png"/></Relationships>
</file>

<file path=ppt/slides/_rels/slide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hyperlink" Target="http://2011.igem.org/Team:USTC-Software" TargetMode="External"/><Relationship Id="rId4" Type="http://schemas.openxmlformats.org/officeDocument/2006/relationships/image" Target="../media/image97.jpeg"/></Relationships>
</file>

<file path=ppt/slides/_rels/slide7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86.svg"/></Relationships>
</file>

<file path=ppt/slides/_rels/slide78.xml.rels><?xml version="1.0" encoding="UTF-8" standalone="yes"?>
<Relationships xmlns="http://schemas.openxmlformats.org/package/2006/relationships"><Relationship Id="rId8" Type="http://schemas.openxmlformats.org/officeDocument/2006/relationships/slide" Target="slide83.xml"/><Relationship Id="rId3" Type="http://schemas.microsoft.com/office/2007/relationships/hdphoto" Target="../media/hdphoto1.wdp"/><Relationship Id="rId7" Type="http://schemas.openxmlformats.org/officeDocument/2006/relationships/slide" Target="slide82.xml"/><Relationship Id="rId12" Type="http://schemas.openxmlformats.org/officeDocument/2006/relationships/slide" Target="slide87.xml"/><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slide" Target="slide81.xml"/><Relationship Id="rId11" Type="http://schemas.openxmlformats.org/officeDocument/2006/relationships/slide" Target="slide86.xml"/><Relationship Id="rId5" Type="http://schemas.openxmlformats.org/officeDocument/2006/relationships/slide" Target="slide80.xml"/><Relationship Id="rId10" Type="http://schemas.openxmlformats.org/officeDocument/2006/relationships/slide" Target="slide85.xml"/><Relationship Id="rId4" Type="http://schemas.openxmlformats.org/officeDocument/2006/relationships/slide" Target="slide79.xml"/><Relationship Id="rId9" Type="http://schemas.openxmlformats.org/officeDocument/2006/relationships/slide" Target="slide84.xml"/></Relationships>
</file>

<file path=ppt/slides/_rels/slide79.xml.rels><?xml version="1.0" encoding="UTF-8" standalone="yes"?>
<Relationships xmlns="http://schemas.openxmlformats.org/package/2006/relationships"><Relationship Id="rId8" Type="http://schemas.openxmlformats.org/officeDocument/2006/relationships/hyperlink" Target="https://ourdorset.org.uk/transformation/wp-content/uploads/sites/5/2023/05/Stakeholder-mapping-analysis.xlsx" TargetMode="External"/><Relationship Id="rId13" Type="http://schemas.openxmlformats.org/officeDocument/2006/relationships/image" Target="../media/image5.png"/><Relationship Id="rId3" Type="http://schemas.microsoft.com/office/2007/relationships/hdphoto" Target="../media/hdphoto1.wdp"/><Relationship Id="rId7" Type="http://schemas.openxmlformats.org/officeDocument/2006/relationships/hyperlink" Target="https://ourdorset.org.uk/transformation/wp-content/uploads/sites/5/2023/05/Comms-engagement-plan-v2.docx" TargetMode="External"/><Relationship Id="rId12" Type="http://schemas.openxmlformats.org/officeDocument/2006/relationships/hyperlink" Target="https://nhsdorsetccg.sharepoint.com/sites/Transformers/PMO/SitePages/Training%20and%20Development.aspx" TargetMode="External"/><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7.svg"/><Relationship Id="rId11" Type="http://schemas.openxmlformats.org/officeDocument/2006/relationships/hyperlink" Target="https://www.england.nhs.uk/wp-content/uploads/2021/03/qsir-responsibility-charting.pdf" TargetMode="External"/><Relationship Id="rId5" Type="http://schemas.openxmlformats.org/officeDocument/2006/relationships/image" Target="../media/image1.png"/><Relationship Id="rId15" Type="http://schemas.openxmlformats.org/officeDocument/2006/relationships/hyperlink" Target="https://ourdorset.org.uk/transformation/" TargetMode="External"/><Relationship Id="rId10" Type="http://schemas.openxmlformats.org/officeDocument/2006/relationships/hyperlink" Target="https://aqua.nhs.uk/wp-content/uploads/2023/07/qsir-acommunications-matrix.pdf" TargetMode="External"/><Relationship Id="rId4" Type="http://schemas.openxmlformats.org/officeDocument/2006/relationships/hyperlink" Target="https://nhsdorsetccg.sharepoint.com/sites/Transformers/PMO/SitePages/Templates.aspx" TargetMode="External"/><Relationship Id="rId9" Type="http://schemas.openxmlformats.org/officeDocument/2006/relationships/hyperlink" Target="https://ourdorset.org.uk/transformation/wp-content/uploads/sites/5/2023/05/RACI-and-RAPID-templates.xlsx" TargetMode="External"/><Relationship Id="rId1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hyperlink" Target="https://csnm.kku.ac.th/learning/course/36-project-cycle-management-pc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86.svg"/></Relationships>
</file>

<file path=ppt/slides/_rels/slide8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86.svg"/></Relationships>
</file>

<file path=ppt/slides/_rels/slide8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86.svg"/></Relationships>
</file>

<file path=ppt/slides/_rels/slide85.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101.png"/><Relationship Id="rId7" Type="http://schemas.openxmlformats.org/officeDocument/2006/relationships/hyperlink" Target="http://www.pngall.com/relationship-png" TargetMode="External"/><Relationship Id="rId12" Type="http://schemas.openxmlformats.org/officeDocument/2006/relationships/hyperlink" Target="https://www.goodfreephotos.com/vector-images/blue-calendar-vector-clipart.png.php" TargetMode="External"/><Relationship Id="rId2" Type="http://schemas.openxmlformats.org/officeDocument/2006/relationships/image" Target="../media/image22.png"/><Relationship Id="rId1" Type="http://schemas.openxmlformats.org/officeDocument/2006/relationships/slideLayout" Target="../slideLayouts/slideLayout12.xml"/><Relationship Id="rId6" Type="http://schemas.microsoft.com/office/2007/relationships/hdphoto" Target="../media/hdphoto2.wdp"/><Relationship Id="rId11" Type="http://schemas.openxmlformats.org/officeDocument/2006/relationships/image" Target="../media/image104.png"/><Relationship Id="rId5" Type="http://schemas.openxmlformats.org/officeDocument/2006/relationships/image" Target="../media/image102.png"/><Relationship Id="rId10" Type="http://schemas.openxmlformats.org/officeDocument/2006/relationships/hyperlink" Target="https://pixabay.com/en/feedback-group-communication-2044700/" TargetMode="External"/><Relationship Id="rId4" Type="http://schemas.openxmlformats.org/officeDocument/2006/relationships/hyperlink" Target="https://courses.lumenlearning.com/basicreadingandwriting/chapter/outcome-prewriting/" TargetMode="External"/><Relationship Id="rId9" Type="http://schemas.microsoft.com/office/2007/relationships/hdphoto" Target="../media/hdphoto3.wdp"/></Relationships>
</file>

<file path=ppt/slides/_rels/slide86.xml.rels><?xml version="1.0" encoding="UTF-8" standalone="yes"?>
<Relationships xmlns="http://schemas.openxmlformats.org/package/2006/relationships"><Relationship Id="rId3" Type="http://schemas.openxmlformats.org/officeDocument/2006/relationships/hyperlink" Target="https://aqua.nhs.uk/wp-content/uploads/2023/07/qsir-enabling-collaboration.pdf" TargetMode="External"/><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86.svg"/><Relationship Id="rId5" Type="http://schemas.openxmlformats.org/officeDocument/2006/relationships/image" Target="../media/image27.png"/><Relationship Id="rId4" Type="http://schemas.openxmlformats.org/officeDocument/2006/relationships/image" Target="../media/image21.png"/></Relationships>
</file>

<file path=ppt/slides/_rels/slide8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2.png"/><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7.svg"/><Relationship Id="rId11" Type="http://schemas.openxmlformats.org/officeDocument/2006/relationships/image" Target="../media/image15.sv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hyperlink" Target="https://nhsdorsetccg.sharepoint.com/sites/Transformers/PMO/SitePages/Templates.aspx" TargetMode="External"/><Relationship Id="rId9" Type="http://schemas.openxmlformats.org/officeDocument/2006/relationships/hyperlink" Target="https://nhsdorsetccg.sharepoint.com/sites/Transformers/PMO/SitePages/Training%20and%20Development.aspx"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5.png"/><Relationship Id="rId1" Type="http://schemas.openxmlformats.org/officeDocument/2006/relationships/slideLayout" Target="../slideLayouts/slideLayout12.xml"/><Relationship Id="rId5" Type="http://schemas.openxmlformats.org/officeDocument/2006/relationships/image" Target="../media/image86.svg"/><Relationship Id="rId4" Type="http://schemas.openxmlformats.org/officeDocument/2006/relationships/image" Target="../media/image27.png"/></Relationships>
</file>

<file path=ppt/slides/_rels/slide89.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image" Target="../media/image14.png"/><Relationship Id="rId7" Type="http://schemas.openxmlformats.org/officeDocument/2006/relationships/slide" Target="slide92.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slide" Target="slide91.xml"/><Relationship Id="rId5" Type="http://schemas.openxmlformats.org/officeDocument/2006/relationships/slide" Target="slide90.xml"/><Relationship Id="rId10" Type="http://schemas.openxmlformats.org/officeDocument/2006/relationships/slide" Target="slide95.xml"/><Relationship Id="rId4" Type="http://schemas.microsoft.com/office/2007/relationships/hdphoto" Target="../media/hdphoto1.wdp"/><Relationship Id="rId9" Type="http://schemas.openxmlformats.org/officeDocument/2006/relationships/slide" Target="slide94.xml"/></Relationships>
</file>

<file path=ppt/slides/_rels/slide9.xml.rels><?xml version="1.0" encoding="UTF-8" standalone="yes"?>
<Relationships xmlns="http://schemas.openxmlformats.org/package/2006/relationships"><Relationship Id="rId8" Type="http://schemas.openxmlformats.org/officeDocument/2006/relationships/hyperlink" Target="https://ourdorset.org.uk/transformation/wp-content/uploads/sites/5/2023/05/Fishbone-diagram.docx" TargetMode="External"/><Relationship Id="rId13" Type="http://schemas.openxmlformats.org/officeDocument/2006/relationships/hyperlink" Target="https://ourdorset.org.uk/transformation/wp-content/uploads/sites/5/2023/05/Stakeholder-mapping-analysis.xlsx" TargetMode="External"/><Relationship Id="rId18" Type="http://schemas.openxmlformats.org/officeDocument/2006/relationships/hyperlink" Target="https://ourdorset.org.uk/transformation/wp-content/uploads/sites/5/2023/02/Vision-Creating-a-vision-guide.pdf" TargetMode="External"/><Relationship Id="rId26" Type="http://schemas.openxmlformats.org/officeDocument/2006/relationships/hyperlink" Target="https://ourdorset.org.uk/transformation/" TargetMode="External"/><Relationship Id="rId3" Type="http://schemas.microsoft.com/office/2007/relationships/hdphoto" Target="../media/hdphoto1.wdp"/><Relationship Id="rId21" Type="http://schemas.openxmlformats.org/officeDocument/2006/relationships/hyperlink" Target="https://www.england.nhs.uk/wp-content/uploads/2021/12/qsir-stakeholder-involvement-an-overview.pdf" TargetMode="External"/><Relationship Id="rId7" Type="http://schemas.openxmlformats.org/officeDocument/2006/relationships/hyperlink" Target="https://ourdorset.org.uk/transformation/wp-content/uploads/sites/5/2023/05/Vision-_-Bold-steps_rich-picture-example-template.pdf" TargetMode="External"/><Relationship Id="rId12" Type="http://schemas.openxmlformats.org/officeDocument/2006/relationships/hyperlink" Target="https://ourdorset.org.uk/transformation/wp-content/uploads/sites/5/2023/05/RAID-log-RisksAssumptions-ConstraintsIssuesDependencies1.xlsx" TargetMode="External"/><Relationship Id="rId17" Type="http://schemas.openxmlformats.org/officeDocument/2006/relationships/hyperlink" Target="https://ourdorset.org.uk/transformation/wp-content/uploads/sites/5/2023/05/DPIA-Template-ICB-Jul23.docx" TargetMode="External"/><Relationship Id="rId25" Type="http://schemas.openxmlformats.org/officeDocument/2006/relationships/image" Target="../media/image15.svg"/><Relationship Id="rId2" Type="http://schemas.openxmlformats.org/officeDocument/2006/relationships/image" Target="../media/image14.png"/><Relationship Id="rId16" Type="http://schemas.openxmlformats.org/officeDocument/2006/relationships/hyperlink" Target="https://ourdorset.org.uk/transformation/wp-content/uploads/sites/5/2023/05/Project-Initiation-Document-Template.docx" TargetMode="External"/><Relationship Id="rId20" Type="http://schemas.openxmlformats.org/officeDocument/2006/relationships/hyperlink" Target="https://www.england.nhs.uk/wp-content/uploads/2022/02/qsir-stakeholder-analysis.pdf" TargetMode="External"/><Relationship Id="rId1" Type="http://schemas.openxmlformats.org/officeDocument/2006/relationships/slideLayout" Target="../slideLayouts/slideLayout12.xml"/><Relationship Id="rId6" Type="http://schemas.openxmlformats.org/officeDocument/2006/relationships/image" Target="../media/image17.svg"/><Relationship Id="rId11" Type="http://schemas.openxmlformats.org/officeDocument/2006/relationships/hyperlink" Target="https://ourdorset.org.uk/transformation/wp-content/uploads/sites/5/2023/05/Objectives-and-Deliverables-template.xlsx" TargetMode="External"/><Relationship Id="rId24" Type="http://schemas.openxmlformats.org/officeDocument/2006/relationships/image" Target="../media/image5.png"/><Relationship Id="rId5" Type="http://schemas.openxmlformats.org/officeDocument/2006/relationships/image" Target="../media/image1.png"/><Relationship Id="rId15" Type="http://schemas.openxmlformats.org/officeDocument/2006/relationships/hyperlink" Target="https://ourdorset.org.uk/transformation/wp-content/uploads/sites/5/2023/05/Project-Proposal.docx" TargetMode="External"/><Relationship Id="rId23" Type="http://schemas.openxmlformats.org/officeDocument/2006/relationships/hyperlink" Target="https://nhsdorsetccg.sharepoint.com/sites/Transformers/PMO/SitePages/Training%20and%20Development.aspx" TargetMode="External"/><Relationship Id="rId10" Type="http://schemas.openxmlformats.org/officeDocument/2006/relationships/hyperlink" Target="https://ourdorset.org.uk/transformation/wp-content/uploads/sites/5/2023/05/Affinity-Diagram.docx" TargetMode="External"/><Relationship Id="rId19" Type="http://schemas.openxmlformats.org/officeDocument/2006/relationships/hyperlink" Target="https://www.england.nhs.uk/wp-content/uploads/2021/03/qsir-responsibility-charting.pdf" TargetMode="External"/><Relationship Id="rId4" Type="http://schemas.openxmlformats.org/officeDocument/2006/relationships/hyperlink" Target="https://nhsdorsetccg.sharepoint.com/sites/Transformers/PMO/SitePages/Templates.aspx" TargetMode="External"/><Relationship Id="rId9" Type="http://schemas.openxmlformats.org/officeDocument/2006/relationships/hyperlink" Target="https://ourdorset.org.uk/transformation/wp-content/uploads/sites/5/2023/05/Driver-diagram-.docx" TargetMode="External"/><Relationship Id="rId14" Type="http://schemas.openxmlformats.org/officeDocument/2006/relationships/hyperlink" Target="https://ourdorset.org.uk/transformation/wp-content/uploads/sites/5/2023/05/Terms-of-Reference-Template.docx" TargetMode="External"/><Relationship Id="rId22" Type="http://schemas.openxmlformats.org/officeDocument/2006/relationships/hyperlink" Target="https://ourdorset.org.uk/transformation/wp-content/uploads/sites/5/2023/05/Impact-assessment-DPIA-Guidance.doc" TargetMode="External"/></Relationships>
</file>

<file path=ppt/slides/_rels/slide9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hyperlink" Target="https://ourdorset.org.uk/transformation/wp-content/uploads/sites/5/2023/05/Vision-_-Bold-steps_rich-picture-example-template.pdf" TargetMode="External"/><Relationship Id="rId3" Type="http://schemas.microsoft.com/office/2007/relationships/hdphoto" Target="../media/hdphoto1.wdp"/><Relationship Id="rId7" Type="http://schemas.openxmlformats.org/officeDocument/2006/relationships/image" Target="../media/image3.png"/><Relationship Id="rId12" Type="http://schemas.openxmlformats.org/officeDocument/2006/relationships/hyperlink" Target="https://ourdorset.org.uk/transformation/" TargetMode="External"/><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7.svg"/><Relationship Id="rId11" Type="http://schemas.openxmlformats.org/officeDocument/2006/relationships/image" Target="../media/image15.sv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hyperlink" Target="https://nhsdorsetccg.sharepoint.com/sites/Transformers/PMO/SitePages/Templates.aspx" TargetMode="External"/><Relationship Id="rId9" Type="http://schemas.openxmlformats.org/officeDocument/2006/relationships/hyperlink" Target="https://nhsdorsetccg.sharepoint.com/sites/Transformers/PMO/SitePages/Training%20and%20Development.aspx" TargetMode="External"/><Relationship Id="rId14" Type="http://schemas.openxmlformats.org/officeDocument/2006/relationships/hyperlink" Target="https://aqua.nhs.uk/wp-content/uploads/2023/07/qsir-commitment-enrolment-and-compliance.pdf" TargetMode="External"/></Relationships>
</file>

<file path=ppt/slides/_rels/slide9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slides/_rels/slide9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image" Target="../media/image86.svg"/><Relationship Id="rId4" Type="http://schemas.openxmlformats.org/officeDocument/2006/relationships/image" Target="../media/image27.png"/></Relationships>
</file>

<file path=ppt/slides/_rels/slide9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6.jpe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image" Target="../media/image86.svg"/><Relationship Id="rId4" Type="http://schemas.openxmlformats.org/officeDocument/2006/relationships/image" Target="../media/image27.png"/></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97.xml"/><Relationship Id="rId18" Type="http://schemas.openxmlformats.org/officeDocument/2006/relationships/slide" Target="slide102.xml"/><Relationship Id="rId3" Type="http://schemas.openxmlformats.org/officeDocument/2006/relationships/image" Target="../media/image14.png"/><Relationship Id="rId21" Type="http://schemas.openxmlformats.org/officeDocument/2006/relationships/slide" Target="slide105.xml"/><Relationship Id="rId7" Type="http://schemas.openxmlformats.org/officeDocument/2006/relationships/image" Target="../media/image17.svg"/><Relationship Id="rId12" Type="http://schemas.openxmlformats.org/officeDocument/2006/relationships/image" Target="../media/image15.svg"/><Relationship Id="rId17" Type="http://schemas.openxmlformats.org/officeDocument/2006/relationships/slide" Target="slide101.xml"/><Relationship Id="rId2" Type="http://schemas.openxmlformats.org/officeDocument/2006/relationships/notesSlide" Target="../notesSlides/notesSlide21.xml"/><Relationship Id="rId16" Type="http://schemas.openxmlformats.org/officeDocument/2006/relationships/slide" Target="slide100.xml"/><Relationship Id="rId20" Type="http://schemas.openxmlformats.org/officeDocument/2006/relationships/slide" Target="slide104.xml"/><Relationship Id="rId1" Type="http://schemas.openxmlformats.org/officeDocument/2006/relationships/slideLayout" Target="../slideLayouts/slideLayout12.xml"/><Relationship Id="rId6" Type="http://schemas.openxmlformats.org/officeDocument/2006/relationships/image" Target="../media/image1.png"/><Relationship Id="rId11" Type="http://schemas.openxmlformats.org/officeDocument/2006/relationships/image" Target="../media/image5.png"/><Relationship Id="rId24" Type="http://schemas.openxmlformats.org/officeDocument/2006/relationships/slide" Target="slide108.xml"/><Relationship Id="rId5" Type="http://schemas.openxmlformats.org/officeDocument/2006/relationships/hyperlink" Target="https://nhsdorsetccg.sharepoint.com/sites/Transformers/PMO/SitePages/Templates.aspx" TargetMode="External"/><Relationship Id="rId15" Type="http://schemas.openxmlformats.org/officeDocument/2006/relationships/slide" Target="slide99.xml"/><Relationship Id="rId23" Type="http://schemas.openxmlformats.org/officeDocument/2006/relationships/slide" Target="slide107.xml"/><Relationship Id="rId10" Type="http://schemas.openxmlformats.org/officeDocument/2006/relationships/hyperlink" Target="https://nhsdorsetccg.sharepoint.com/sites/Transformers/PMO/SitePages/Training%20and%20Development.aspx" TargetMode="External"/><Relationship Id="rId19" Type="http://schemas.openxmlformats.org/officeDocument/2006/relationships/slide" Target="slide103.xml"/><Relationship Id="rId4" Type="http://schemas.microsoft.com/office/2007/relationships/hdphoto" Target="../media/hdphoto1.wdp"/><Relationship Id="rId9" Type="http://schemas.openxmlformats.org/officeDocument/2006/relationships/image" Target="../media/image16.svg"/><Relationship Id="rId14" Type="http://schemas.openxmlformats.org/officeDocument/2006/relationships/slide" Target="slide98.xml"/><Relationship Id="rId22" Type="http://schemas.openxmlformats.org/officeDocument/2006/relationships/slide" Target="slide106.xml"/></Relationships>
</file>

<file path=ppt/slides/_rels/slide97.xml.rels><?xml version="1.0" encoding="UTF-8" standalone="yes"?>
<Relationships xmlns="http://schemas.openxmlformats.org/package/2006/relationships"><Relationship Id="rId8" Type="http://schemas.openxmlformats.org/officeDocument/2006/relationships/hyperlink" Target="https://ourdorset.org.uk/transformation/wp-content/uploads/sites/5/2023/05/Highlight-Report-blank-1.docx" TargetMode="External"/><Relationship Id="rId13" Type="http://schemas.openxmlformats.org/officeDocument/2006/relationships/hyperlink" Target="https://aqua.nhs.uk/wp-content/uploads/2023/07/qsir-report-on-progress.pdf" TargetMode="External"/><Relationship Id="rId3" Type="http://schemas.microsoft.com/office/2007/relationships/hdphoto" Target="../media/hdphoto1.wdp"/><Relationship Id="rId7" Type="http://schemas.openxmlformats.org/officeDocument/2006/relationships/image" Target="../media/image17.svg"/><Relationship Id="rId12" Type="http://schemas.openxmlformats.org/officeDocument/2006/relationships/hyperlink" Target="https://ourdorset.org.uk/transformation/wp-content/uploads/sites/5/2023/05/Meeting-minutes-and-actions-template.docx" TargetMode="External"/><Relationship Id="rId2" Type="http://schemas.openxmlformats.org/officeDocument/2006/relationships/image" Target="../media/image14.png"/><Relationship Id="rId16" Type="http://schemas.openxmlformats.org/officeDocument/2006/relationships/image" Target="../media/image15.svg"/><Relationship Id="rId1" Type="http://schemas.openxmlformats.org/officeDocument/2006/relationships/slideLayout" Target="../slideLayouts/slideLayout12.xml"/><Relationship Id="rId6" Type="http://schemas.openxmlformats.org/officeDocument/2006/relationships/image" Target="../media/image1.png"/><Relationship Id="rId11" Type="http://schemas.openxmlformats.org/officeDocument/2006/relationships/hyperlink" Target="https://ourdorset.org.uk/transformation/wp-content/uploads/sites/5/2023/05/Meeting-agenda-template.docx" TargetMode="External"/><Relationship Id="rId5" Type="http://schemas.openxmlformats.org/officeDocument/2006/relationships/hyperlink" Target="https://nhsdorsetccg.sharepoint.com/sites/Transformers/PMO/SitePages/Templates.aspx" TargetMode="External"/><Relationship Id="rId15" Type="http://schemas.openxmlformats.org/officeDocument/2006/relationships/image" Target="../media/image5.png"/><Relationship Id="rId10" Type="http://schemas.openxmlformats.org/officeDocument/2006/relationships/hyperlink" Target="https://ourdorset.org.uk/transformation/wp-content/uploads/sites/5/2023/05/Terms-of-Reference-Template.docx" TargetMode="External"/><Relationship Id="rId4" Type="http://schemas.openxmlformats.org/officeDocument/2006/relationships/hyperlink" Target="https://ourdorset.org.uk/transformation/" TargetMode="External"/><Relationship Id="rId9" Type="http://schemas.openxmlformats.org/officeDocument/2006/relationships/hyperlink" Target="https://ourdorset.org.uk/transformation/wp-content/uploads/sites/5/2023/02/Highlight-Report-PPT-Template.pptx" TargetMode="External"/><Relationship Id="rId14" Type="http://schemas.openxmlformats.org/officeDocument/2006/relationships/hyperlink" Target="https://nhsdorsetccg.sharepoint.com/sites/Transformers/PMO/SitePages/Training%20and%20Development.aspx"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2013.igem.org/Team:Berkeley/Methods/Protocols"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08.png"/><Relationship Id="rId5" Type="http://schemas.openxmlformats.org/officeDocument/2006/relationships/hyperlink" Target="https://library.stou.ac.th/home" TargetMode="External"/><Relationship Id="rId4" Type="http://schemas.openxmlformats.org/officeDocument/2006/relationships/image" Target="../media/image107.png"/></Relationships>
</file>

<file path=ppt/slides/_rels/slide9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8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2AF0F2-3167-4CDC-B1B0-61CDA535D3AF}"/>
              </a:ext>
            </a:extLst>
          </p:cNvPr>
          <p:cNvSpPr txBox="1"/>
          <p:nvPr/>
        </p:nvSpPr>
        <p:spPr>
          <a:xfrm>
            <a:off x="9416716" y="6433342"/>
            <a:ext cx="21336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Framework stages</a:t>
            </a:r>
          </a:p>
        </p:txBody>
      </p:sp>
      <p:sp>
        <p:nvSpPr>
          <p:cNvPr id="23" name="TextBox 22">
            <a:extLst>
              <a:ext uri="{FF2B5EF4-FFF2-40B4-BE49-F238E27FC236}">
                <a16:creationId xmlns:a16="http://schemas.microsoft.com/office/drawing/2014/main" id="{E2C2772A-16A0-48AB-A5D3-E27561882535}"/>
              </a:ext>
            </a:extLst>
          </p:cNvPr>
          <p:cNvSpPr txBox="1"/>
          <p:nvPr/>
        </p:nvSpPr>
        <p:spPr>
          <a:xfrm>
            <a:off x="641684" y="6433342"/>
            <a:ext cx="21336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Table of contents</a:t>
            </a:r>
          </a:p>
        </p:txBody>
      </p:sp>
      <p:pic>
        <p:nvPicPr>
          <p:cNvPr id="5" name="Picture 4">
            <a:hlinkClick r:id="rId2" action="ppaction://hlinksldjump"/>
            <a:extLst>
              <a:ext uri="{FF2B5EF4-FFF2-40B4-BE49-F238E27FC236}">
                <a16:creationId xmlns:a16="http://schemas.microsoft.com/office/drawing/2014/main" id="{44F64BCF-8FFF-4E43-94E6-701FDF2E6AB8}"/>
              </a:ext>
            </a:extLst>
          </p:cNvPr>
          <p:cNvPicPr>
            <a:picLocks noChangeAspect="1"/>
          </p:cNvPicPr>
          <p:nvPr/>
        </p:nvPicPr>
        <p:blipFill>
          <a:blip r:embed="rId3"/>
          <a:stretch>
            <a:fillRect/>
          </a:stretch>
        </p:blipFill>
        <p:spPr>
          <a:xfrm>
            <a:off x="8511625" y="977872"/>
            <a:ext cx="3418872" cy="5615150"/>
          </a:xfrm>
          <a:prstGeom prst="rect">
            <a:avLst/>
          </a:prstGeom>
        </p:spPr>
      </p:pic>
      <p:sp>
        <p:nvSpPr>
          <p:cNvPr id="12" name="TextBox 11"/>
          <p:cNvSpPr txBox="1"/>
          <p:nvPr/>
        </p:nvSpPr>
        <p:spPr>
          <a:xfrm>
            <a:off x="9492640" y="1354266"/>
            <a:ext cx="145684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Start</a:t>
            </a:r>
          </a:p>
        </p:txBody>
      </p:sp>
      <p:sp>
        <p:nvSpPr>
          <p:cNvPr id="16" name="TextBox 15"/>
          <p:cNvSpPr txBox="1"/>
          <p:nvPr/>
        </p:nvSpPr>
        <p:spPr>
          <a:xfrm>
            <a:off x="8994853" y="2405189"/>
            <a:ext cx="245241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Planning &amp; Design</a:t>
            </a:r>
          </a:p>
        </p:txBody>
      </p:sp>
      <p:sp>
        <p:nvSpPr>
          <p:cNvPr id="17" name="TextBox 16"/>
          <p:cNvSpPr txBox="1"/>
          <p:nvPr/>
        </p:nvSpPr>
        <p:spPr>
          <a:xfrm>
            <a:off x="9492640" y="3530509"/>
            <a:ext cx="145684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Delivery</a:t>
            </a:r>
          </a:p>
        </p:txBody>
      </p:sp>
      <p:sp>
        <p:nvSpPr>
          <p:cNvPr id="18" name="TextBox 17"/>
          <p:cNvSpPr txBox="1"/>
          <p:nvPr/>
        </p:nvSpPr>
        <p:spPr>
          <a:xfrm>
            <a:off x="9265795" y="4552034"/>
            <a:ext cx="197932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Close</a:t>
            </a:r>
          </a:p>
        </p:txBody>
      </p:sp>
      <p:grpSp>
        <p:nvGrpSpPr>
          <p:cNvPr id="21" name="Group 20"/>
          <p:cNvGrpSpPr/>
          <p:nvPr/>
        </p:nvGrpSpPr>
        <p:grpSpPr>
          <a:xfrm>
            <a:off x="478625" y="4741946"/>
            <a:ext cx="7720217" cy="1851076"/>
            <a:chOff x="276387" y="2030957"/>
            <a:chExt cx="9224074" cy="1851076"/>
          </a:xfrm>
        </p:grpSpPr>
        <p:sp>
          <p:nvSpPr>
            <p:cNvPr id="22" name="Rectangle 21"/>
            <p:cNvSpPr/>
            <p:nvPr/>
          </p:nvSpPr>
          <p:spPr>
            <a:xfrm>
              <a:off x="276387" y="2030957"/>
              <a:ext cx="4676613" cy="391487"/>
            </a:xfrm>
            <a:prstGeom prst="rect">
              <a:avLst/>
            </a:prstGeom>
            <a:solidFill>
              <a:srgbClr val="9A3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Framework</a:t>
              </a:r>
            </a:p>
          </p:txBody>
        </p:sp>
        <p:sp>
          <p:nvSpPr>
            <p:cNvPr id="24" name="Rectangle 23"/>
            <p:cNvSpPr/>
            <p:nvPr/>
          </p:nvSpPr>
          <p:spPr>
            <a:xfrm>
              <a:off x="276387" y="2398370"/>
              <a:ext cx="9224074" cy="1483663"/>
            </a:xfrm>
            <a:prstGeom prst="rect">
              <a:avLst/>
            </a:prstGeom>
            <a:solidFill>
              <a:srgbClr val="F0D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The framework has four stages, and the purpose of this guide is to support you in managing your projects by defining the key activities in each stage and providing best practice advice, tools and templates.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The four stages of the framework can be found on the next page. </a:t>
              </a:r>
            </a:p>
          </p:txBody>
        </p:sp>
      </p:grpSp>
      <p:grpSp>
        <p:nvGrpSpPr>
          <p:cNvPr id="25" name="Group 24"/>
          <p:cNvGrpSpPr/>
          <p:nvPr/>
        </p:nvGrpSpPr>
        <p:grpSpPr>
          <a:xfrm>
            <a:off x="478625" y="917423"/>
            <a:ext cx="7740047" cy="3610365"/>
            <a:chOff x="259684" y="3974629"/>
            <a:chExt cx="9224074" cy="3610365"/>
          </a:xfrm>
        </p:grpSpPr>
        <p:sp>
          <p:nvSpPr>
            <p:cNvPr id="26" name="Rectangle 25"/>
            <p:cNvSpPr/>
            <p:nvPr/>
          </p:nvSpPr>
          <p:spPr>
            <a:xfrm>
              <a:off x="259684" y="3974629"/>
              <a:ext cx="4676613" cy="391487"/>
            </a:xfrm>
            <a:prstGeom prst="rect">
              <a:avLst/>
            </a:prstGeom>
            <a:solidFill>
              <a:srgbClr val="3B5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Background</a:t>
              </a:r>
            </a:p>
          </p:txBody>
        </p:sp>
        <p:sp>
          <p:nvSpPr>
            <p:cNvPr id="27" name="Rectangle 26"/>
            <p:cNvSpPr/>
            <p:nvPr/>
          </p:nvSpPr>
          <p:spPr>
            <a:xfrm>
              <a:off x="259684" y="4380630"/>
              <a:ext cx="9224074" cy="3204364"/>
            </a:xfrm>
            <a:prstGeom prst="rect">
              <a:avLst/>
            </a:prstGeom>
            <a:solidFill>
              <a:srgbClr val="DFE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The project management framework has been developed, with partners across Dorset, to provide a guide for anyone working within a project management setting across the ICS to be able to deliver projects in a consistent way.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The framework is relevant to healthcare in Dorset and flexible to meet the needs of all types of projects across the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It aims to remove any uncertainty around running a project by being clear about; the stages, roles and responsibilities, behaviours, competencies, processes and templates that are needed in a project. </a:t>
              </a:r>
            </a:p>
          </p:txBody>
        </p:sp>
      </p:grpSp>
      <p:sp>
        <p:nvSpPr>
          <p:cNvPr id="13" name="TextBox 12">
            <a:hlinkClick r:id="rId2" action="ppaction://hlinksldjump"/>
          </p:cNvPr>
          <p:cNvSpPr txBox="1"/>
          <p:nvPr/>
        </p:nvSpPr>
        <p:spPr>
          <a:xfrm>
            <a:off x="9492641" y="5549372"/>
            <a:ext cx="145684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here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enter</a:t>
            </a:r>
          </a:p>
        </p:txBody>
      </p:sp>
      <p:sp>
        <p:nvSpPr>
          <p:cNvPr id="29" name="Rectangle 28"/>
          <p:cNvSpPr/>
          <p:nvPr/>
        </p:nvSpPr>
        <p:spPr>
          <a:xfrm>
            <a:off x="-101600" y="-46184"/>
            <a:ext cx="12293598" cy="853817"/>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Arial"/>
              </a:rPr>
              <a:t>Introduction to Project </a:t>
            </a:r>
            <a:r>
              <a:rPr lang="en-GB" sz="3200" b="1" dirty="0">
                <a:solidFill>
                  <a:prstClr val="white"/>
                </a:solidFill>
                <a:effectLst>
                  <a:outerShdw blurRad="38100" dist="38100" dir="2700000" algn="tl">
                    <a:srgbClr val="000000">
                      <a:alpha val="43137"/>
                    </a:srgbClr>
                  </a:outerShdw>
                </a:effectLst>
                <a:latin typeface="Arial"/>
                <a:cs typeface="Arial"/>
              </a:rPr>
              <a:t>Management</a:t>
            </a:r>
            <a:r>
              <a:rPr kumimoji="0" lang="en-GB"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Arial"/>
              </a:rPr>
              <a:t> </a:t>
            </a:r>
            <a:r>
              <a:rPr lang="en-GB" sz="3200" b="1" dirty="0">
                <a:solidFill>
                  <a:prstClr val="white"/>
                </a:solidFill>
                <a:effectLst>
                  <a:outerShdw blurRad="38100" dist="38100" dir="2700000" algn="tl">
                    <a:srgbClr val="000000">
                      <a:alpha val="43137"/>
                    </a:srgbClr>
                  </a:outerShdw>
                </a:effectLst>
                <a:latin typeface="Arial"/>
                <a:cs typeface="Arial"/>
              </a:rPr>
              <a:t>Framework</a:t>
            </a:r>
            <a:endParaRPr kumimoji="0" lang="en-GB"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Arial"/>
            </a:endParaRPr>
          </a:p>
        </p:txBody>
      </p:sp>
    </p:spTree>
    <p:extLst>
      <p:ext uri="{BB962C8B-B14F-4D97-AF65-F5344CB8AC3E}">
        <p14:creationId xmlns:p14="http://schemas.microsoft.com/office/powerpoint/2010/main" val="274469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388AD70B-8058-4F45-A03B-38253DC027D3}"/>
              </a:ext>
            </a:extLst>
          </p:cNvPr>
          <p:cNvSpPr/>
          <p:nvPr/>
        </p:nvSpPr>
        <p:spPr>
          <a:xfrm>
            <a:off x="4346833" y="5533726"/>
            <a:ext cx="7662287" cy="525571"/>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r>
              <a:rPr lang="en-GB" sz="1200" b="1" dirty="0">
                <a:solidFill>
                  <a:schemeClr val="tx2">
                    <a:lumMod val="75000"/>
                  </a:schemeClr>
                </a:solidFill>
                <a:latin typeface="Arial" panose="020B0604020202020204" pitchFamily="34" charset="0"/>
                <a:cs typeface="Arial" panose="020B0604020202020204" pitchFamily="34" charset="0"/>
              </a:rPr>
              <a:t>Helpful Tip  </a:t>
            </a:r>
            <a:r>
              <a:rPr lang="en-GB" sz="1200" dirty="0">
                <a:solidFill>
                  <a:schemeClr val="tx2">
                    <a:lumMod val="75000"/>
                  </a:schemeClr>
                </a:solidFill>
                <a:latin typeface="Arial" panose="020B0604020202020204" pitchFamily="34" charset="0"/>
                <a:cs typeface="Arial" panose="020B0604020202020204" pitchFamily="34" charset="0"/>
              </a:rPr>
              <a:t>Look for best practice and successes as well as reviewing lessons learned from previous</a:t>
            </a:r>
          </a:p>
          <a:p>
            <a:r>
              <a:rPr lang="en-GB" sz="1200" dirty="0">
                <a:solidFill>
                  <a:schemeClr val="tx2">
                    <a:lumMod val="75000"/>
                  </a:schemeClr>
                </a:solidFill>
                <a:latin typeface="Arial" panose="020B0604020202020204" pitchFamily="34" charset="0"/>
                <a:cs typeface="Arial" panose="020B0604020202020204" pitchFamily="34" charset="0"/>
              </a:rPr>
              <a:t>projects.  This research is important as it will form the foundation of evidence your project is based on.</a:t>
            </a:r>
          </a:p>
        </p:txBody>
      </p:sp>
      <p:pic>
        <p:nvPicPr>
          <p:cNvPr id="128" name="Picture 127">
            <a:extLst>
              <a:ext uri="{FF2B5EF4-FFF2-40B4-BE49-F238E27FC236}">
                <a16:creationId xmlns:a16="http://schemas.microsoft.com/office/drawing/2014/main" id="{118A8C43-A474-4CB5-8603-6571CF186EB5}"/>
              </a:ext>
            </a:extLst>
          </p:cNvPr>
          <p:cNvPicPr>
            <a:picLocks noChangeAspect="1"/>
          </p:cNvPicPr>
          <p:nvPr/>
        </p:nvPicPr>
        <p:blipFill>
          <a:blip r:embed="rId2"/>
          <a:stretch>
            <a:fillRect/>
          </a:stretch>
        </p:blipFill>
        <p:spPr>
          <a:xfrm>
            <a:off x="5733177" y="1954511"/>
            <a:ext cx="5117343" cy="2948977"/>
          </a:xfrm>
          <a:prstGeom prst="rect">
            <a:avLst/>
          </a:prstGeom>
        </p:spPr>
      </p:pic>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18" name="Rectangle 117">
            <a:extLst>
              <a:ext uri="{FF2B5EF4-FFF2-40B4-BE49-F238E27FC236}">
                <a16:creationId xmlns:a16="http://schemas.microsoft.com/office/drawing/2014/main" id="{1B96EA3D-860D-4993-BF8E-30B7905553D1}"/>
              </a:ext>
            </a:extLst>
          </p:cNvPr>
          <p:cNvSpPr/>
          <p:nvPr/>
        </p:nvSpPr>
        <p:spPr>
          <a:xfrm>
            <a:off x="331200" y="1224000"/>
            <a:ext cx="5399644" cy="3785652"/>
          </a:xfrm>
          <a:prstGeom prst="rect">
            <a:avLst/>
          </a:prstGeom>
        </p:spPr>
        <p:txBody>
          <a:bodyPr wrap="square" anchor="t">
            <a:spAutoFit/>
          </a:bodyPr>
          <a:lstStyle/>
          <a:p>
            <a:r>
              <a:rPr lang="en-GB" sz="1600" b="1" dirty="0">
                <a:solidFill>
                  <a:srgbClr val="485E6D"/>
                </a:solidFill>
                <a:latin typeface="Arial"/>
                <a:cs typeface="Arial"/>
              </a:rPr>
              <a:t>Where do Projects Come From? </a:t>
            </a:r>
          </a:p>
          <a:p>
            <a:endParaRPr lang="en-GB" sz="1600" b="1" dirty="0">
              <a:solidFill>
                <a:srgbClr val="485E6D"/>
              </a:solidFill>
              <a:latin typeface="Arial"/>
              <a:cs typeface="Arial"/>
            </a:endParaRPr>
          </a:p>
          <a:p>
            <a:r>
              <a:rPr lang="en-GB" sz="1600" dirty="0">
                <a:solidFill>
                  <a:srgbClr val="485E6D"/>
                </a:solidFill>
                <a:latin typeface="Arial"/>
                <a:cs typeface="Arial"/>
              </a:rPr>
              <a:t>Projects are used to deliver change, and these changes often come from four main sources, </a:t>
            </a:r>
            <a:r>
              <a:rPr lang="en-GB" sz="1600" b="1" dirty="0">
                <a:solidFill>
                  <a:srgbClr val="485E6D"/>
                </a:solidFill>
                <a:latin typeface="Arial"/>
                <a:cs typeface="Arial"/>
              </a:rPr>
              <a:t>as seen in the diagram.  </a:t>
            </a:r>
            <a:endParaRPr lang="en-GB" sz="1600" dirty="0">
              <a:solidFill>
                <a:srgbClr val="485E6D"/>
              </a:solidFill>
              <a:latin typeface="Arial"/>
              <a:ea typeface="+mn-lt"/>
              <a:cs typeface="+mn-lt"/>
            </a:endParaRPr>
          </a:p>
          <a:p>
            <a:endParaRPr lang="en-GB" sz="1600" b="1" dirty="0">
              <a:solidFill>
                <a:srgbClr val="485E6D"/>
              </a:solidFill>
              <a:latin typeface="Arial"/>
              <a:ea typeface="+mn-lt"/>
              <a:cs typeface="+mn-lt"/>
            </a:endParaRPr>
          </a:p>
          <a:p>
            <a:r>
              <a:rPr lang="en-GB" sz="1600" b="1" dirty="0">
                <a:solidFill>
                  <a:srgbClr val="485E6D"/>
                </a:solidFill>
                <a:latin typeface="Arial"/>
                <a:ea typeface="+mn-lt"/>
                <a:cs typeface="+mn-lt"/>
              </a:rPr>
              <a:t>A Project Proposal </a:t>
            </a:r>
            <a:r>
              <a:rPr lang="en-GB" sz="1600" dirty="0">
                <a:solidFill>
                  <a:srgbClr val="485E6D"/>
                </a:solidFill>
                <a:latin typeface="Arial"/>
                <a:ea typeface="+mn-lt"/>
                <a:cs typeface="+mn-lt"/>
              </a:rPr>
              <a:t>provides:</a:t>
            </a:r>
          </a:p>
          <a:p>
            <a:endParaRPr lang="en-GB" sz="1600" dirty="0">
              <a:solidFill>
                <a:srgbClr val="485E6D"/>
              </a:solidFill>
              <a:latin typeface="Arial"/>
              <a:ea typeface="+mn-lt"/>
              <a:cs typeface="+mn-lt"/>
            </a:endParaRPr>
          </a:p>
          <a:p>
            <a:pPr marL="742950" lvl="1" indent="-285750">
              <a:buFont typeface="Wingdings" panose="05000000000000000000" pitchFamily="2" charset="2"/>
              <a:buChar char="Ø"/>
            </a:pPr>
            <a:r>
              <a:rPr lang="en-GB" sz="1600" dirty="0">
                <a:solidFill>
                  <a:srgbClr val="485E6D"/>
                </a:solidFill>
                <a:latin typeface="Arial"/>
                <a:ea typeface="+mn-lt"/>
                <a:cs typeface="+mn-lt"/>
              </a:rPr>
              <a:t>Outline detail about the project</a:t>
            </a:r>
          </a:p>
          <a:p>
            <a:pPr marL="742950" lvl="1" indent="-285750">
              <a:buFont typeface="Wingdings" panose="05000000000000000000" pitchFamily="2" charset="2"/>
              <a:buChar char="Ø"/>
            </a:pPr>
            <a:r>
              <a:rPr lang="en-GB" sz="1600" dirty="0">
                <a:solidFill>
                  <a:srgbClr val="485E6D"/>
                </a:solidFill>
                <a:latin typeface="Arial"/>
                <a:ea typeface="+mn-lt"/>
                <a:cs typeface="+mn-lt"/>
              </a:rPr>
              <a:t>Basic ideas and information available at the time</a:t>
            </a:r>
          </a:p>
          <a:p>
            <a:endParaRPr lang="en-GB" sz="1600" dirty="0">
              <a:solidFill>
                <a:srgbClr val="485E6D"/>
              </a:solidFill>
              <a:latin typeface="Arial"/>
              <a:ea typeface="+mn-lt"/>
              <a:cs typeface="+mn-lt"/>
            </a:endParaRPr>
          </a:p>
          <a:p>
            <a:r>
              <a:rPr lang="en-GB" sz="1600" b="1" dirty="0">
                <a:solidFill>
                  <a:srgbClr val="485E6D"/>
                </a:solidFill>
                <a:latin typeface="Arial"/>
                <a:ea typeface="+mn-lt"/>
                <a:cs typeface="+mn-lt"/>
              </a:rPr>
              <a:t>Research</a:t>
            </a:r>
            <a:r>
              <a:rPr lang="en-GB" sz="1600" dirty="0">
                <a:solidFill>
                  <a:srgbClr val="485E6D"/>
                </a:solidFill>
                <a:latin typeface="Arial"/>
                <a:ea typeface="+mn-lt"/>
                <a:cs typeface="+mn-lt"/>
              </a:rPr>
              <a:t> is then required to take the project forward and to start building the foundations.</a:t>
            </a:r>
          </a:p>
          <a:p>
            <a:pPr algn="just"/>
            <a:endParaRPr lang="en-GB" sz="1600" dirty="0">
              <a:solidFill>
                <a:srgbClr val="485E6D"/>
              </a:solidFill>
              <a:latin typeface="Arial" panose="020B0604020202020204" pitchFamily="34" charset="0"/>
              <a:cs typeface="Arial" panose="020B0604020202020204" pitchFamily="34" charset="0"/>
            </a:endParaRPr>
          </a:p>
          <a:p>
            <a:pPr algn="just"/>
            <a:endParaRPr lang="en-GB" sz="1600" dirty="0">
              <a:solidFill>
                <a:srgbClr val="485E6D"/>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C138754E-BDD1-44E3-AD99-9AC590E5CC69}"/>
              </a:ext>
            </a:extLst>
          </p:cNvPr>
          <p:cNvSpPr txBox="1"/>
          <p:nvPr/>
        </p:nvSpPr>
        <p:spPr>
          <a:xfrm>
            <a:off x="641684" y="6448731"/>
            <a:ext cx="213360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Start stage tools</a:t>
            </a:r>
          </a:p>
        </p:txBody>
      </p:sp>
      <p:sp>
        <p:nvSpPr>
          <p:cNvPr id="54" name="TextBox 53">
            <a:extLst>
              <a:ext uri="{FF2B5EF4-FFF2-40B4-BE49-F238E27FC236}">
                <a16:creationId xmlns:a16="http://schemas.microsoft.com/office/drawing/2014/main" id="{8588A0EA-DBA2-4E1B-9EAA-28227808E87E}"/>
              </a:ext>
            </a:extLst>
          </p:cNvPr>
          <p:cNvSpPr txBox="1"/>
          <p:nvPr/>
        </p:nvSpPr>
        <p:spPr>
          <a:xfrm>
            <a:off x="9367096" y="6448731"/>
            <a:ext cx="2339999" cy="338554"/>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Kick-off the project</a:t>
            </a:r>
          </a:p>
        </p:txBody>
      </p:sp>
      <p:sp>
        <p:nvSpPr>
          <p:cNvPr id="56" name="TextBox 55">
            <a:extLst>
              <a:ext uri="{FF2B5EF4-FFF2-40B4-BE49-F238E27FC236}">
                <a16:creationId xmlns:a16="http://schemas.microsoft.com/office/drawing/2014/main" id="{82BFC2CE-6160-48A9-9BC9-646D440247E5}"/>
              </a:ext>
            </a:extLst>
          </p:cNvPr>
          <p:cNvSpPr txBox="1"/>
          <p:nvPr/>
        </p:nvSpPr>
        <p:spPr>
          <a:xfrm>
            <a:off x="331200" y="558000"/>
            <a:ext cx="346653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Project Discovery</a:t>
            </a:r>
          </a:p>
        </p:txBody>
      </p:sp>
      <p:grpSp>
        <p:nvGrpSpPr>
          <p:cNvPr id="2" name="Group 1">
            <a:extLst>
              <a:ext uri="{FF2B5EF4-FFF2-40B4-BE49-F238E27FC236}">
                <a16:creationId xmlns:a16="http://schemas.microsoft.com/office/drawing/2014/main" id="{56704B78-EEFE-49F2-97CC-B18E836BF0AD}"/>
              </a:ext>
            </a:extLst>
          </p:cNvPr>
          <p:cNvGrpSpPr/>
          <p:nvPr/>
        </p:nvGrpSpPr>
        <p:grpSpPr>
          <a:xfrm>
            <a:off x="6153114" y="6987617"/>
            <a:ext cx="2962580" cy="960542"/>
            <a:chOff x="6153114" y="5316732"/>
            <a:chExt cx="2962580" cy="960542"/>
          </a:xfrm>
        </p:grpSpPr>
        <p:sp>
          <p:nvSpPr>
            <p:cNvPr id="59" name="Rectangle: Rounded Corners 58">
              <a:extLst>
                <a:ext uri="{FF2B5EF4-FFF2-40B4-BE49-F238E27FC236}">
                  <a16:creationId xmlns:a16="http://schemas.microsoft.com/office/drawing/2014/main" id="{9398C195-F347-4A59-B20D-27AC8E6D82D2}"/>
                </a:ext>
              </a:extLst>
            </p:cNvPr>
            <p:cNvSpPr/>
            <p:nvPr/>
          </p:nvSpPr>
          <p:spPr>
            <a:xfrm>
              <a:off x="6153114" y="5983076"/>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61" name="Rectangle: Rounded Corners 60">
              <a:extLst>
                <a:ext uri="{FF2B5EF4-FFF2-40B4-BE49-F238E27FC236}">
                  <a16:creationId xmlns:a16="http://schemas.microsoft.com/office/drawing/2014/main" id="{6AD2D386-B4D1-44D6-802D-6F076DF573E9}"/>
                </a:ext>
              </a:extLst>
            </p:cNvPr>
            <p:cNvSpPr/>
            <p:nvPr/>
          </p:nvSpPr>
          <p:spPr>
            <a:xfrm>
              <a:off x="6153114" y="5649904"/>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63" name="Rectangle: Rounded Corners 62">
              <a:extLst>
                <a:ext uri="{FF2B5EF4-FFF2-40B4-BE49-F238E27FC236}">
                  <a16:creationId xmlns:a16="http://schemas.microsoft.com/office/drawing/2014/main" id="{79A0CFA2-4E22-43CC-AB72-84CD220F8FDD}"/>
                </a:ext>
              </a:extLst>
            </p:cNvPr>
            <p:cNvSpPr/>
            <p:nvPr/>
          </p:nvSpPr>
          <p:spPr>
            <a:xfrm>
              <a:off x="6153114" y="5316732"/>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pic>
        <p:nvPicPr>
          <p:cNvPr id="18" name="Picture 17">
            <a:extLst>
              <a:ext uri="{FF2B5EF4-FFF2-40B4-BE49-F238E27FC236}">
                <a16:creationId xmlns:a16="http://schemas.microsoft.com/office/drawing/2014/main" id="{D0308FE0-7474-40DB-AF37-A2D01263FD3B}"/>
              </a:ext>
            </a:extLst>
          </p:cNvPr>
          <p:cNvPicPr/>
          <p:nvPr/>
        </p:nvPicPr>
        <p:blipFill>
          <a:blip r:embed="rId4">
            <a:extLst>
              <a:ext uri="{28A0092B-C50C-407E-A947-70E740481C1C}">
                <a14:useLocalDpi xmlns:a14="http://schemas.microsoft.com/office/drawing/2010/main" val="0"/>
              </a:ext>
            </a:extLst>
          </a:blip>
          <a:srcRect/>
          <a:stretch/>
        </p:blipFill>
        <p:spPr>
          <a:xfrm>
            <a:off x="11334239" y="5351330"/>
            <a:ext cx="857761" cy="879477"/>
          </a:xfrm>
          <a:prstGeom prst="rect">
            <a:avLst/>
          </a:prstGeom>
          <a:ln>
            <a:noFill/>
          </a:ln>
          <a:effectLst>
            <a:outerShdw blurRad="50800" dist="38100" dir="5400000" algn="t" rotWithShape="0">
              <a:prstClr val="black">
                <a:alpha val="40000"/>
              </a:prstClr>
            </a:outerShdw>
          </a:effectLst>
        </p:spPr>
      </p:pic>
      <p:sp>
        <p:nvSpPr>
          <p:cNvPr id="3" name="Rectangle: Rounded Corners 2">
            <a:extLst>
              <a:ext uri="{FF2B5EF4-FFF2-40B4-BE49-F238E27FC236}">
                <a16:creationId xmlns:a16="http://schemas.microsoft.com/office/drawing/2014/main" id="{11759753-9FDD-40BE-8D86-0E01E849D4F4}"/>
              </a:ext>
            </a:extLst>
          </p:cNvPr>
          <p:cNvSpPr/>
          <p:nvPr/>
        </p:nvSpPr>
        <p:spPr>
          <a:xfrm>
            <a:off x="5783112" y="1668658"/>
            <a:ext cx="5069941" cy="3234830"/>
          </a:xfrm>
          <a:prstGeom prst="roundRect">
            <a:avLst>
              <a:gd name="adj" fmla="val 4043"/>
            </a:avLst>
          </a:prstGeom>
          <a:solidFill>
            <a:srgbClr val="7030A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nvGrpSpPr>
          <p:cNvPr id="22" name="Group 21" hidden="1">
            <a:extLst>
              <a:ext uri="{FF2B5EF4-FFF2-40B4-BE49-F238E27FC236}">
                <a16:creationId xmlns:a16="http://schemas.microsoft.com/office/drawing/2014/main" id="{99C8676B-5192-42A3-A24E-9A2FC0087EAC}"/>
              </a:ext>
            </a:extLst>
          </p:cNvPr>
          <p:cNvGrpSpPr/>
          <p:nvPr/>
        </p:nvGrpSpPr>
        <p:grpSpPr>
          <a:xfrm>
            <a:off x="741335" y="1302071"/>
            <a:ext cx="10823557" cy="4100053"/>
            <a:chOff x="4140976" y="1843027"/>
            <a:chExt cx="3249210" cy="4023898"/>
          </a:xfrm>
        </p:grpSpPr>
        <p:grpSp>
          <p:nvGrpSpPr>
            <p:cNvPr id="23" name="Group 22">
              <a:extLst>
                <a:ext uri="{FF2B5EF4-FFF2-40B4-BE49-F238E27FC236}">
                  <a16:creationId xmlns:a16="http://schemas.microsoft.com/office/drawing/2014/main" id="{8A33EB94-DFAA-4B79-9376-08091A5724B7}"/>
                </a:ext>
              </a:extLst>
            </p:cNvPr>
            <p:cNvGrpSpPr/>
            <p:nvPr/>
          </p:nvGrpSpPr>
          <p:grpSpPr>
            <a:xfrm>
              <a:off x="4140976" y="1843027"/>
              <a:ext cx="3249210" cy="4023898"/>
              <a:chOff x="7484754" y="1296000"/>
              <a:chExt cx="3249210" cy="4183616"/>
            </a:xfrm>
          </p:grpSpPr>
          <p:sp>
            <p:nvSpPr>
              <p:cNvPr id="25" name="Rectangle 132">
                <a:extLst>
                  <a:ext uri="{FF2B5EF4-FFF2-40B4-BE49-F238E27FC236}">
                    <a16:creationId xmlns:a16="http://schemas.microsoft.com/office/drawing/2014/main" id="{9FC24555-5776-4654-8026-9DE33D8C277A}"/>
                  </a:ext>
                </a:extLst>
              </p:cNvPr>
              <p:cNvSpPr/>
              <p:nvPr/>
            </p:nvSpPr>
            <p:spPr>
              <a:xfrm>
                <a:off x="7484754" y="1296000"/>
                <a:ext cx="3249210" cy="4183616"/>
              </a:xfrm>
              <a:prstGeom prst="roundRect">
                <a:avLst/>
              </a:prstGeom>
              <a:solidFill>
                <a:srgbClr val="EBECED"/>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sp>
            <p:nvSpPr>
              <p:cNvPr id="26" name="Click box" hidden="1">
                <a:extLst>
                  <a:ext uri="{FF2B5EF4-FFF2-40B4-BE49-F238E27FC236}">
                    <a16:creationId xmlns:a16="http://schemas.microsoft.com/office/drawing/2014/main" id="{D23CDF7D-912F-443B-8AAC-B4F7FB20533F}"/>
                  </a:ext>
                </a:extLst>
              </p:cNvPr>
              <p:cNvSpPr txBox="1"/>
              <p:nvPr/>
            </p:nvSpPr>
            <p:spPr>
              <a:xfrm>
                <a:off x="7497597" y="1332195"/>
                <a:ext cx="3223523" cy="382205"/>
              </a:xfrm>
              <a:prstGeom prst="roundRect">
                <a:avLst/>
              </a:prstGeom>
              <a:solidFill>
                <a:srgbClr val="724E90"/>
              </a:solidFill>
              <a:ln w="28575">
                <a:solidFill>
                  <a:schemeClr val="bg1"/>
                </a:solidFill>
              </a:ln>
            </p:spPr>
            <p:txBody>
              <a:bodyPr wrap="square" rtlCol="0" anchor="t">
                <a:spAutoFit/>
              </a:bodyPr>
              <a:lstStyle/>
              <a:p>
                <a:r>
                  <a:rPr lang="en-GB" sz="1600" b="1" dirty="0">
                    <a:solidFill>
                      <a:schemeClr val="bg1"/>
                    </a:solidFill>
                    <a:latin typeface="Arial"/>
                    <a:cs typeface="Arial"/>
                  </a:rPr>
                  <a:t>Examples of project sources                                                                                                                                     X     </a:t>
                </a:r>
                <a:endParaRPr lang="en-US" sz="1600" b="1" dirty="0">
                  <a:solidFill>
                    <a:schemeClr val="bg1"/>
                  </a:solidFill>
                  <a:latin typeface="Arial" panose="020B0604020202020204" pitchFamily="34" charset="0"/>
                </a:endParaRPr>
              </a:p>
            </p:txBody>
          </p:sp>
        </p:grpSp>
        <p:sp>
          <p:nvSpPr>
            <p:cNvPr id="24" name="Rectangle: Rounded Corners 23" hidden="1">
              <a:extLst>
                <a:ext uri="{FF2B5EF4-FFF2-40B4-BE49-F238E27FC236}">
                  <a16:creationId xmlns:a16="http://schemas.microsoft.com/office/drawing/2014/main" id="{6E184CAC-616A-408C-B6B3-AA0529AE362D}"/>
                </a:ext>
              </a:extLst>
            </p:cNvPr>
            <p:cNvSpPr/>
            <p:nvPr/>
          </p:nvSpPr>
          <p:spPr>
            <a:xfrm>
              <a:off x="4216853" y="2392093"/>
              <a:ext cx="3097455" cy="3245575"/>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defRPr/>
              </a:pPr>
              <a:r>
                <a:rPr lang="en-GB" sz="1400" kern="0" dirty="0">
                  <a:solidFill>
                    <a:schemeClr val="bg1"/>
                  </a:solidFill>
                  <a:latin typeface="Arial" panose="020B0604020202020204" pitchFamily="34" charset="0"/>
                  <a:cs typeface="Arial" panose="020B0604020202020204" pitchFamily="34" charset="0"/>
                </a:rPr>
                <a:t>The four main sources are listed below with examples of what kind of projects each may initiate.</a:t>
              </a:r>
            </a:p>
            <a:p>
              <a:pPr marL="742950" lvl="1" indent="-285750">
                <a:buFont typeface="Wingdings" panose="05000000000000000000" pitchFamily="2" charset="2"/>
                <a:buChar char="§"/>
                <a:defRPr/>
              </a:pPr>
              <a:endParaRPr lang="en-GB" sz="1400" kern="0" dirty="0">
                <a:solidFill>
                  <a:schemeClr val="bg1"/>
                </a:solidFill>
                <a:latin typeface="Arial" panose="020B0604020202020204" pitchFamily="34" charset="0"/>
                <a:cs typeface="Arial" panose="020B0604020202020204" pitchFamily="34" charset="0"/>
              </a:endParaRPr>
            </a:p>
            <a:p>
              <a:pPr lvl="1">
                <a:defRPr/>
              </a:pPr>
              <a:r>
                <a:rPr lang="en-GB" sz="1400" b="1" kern="0" dirty="0">
                  <a:solidFill>
                    <a:schemeClr val="bg1"/>
                  </a:solidFill>
                  <a:latin typeface="Arial" panose="020B0604020202020204" pitchFamily="34" charset="0"/>
                  <a:cs typeface="Arial" panose="020B0604020202020204" pitchFamily="34" charset="0"/>
                </a:rPr>
                <a:t>Eternally mandated - f</a:t>
              </a:r>
              <a:r>
                <a:rPr lang="en-GB" sz="1400" kern="0" dirty="0">
                  <a:solidFill>
                    <a:schemeClr val="bg1"/>
                  </a:solidFill>
                  <a:latin typeface="Arial" panose="020B0604020202020204" pitchFamily="34" charset="0"/>
                  <a:cs typeface="Arial" panose="020B0604020202020204" pitchFamily="34" charset="0"/>
                </a:rPr>
                <a:t>or example NHSE directives or legislation changes e.g. change to data protection rules / Brexit</a:t>
              </a:r>
            </a:p>
            <a:p>
              <a:pPr lvl="2">
                <a:defRPr/>
              </a:pPr>
              <a:endParaRPr lang="en-GB" sz="1400" kern="0" dirty="0">
                <a:solidFill>
                  <a:schemeClr val="bg1"/>
                </a:solidFill>
                <a:latin typeface="Arial" panose="020B0604020202020204" pitchFamily="34" charset="0"/>
                <a:cs typeface="Arial" panose="020B0604020202020204" pitchFamily="34" charset="0"/>
              </a:endParaRPr>
            </a:p>
            <a:p>
              <a:pPr lvl="1">
                <a:defRPr/>
              </a:pPr>
              <a:r>
                <a:rPr lang="en-GB" sz="1400" b="1" kern="0" dirty="0">
                  <a:solidFill>
                    <a:schemeClr val="bg1"/>
                  </a:solidFill>
                  <a:latin typeface="Arial" panose="020B0604020202020204" pitchFamily="34" charset="0"/>
                  <a:cs typeface="Arial" panose="020B0604020202020204" pitchFamily="34" charset="0"/>
                </a:rPr>
                <a:t>Data/Analytics - s</a:t>
              </a:r>
              <a:r>
                <a:rPr lang="en-GB" sz="1400" kern="0" dirty="0">
                  <a:solidFill>
                    <a:schemeClr val="bg1"/>
                  </a:solidFill>
                  <a:latin typeface="Arial" panose="020B0604020202020204" pitchFamily="34" charset="0"/>
                  <a:cs typeface="Arial" panose="020B0604020202020204" pitchFamily="34" charset="0"/>
                </a:rPr>
                <a:t>tatistical information driving change e.g. enhanced frailty care in areas of high elderly populations</a:t>
              </a:r>
            </a:p>
            <a:p>
              <a:pPr lvl="2">
                <a:defRPr/>
              </a:pPr>
              <a:endParaRPr lang="en-GB" sz="1400" kern="0" dirty="0">
                <a:solidFill>
                  <a:schemeClr val="bg1"/>
                </a:solidFill>
                <a:latin typeface="Arial" panose="020B0604020202020204" pitchFamily="34" charset="0"/>
                <a:cs typeface="Arial" panose="020B0604020202020204" pitchFamily="34" charset="0"/>
              </a:endParaRPr>
            </a:p>
            <a:p>
              <a:pPr lvl="1">
                <a:defRPr/>
              </a:pPr>
              <a:r>
                <a:rPr lang="en-GB" sz="1400" b="1" kern="0" dirty="0">
                  <a:solidFill>
                    <a:schemeClr val="bg1"/>
                  </a:solidFill>
                  <a:latin typeface="Arial" panose="020B0604020202020204" pitchFamily="34" charset="0"/>
                  <a:cs typeface="Arial" panose="020B0604020202020204" pitchFamily="34" charset="0"/>
                </a:rPr>
                <a:t>Innovation - i</a:t>
              </a:r>
              <a:r>
                <a:rPr lang="en-GB" sz="1400" kern="0" dirty="0">
                  <a:solidFill>
                    <a:schemeClr val="bg1"/>
                  </a:solidFill>
                  <a:latin typeface="Arial" panose="020B0604020202020204" pitchFamily="34" charset="0"/>
                  <a:cs typeface="Arial" panose="020B0604020202020204" pitchFamily="34" charset="0"/>
                </a:rPr>
                <a:t>mplementation of new technology – e.g. online consultations</a:t>
              </a:r>
            </a:p>
            <a:p>
              <a:pPr lvl="1">
                <a:defRPr/>
              </a:pPr>
              <a:endParaRPr lang="en-GB" sz="1400" kern="0" dirty="0">
                <a:solidFill>
                  <a:schemeClr val="bg1"/>
                </a:solidFill>
                <a:latin typeface="Arial" panose="020B0604020202020204" pitchFamily="34" charset="0"/>
                <a:cs typeface="Arial" panose="020B0604020202020204" pitchFamily="34" charset="0"/>
              </a:endParaRPr>
            </a:p>
            <a:p>
              <a:pPr lvl="1">
                <a:defRPr/>
              </a:pPr>
              <a:r>
                <a:rPr lang="en-GB" sz="1400" b="1" kern="0" dirty="0">
                  <a:solidFill>
                    <a:schemeClr val="bg1"/>
                  </a:solidFill>
                  <a:latin typeface="Arial" panose="020B0604020202020204" pitchFamily="34" charset="0"/>
                  <a:cs typeface="Arial" panose="020B0604020202020204" pitchFamily="34" charset="0"/>
                </a:rPr>
                <a:t>Strategic - t</a:t>
              </a:r>
              <a:r>
                <a:rPr lang="en-GB" sz="1400" kern="0" dirty="0">
                  <a:solidFill>
                    <a:schemeClr val="bg1"/>
                  </a:solidFill>
                  <a:latin typeface="Arial" panose="020B0604020202020204" pitchFamily="34" charset="0"/>
                  <a:cs typeface="Arial" panose="020B0604020202020204" pitchFamily="34" charset="0"/>
                </a:rPr>
                <a:t>o achieve strategic goals e.g. projects to develop new ways of collaborative working</a:t>
              </a:r>
            </a:p>
            <a:p>
              <a:pPr lvl="1" algn="ctr"/>
              <a:endParaRPr lang="en-GB" sz="1400" kern="0" dirty="0">
                <a:solidFill>
                  <a:schemeClr val="bg1"/>
                </a:solidFill>
                <a:latin typeface="Arial"/>
                <a:ea typeface="+mn-lt"/>
                <a:cs typeface="Arial"/>
              </a:endParaRPr>
            </a:p>
            <a:p>
              <a:r>
                <a:rPr lang="en-GB" sz="1400" kern="0" dirty="0">
                  <a:solidFill>
                    <a:schemeClr val="bg1"/>
                  </a:solidFill>
                  <a:latin typeface="Arial"/>
                  <a:ea typeface="+mn-lt"/>
                  <a:cs typeface="Arial"/>
                </a:rPr>
                <a:t>In addition to these there may also be event driven projects too. </a:t>
              </a:r>
            </a:p>
            <a:p>
              <a:pPr lvl="1"/>
              <a:endParaRPr lang="en-GB" sz="1400" kern="0" dirty="0">
                <a:solidFill>
                  <a:schemeClr val="bg1"/>
                </a:solidFill>
                <a:latin typeface="Arial"/>
                <a:ea typeface="+mn-lt"/>
                <a:cs typeface="Arial"/>
              </a:endParaRPr>
            </a:p>
            <a:p>
              <a:pPr lvl="1"/>
              <a:r>
                <a:rPr lang="en-GB" sz="1400" b="1" kern="0" dirty="0">
                  <a:solidFill>
                    <a:schemeClr val="bg1"/>
                  </a:solidFill>
                  <a:latin typeface="Arial"/>
                  <a:ea typeface="+mn-lt"/>
                  <a:cs typeface="Arial"/>
                </a:rPr>
                <a:t>Event driven - p</a:t>
              </a:r>
              <a:r>
                <a:rPr lang="en-GB" sz="1400" kern="0" dirty="0">
                  <a:solidFill>
                    <a:schemeClr val="bg1"/>
                  </a:solidFill>
                  <a:latin typeface="Arial"/>
                  <a:ea typeface="+mn-lt"/>
                  <a:cs typeface="Arial"/>
                </a:rPr>
                <a:t>rojects to respond to unforeseen or predicted events – e.g. covid or winter planning</a:t>
              </a:r>
            </a:p>
          </p:txBody>
        </p:sp>
      </p:grpSp>
    </p:spTree>
    <p:extLst>
      <p:ext uri="{BB962C8B-B14F-4D97-AF65-F5344CB8AC3E}">
        <p14:creationId xmlns:p14="http://schemas.microsoft.com/office/powerpoint/2010/main" val="12099781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60"/>
                    </p:tgtEl>
                  </p:cond>
                </p:stCondLst>
                <p:endSync evt="end" delay="0">
                  <p:rtn val="all"/>
                </p:endSync>
                <p:childTnLst>
                  <p:par>
                    <p:cTn id="10" fill="hold">
                      <p:stCondLst>
                        <p:cond delay="0"/>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1.875E-6 1.11111E-6 L -0.00013 -0.23866 " pathEditMode="relative" rAng="0" ptsTypes="AA">
                                      <p:cBhvr>
                                        <p:cTn id="13" dur="2000" fill="hold"/>
                                        <p:tgtEl>
                                          <p:spTgt spid="2"/>
                                        </p:tgtEl>
                                        <p:attrNameLst>
                                          <p:attrName>ppt_x</p:attrName>
                                          <p:attrName>ppt_y</p:attrName>
                                        </p:attrNameLst>
                                      </p:cBhvr>
                                      <p:rCtr x="-13" y="-11944"/>
                                    </p:animMotion>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0.00013 -0.23866 L -1.875E-6 1.11111E-6 " pathEditMode="relative" rAng="0" ptsTypes="AA">
                                      <p:cBhvr>
                                        <p:cTn id="17" dur="2000" fill="hold"/>
                                        <p:tgtEl>
                                          <p:spTgt spid="2"/>
                                        </p:tgtEl>
                                        <p:attrNameLst>
                                          <p:attrName>ppt_x</p:attrName>
                                          <p:attrName>ppt_y</p:attrName>
                                        </p:attrNameLst>
                                      </p:cBhvr>
                                      <p:rCtr x="0" y="11921"/>
                                    </p:animMotion>
                                  </p:childTnLst>
                                </p:cTn>
                              </p:par>
                            </p:childTnLst>
                          </p:cTn>
                        </p:par>
                      </p:childTnLst>
                    </p:cTn>
                  </p:par>
                </p:childTnLst>
              </p:cTn>
              <p:nextCondLst>
                <p:cond evt="onClick" delay="0">
                  <p:tgtEl>
                    <p:spTgt spid="60"/>
                  </p:tgtEl>
                </p:cond>
              </p:nextCondLst>
            </p:seq>
            <p:seq concurrent="1" nextAc="seek">
              <p:cTn id="18" restart="whenNotActive" fill="hold" evtFilter="cancelBubble" nodeType="interactiveSeq">
                <p:stCondLst>
                  <p:cond evt="onClick" delay="0">
                    <p:tgtEl>
                      <p:spTgt spid="22"/>
                    </p:tgtEl>
                  </p:cond>
                </p:stCondLst>
                <p:endSync evt="end" delay="0">
                  <p:rtn val="all"/>
                </p:endSync>
                <p:childTnLst>
                  <p:par>
                    <p:cTn id="19" fill="hold">
                      <p:stCondLst>
                        <p:cond delay="0"/>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22"/>
                                        </p:tgtEl>
                                        <p:attrNameLst>
                                          <p:attrName>ppt_x</p:attrName>
                                        </p:attrNameLst>
                                      </p:cBhvr>
                                      <p:tavLst>
                                        <p:tav tm="0">
                                          <p:val>
                                            <p:strVal val="ppt_x"/>
                                          </p:val>
                                        </p:tav>
                                        <p:tav tm="100000">
                                          <p:val>
                                            <p:strVal val="ppt_x"/>
                                          </p:val>
                                        </p:tav>
                                      </p:tavLst>
                                    </p:anim>
                                    <p:anim calcmode="lin" valueType="num">
                                      <p:cBhvr additive="base">
                                        <p:cTn id="23" dur="500"/>
                                        <p:tgtEl>
                                          <p:spTgt spid="22"/>
                                        </p:tgtEl>
                                        <p:attrNameLst>
                                          <p:attrName>ppt_y</p:attrName>
                                        </p:attrNameLst>
                                      </p:cBhvr>
                                      <p:tavLst>
                                        <p:tav tm="0">
                                          <p:val>
                                            <p:strVal val="ppt_y"/>
                                          </p:val>
                                        </p:tav>
                                        <p:tav tm="100000">
                                          <p:val>
                                            <p:strVal val="1+ppt_h/2"/>
                                          </p:val>
                                        </p:tav>
                                      </p:tavLst>
                                    </p:anim>
                                    <p:set>
                                      <p:cBhvr>
                                        <p:cTn id="2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a:extLst>
              <a:ext uri="{FF2B5EF4-FFF2-40B4-BE49-F238E27FC236}">
                <a16:creationId xmlns:a16="http://schemas.microsoft.com/office/drawing/2014/main" id="{2F9FD1A6-B1F2-4A94-AB89-C93463650EAF}"/>
              </a:ext>
            </a:extLst>
          </p:cNvPr>
          <p:cNvSpPr/>
          <p:nvPr/>
        </p:nvSpPr>
        <p:spPr>
          <a:xfrm>
            <a:off x="331200" y="1296000"/>
            <a:ext cx="10430585" cy="830997"/>
          </a:xfrm>
          <a:prstGeom prst="rect">
            <a:avLst/>
          </a:prstGeom>
        </p:spPr>
        <p:txBody>
          <a:bodyPr wrap="square">
            <a:spAutoFit/>
          </a:bodyPr>
          <a:lstStyle/>
          <a:p>
            <a:r>
              <a:rPr lang="en-GB" sz="1600" dirty="0">
                <a:solidFill>
                  <a:srgbClr val="485D6F"/>
                </a:solidFill>
                <a:latin typeface="Arial"/>
                <a:cs typeface="Arial"/>
              </a:rPr>
              <a:t>Governance is a necessary part of all projects in order to keep sponsors and senior management &amp; stakeholders informed of progress and have confidence that investments are being well managed.</a:t>
            </a:r>
          </a:p>
          <a:p>
            <a:endParaRPr lang="en-GB" sz="1600" dirty="0">
              <a:solidFill>
                <a:srgbClr val="485D6F"/>
              </a:solidFill>
              <a:latin typeface="Arial"/>
              <a:cs typeface="Arial"/>
            </a:endParaRPr>
          </a:p>
        </p:txBody>
      </p:sp>
      <p:pic>
        <p:nvPicPr>
          <p:cNvPr id="60" name="Wheel">
            <a:hlinkClick r:id="rId3" action="ppaction://hlinksldjump"/>
            <a:extLst>
              <a:ext uri="{FF2B5EF4-FFF2-40B4-BE49-F238E27FC236}">
                <a16:creationId xmlns:a16="http://schemas.microsoft.com/office/drawing/2014/main" id="{49B0E6E9-7966-4314-81CD-9C5E85A94F5A}"/>
              </a:ext>
            </a:extLst>
          </p:cNvPr>
          <p:cNvPicPr>
            <a:picLocks noChangeAspect="1"/>
          </p:cNvPicPr>
          <p:nvPr/>
        </p:nvPicPr>
        <p:blipFill rotWithShape="1">
          <a:blip r:embed="rId4">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4" name="TextBox 3">
            <a:extLst>
              <a:ext uri="{FF2B5EF4-FFF2-40B4-BE49-F238E27FC236}">
                <a16:creationId xmlns:a16="http://schemas.microsoft.com/office/drawing/2014/main" id="{B3F5725D-FE70-4D71-B333-347916835719}"/>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Project Governance</a:t>
            </a:r>
          </a:p>
        </p:txBody>
      </p:sp>
      <p:sp>
        <p:nvSpPr>
          <p:cNvPr id="5" name="TextBox 4">
            <a:extLst>
              <a:ext uri="{FF2B5EF4-FFF2-40B4-BE49-F238E27FC236}">
                <a16:creationId xmlns:a16="http://schemas.microsoft.com/office/drawing/2014/main" id="{C8A49E0E-90D5-4D0B-9C32-E4B26D3E7673}"/>
              </a:ext>
            </a:extLst>
          </p:cNvPr>
          <p:cNvSpPr txBox="1"/>
          <p:nvPr/>
        </p:nvSpPr>
        <p:spPr>
          <a:xfrm>
            <a:off x="9453918" y="6448731"/>
            <a:ext cx="226702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Governance principles</a:t>
            </a:r>
          </a:p>
        </p:txBody>
      </p:sp>
      <p:sp>
        <p:nvSpPr>
          <p:cNvPr id="6" name="TextBox 5">
            <a:extLst>
              <a:ext uri="{FF2B5EF4-FFF2-40B4-BE49-F238E27FC236}">
                <a16:creationId xmlns:a16="http://schemas.microsoft.com/office/drawing/2014/main" id="{7BD9D8AE-79C3-4D3D-800E-F6FCF270C0FD}"/>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Project assurance</a:t>
            </a:r>
          </a:p>
        </p:txBody>
      </p:sp>
      <p:grpSp>
        <p:nvGrpSpPr>
          <p:cNvPr id="3" name="Group 2">
            <a:extLst>
              <a:ext uri="{FF2B5EF4-FFF2-40B4-BE49-F238E27FC236}">
                <a16:creationId xmlns:a16="http://schemas.microsoft.com/office/drawing/2014/main" id="{CB0DD5AA-5026-4B7B-9347-8151AB6DEA05}"/>
              </a:ext>
            </a:extLst>
          </p:cNvPr>
          <p:cNvGrpSpPr/>
          <p:nvPr/>
        </p:nvGrpSpPr>
        <p:grpSpPr>
          <a:xfrm>
            <a:off x="6905056" y="3009928"/>
            <a:ext cx="4249829" cy="2960930"/>
            <a:chOff x="7298157" y="2922728"/>
            <a:chExt cx="4249829" cy="2960930"/>
          </a:xfrm>
        </p:grpSpPr>
        <p:sp>
          <p:nvSpPr>
            <p:cNvPr id="7" name="Isosceles Triangle 6">
              <a:extLst>
                <a:ext uri="{FF2B5EF4-FFF2-40B4-BE49-F238E27FC236}">
                  <a16:creationId xmlns:a16="http://schemas.microsoft.com/office/drawing/2014/main" id="{C9C77A95-9365-4D07-8B8C-492C4E57AEE2}"/>
                </a:ext>
              </a:extLst>
            </p:cNvPr>
            <p:cNvSpPr/>
            <p:nvPr/>
          </p:nvSpPr>
          <p:spPr>
            <a:xfrm>
              <a:off x="7516455" y="2922728"/>
              <a:ext cx="3734882" cy="812799"/>
            </a:xfrm>
            <a:prstGeom prst="triangle">
              <a:avLst>
                <a:gd name="adj" fmla="val 50247"/>
              </a:avLst>
            </a:prstGeom>
            <a:solidFill>
              <a:srgbClr val="1CA2A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GB" sz="1600" b="1" dirty="0">
                  <a:solidFill>
                    <a:srgbClr val="475C6D"/>
                  </a:solidFill>
                  <a:latin typeface="Arial" panose="020B0604020202020204" pitchFamily="34" charset="0"/>
                  <a:cs typeface="Arial" panose="020B0604020202020204" pitchFamily="34" charset="0"/>
                </a:rPr>
                <a:t>Project Governance</a:t>
              </a:r>
            </a:p>
          </p:txBody>
        </p:sp>
        <p:sp>
          <p:nvSpPr>
            <p:cNvPr id="8" name="Structure">
              <a:extLst>
                <a:ext uri="{FF2B5EF4-FFF2-40B4-BE49-F238E27FC236}">
                  <a16:creationId xmlns:a16="http://schemas.microsoft.com/office/drawing/2014/main" id="{FADA35FE-E587-4B63-B8D3-F41D0DC68369}"/>
                </a:ext>
              </a:extLst>
            </p:cNvPr>
            <p:cNvSpPr/>
            <p:nvPr/>
          </p:nvSpPr>
          <p:spPr>
            <a:xfrm>
              <a:off x="7547836" y="3800294"/>
              <a:ext cx="656598" cy="1811506"/>
            </a:xfrm>
            <a:prstGeom prst="rect">
              <a:avLst/>
            </a:prstGeom>
            <a:solidFill>
              <a:srgbClr val="1CA2A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b="1" dirty="0">
                  <a:solidFill>
                    <a:srgbClr val="475C6D"/>
                  </a:solidFill>
                  <a:latin typeface="Arial" panose="020B0604020202020204" pitchFamily="34" charset="0"/>
                  <a:cs typeface="Arial" panose="020B0604020202020204" pitchFamily="34" charset="0"/>
                </a:rPr>
                <a:t>Structure</a:t>
              </a:r>
            </a:p>
          </p:txBody>
        </p:sp>
        <p:sp>
          <p:nvSpPr>
            <p:cNvPr id="9" name="People">
              <a:extLst>
                <a:ext uri="{FF2B5EF4-FFF2-40B4-BE49-F238E27FC236}">
                  <a16:creationId xmlns:a16="http://schemas.microsoft.com/office/drawing/2014/main" id="{960E0A7C-1AFC-4621-8564-7EF65973CBED}"/>
                </a:ext>
              </a:extLst>
            </p:cNvPr>
            <p:cNvSpPr/>
            <p:nvPr/>
          </p:nvSpPr>
          <p:spPr>
            <a:xfrm>
              <a:off x="9094773" y="3800294"/>
              <a:ext cx="656598" cy="1811506"/>
            </a:xfrm>
            <a:prstGeom prst="rect">
              <a:avLst/>
            </a:prstGeom>
            <a:solidFill>
              <a:srgbClr val="1CA2A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b="1" dirty="0">
                  <a:solidFill>
                    <a:srgbClr val="475C6D"/>
                  </a:solidFill>
                  <a:latin typeface="Arial" panose="020B0604020202020204" pitchFamily="34" charset="0"/>
                  <a:cs typeface="Arial" panose="020B0604020202020204" pitchFamily="34" charset="0"/>
                </a:rPr>
                <a:t>People</a:t>
              </a:r>
            </a:p>
          </p:txBody>
        </p:sp>
        <p:sp>
          <p:nvSpPr>
            <p:cNvPr id="10" name="Inforamtion">
              <a:extLst>
                <a:ext uri="{FF2B5EF4-FFF2-40B4-BE49-F238E27FC236}">
                  <a16:creationId xmlns:a16="http://schemas.microsoft.com/office/drawing/2014/main" id="{E81F9609-77B3-4EAA-A74F-905B0E88DEB9}"/>
                </a:ext>
              </a:extLst>
            </p:cNvPr>
            <p:cNvSpPr/>
            <p:nvPr/>
          </p:nvSpPr>
          <p:spPr>
            <a:xfrm>
              <a:off x="10599213" y="3800294"/>
              <a:ext cx="656598" cy="1811506"/>
            </a:xfrm>
            <a:prstGeom prst="rect">
              <a:avLst/>
            </a:prstGeom>
            <a:solidFill>
              <a:srgbClr val="1CA2A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b="1" dirty="0">
                  <a:solidFill>
                    <a:srgbClr val="475C6D"/>
                  </a:solidFill>
                  <a:latin typeface="Arial" panose="020B0604020202020204" pitchFamily="34" charset="0"/>
                  <a:cs typeface="Arial" panose="020B0604020202020204" pitchFamily="34" charset="0"/>
                </a:rPr>
                <a:t>Information</a:t>
              </a:r>
            </a:p>
          </p:txBody>
        </p:sp>
        <p:sp>
          <p:nvSpPr>
            <p:cNvPr id="11" name="Rectangle 10">
              <a:extLst>
                <a:ext uri="{FF2B5EF4-FFF2-40B4-BE49-F238E27FC236}">
                  <a16:creationId xmlns:a16="http://schemas.microsoft.com/office/drawing/2014/main" id="{96BC404F-37C9-4E8D-A06B-075B9DAC412D}"/>
                </a:ext>
              </a:extLst>
            </p:cNvPr>
            <p:cNvSpPr/>
            <p:nvPr/>
          </p:nvSpPr>
          <p:spPr>
            <a:xfrm rot="16200000">
              <a:off x="9319527" y="3655198"/>
              <a:ext cx="207090" cy="4249829"/>
            </a:xfrm>
            <a:prstGeom prst="rect">
              <a:avLst/>
            </a:prstGeom>
            <a:solidFill>
              <a:srgbClr val="1CA2A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Arial" panose="020B0604020202020204" pitchFamily="34" charset="0"/>
                <a:cs typeface="Arial" panose="020B0604020202020204" pitchFamily="34" charset="0"/>
              </a:endParaRPr>
            </a:p>
          </p:txBody>
        </p:sp>
      </p:grpSp>
      <p:sp>
        <p:nvSpPr>
          <p:cNvPr id="2" name="Rectangle 1">
            <a:extLst>
              <a:ext uri="{FF2B5EF4-FFF2-40B4-BE49-F238E27FC236}">
                <a16:creationId xmlns:a16="http://schemas.microsoft.com/office/drawing/2014/main" id="{4D33EC0E-4395-48FE-B85F-2FC84B8849F0}"/>
              </a:ext>
            </a:extLst>
          </p:cNvPr>
          <p:cNvSpPr/>
          <p:nvPr/>
        </p:nvSpPr>
        <p:spPr>
          <a:xfrm>
            <a:off x="331201" y="1976552"/>
            <a:ext cx="6762564" cy="2800767"/>
          </a:xfrm>
          <a:prstGeom prst="rect">
            <a:avLst/>
          </a:prstGeom>
        </p:spPr>
        <p:txBody>
          <a:bodyPr wrap="square">
            <a:spAutoFit/>
          </a:bodyPr>
          <a:lstStyle/>
          <a:p>
            <a:pPr lvl="0"/>
            <a:r>
              <a:rPr lang="en-GB" sz="1600" dirty="0">
                <a:solidFill>
                  <a:srgbClr val="485D6F"/>
                </a:solidFill>
                <a:latin typeface="Arial"/>
                <a:cs typeface="Arial"/>
              </a:rPr>
              <a:t>Project governance </a:t>
            </a:r>
            <a:r>
              <a:rPr lang="en-GB" sz="1600" b="1" dirty="0">
                <a:solidFill>
                  <a:srgbClr val="485D6F"/>
                </a:solidFill>
                <a:latin typeface="Arial"/>
                <a:cs typeface="Arial"/>
              </a:rPr>
              <a:t>defines</a:t>
            </a:r>
            <a:r>
              <a:rPr lang="en-GB" sz="1600" dirty="0">
                <a:solidFill>
                  <a:srgbClr val="485D6F"/>
                </a:solidFill>
                <a:latin typeface="Arial"/>
                <a:cs typeface="Arial"/>
              </a:rPr>
              <a:t>:</a:t>
            </a:r>
          </a:p>
          <a:p>
            <a:pPr lvl="0"/>
            <a:endParaRPr lang="en-GB" sz="1600" dirty="0">
              <a:solidFill>
                <a:srgbClr val="485D6F"/>
              </a:solidFill>
              <a:latin typeface="Arial"/>
              <a:cs typeface="Arial"/>
            </a:endParaRPr>
          </a:p>
          <a:p>
            <a:pPr marL="1200150" lvl="2" indent="-285750">
              <a:buClr>
                <a:srgbClr val="02A4A2"/>
              </a:buClr>
              <a:buFont typeface="Wingdings" panose="05000000000000000000" pitchFamily="2" charset="2"/>
              <a:buChar char="Ø"/>
            </a:pPr>
            <a:r>
              <a:rPr lang="en-GB" sz="1600" dirty="0">
                <a:solidFill>
                  <a:srgbClr val="485D6F"/>
                </a:solidFill>
                <a:latin typeface="Arial"/>
                <a:cs typeface="Arial"/>
              </a:rPr>
              <a:t>A framework for reporting, control activities and delegated limits of authority</a:t>
            </a:r>
          </a:p>
          <a:p>
            <a:pPr marL="1200150" lvl="2" indent="-285750">
              <a:buClr>
                <a:srgbClr val="02A4A2"/>
              </a:buClr>
              <a:buFont typeface="Wingdings" panose="05000000000000000000" pitchFamily="2" charset="2"/>
              <a:buChar char="Ø"/>
            </a:pPr>
            <a:endParaRPr lang="en-GB" sz="1600" dirty="0">
              <a:solidFill>
                <a:srgbClr val="485D6F"/>
              </a:solidFill>
              <a:latin typeface="Arial"/>
              <a:cs typeface="Arial"/>
            </a:endParaRPr>
          </a:p>
          <a:p>
            <a:pPr marL="1200150" lvl="2" indent="-285750">
              <a:buClr>
                <a:srgbClr val="02A4A2"/>
              </a:buClr>
              <a:buFont typeface="Wingdings" panose="05000000000000000000" pitchFamily="2" charset="2"/>
              <a:buChar char="Ø"/>
            </a:pPr>
            <a:r>
              <a:rPr lang="en-GB" sz="1600" dirty="0">
                <a:solidFill>
                  <a:srgbClr val="485D6F"/>
                </a:solidFill>
                <a:latin typeface="Arial"/>
                <a:cs typeface="Arial"/>
              </a:rPr>
              <a:t>Establishes escalation procedures for issues and change requests</a:t>
            </a:r>
          </a:p>
          <a:p>
            <a:pPr marL="1200150" lvl="2" indent="-285750">
              <a:buClr>
                <a:srgbClr val="02A4A2"/>
              </a:buClr>
              <a:buFont typeface="Wingdings" panose="05000000000000000000" pitchFamily="2" charset="2"/>
              <a:buChar char="Ø"/>
            </a:pPr>
            <a:endParaRPr lang="en-GB" sz="1600" dirty="0">
              <a:solidFill>
                <a:srgbClr val="485D6F"/>
              </a:solidFill>
              <a:latin typeface="Arial"/>
              <a:cs typeface="Arial"/>
            </a:endParaRPr>
          </a:p>
          <a:p>
            <a:pPr marL="1200150" lvl="2" indent="-285750">
              <a:buClr>
                <a:srgbClr val="02A4A2"/>
              </a:buClr>
              <a:buFont typeface="Wingdings" panose="05000000000000000000" pitchFamily="2" charset="2"/>
              <a:buChar char="Ø"/>
            </a:pPr>
            <a:r>
              <a:rPr lang="en-GB" sz="1600" dirty="0">
                <a:solidFill>
                  <a:srgbClr val="485D6F"/>
                </a:solidFill>
                <a:latin typeface="Arial"/>
                <a:cs typeface="Arial"/>
              </a:rPr>
              <a:t>Ensure that </a:t>
            </a:r>
            <a:r>
              <a:rPr lang="en-GB" sz="1600" b="1" dirty="0">
                <a:solidFill>
                  <a:srgbClr val="485D6F"/>
                </a:solidFill>
                <a:latin typeface="Arial"/>
                <a:cs typeface="Arial"/>
              </a:rPr>
              <a:t>roles and responsibilities </a:t>
            </a:r>
            <a:r>
              <a:rPr lang="en-GB" sz="1600" dirty="0">
                <a:solidFill>
                  <a:srgbClr val="485D6F"/>
                </a:solidFill>
                <a:latin typeface="Arial"/>
                <a:cs typeface="Arial"/>
              </a:rPr>
              <a:t>within a project are clear.   </a:t>
            </a:r>
          </a:p>
          <a:p>
            <a:pPr marL="285750" lvl="0" indent="-285750">
              <a:buFont typeface="Arial" panose="020B0604020202020204" pitchFamily="34" charset="0"/>
              <a:buChar char="•"/>
            </a:pPr>
            <a:endParaRPr lang="en-GB" sz="1600" dirty="0">
              <a:solidFill>
                <a:srgbClr val="485D6F"/>
              </a:solidFill>
              <a:latin typeface="Arial"/>
              <a:cs typeface="Arial"/>
            </a:endParaRPr>
          </a:p>
        </p:txBody>
      </p:sp>
      <p:grpSp>
        <p:nvGrpSpPr>
          <p:cNvPr id="14" name="Click box">
            <a:extLst>
              <a:ext uri="{FF2B5EF4-FFF2-40B4-BE49-F238E27FC236}">
                <a16:creationId xmlns:a16="http://schemas.microsoft.com/office/drawing/2014/main" id="{7850C532-3739-42A8-AC08-F7C862EA756C}"/>
              </a:ext>
            </a:extLst>
          </p:cNvPr>
          <p:cNvGrpSpPr/>
          <p:nvPr/>
        </p:nvGrpSpPr>
        <p:grpSpPr>
          <a:xfrm>
            <a:off x="331200" y="5172675"/>
            <a:ext cx="3604095" cy="550854"/>
            <a:chOff x="1172766" y="3634032"/>
            <a:chExt cx="3226337" cy="470833"/>
          </a:xfrm>
        </p:grpSpPr>
        <p:sp>
          <p:nvSpPr>
            <p:cNvPr id="15" name="Click box">
              <a:extLst>
                <a:ext uri="{FF2B5EF4-FFF2-40B4-BE49-F238E27FC236}">
                  <a16:creationId xmlns:a16="http://schemas.microsoft.com/office/drawing/2014/main" id="{885B9D99-95E0-45E6-BD24-E58B82CD5C17}"/>
                </a:ext>
              </a:extLst>
            </p:cNvPr>
            <p:cNvSpPr txBox="1"/>
            <p:nvPr/>
          </p:nvSpPr>
          <p:spPr>
            <a:xfrm>
              <a:off x="1172766" y="3634032"/>
              <a:ext cx="3017356" cy="289373"/>
            </a:xfrm>
            <a:prstGeom prst="rect">
              <a:avLst/>
            </a:prstGeom>
            <a:solidFill>
              <a:srgbClr val="02A4A2"/>
            </a:solidFill>
            <a:ln w="28575">
              <a:noFill/>
            </a:ln>
            <a:scene3d>
              <a:camera prst="orthographicFront"/>
              <a:lightRig rig="threePt" dir="t"/>
            </a:scene3d>
            <a:sp3d>
              <a:bevelT prst="angle"/>
            </a:sp3d>
          </p:spPr>
          <p:txBody>
            <a:bodyPr wrap="square" rtlCol="0" anchor="ctr" anchorCtr="0">
              <a:spAutoFit/>
            </a:bodyPr>
            <a:lstStyle/>
            <a:p>
              <a:r>
                <a:rPr lang="en-GB" sz="1600" b="1" dirty="0">
                  <a:solidFill>
                    <a:schemeClr val="bg1"/>
                  </a:solidFill>
                  <a:latin typeface="Arial"/>
                  <a:cs typeface="Arial"/>
                </a:rPr>
                <a:t>Good Governance Benefits</a:t>
              </a:r>
              <a:endParaRPr lang="en-US" sz="1600" b="1" dirty="0">
                <a:solidFill>
                  <a:schemeClr val="bg1"/>
                </a:solidFill>
                <a:latin typeface="Arial" panose="020B0604020202020204" pitchFamily="34" charset="0"/>
              </a:endParaRPr>
            </a:p>
          </p:txBody>
        </p:sp>
        <p:pic>
          <p:nvPicPr>
            <p:cNvPr id="16" name="Picture 15" descr="Pointer Cursor PNG Icon (2) - PNG Repo Free PNG Icons">
              <a:extLst>
                <a:ext uri="{FF2B5EF4-FFF2-40B4-BE49-F238E27FC236}">
                  <a16:creationId xmlns:a16="http://schemas.microsoft.com/office/drawing/2014/main" id="{F480B37A-A962-419A-9ACE-FA6341E70B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795974">
              <a:off x="3981139" y="3686901"/>
              <a:ext cx="417964" cy="4179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4BBA92D1-B846-40DC-AFB0-6935A3416233}"/>
              </a:ext>
            </a:extLst>
          </p:cNvPr>
          <p:cNvGrpSpPr/>
          <p:nvPr/>
        </p:nvGrpSpPr>
        <p:grpSpPr>
          <a:xfrm>
            <a:off x="3699101" y="2054783"/>
            <a:ext cx="6630556" cy="3179780"/>
            <a:chOff x="3847853" y="1300638"/>
            <a:chExt cx="6630556" cy="3179780"/>
          </a:xfrm>
        </p:grpSpPr>
        <p:grpSp>
          <p:nvGrpSpPr>
            <p:cNvPr id="18" name="Steady text">
              <a:extLst>
                <a:ext uri="{FF2B5EF4-FFF2-40B4-BE49-F238E27FC236}">
                  <a16:creationId xmlns:a16="http://schemas.microsoft.com/office/drawing/2014/main" id="{F06547AA-03F4-40CB-A384-0A19CF63B24E}"/>
                </a:ext>
              </a:extLst>
            </p:cNvPr>
            <p:cNvGrpSpPr/>
            <p:nvPr/>
          </p:nvGrpSpPr>
          <p:grpSpPr>
            <a:xfrm>
              <a:off x="3847853" y="1300638"/>
              <a:ext cx="6630556" cy="3179780"/>
              <a:chOff x="3325929" y="1570205"/>
              <a:chExt cx="6630556" cy="3179780"/>
            </a:xfrm>
          </p:grpSpPr>
          <p:grpSp>
            <p:nvGrpSpPr>
              <p:cNvPr id="20" name="Group 19">
                <a:extLst>
                  <a:ext uri="{FF2B5EF4-FFF2-40B4-BE49-F238E27FC236}">
                    <a16:creationId xmlns:a16="http://schemas.microsoft.com/office/drawing/2014/main" id="{FDCCD26A-2E29-481E-A11B-7C37CCDD1C2B}"/>
                  </a:ext>
                </a:extLst>
              </p:cNvPr>
              <p:cNvGrpSpPr/>
              <p:nvPr/>
            </p:nvGrpSpPr>
            <p:grpSpPr>
              <a:xfrm>
                <a:off x="3325929" y="1570205"/>
                <a:ext cx="6630556" cy="3179780"/>
                <a:chOff x="2526969" y="1951453"/>
                <a:chExt cx="8059082" cy="1722756"/>
              </a:xfrm>
            </p:grpSpPr>
            <p:grpSp>
              <p:nvGrpSpPr>
                <p:cNvPr id="22" name="Group 21">
                  <a:extLst>
                    <a:ext uri="{FF2B5EF4-FFF2-40B4-BE49-F238E27FC236}">
                      <a16:creationId xmlns:a16="http://schemas.microsoft.com/office/drawing/2014/main" id="{37CBD7F8-652C-48B6-9318-A8E6E0A71FE8}"/>
                    </a:ext>
                  </a:extLst>
                </p:cNvPr>
                <p:cNvGrpSpPr/>
                <p:nvPr/>
              </p:nvGrpSpPr>
              <p:grpSpPr>
                <a:xfrm>
                  <a:off x="2526969" y="1951453"/>
                  <a:ext cx="8059082" cy="1722756"/>
                  <a:chOff x="2635896" y="1985383"/>
                  <a:chExt cx="8059082" cy="1722756"/>
                </a:xfrm>
              </p:grpSpPr>
              <p:sp>
                <p:nvSpPr>
                  <p:cNvPr id="24" name="Rectangle 89">
                    <a:extLst>
                      <a:ext uri="{FF2B5EF4-FFF2-40B4-BE49-F238E27FC236}">
                        <a16:creationId xmlns:a16="http://schemas.microsoft.com/office/drawing/2014/main" id="{8B187CE1-F2A0-45D9-B698-788EEA48328E}"/>
                      </a:ext>
                    </a:extLst>
                  </p:cNvPr>
                  <p:cNvSpPr/>
                  <p:nvPr/>
                </p:nvSpPr>
                <p:spPr>
                  <a:xfrm>
                    <a:off x="2635896" y="1985383"/>
                    <a:ext cx="8059082" cy="1722756"/>
                  </a:xfrm>
                  <a:prstGeom prst="roundRect">
                    <a:avLst>
                      <a:gd name="adj" fmla="val 4178"/>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F21A699F-EFFE-4B97-8007-33D5C12A061E}"/>
                      </a:ext>
                    </a:extLst>
                  </p:cNvPr>
                  <p:cNvSpPr txBox="1"/>
                  <p:nvPr/>
                </p:nvSpPr>
                <p:spPr>
                  <a:xfrm>
                    <a:off x="2635896" y="1997188"/>
                    <a:ext cx="8059080" cy="202937"/>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Good Governance Benefits</a:t>
                    </a:r>
                    <a:endParaRPr lang="en-US" sz="1600" b="1" dirty="0">
                      <a:solidFill>
                        <a:schemeClr val="bg1"/>
                      </a:solidFill>
                      <a:latin typeface="Arial" panose="020B0604020202020204" pitchFamily="34" charset="0"/>
                    </a:endParaRPr>
                  </a:p>
                </p:txBody>
              </p:sp>
            </p:grpSp>
            <p:sp>
              <p:nvSpPr>
                <p:cNvPr id="23" name="Rectangle: Rounded Corners 22">
                  <a:extLst>
                    <a:ext uri="{FF2B5EF4-FFF2-40B4-BE49-F238E27FC236}">
                      <a16:creationId xmlns:a16="http://schemas.microsoft.com/office/drawing/2014/main" id="{69C6F60B-F3AC-4E4C-AABB-02176F5F507A}"/>
                    </a:ext>
                  </a:extLst>
                </p:cNvPr>
                <p:cNvSpPr/>
                <p:nvPr/>
              </p:nvSpPr>
              <p:spPr>
                <a:xfrm>
                  <a:off x="2704706" y="2220732"/>
                  <a:ext cx="7657076" cy="1385645"/>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GB" sz="1400" dirty="0">
                    <a:solidFill>
                      <a:srgbClr val="485E6D"/>
                    </a:solidFill>
                    <a:latin typeface="Arial" panose="020B0604020202020204" pitchFamily="34" charset="0"/>
                    <a:cs typeface="Arial" panose="020B0604020202020204" pitchFamily="34" charset="0"/>
                  </a:endParaRPr>
                </a:p>
              </p:txBody>
            </p:sp>
          </p:grpSp>
          <p:pic>
            <p:nvPicPr>
              <p:cNvPr id="21" name="Graphic 20" descr="Close">
                <a:extLst>
                  <a:ext uri="{FF2B5EF4-FFF2-40B4-BE49-F238E27FC236}">
                    <a16:creationId xmlns:a16="http://schemas.microsoft.com/office/drawing/2014/main" id="{208A3D84-5BB4-4549-8D5B-53591F0045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25665" y="1678547"/>
                <a:ext cx="268934" cy="231046"/>
              </a:xfrm>
              <a:prstGeom prst="roundRect">
                <a:avLst/>
              </a:prstGeom>
            </p:spPr>
          </p:pic>
        </p:grpSp>
        <p:sp>
          <p:nvSpPr>
            <p:cNvPr id="19" name="Rectangle 18">
              <a:extLst>
                <a:ext uri="{FF2B5EF4-FFF2-40B4-BE49-F238E27FC236}">
                  <a16:creationId xmlns:a16="http://schemas.microsoft.com/office/drawing/2014/main" id="{5AB45F1A-C51C-4C81-9B36-048006DBA570}"/>
                </a:ext>
              </a:extLst>
            </p:cNvPr>
            <p:cNvSpPr/>
            <p:nvPr/>
          </p:nvSpPr>
          <p:spPr>
            <a:xfrm>
              <a:off x="4178600" y="1912696"/>
              <a:ext cx="6299808" cy="2308324"/>
            </a:xfrm>
            <a:prstGeom prst="rect">
              <a:avLst/>
            </a:prstGeom>
          </p:spPr>
          <p:txBody>
            <a:bodyPr wrap="square">
              <a:spAutoFit/>
            </a:bodyPr>
            <a:lstStyle/>
            <a:p>
              <a:r>
                <a:rPr lang="en-GB" sz="1600" b="1" dirty="0">
                  <a:solidFill>
                    <a:srgbClr val="475C6D"/>
                  </a:solidFill>
                  <a:latin typeface="Arial" panose="020B0604020202020204" pitchFamily="34" charset="0"/>
                  <a:cs typeface="Arial" panose="020B0604020202020204" pitchFamily="34" charset="0"/>
                </a:rPr>
                <a:t>The Benefits of Good Project Governance Include:</a:t>
              </a:r>
            </a:p>
            <a:p>
              <a:endParaRPr lang="en-GB" sz="1600" b="1"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Providing an organisation the required internal controls</a:t>
              </a: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Reassuring stakeholders that the money being spent is justified.</a:t>
              </a: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The optimisation of investment</a:t>
              </a: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Motivation of staff through better communication</a:t>
              </a: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Minimises risks arising from change and maximises the benefits. </a:t>
              </a:r>
            </a:p>
          </p:txBody>
        </p:sp>
      </p:grpSp>
    </p:spTree>
    <p:extLst>
      <p:ext uri="{BB962C8B-B14F-4D97-AF65-F5344CB8AC3E}">
        <p14:creationId xmlns:p14="http://schemas.microsoft.com/office/powerpoint/2010/main" val="23481285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4"/>
                  </p:tgtEl>
                </p:cond>
              </p:nextCondLst>
            </p:seq>
            <p:seq concurrent="1" nextAc="seek">
              <p:cTn id="9" restart="whenNotActive" fill="hold" evtFilter="cancelBubble" nodeType="interactiveSeq">
                <p:stCondLst>
                  <p:cond evt="onClick" delay="0">
                    <p:tgtEl>
                      <p:spTgt spid="17"/>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7"/>
                                        </p:tgtEl>
                                        <p:attrNameLst>
                                          <p:attrName>ppt_x</p:attrName>
                                        </p:attrNameLst>
                                      </p:cBhvr>
                                      <p:tavLst>
                                        <p:tav tm="0">
                                          <p:val>
                                            <p:strVal val="ppt_x"/>
                                          </p:val>
                                        </p:tav>
                                        <p:tav tm="100000">
                                          <p:val>
                                            <p:strVal val="ppt_x"/>
                                          </p:val>
                                        </p:tav>
                                      </p:tavLst>
                                    </p:anim>
                                    <p:anim calcmode="lin" valueType="num">
                                      <p:cBhvr additive="base">
                                        <p:cTn id="14" dur="500"/>
                                        <p:tgtEl>
                                          <p:spTgt spid="17"/>
                                        </p:tgtEl>
                                        <p:attrNameLst>
                                          <p:attrName>ppt_y</p:attrName>
                                        </p:attrNameLst>
                                      </p:cBhvr>
                                      <p:tavLst>
                                        <p:tav tm="0">
                                          <p:val>
                                            <p:strVal val="ppt_y"/>
                                          </p:val>
                                        </p:tav>
                                        <p:tav tm="100000">
                                          <p:val>
                                            <p:strVal val="1+ppt_h/2"/>
                                          </p:val>
                                        </p:tav>
                                      </p:tavLst>
                                    </p:anim>
                                    <p:set>
                                      <p:cBhvr>
                                        <p:cTn id="1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4" name="TextBox 3">
            <a:extLst>
              <a:ext uri="{FF2B5EF4-FFF2-40B4-BE49-F238E27FC236}">
                <a16:creationId xmlns:a16="http://schemas.microsoft.com/office/drawing/2014/main" id="{FF7E1B04-FC67-49BC-873E-B145D70BD574}"/>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Principles of Good Governance</a:t>
            </a:r>
          </a:p>
        </p:txBody>
      </p:sp>
      <p:sp>
        <p:nvSpPr>
          <p:cNvPr id="5" name="TextBox 4">
            <a:extLst>
              <a:ext uri="{FF2B5EF4-FFF2-40B4-BE49-F238E27FC236}">
                <a16:creationId xmlns:a16="http://schemas.microsoft.com/office/drawing/2014/main" id="{0DAE92DD-970A-43FA-9487-0FD1F8317EA6}"/>
              </a:ext>
            </a:extLst>
          </p:cNvPr>
          <p:cNvSpPr txBox="1"/>
          <p:nvPr/>
        </p:nvSpPr>
        <p:spPr>
          <a:xfrm>
            <a:off x="9453918" y="6448731"/>
            <a:ext cx="2220551"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Governance roles</a:t>
            </a:r>
          </a:p>
        </p:txBody>
      </p:sp>
      <p:sp>
        <p:nvSpPr>
          <p:cNvPr id="6" name="TextBox 5">
            <a:extLst>
              <a:ext uri="{FF2B5EF4-FFF2-40B4-BE49-F238E27FC236}">
                <a16:creationId xmlns:a16="http://schemas.microsoft.com/office/drawing/2014/main" id="{114DE969-7BB0-4331-8C0D-55CF8BA5C8F3}"/>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Project governance</a:t>
            </a:r>
          </a:p>
        </p:txBody>
      </p:sp>
      <p:sp>
        <p:nvSpPr>
          <p:cNvPr id="19" name="Arrow: Pentagon 18">
            <a:extLst>
              <a:ext uri="{FF2B5EF4-FFF2-40B4-BE49-F238E27FC236}">
                <a16:creationId xmlns:a16="http://schemas.microsoft.com/office/drawing/2014/main" id="{6012228E-64CD-7B3D-807A-E0E82B594DA4}"/>
              </a:ext>
            </a:extLst>
          </p:cNvPr>
          <p:cNvSpPr/>
          <p:nvPr/>
        </p:nvSpPr>
        <p:spPr>
          <a:xfrm>
            <a:off x="1543092" y="1149221"/>
            <a:ext cx="4217156" cy="675446"/>
          </a:xfrm>
          <a:prstGeom prst="homePlate">
            <a:avLst/>
          </a:prstGeom>
          <a:solidFill>
            <a:srgbClr val="1E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Board with overall responsibility for decision making</a:t>
            </a:r>
          </a:p>
        </p:txBody>
      </p:sp>
      <p:sp>
        <p:nvSpPr>
          <p:cNvPr id="20" name="Arrow: Pentagon 19">
            <a:extLst>
              <a:ext uri="{FF2B5EF4-FFF2-40B4-BE49-F238E27FC236}">
                <a16:creationId xmlns:a16="http://schemas.microsoft.com/office/drawing/2014/main" id="{46784B5B-667E-1938-9E48-32789E05A07D}"/>
              </a:ext>
            </a:extLst>
          </p:cNvPr>
          <p:cNvSpPr/>
          <p:nvPr/>
        </p:nvSpPr>
        <p:spPr>
          <a:xfrm>
            <a:off x="1543092" y="2039528"/>
            <a:ext cx="4217156" cy="675446"/>
          </a:xfrm>
          <a:prstGeom prst="homePlate">
            <a:avLst/>
          </a:prstGeom>
          <a:solidFill>
            <a:srgbClr val="1E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Defined roles and </a:t>
            </a:r>
            <a:r>
              <a:rPr lang="en-GB"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responsibilities</a:t>
            </a:r>
            <a:endParaRPr lang="en-GB"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1" name="Arrow: Pentagon 20">
            <a:extLst>
              <a:ext uri="{FF2B5EF4-FFF2-40B4-BE49-F238E27FC236}">
                <a16:creationId xmlns:a16="http://schemas.microsoft.com/office/drawing/2014/main" id="{49863787-F294-379A-6A6A-5A4D5D05A0B1}"/>
              </a:ext>
            </a:extLst>
          </p:cNvPr>
          <p:cNvSpPr/>
          <p:nvPr/>
        </p:nvSpPr>
        <p:spPr>
          <a:xfrm>
            <a:off x="1543092" y="2929835"/>
            <a:ext cx="4217156" cy="675446"/>
          </a:xfrm>
          <a:prstGeom prst="homePlate">
            <a:avLst/>
          </a:prstGeom>
          <a:solidFill>
            <a:srgbClr val="1E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effectLst>
                  <a:outerShdw blurRad="38100" dist="38100" dir="2700000" algn="tl">
                    <a:srgbClr val="000000">
                      <a:alpha val="43137"/>
                    </a:srgbClr>
                  </a:outerShdw>
                </a:effectLst>
                <a:latin typeface="Arial" panose="020B0604020202020204" pitchFamily="34" charset="0"/>
                <a:cs typeface="Arial" panose="020B0604020202020204" pitchFamily="34" charset="0"/>
              </a:rPr>
              <a:t>Defined method and lifecycle</a:t>
            </a:r>
          </a:p>
        </p:txBody>
      </p:sp>
      <p:sp>
        <p:nvSpPr>
          <p:cNvPr id="22" name="Arrow: Pentagon 21">
            <a:extLst>
              <a:ext uri="{FF2B5EF4-FFF2-40B4-BE49-F238E27FC236}">
                <a16:creationId xmlns:a16="http://schemas.microsoft.com/office/drawing/2014/main" id="{507B1DEC-4A6F-BD2D-EFB3-E207E56C68ED}"/>
              </a:ext>
            </a:extLst>
          </p:cNvPr>
          <p:cNvSpPr/>
          <p:nvPr/>
        </p:nvSpPr>
        <p:spPr>
          <a:xfrm>
            <a:off x="1543092" y="3820142"/>
            <a:ext cx="4217156" cy="675446"/>
          </a:xfrm>
          <a:prstGeom prst="homePlate">
            <a:avLst/>
          </a:prstGeom>
          <a:solidFill>
            <a:srgbClr val="1E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Project objectives aligned to business strategy </a:t>
            </a:r>
          </a:p>
        </p:txBody>
      </p:sp>
      <p:sp>
        <p:nvSpPr>
          <p:cNvPr id="23" name="Arrow: Pentagon 22">
            <a:extLst>
              <a:ext uri="{FF2B5EF4-FFF2-40B4-BE49-F238E27FC236}">
                <a16:creationId xmlns:a16="http://schemas.microsoft.com/office/drawing/2014/main" id="{F54BFE30-848F-BDB4-86AA-2DA153B8EC7F}"/>
              </a:ext>
            </a:extLst>
          </p:cNvPr>
          <p:cNvSpPr/>
          <p:nvPr/>
        </p:nvSpPr>
        <p:spPr>
          <a:xfrm>
            <a:off x="1543092" y="4710449"/>
            <a:ext cx="4217156" cy="675446"/>
          </a:xfrm>
          <a:prstGeom prst="homePlate">
            <a:avLst/>
          </a:prstGeom>
          <a:solidFill>
            <a:srgbClr val="1E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effectLst>
                  <a:outerShdw blurRad="38100" dist="38100" dir="2700000" algn="tl">
                    <a:srgbClr val="000000">
                      <a:alpha val="43137"/>
                    </a:srgbClr>
                  </a:outerShdw>
                </a:effectLst>
                <a:latin typeface="Arial" panose="020B0604020202020204" pitchFamily="34" charset="0"/>
                <a:cs typeface="Arial" panose="020B0604020202020204" pitchFamily="34" charset="0"/>
              </a:rPr>
              <a:t>An approved plan with clear phases and decision gates</a:t>
            </a:r>
          </a:p>
        </p:txBody>
      </p:sp>
      <p:sp>
        <p:nvSpPr>
          <p:cNvPr id="24" name="Arrow: Pentagon 23">
            <a:extLst>
              <a:ext uri="{FF2B5EF4-FFF2-40B4-BE49-F238E27FC236}">
                <a16:creationId xmlns:a16="http://schemas.microsoft.com/office/drawing/2014/main" id="{8B423B13-8664-E186-8A52-EEEF068B2013}"/>
              </a:ext>
            </a:extLst>
          </p:cNvPr>
          <p:cNvSpPr/>
          <p:nvPr/>
        </p:nvSpPr>
        <p:spPr>
          <a:xfrm>
            <a:off x="1543092" y="5624554"/>
            <a:ext cx="4217156" cy="675446"/>
          </a:xfrm>
          <a:prstGeom prst="homePlate">
            <a:avLst/>
          </a:prstGeom>
          <a:solidFill>
            <a:srgbClr val="1E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effectLst>
                  <a:outerShdw blurRad="38100" dist="38100" dir="2700000" algn="tl">
                    <a:srgbClr val="000000">
                      <a:alpha val="43137"/>
                    </a:srgbClr>
                  </a:outerShdw>
                </a:effectLst>
                <a:latin typeface="Arial" panose="020B0604020202020204" pitchFamily="34" charset="0"/>
              </a:rPr>
              <a:t>Culture of continuous improvement</a:t>
            </a:r>
          </a:p>
        </p:txBody>
      </p:sp>
      <p:sp>
        <p:nvSpPr>
          <p:cNvPr id="25" name="Arrow: Pentagon 24">
            <a:extLst>
              <a:ext uri="{FF2B5EF4-FFF2-40B4-BE49-F238E27FC236}">
                <a16:creationId xmlns:a16="http://schemas.microsoft.com/office/drawing/2014/main" id="{0A5A7B0B-CD2E-3CE2-2E5E-2FAA988F3D42}"/>
              </a:ext>
            </a:extLst>
          </p:cNvPr>
          <p:cNvSpPr/>
          <p:nvPr/>
        </p:nvSpPr>
        <p:spPr>
          <a:xfrm flipH="1">
            <a:off x="5556821" y="1560989"/>
            <a:ext cx="4469585" cy="675446"/>
          </a:xfrm>
          <a:prstGeom prst="homePlate">
            <a:avLst/>
          </a:prstGeom>
          <a:solidFill>
            <a:srgbClr val="1E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r>
              <a:rPr lang="en-GB" sz="1600">
                <a:effectLst>
                  <a:outerShdw blurRad="38100" dist="38100" dir="2700000" algn="tl">
                    <a:srgbClr val="000000">
                      <a:alpha val="43137"/>
                    </a:srgbClr>
                  </a:outerShdw>
                </a:effectLst>
                <a:latin typeface="Arial" panose="020B0604020202020204" pitchFamily="34" charset="0"/>
              </a:rPr>
              <a:t>Appropriately delegated authority to act within their area of responsibility</a:t>
            </a:r>
          </a:p>
        </p:txBody>
      </p:sp>
      <p:sp>
        <p:nvSpPr>
          <p:cNvPr id="26" name="Arrow: Pentagon 25">
            <a:extLst>
              <a:ext uri="{FF2B5EF4-FFF2-40B4-BE49-F238E27FC236}">
                <a16:creationId xmlns:a16="http://schemas.microsoft.com/office/drawing/2014/main" id="{2F3405DA-1D90-54AF-AAA8-1318A16A5BD7}"/>
              </a:ext>
            </a:extLst>
          </p:cNvPr>
          <p:cNvSpPr/>
          <p:nvPr/>
        </p:nvSpPr>
        <p:spPr>
          <a:xfrm flipH="1">
            <a:off x="5575724" y="2454095"/>
            <a:ext cx="4469585" cy="675446"/>
          </a:xfrm>
          <a:prstGeom prst="homePlate">
            <a:avLst/>
          </a:prstGeom>
          <a:solidFill>
            <a:srgbClr val="1E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r>
              <a:rPr lang="en-GB" sz="1600">
                <a:effectLst>
                  <a:outerShdw blurRad="38100" dist="38100" dir="2700000" algn="tl">
                    <a:srgbClr val="000000">
                      <a:alpha val="43137"/>
                    </a:srgbClr>
                  </a:outerShdw>
                </a:effectLst>
                <a:latin typeface="Arial" panose="020B0604020202020204" pitchFamily="34" charset="0"/>
              </a:rPr>
              <a:t>An agreed business case</a:t>
            </a:r>
            <a:endParaRPr lang="en-GB" sz="16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7" name="Arrow: Pentagon 26">
            <a:extLst>
              <a:ext uri="{FF2B5EF4-FFF2-40B4-BE49-F238E27FC236}">
                <a16:creationId xmlns:a16="http://schemas.microsoft.com/office/drawing/2014/main" id="{4D184053-4540-959C-5591-A4FDE9D31041}"/>
              </a:ext>
            </a:extLst>
          </p:cNvPr>
          <p:cNvSpPr/>
          <p:nvPr/>
        </p:nvSpPr>
        <p:spPr>
          <a:xfrm flipH="1">
            <a:off x="5575724" y="3431944"/>
            <a:ext cx="4469585" cy="675446"/>
          </a:xfrm>
          <a:prstGeom prst="homePlate">
            <a:avLst/>
          </a:prstGeom>
          <a:solidFill>
            <a:srgbClr val="1E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r>
              <a:rPr lang="en-GB" sz="1600">
                <a:effectLst>
                  <a:outerShdw blurRad="38100" dist="38100" dir="2700000" algn="tl">
                    <a:srgbClr val="000000">
                      <a:alpha val="43137"/>
                    </a:srgbClr>
                  </a:outerShdw>
                </a:effectLst>
                <a:latin typeface="Arial" panose="020B0604020202020204" pitchFamily="34" charset="0"/>
              </a:rPr>
              <a:t>Independent scrutiny and review throughout its lifecycle</a:t>
            </a:r>
            <a:endParaRPr lang="en-GB" sz="16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8" name="Arrow: Pentagon 27">
            <a:extLst>
              <a:ext uri="{FF2B5EF4-FFF2-40B4-BE49-F238E27FC236}">
                <a16:creationId xmlns:a16="http://schemas.microsoft.com/office/drawing/2014/main" id="{AF35EAE8-3CF5-1079-0D13-D3CEA679CFFF}"/>
              </a:ext>
            </a:extLst>
          </p:cNvPr>
          <p:cNvSpPr/>
          <p:nvPr/>
        </p:nvSpPr>
        <p:spPr>
          <a:xfrm flipH="1">
            <a:off x="5556821" y="4300636"/>
            <a:ext cx="4469585" cy="675446"/>
          </a:xfrm>
          <a:prstGeom prst="homePlate">
            <a:avLst/>
          </a:prstGeom>
          <a:solidFill>
            <a:srgbClr val="1E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r>
              <a:rPr lang="en-GB" sz="1600" dirty="0">
                <a:effectLst>
                  <a:outerShdw blurRad="38100" dist="38100" dir="2700000" algn="tl">
                    <a:srgbClr val="000000">
                      <a:alpha val="43137"/>
                    </a:srgbClr>
                  </a:outerShdw>
                </a:effectLst>
                <a:latin typeface="Arial" panose="020B0604020202020204" pitchFamily="34" charset="0"/>
              </a:rPr>
              <a:t>Clear criteria for reporting the project’s status and escalation of risks and issues</a:t>
            </a:r>
          </a:p>
        </p:txBody>
      </p:sp>
      <p:sp>
        <p:nvSpPr>
          <p:cNvPr id="29" name="Arrow: Pentagon 28">
            <a:extLst>
              <a:ext uri="{FF2B5EF4-FFF2-40B4-BE49-F238E27FC236}">
                <a16:creationId xmlns:a16="http://schemas.microsoft.com/office/drawing/2014/main" id="{BC991DEA-C5B3-25B8-F457-F84CAD5C501E}"/>
              </a:ext>
            </a:extLst>
          </p:cNvPr>
          <p:cNvSpPr/>
          <p:nvPr/>
        </p:nvSpPr>
        <p:spPr>
          <a:xfrm flipH="1">
            <a:off x="5575724" y="5223772"/>
            <a:ext cx="4469585" cy="675446"/>
          </a:xfrm>
          <a:prstGeom prst="homePlate">
            <a:avLst/>
          </a:prstGeom>
          <a:solidFill>
            <a:srgbClr val="1E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r>
              <a:rPr lang="en-GB" sz="1600">
                <a:effectLst>
                  <a:outerShdw blurRad="38100" dist="38100" dir="2700000" algn="tl">
                    <a:srgbClr val="000000">
                      <a:alpha val="43137"/>
                    </a:srgbClr>
                  </a:outerShdw>
                </a:effectLst>
                <a:latin typeface="Arial" panose="020B0604020202020204" pitchFamily="34" charset="0"/>
              </a:rPr>
              <a:t>Stakeholder input throughout its lifecycle</a:t>
            </a:r>
            <a:endParaRPr lang="en-GB" sz="16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61781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0-#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1+#ppt_w/2"/>
                                          </p:val>
                                        </p:tav>
                                        <p:tav tm="100000">
                                          <p:val>
                                            <p:strVal val="#ppt_x"/>
                                          </p:val>
                                        </p:tav>
                                      </p:tavLst>
                                    </p:anim>
                                    <p:anim calcmode="lin" valueType="num">
                                      <p:cBhvr additive="base">
                                        <p:cTn id="32" dur="500" fill="hold"/>
                                        <p:tgtEl>
                                          <p:spTgt spid="2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1+#ppt_w/2"/>
                                          </p:val>
                                        </p:tav>
                                        <p:tav tm="100000">
                                          <p:val>
                                            <p:strVal val="#ppt_x"/>
                                          </p:val>
                                        </p:tav>
                                      </p:tavLst>
                                    </p:anim>
                                    <p:anim calcmode="lin" valueType="num">
                                      <p:cBhvr additive="base">
                                        <p:cTn id="36" dur="500" fill="hold"/>
                                        <p:tgtEl>
                                          <p:spTgt spid="26"/>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1+#ppt_w/2"/>
                                          </p:val>
                                        </p:tav>
                                        <p:tav tm="100000">
                                          <p:val>
                                            <p:strVal val="#ppt_x"/>
                                          </p:val>
                                        </p:tav>
                                      </p:tavLst>
                                    </p:anim>
                                    <p:anim calcmode="lin" valueType="num">
                                      <p:cBhvr additive="base">
                                        <p:cTn id="40" dur="500" fill="hold"/>
                                        <p:tgtEl>
                                          <p:spTgt spid="2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1+#ppt_w/2"/>
                                          </p:val>
                                        </p:tav>
                                        <p:tav tm="100000">
                                          <p:val>
                                            <p:strVal val="#ppt_x"/>
                                          </p:val>
                                        </p:tav>
                                      </p:tavLst>
                                    </p:anim>
                                    <p:anim calcmode="lin" valueType="num">
                                      <p:cBhvr additive="base">
                                        <p:cTn id="44" dur="500" fill="hold"/>
                                        <p:tgtEl>
                                          <p:spTgt spid="28"/>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1+#ppt_w/2"/>
                                          </p:val>
                                        </p:tav>
                                        <p:tav tm="100000">
                                          <p:val>
                                            <p:strVal val="#ppt_x"/>
                                          </p:val>
                                        </p:tav>
                                      </p:tavLst>
                                    </p:anim>
                                    <p:anim calcmode="lin" valueType="num">
                                      <p:cBhvr additive="base">
                                        <p:cTn id="4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a:extLst>
              <a:ext uri="{FF2B5EF4-FFF2-40B4-BE49-F238E27FC236}">
                <a16:creationId xmlns:a16="http://schemas.microsoft.com/office/drawing/2014/main" id="{0B2A5C41-E724-4829-86A7-BFF2DC15D077}"/>
              </a:ext>
            </a:extLst>
          </p:cNvPr>
          <p:cNvSpPr/>
          <p:nvPr/>
        </p:nvSpPr>
        <p:spPr>
          <a:xfrm>
            <a:off x="331201" y="1296000"/>
            <a:ext cx="10416516" cy="2246769"/>
          </a:xfrm>
          <a:prstGeom prst="rect">
            <a:avLst/>
          </a:prstGeom>
        </p:spPr>
        <p:txBody>
          <a:bodyPr wrap="square">
            <a:spAutoFit/>
          </a:bodyPr>
          <a:lstStyle/>
          <a:p>
            <a:r>
              <a:rPr lang="en-GB" sz="1600" dirty="0">
                <a:solidFill>
                  <a:srgbClr val="475C6D"/>
                </a:solidFill>
                <a:latin typeface="Arial" panose="020B0604020202020204" pitchFamily="34" charset="0"/>
                <a:cs typeface="Arial" panose="020B0604020202020204" pitchFamily="34" charset="0"/>
              </a:rPr>
              <a:t>The</a:t>
            </a:r>
            <a:r>
              <a:rPr lang="en-GB" sz="1600" b="1" dirty="0">
                <a:solidFill>
                  <a:srgbClr val="475C6D"/>
                </a:solidFill>
                <a:latin typeface="Arial" panose="020B0604020202020204" pitchFamily="34" charset="0"/>
                <a:cs typeface="Arial" panose="020B0604020202020204" pitchFamily="34" charset="0"/>
              </a:rPr>
              <a:t> Project Board </a:t>
            </a:r>
            <a:r>
              <a:rPr lang="en-GB" sz="1600" dirty="0">
                <a:solidFill>
                  <a:srgbClr val="475C6D"/>
                </a:solidFill>
                <a:latin typeface="Arial" panose="020B0604020202020204" pitchFamily="34" charset="0"/>
                <a:cs typeface="Arial" panose="020B0604020202020204" pitchFamily="34" charset="0"/>
              </a:rPr>
              <a:t>is made up of </a:t>
            </a:r>
            <a:r>
              <a:rPr lang="en-GB" sz="1600" b="1" dirty="0">
                <a:solidFill>
                  <a:srgbClr val="475C6D"/>
                </a:solidFill>
                <a:latin typeface="Arial" panose="020B0604020202020204" pitchFamily="34" charset="0"/>
                <a:cs typeface="Arial" panose="020B0604020202020204" pitchFamily="34" charset="0"/>
              </a:rPr>
              <a:t>key stakeholders</a:t>
            </a:r>
            <a:r>
              <a:rPr lang="en-GB" sz="1600" dirty="0">
                <a:solidFill>
                  <a:srgbClr val="475C6D"/>
                </a:solidFill>
                <a:latin typeface="Arial" panose="020B0604020202020204" pitchFamily="34" charset="0"/>
                <a:cs typeface="Arial" panose="020B0604020202020204" pitchFamily="34" charset="0"/>
              </a:rPr>
              <a:t>. They’re either the people who fund the project, users of the final product/service or suppliers. </a:t>
            </a:r>
          </a:p>
          <a:p>
            <a:endParaRPr lang="en-GB" sz="1600" dirty="0">
              <a:solidFill>
                <a:srgbClr val="475C6D"/>
              </a:solidFill>
              <a:latin typeface="Arial" panose="020B0604020202020204" pitchFamily="34" charset="0"/>
              <a:cs typeface="Arial" panose="020B0604020202020204" pitchFamily="34" charset="0"/>
            </a:endParaRPr>
          </a:p>
          <a:p>
            <a:r>
              <a:rPr lang="en-GB" sz="1600" dirty="0">
                <a:solidFill>
                  <a:srgbClr val="475C6D"/>
                </a:solidFill>
                <a:latin typeface="Arial" panose="020B0604020202020204" pitchFamily="34" charset="0"/>
                <a:cs typeface="Arial" panose="020B0604020202020204" pitchFamily="34" charset="0"/>
              </a:rPr>
              <a:t>On some projects there may also be </a:t>
            </a:r>
            <a:r>
              <a:rPr lang="en-GB" sz="1600" b="1" dirty="0">
                <a:solidFill>
                  <a:srgbClr val="475C6D"/>
                </a:solidFill>
                <a:latin typeface="Arial" panose="020B0604020202020204" pitchFamily="34" charset="0"/>
                <a:cs typeface="Arial" panose="020B0604020202020204" pitchFamily="34" charset="0"/>
              </a:rPr>
              <a:t>advisory groups or committees.   </a:t>
            </a:r>
            <a:r>
              <a:rPr lang="en-GB" sz="1600" dirty="0">
                <a:solidFill>
                  <a:srgbClr val="475C6D"/>
                </a:solidFill>
                <a:latin typeface="Arial" panose="020B0604020202020204" pitchFamily="34" charset="0"/>
                <a:cs typeface="Arial" panose="020B0604020202020204" pitchFamily="34" charset="0"/>
              </a:rPr>
              <a:t>Forming an advisory group keeps stakeholders within the project and engaged without making decision-making cumbersome or inefficient. </a:t>
            </a:r>
          </a:p>
          <a:p>
            <a:endParaRPr lang="en-GB" sz="1600" dirty="0">
              <a:solidFill>
                <a:srgbClr val="475C6D"/>
              </a:solidFill>
              <a:latin typeface="Arial" panose="020B0604020202020204" pitchFamily="34" charset="0"/>
              <a:cs typeface="Arial" panose="020B0604020202020204" pitchFamily="34" charset="0"/>
            </a:endParaRPr>
          </a:p>
          <a:p>
            <a:r>
              <a:rPr lang="en-GB" sz="1600" b="1" dirty="0">
                <a:solidFill>
                  <a:srgbClr val="475C6D"/>
                </a:solidFill>
                <a:latin typeface="Arial" panose="020B0604020202020204" pitchFamily="34" charset="0"/>
                <a:cs typeface="Arial" panose="020B0604020202020204" pitchFamily="34" charset="0"/>
              </a:rPr>
              <a:t>Click on the roles in the diagram below to see more about each.</a:t>
            </a:r>
          </a:p>
          <a:p>
            <a:pPr algn="just"/>
            <a:endParaRPr lang="en-GB" sz="2800" b="1" dirty="0">
              <a:solidFill>
                <a:srgbClr val="002060"/>
              </a:solidFill>
              <a:latin typeface="Arial" panose="020B0604020202020204" pitchFamily="34" charset="0"/>
              <a:cs typeface="Arial" panose="020B0604020202020204" pitchFamily="34" charset="0"/>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5693420" y="5496266"/>
            <a:ext cx="580791" cy="525571"/>
          </a:xfrm>
          <a:prstGeom prst="rect">
            <a:avLst/>
          </a:prstGeom>
        </p:spPr>
      </p:pic>
      <p:sp>
        <p:nvSpPr>
          <p:cNvPr id="4" name="TextBox 3">
            <a:extLst>
              <a:ext uri="{FF2B5EF4-FFF2-40B4-BE49-F238E27FC236}">
                <a16:creationId xmlns:a16="http://schemas.microsoft.com/office/drawing/2014/main" id="{FF7E1B04-FC67-49BC-873E-B145D70BD574}"/>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Project Governance Roles</a:t>
            </a:r>
          </a:p>
        </p:txBody>
      </p:sp>
      <p:sp>
        <p:nvSpPr>
          <p:cNvPr id="5" name="TextBox 4">
            <a:extLst>
              <a:ext uri="{FF2B5EF4-FFF2-40B4-BE49-F238E27FC236}">
                <a16:creationId xmlns:a16="http://schemas.microsoft.com/office/drawing/2014/main" id="{0DAE92DD-970A-43FA-9487-0FD1F8317EA6}"/>
              </a:ext>
            </a:extLst>
          </p:cNvPr>
          <p:cNvSpPr txBox="1"/>
          <p:nvPr/>
        </p:nvSpPr>
        <p:spPr>
          <a:xfrm>
            <a:off x="7803329" y="5589774"/>
            <a:ext cx="2220551"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Project reporting</a:t>
            </a:r>
          </a:p>
        </p:txBody>
      </p:sp>
      <p:sp>
        <p:nvSpPr>
          <p:cNvPr id="6" name="TextBox 5">
            <a:extLst>
              <a:ext uri="{FF2B5EF4-FFF2-40B4-BE49-F238E27FC236}">
                <a16:creationId xmlns:a16="http://schemas.microsoft.com/office/drawing/2014/main" id="{114DE969-7BB0-4331-8C0D-55CF8BA5C8F3}"/>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Governance principles</a:t>
            </a:r>
          </a:p>
        </p:txBody>
      </p:sp>
      <p:graphicFrame>
        <p:nvGraphicFramePr>
          <p:cNvPr id="8" name="Content Placeholder 7">
            <a:extLst>
              <a:ext uri="{FF2B5EF4-FFF2-40B4-BE49-F238E27FC236}">
                <a16:creationId xmlns:a16="http://schemas.microsoft.com/office/drawing/2014/main" id="{696FC0A3-FFE3-4800-B707-EE9872112CE7}"/>
              </a:ext>
            </a:extLst>
          </p:cNvPr>
          <p:cNvGraphicFramePr>
            <a:graphicFrameLocks/>
          </p:cNvGraphicFramePr>
          <p:nvPr>
            <p:extLst>
              <p:ext uri="{D42A27DB-BD31-4B8C-83A1-F6EECF244321}">
                <p14:modId xmlns:p14="http://schemas.microsoft.com/office/powerpoint/2010/main" val="3050365708"/>
              </p:ext>
            </p:extLst>
          </p:nvPr>
        </p:nvGraphicFramePr>
        <p:xfrm>
          <a:off x="1146742" y="3424095"/>
          <a:ext cx="9600975" cy="2755079"/>
        </p:xfrm>
        <a:graphic>
          <a:graphicData uri="http://schemas.openxmlformats.org/drawingml/2006/table">
            <a:tbl>
              <a:tblPr>
                <a:tableStyleId>{5C22544A-7EE6-4342-B048-85BDC9FD1C3A}</a:tableStyleId>
              </a:tblPr>
              <a:tblGrid>
                <a:gridCol w="1513591">
                  <a:extLst>
                    <a:ext uri="{9D8B030D-6E8A-4147-A177-3AD203B41FA5}">
                      <a16:colId xmlns:a16="http://schemas.microsoft.com/office/drawing/2014/main" val="285925120"/>
                    </a:ext>
                  </a:extLst>
                </a:gridCol>
                <a:gridCol w="8087384">
                  <a:extLst>
                    <a:ext uri="{9D8B030D-6E8A-4147-A177-3AD203B41FA5}">
                      <a16:colId xmlns:a16="http://schemas.microsoft.com/office/drawing/2014/main" val="601890664"/>
                    </a:ext>
                  </a:extLst>
                </a:gridCol>
              </a:tblGrid>
              <a:tr h="361828">
                <a:tc>
                  <a:txBody>
                    <a:bodyPr/>
                    <a:lstStyle/>
                    <a:p>
                      <a:r>
                        <a:rPr lang="en-GB" sz="1500" dirty="0">
                          <a:latin typeface="Arial" panose="020B0604020202020204" pitchFamily="34" charset="0"/>
                          <a:cs typeface="Arial" panose="020B0604020202020204" pitchFamily="34" charset="0"/>
                        </a:rPr>
                        <a:t>Organisation</a:t>
                      </a:r>
                    </a:p>
                  </a:txBody>
                  <a:tcPr marL="74295" marR="74295" marT="37148" marB="37148">
                    <a:solidFill>
                      <a:srgbClr val="FCD5D0"/>
                    </a:solidFill>
                  </a:tcPr>
                </a:tc>
                <a:tc>
                  <a:txBody>
                    <a:bodyPr/>
                    <a:lstStyle/>
                    <a:p>
                      <a:endParaRPr lang="en-GB" sz="1500" dirty="0">
                        <a:latin typeface="Arial" panose="020B0604020202020204" pitchFamily="34" charset="0"/>
                      </a:endParaRPr>
                    </a:p>
                  </a:txBody>
                  <a:tcPr marL="74295" marR="74295" marT="37148" marB="37148">
                    <a:solidFill>
                      <a:srgbClr val="FCD5D0"/>
                    </a:solidFill>
                  </a:tcPr>
                </a:tc>
                <a:extLst>
                  <a:ext uri="{0D108BD9-81ED-4DB2-BD59-A6C34878D82A}">
                    <a16:rowId xmlns:a16="http://schemas.microsoft.com/office/drawing/2014/main" val="1725814695"/>
                  </a:ext>
                </a:extLst>
              </a:tr>
              <a:tr h="1068738">
                <a:tc>
                  <a:txBody>
                    <a:bodyPr/>
                    <a:lstStyle/>
                    <a:p>
                      <a:r>
                        <a:rPr lang="en-GB" sz="1500" dirty="0">
                          <a:latin typeface="Arial" panose="020B0604020202020204" pitchFamily="34" charset="0"/>
                          <a:cs typeface="Arial" panose="020B0604020202020204" pitchFamily="34" charset="0"/>
                        </a:rPr>
                        <a:t>Direction</a:t>
                      </a:r>
                    </a:p>
                  </a:txBody>
                  <a:tcPr marL="74295" marR="74295" marT="37148" marB="37148">
                    <a:solidFill>
                      <a:srgbClr val="FFEEC5"/>
                    </a:solidFill>
                  </a:tcPr>
                </a:tc>
                <a:tc>
                  <a:txBody>
                    <a:bodyPr/>
                    <a:lstStyle/>
                    <a:p>
                      <a:endParaRPr lang="en-GB" sz="1500" dirty="0">
                        <a:latin typeface="Arial" panose="020B0604020202020204" pitchFamily="34" charset="0"/>
                      </a:endParaRPr>
                    </a:p>
                  </a:txBody>
                  <a:tcPr marL="74295" marR="74295" marT="37148" marB="37148">
                    <a:solidFill>
                      <a:srgbClr val="FFEEC5"/>
                    </a:solidFill>
                  </a:tcPr>
                </a:tc>
                <a:extLst>
                  <a:ext uri="{0D108BD9-81ED-4DB2-BD59-A6C34878D82A}">
                    <a16:rowId xmlns:a16="http://schemas.microsoft.com/office/drawing/2014/main" val="2039489676"/>
                  </a:ext>
                </a:extLst>
              </a:tr>
              <a:tr h="712480">
                <a:tc>
                  <a:txBody>
                    <a:bodyPr/>
                    <a:lstStyle/>
                    <a:p>
                      <a:r>
                        <a:rPr lang="en-GB" sz="1500" dirty="0">
                          <a:latin typeface="Arial" panose="020B0604020202020204" pitchFamily="34" charset="0"/>
                          <a:cs typeface="Arial" panose="020B0604020202020204" pitchFamily="34" charset="0"/>
                        </a:rPr>
                        <a:t>Management</a:t>
                      </a:r>
                    </a:p>
                  </a:txBody>
                  <a:tcPr marL="74295" marR="74295" marT="37148" marB="37148">
                    <a:solidFill>
                      <a:schemeClr val="accent6">
                        <a:lumMod val="20000"/>
                        <a:lumOff val="80000"/>
                      </a:schemeClr>
                    </a:solidFill>
                  </a:tcPr>
                </a:tc>
                <a:tc>
                  <a:txBody>
                    <a:bodyPr/>
                    <a:lstStyle/>
                    <a:p>
                      <a:endParaRPr lang="en-GB" sz="1500" dirty="0">
                        <a:latin typeface="Arial" panose="020B0604020202020204" pitchFamily="34" charset="0"/>
                      </a:endParaRPr>
                    </a:p>
                  </a:txBody>
                  <a:tcPr marL="74295" marR="74295" marT="37148" marB="37148">
                    <a:solidFill>
                      <a:schemeClr val="accent6">
                        <a:lumMod val="20000"/>
                        <a:lumOff val="80000"/>
                      </a:schemeClr>
                    </a:solidFill>
                  </a:tcPr>
                </a:tc>
                <a:extLst>
                  <a:ext uri="{0D108BD9-81ED-4DB2-BD59-A6C34878D82A}">
                    <a16:rowId xmlns:a16="http://schemas.microsoft.com/office/drawing/2014/main" val="2402630277"/>
                  </a:ext>
                </a:extLst>
              </a:tr>
              <a:tr h="612033">
                <a:tc>
                  <a:txBody>
                    <a:bodyPr/>
                    <a:lstStyle/>
                    <a:p>
                      <a:r>
                        <a:rPr lang="en-GB" sz="1500" dirty="0">
                          <a:latin typeface="Arial" panose="020B0604020202020204" pitchFamily="34" charset="0"/>
                          <a:cs typeface="Arial" panose="020B0604020202020204" pitchFamily="34" charset="0"/>
                        </a:rPr>
                        <a:t>Delivery</a:t>
                      </a:r>
                    </a:p>
                  </a:txBody>
                  <a:tcPr marL="74295" marR="74295" marT="37148" marB="37148">
                    <a:solidFill>
                      <a:schemeClr val="accent5">
                        <a:lumMod val="20000"/>
                        <a:lumOff val="80000"/>
                      </a:schemeClr>
                    </a:solidFill>
                  </a:tcPr>
                </a:tc>
                <a:tc>
                  <a:txBody>
                    <a:bodyPr/>
                    <a:lstStyle/>
                    <a:p>
                      <a:endParaRPr lang="en-GB" sz="1500" dirty="0">
                        <a:latin typeface="Arial" panose="020B0604020202020204" pitchFamily="34" charset="0"/>
                      </a:endParaRPr>
                    </a:p>
                  </a:txBody>
                  <a:tcPr marL="74295" marR="74295" marT="37148" marB="37148">
                    <a:solidFill>
                      <a:schemeClr val="accent5">
                        <a:lumMod val="20000"/>
                        <a:lumOff val="80000"/>
                      </a:schemeClr>
                    </a:solidFill>
                  </a:tcPr>
                </a:tc>
                <a:extLst>
                  <a:ext uri="{0D108BD9-81ED-4DB2-BD59-A6C34878D82A}">
                    <a16:rowId xmlns:a16="http://schemas.microsoft.com/office/drawing/2014/main" val="88740809"/>
                  </a:ext>
                </a:extLst>
              </a:tr>
            </a:tbl>
          </a:graphicData>
        </a:graphic>
      </p:graphicFrame>
      <p:sp>
        <p:nvSpPr>
          <p:cNvPr id="9" name="Rectangle 8">
            <a:extLst>
              <a:ext uri="{FF2B5EF4-FFF2-40B4-BE49-F238E27FC236}">
                <a16:creationId xmlns:a16="http://schemas.microsoft.com/office/drawing/2014/main" id="{F5A79EB3-CA3E-448E-A634-C960911F33EF}"/>
              </a:ext>
            </a:extLst>
          </p:cNvPr>
          <p:cNvSpPr/>
          <p:nvPr/>
        </p:nvSpPr>
        <p:spPr>
          <a:xfrm>
            <a:off x="3230317" y="3838481"/>
            <a:ext cx="7142456" cy="797304"/>
          </a:xfrm>
          <a:prstGeom prst="rect">
            <a:avLst/>
          </a:prstGeom>
          <a:solidFill>
            <a:schemeClr val="bg1">
              <a:lumMod val="95000"/>
            </a:schemeClr>
          </a:solidFill>
          <a:ln w="28575">
            <a:solidFill>
              <a:srgbClr val="2B3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tx1"/>
              </a:solidFill>
              <a:latin typeface="Arial" panose="020B0604020202020204" pitchFamily="34" charset="0"/>
            </a:endParaRPr>
          </a:p>
          <a:p>
            <a:pPr algn="ctr"/>
            <a:endParaRPr lang="en-GB" sz="1463" dirty="0">
              <a:solidFill>
                <a:schemeClr val="tx1"/>
              </a:solidFill>
              <a:latin typeface="Arial" panose="020B0604020202020204" pitchFamily="34" charset="0"/>
            </a:endParaRPr>
          </a:p>
          <a:p>
            <a:pPr algn="ctr"/>
            <a:r>
              <a:rPr lang="en-GB" sz="1463" b="1" dirty="0">
                <a:solidFill>
                  <a:schemeClr val="tx1"/>
                </a:solidFill>
                <a:latin typeface="Arial" panose="020B0604020202020204" pitchFamily="34" charset="0"/>
                <a:cs typeface="Arial" panose="020B0604020202020204" pitchFamily="34" charset="0"/>
              </a:rPr>
              <a:t>Project board</a:t>
            </a:r>
          </a:p>
        </p:txBody>
      </p:sp>
      <p:cxnSp>
        <p:nvCxnSpPr>
          <p:cNvPr id="15" name="Straight Connector 14">
            <a:extLst>
              <a:ext uri="{FF2B5EF4-FFF2-40B4-BE49-F238E27FC236}">
                <a16:creationId xmlns:a16="http://schemas.microsoft.com/office/drawing/2014/main" id="{1F52CB42-DF8F-45F7-8B9F-D83377845DD7}"/>
              </a:ext>
            </a:extLst>
          </p:cNvPr>
          <p:cNvCxnSpPr>
            <a:cxnSpLocks/>
            <a:stCxn id="20" idx="0"/>
            <a:endCxn id="9" idx="2"/>
          </p:cNvCxnSpPr>
          <p:nvPr/>
        </p:nvCxnSpPr>
        <p:spPr>
          <a:xfrm flipV="1">
            <a:off x="6801545" y="4635785"/>
            <a:ext cx="0" cy="461040"/>
          </a:xfrm>
          <a:prstGeom prst="line">
            <a:avLst/>
          </a:prstGeom>
          <a:ln w="19050">
            <a:solidFill>
              <a:srgbClr val="2B3B4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20F81AD-388C-4AFE-B090-88C041778364}"/>
              </a:ext>
            </a:extLst>
          </p:cNvPr>
          <p:cNvCxnSpPr>
            <a:cxnSpLocks/>
            <a:stCxn id="21" idx="0"/>
            <a:endCxn id="20" idx="2"/>
          </p:cNvCxnSpPr>
          <p:nvPr/>
        </p:nvCxnSpPr>
        <p:spPr>
          <a:xfrm flipV="1">
            <a:off x="6801545" y="5422975"/>
            <a:ext cx="0" cy="235244"/>
          </a:xfrm>
          <a:prstGeom prst="line">
            <a:avLst/>
          </a:prstGeom>
          <a:ln w="19050">
            <a:solidFill>
              <a:srgbClr val="2B3B4E"/>
            </a:solidFill>
          </a:ln>
        </p:spPr>
        <p:style>
          <a:lnRef idx="1">
            <a:schemeClr val="accent1"/>
          </a:lnRef>
          <a:fillRef idx="0">
            <a:schemeClr val="accent1"/>
          </a:fillRef>
          <a:effectRef idx="0">
            <a:schemeClr val="accent1"/>
          </a:effectRef>
          <a:fontRef idx="minor">
            <a:schemeClr val="tx1"/>
          </a:fontRef>
        </p:style>
      </p:cxnSp>
      <p:sp>
        <p:nvSpPr>
          <p:cNvPr id="17" name="diag sponsor">
            <a:extLst>
              <a:ext uri="{FF2B5EF4-FFF2-40B4-BE49-F238E27FC236}">
                <a16:creationId xmlns:a16="http://schemas.microsoft.com/office/drawing/2014/main" id="{38A75B42-B4B5-4F1D-8158-98E255B469B4}"/>
              </a:ext>
            </a:extLst>
          </p:cNvPr>
          <p:cNvSpPr/>
          <p:nvPr/>
        </p:nvSpPr>
        <p:spPr>
          <a:xfrm>
            <a:off x="6163078" y="3498747"/>
            <a:ext cx="1192809" cy="562962"/>
          </a:xfrm>
          <a:prstGeom prst="rect">
            <a:avLst/>
          </a:prstGeom>
          <a:solidFill>
            <a:srgbClr val="1CA2A4"/>
          </a:solidFill>
          <a:ln>
            <a:solidFill>
              <a:srgbClr val="1CA9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Sponsor</a:t>
            </a:r>
          </a:p>
        </p:txBody>
      </p:sp>
      <p:sp>
        <p:nvSpPr>
          <p:cNvPr id="20" name="diag pm">
            <a:extLst>
              <a:ext uri="{FF2B5EF4-FFF2-40B4-BE49-F238E27FC236}">
                <a16:creationId xmlns:a16="http://schemas.microsoft.com/office/drawing/2014/main" id="{EEE6B975-108F-4137-9CA7-2A392786A25E}"/>
              </a:ext>
            </a:extLst>
          </p:cNvPr>
          <p:cNvSpPr/>
          <p:nvPr/>
        </p:nvSpPr>
        <p:spPr>
          <a:xfrm>
            <a:off x="5545238" y="5096825"/>
            <a:ext cx="2512614" cy="326150"/>
          </a:xfrm>
          <a:prstGeom prst="rect">
            <a:avLst/>
          </a:prstGeom>
          <a:solidFill>
            <a:srgbClr val="1CA9A8"/>
          </a:solidFill>
          <a:ln>
            <a:solidFill>
              <a:srgbClr val="1CA9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Project Manager</a:t>
            </a:r>
          </a:p>
        </p:txBody>
      </p:sp>
      <p:sp>
        <p:nvSpPr>
          <p:cNvPr id="21" name="diag team">
            <a:extLst>
              <a:ext uri="{FF2B5EF4-FFF2-40B4-BE49-F238E27FC236}">
                <a16:creationId xmlns:a16="http://schemas.microsoft.com/office/drawing/2014/main" id="{8BED9864-F3B4-4E88-AAA9-C3AB951354EA}"/>
              </a:ext>
            </a:extLst>
          </p:cNvPr>
          <p:cNvSpPr/>
          <p:nvPr/>
        </p:nvSpPr>
        <p:spPr>
          <a:xfrm>
            <a:off x="5002984" y="5658219"/>
            <a:ext cx="3597121" cy="326150"/>
          </a:xfrm>
          <a:prstGeom prst="rect">
            <a:avLst/>
          </a:prstGeom>
          <a:solidFill>
            <a:srgbClr val="1CA9A8"/>
          </a:solidFill>
          <a:ln>
            <a:solidFill>
              <a:srgbClr val="1CA9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Project Team &amp; Specialist Resources</a:t>
            </a:r>
          </a:p>
        </p:txBody>
      </p:sp>
      <p:sp>
        <p:nvSpPr>
          <p:cNvPr id="18" name="diag user">
            <a:extLst>
              <a:ext uri="{FF2B5EF4-FFF2-40B4-BE49-F238E27FC236}">
                <a16:creationId xmlns:a16="http://schemas.microsoft.com/office/drawing/2014/main" id="{1AF7BFB9-496C-4163-99E0-F82708EF39BF}"/>
              </a:ext>
            </a:extLst>
          </p:cNvPr>
          <p:cNvSpPr/>
          <p:nvPr/>
        </p:nvSpPr>
        <p:spPr>
          <a:xfrm>
            <a:off x="3395624" y="4061708"/>
            <a:ext cx="2459396" cy="326150"/>
          </a:xfrm>
          <a:prstGeom prst="rect">
            <a:avLst/>
          </a:prstGeom>
          <a:solidFill>
            <a:srgbClr val="1CA9A8"/>
          </a:solidFill>
          <a:ln>
            <a:solidFill>
              <a:srgbClr val="1CA9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User Representative</a:t>
            </a:r>
          </a:p>
        </p:txBody>
      </p:sp>
      <p:sp>
        <p:nvSpPr>
          <p:cNvPr id="19" name="diag supplier">
            <a:extLst>
              <a:ext uri="{FF2B5EF4-FFF2-40B4-BE49-F238E27FC236}">
                <a16:creationId xmlns:a16="http://schemas.microsoft.com/office/drawing/2014/main" id="{E2435947-AD5A-4506-A0C0-BFEBA35C0F84}"/>
              </a:ext>
            </a:extLst>
          </p:cNvPr>
          <p:cNvSpPr/>
          <p:nvPr/>
        </p:nvSpPr>
        <p:spPr>
          <a:xfrm>
            <a:off x="7692962" y="4061708"/>
            <a:ext cx="2459397" cy="326150"/>
          </a:xfrm>
          <a:prstGeom prst="rect">
            <a:avLst/>
          </a:prstGeom>
          <a:solidFill>
            <a:srgbClr val="1CA9A8"/>
          </a:solidFill>
          <a:ln>
            <a:solidFill>
              <a:srgbClr val="1CA9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Supplier Representative</a:t>
            </a:r>
          </a:p>
        </p:txBody>
      </p:sp>
      <p:grpSp>
        <p:nvGrpSpPr>
          <p:cNvPr id="51" name="P teaam">
            <a:extLst>
              <a:ext uri="{FF2B5EF4-FFF2-40B4-BE49-F238E27FC236}">
                <a16:creationId xmlns:a16="http://schemas.microsoft.com/office/drawing/2014/main" id="{3EE4C590-E159-46FA-AA3E-43C7600475D3}"/>
              </a:ext>
            </a:extLst>
          </p:cNvPr>
          <p:cNvGrpSpPr/>
          <p:nvPr/>
        </p:nvGrpSpPr>
        <p:grpSpPr>
          <a:xfrm>
            <a:off x="3641619" y="4317890"/>
            <a:ext cx="6235726" cy="1481191"/>
            <a:chOff x="-662363" y="1953659"/>
            <a:chExt cx="6235726" cy="1481191"/>
          </a:xfrm>
        </p:grpSpPr>
        <p:grpSp>
          <p:nvGrpSpPr>
            <p:cNvPr id="52" name="Group 51">
              <a:extLst>
                <a:ext uri="{FF2B5EF4-FFF2-40B4-BE49-F238E27FC236}">
                  <a16:creationId xmlns:a16="http://schemas.microsoft.com/office/drawing/2014/main" id="{86C9FEB5-D1D2-412D-86E8-E863763D655A}"/>
                </a:ext>
              </a:extLst>
            </p:cNvPr>
            <p:cNvGrpSpPr/>
            <p:nvPr/>
          </p:nvGrpSpPr>
          <p:grpSpPr>
            <a:xfrm>
              <a:off x="-662363" y="1953659"/>
              <a:ext cx="6235726" cy="1481191"/>
              <a:chOff x="2526969" y="1951454"/>
              <a:chExt cx="6707980" cy="862268"/>
            </a:xfrm>
          </p:grpSpPr>
          <p:grpSp>
            <p:nvGrpSpPr>
              <p:cNvPr id="54" name="Group 53">
                <a:extLst>
                  <a:ext uri="{FF2B5EF4-FFF2-40B4-BE49-F238E27FC236}">
                    <a16:creationId xmlns:a16="http://schemas.microsoft.com/office/drawing/2014/main" id="{35233B2C-6824-4735-8D29-07BC01ED0F1A}"/>
                  </a:ext>
                </a:extLst>
              </p:cNvPr>
              <p:cNvGrpSpPr/>
              <p:nvPr/>
            </p:nvGrpSpPr>
            <p:grpSpPr>
              <a:xfrm>
                <a:off x="2526969" y="1951454"/>
                <a:ext cx="6707980" cy="862268"/>
                <a:chOff x="2635896" y="1985384"/>
                <a:chExt cx="6707980" cy="862268"/>
              </a:xfrm>
            </p:grpSpPr>
            <p:sp>
              <p:nvSpPr>
                <p:cNvPr id="56" name="Rectangle 111">
                  <a:extLst>
                    <a:ext uri="{FF2B5EF4-FFF2-40B4-BE49-F238E27FC236}">
                      <a16:creationId xmlns:a16="http://schemas.microsoft.com/office/drawing/2014/main" id="{9ABC8F6A-9881-4CB2-8A89-9C875CF25025}"/>
                    </a:ext>
                  </a:extLst>
                </p:cNvPr>
                <p:cNvSpPr/>
                <p:nvPr/>
              </p:nvSpPr>
              <p:spPr>
                <a:xfrm>
                  <a:off x="2635896" y="1985384"/>
                  <a:ext cx="6707980" cy="862268"/>
                </a:xfrm>
                <a:prstGeom prst="roundRect">
                  <a:avLst>
                    <a:gd name="adj" fmla="val 3623"/>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 name="TextBox 56">
                  <a:extLst>
                    <a:ext uri="{FF2B5EF4-FFF2-40B4-BE49-F238E27FC236}">
                      <a16:creationId xmlns:a16="http://schemas.microsoft.com/office/drawing/2014/main" id="{1596213B-5F24-460C-9CA7-1AE4D35480FC}"/>
                    </a:ext>
                  </a:extLst>
                </p:cNvPr>
                <p:cNvSpPr txBox="1"/>
                <p:nvPr/>
              </p:nvSpPr>
              <p:spPr>
                <a:xfrm>
                  <a:off x="2641150" y="1994086"/>
                  <a:ext cx="6699112" cy="218055"/>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panose="020B0604020202020204" pitchFamily="34" charset="0"/>
                      <a:cs typeface="Arial" panose="020B0604020202020204" pitchFamily="34" charset="0"/>
                    </a:rPr>
                    <a:t>Project Team</a:t>
                  </a:r>
                  <a:endParaRPr lang="en-US" sz="1600" b="1" dirty="0">
                    <a:solidFill>
                      <a:schemeClr val="bg1"/>
                    </a:solidFill>
                    <a:latin typeface="Arial" panose="020B0604020202020204" pitchFamily="34" charset="0"/>
                  </a:endParaRPr>
                </a:p>
              </p:txBody>
            </p:sp>
          </p:grpSp>
          <p:sp>
            <p:nvSpPr>
              <p:cNvPr id="55" name="Rectangle: Rounded Corners 54">
                <a:extLst>
                  <a:ext uri="{FF2B5EF4-FFF2-40B4-BE49-F238E27FC236}">
                    <a16:creationId xmlns:a16="http://schemas.microsoft.com/office/drawing/2014/main" id="{89DB43FF-260D-4D9F-AD08-166EE760F42A}"/>
                  </a:ext>
                </a:extLst>
              </p:cNvPr>
              <p:cNvSpPr/>
              <p:nvPr/>
            </p:nvSpPr>
            <p:spPr>
              <a:xfrm>
                <a:off x="2704707" y="2264901"/>
                <a:ext cx="6352504" cy="432430"/>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75C6D"/>
                    </a:solidFill>
                    <a:latin typeface="Arial" panose="020B0604020202020204" pitchFamily="34" charset="0"/>
                    <a:cs typeface="Arial" panose="020B0604020202020204" pitchFamily="34" charset="0"/>
                  </a:rPr>
                  <a:t>The project team works under the direction of the project manager. It is responsible for carrying out the work detailed in the project plan.</a:t>
                </a:r>
              </a:p>
            </p:txBody>
          </p:sp>
        </p:grpSp>
        <p:pic>
          <p:nvPicPr>
            <p:cNvPr id="53" name="Graphic 52" descr="Close">
              <a:extLst>
                <a:ext uri="{FF2B5EF4-FFF2-40B4-BE49-F238E27FC236}">
                  <a16:creationId xmlns:a16="http://schemas.microsoft.com/office/drawing/2014/main" id="{923B9AC9-7F4E-4038-9D61-11C728C685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90219" y="2058636"/>
              <a:ext cx="268934" cy="231046"/>
            </a:xfrm>
            <a:prstGeom prst="roundRect">
              <a:avLst/>
            </a:prstGeom>
          </p:spPr>
        </p:pic>
      </p:grpSp>
      <p:grpSp>
        <p:nvGrpSpPr>
          <p:cNvPr id="44" name="PM">
            <a:extLst>
              <a:ext uri="{FF2B5EF4-FFF2-40B4-BE49-F238E27FC236}">
                <a16:creationId xmlns:a16="http://schemas.microsoft.com/office/drawing/2014/main" id="{4A532469-16B8-4BCF-AFCA-D8DB20A820C5}"/>
              </a:ext>
            </a:extLst>
          </p:cNvPr>
          <p:cNvGrpSpPr/>
          <p:nvPr/>
        </p:nvGrpSpPr>
        <p:grpSpPr>
          <a:xfrm>
            <a:off x="3649716" y="4317890"/>
            <a:ext cx="6235726" cy="1481191"/>
            <a:chOff x="-662363" y="1953659"/>
            <a:chExt cx="6235726" cy="1481191"/>
          </a:xfrm>
        </p:grpSpPr>
        <p:grpSp>
          <p:nvGrpSpPr>
            <p:cNvPr id="45" name="Group 44">
              <a:extLst>
                <a:ext uri="{FF2B5EF4-FFF2-40B4-BE49-F238E27FC236}">
                  <a16:creationId xmlns:a16="http://schemas.microsoft.com/office/drawing/2014/main" id="{0BCC9848-D5F3-4FBC-BC21-3110BBAEE35B}"/>
                </a:ext>
              </a:extLst>
            </p:cNvPr>
            <p:cNvGrpSpPr/>
            <p:nvPr/>
          </p:nvGrpSpPr>
          <p:grpSpPr>
            <a:xfrm>
              <a:off x="-662363" y="1953659"/>
              <a:ext cx="6235726" cy="1481191"/>
              <a:chOff x="2526969" y="1951454"/>
              <a:chExt cx="6707980" cy="862268"/>
            </a:xfrm>
          </p:grpSpPr>
          <p:grpSp>
            <p:nvGrpSpPr>
              <p:cNvPr id="47" name="Group 46">
                <a:extLst>
                  <a:ext uri="{FF2B5EF4-FFF2-40B4-BE49-F238E27FC236}">
                    <a16:creationId xmlns:a16="http://schemas.microsoft.com/office/drawing/2014/main" id="{B5584BEC-72F3-4FF7-A0FE-3E79985BE895}"/>
                  </a:ext>
                </a:extLst>
              </p:cNvPr>
              <p:cNvGrpSpPr/>
              <p:nvPr/>
            </p:nvGrpSpPr>
            <p:grpSpPr>
              <a:xfrm>
                <a:off x="2526969" y="1951454"/>
                <a:ext cx="6707980" cy="862268"/>
                <a:chOff x="2635896" y="1985384"/>
                <a:chExt cx="6707980" cy="862268"/>
              </a:xfrm>
            </p:grpSpPr>
            <p:sp>
              <p:nvSpPr>
                <p:cNvPr id="49" name="Rectangle 111">
                  <a:extLst>
                    <a:ext uri="{FF2B5EF4-FFF2-40B4-BE49-F238E27FC236}">
                      <a16:creationId xmlns:a16="http://schemas.microsoft.com/office/drawing/2014/main" id="{D0F89CC5-187D-43C8-ADA1-B6E230C7B234}"/>
                    </a:ext>
                  </a:extLst>
                </p:cNvPr>
                <p:cNvSpPr/>
                <p:nvPr/>
              </p:nvSpPr>
              <p:spPr>
                <a:xfrm>
                  <a:off x="2635896" y="1985384"/>
                  <a:ext cx="6707980" cy="862268"/>
                </a:xfrm>
                <a:prstGeom prst="roundRect">
                  <a:avLst>
                    <a:gd name="adj" fmla="val 3623"/>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 name="TextBox 49">
                  <a:extLst>
                    <a:ext uri="{FF2B5EF4-FFF2-40B4-BE49-F238E27FC236}">
                      <a16:creationId xmlns:a16="http://schemas.microsoft.com/office/drawing/2014/main" id="{D5AED822-F71C-4D5A-BDFD-EDB1EBCC2C71}"/>
                    </a:ext>
                  </a:extLst>
                </p:cNvPr>
                <p:cNvSpPr txBox="1"/>
                <p:nvPr/>
              </p:nvSpPr>
              <p:spPr>
                <a:xfrm>
                  <a:off x="2641150" y="1994086"/>
                  <a:ext cx="6699112" cy="218055"/>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panose="020B0604020202020204" pitchFamily="34" charset="0"/>
                      <a:cs typeface="Arial" panose="020B0604020202020204" pitchFamily="34" charset="0"/>
                    </a:rPr>
                    <a:t>Project Manager</a:t>
                  </a:r>
                  <a:endParaRPr lang="en-US" sz="1600" b="1" dirty="0">
                    <a:solidFill>
                      <a:schemeClr val="bg1"/>
                    </a:solidFill>
                    <a:latin typeface="Arial" panose="020B0604020202020204" pitchFamily="34" charset="0"/>
                  </a:endParaRPr>
                </a:p>
              </p:txBody>
            </p:sp>
          </p:grpSp>
          <p:sp>
            <p:nvSpPr>
              <p:cNvPr id="48" name="Rectangle: Rounded Corners 47">
                <a:extLst>
                  <a:ext uri="{FF2B5EF4-FFF2-40B4-BE49-F238E27FC236}">
                    <a16:creationId xmlns:a16="http://schemas.microsoft.com/office/drawing/2014/main" id="{71AE44C2-D1DC-447D-9234-CA276BBC660A}"/>
                  </a:ext>
                </a:extLst>
              </p:cNvPr>
              <p:cNvSpPr/>
              <p:nvPr/>
            </p:nvSpPr>
            <p:spPr>
              <a:xfrm>
                <a:off x="2704707" y="2264901"/>
                <a:ext cx="6352504" cy="432430"/>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75C6D"/>
                    </a:solidFill>
                    <a:latin typeface="Arial" panose="020B0604020202020204" pitchFamily="34" charset="0"/>
                    <a:cs typeface="Arial" panose="020B0604020202020204" pitchFamily="34" charset="0"/>
                  </a:rPr>
                  <a:t>The Project Manager (PM) is responsible for the day-to-day operation and running of the Project. The PM makes sure things get done.</a:t>
                </a:r>
              </a:p>
            </p:txBody>
          </p:sp>
        </p:grpSp>
        <p:pic>
          <p:nvPicPr>
            <p:cNvPr id="46" name="Graphic 45" descr="Close">
              <a:extLst>
                <a:ext uri="{FF2B5EF4-FFF2-40B4-BE49-F238E27FC236}">
                  <a16:creationId xmlns:a16="http://schemas.microsoft.com/office/drawing/2014/main" id="{601D878D-2CF1-4091-B4BA-04F7CAF640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90219" y="2058636"/>
              <a:ext cx="268934" cy="231046"/>
            </a:xfrm>
            <a:prstGeom prst="roundRect">
              <a:avLst/>
            </a:prstGeom>
          </p:spPr>
        </p:pic>
      </p:grpSp>
      <p:grpSp>
        <p:nvGrpSpPr>
          <p:cNvPr id="22" name="sponsor">
            <a:extLst>
              <a:ext uri="{FF2B5EF4-FFF2-40B4-BE49-F238E27FC236}">
                <a16:creationId xmlns:a16="http://schemas.microsoft.com/office/drawing/2014/main" id="{1722F191-CAC5-42D7-A739-060293FFC5BC}"/>
              </a:ext>
            </a:extLst>
          </p:cNvPr>
          <p:cNvGrpSpPr/>
          <p:nvPr/>
        </p:nvGrpSpPr>
        <p:grpSpPr>
          <a:xfrm>
            <a:off x="3576218" y="3997041"/>
            <a:ext cx="6235726" cy="1997418"/>
            <a:chOff x="-662363" y="1953657"/>
            <a:chExt cx="6235726" cy="1997418"/>
          </a:xfrm>
        </p:grpSpPr>
        <p:grpSp>
          <p:nvGrpSpPr>
            <p:cNvPr id="23" name="Group 22">
              <a:extLst>
                <a:ext uri="{FF2B5EF4-FFF2-40B4-BE49-F238E27FC236}">
                  <a16:creationId xmlns:a16="http://schemas.microsoft.com/office/drawing/2014/main" id="{755D2029-6538-4539-8BFA-130E540FDE28}"/>
                </a:ext>
              </a:extLst>
            </p:cNvPr>
            <p:cNvGrpSpPr/>
            <p:nvPr/>
          </p:nvGrpSpPr>
          <p:grpSpPr>
            <a:xfrm>
              <a:off x="-662363" y="1953657"/>
              <a:ext cx="6235726" cy="1997418"/>
              <a:chOff x="2526969" y="1951453"/>
              <a:chExt cx="6707980" cy="1162787"/>
            </a:xfrm>
          </p:grpSpPr>
          <p:grpSp>
            <p:nvGrpSpPr>
              <p:cNvPr id="25" name="Group 24">
                <a:extLst>
                  <a:ext uri="{FF2B5EF4-FFF2-40B4-BE49-F238E27FC236}">
                    <a16:creationId xmlns:a16="http://schemas.microsoft.com/office/drawing/2014/main" id="{A411BF07-AEE8-4CF5-ABEC-B86C96F0D7AC}"/>
                  </a:ext>
                </a:extLst>
              </p:cNvPr>
              <p:cNvGrpSpPr/>
              <p:nvPr/>
            </p:nvGrpSpPr>
            <p:grpSpPr>
              <a:xfrm>
                <a:off x="2526969" y="1951453"/>
                <a:ext cx="6707980" cy="1162787"/>
                <a:chOff x="2635896" y="1985383"/>
                <a:chExt cx="6707980" cy="1162787"/>
              </a:xfrm>
            </p:grpSpPr>
            <p:sp>
              <p:nvSpPr>
                <p:cNvPr id="27" name="Rectangle 111">
                  <a:extLst>
                    <a:ext uri="{FF2B5EF4-FFF2-40B4-BE49-F238E27FC236}">
                      <a16:creationId xmlns:a16="http://schemas.microsoft.com/office/drawing/2014/main" id="{98AD4134-83F7-4C53-86CB-9FF5B2CF837D}"/>
                    </a:ext>
                  </a:extLst>
                </p:cNvPr>
                <p:cNvSpPr/>
                <p:nvPr/>
              </p:nvSpPr>
              <p:spPr>
                <a:xfrm>
                  <a:off x="2635896" y="1985383"/>
                  <a:ext cx="6707980" cy="1162787"/>
                </a:xfrm>
                <a:prstGeom prst="roundRect">
                  <a:avLst>
                    <a:gd name="adj" fmla="val 3623"/>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TextBox 27">
                  <a:extLst>
                    <a:ext uri="{FF2B5EF4-FFF2-40B4-BE49-F238E27FC236}">
                      <a16:creationId xmlns:a16="http://schemas.microsoft.com/office/drawing/2014/main" id="{2FA07237-44B4-4CFC-A9F6-BE95ADD6813C}"/>
                    </a:ext>
                  </a:extLst>
                </p:cNvPr>
                <p:cNvSpPr txBox="1"/>
                <p:nvPr/>
              </p:nvSpPr>
              <p:spPr>
                <a:xfrm>
                  <a:off x="2641150" y="1994086"/>
                  <a:ext cx="6699112" cy="218055"/>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panose="020B0604020202020204" pitchFamily="34" charset="0"/>
                      <a:cs typeface="Arial" panose="020B0604020202020204" pitchFamily="34" charset="0"/>
                    </a:rPr>
                    <a:t>Project Sponsor</a:t>
                  </a:r>
                  <a:endParaRPr lang="en-US" sz="1600" b="1" dirty="0">
                    <a:solidFill>
                      <a:schemeClr val="bg1"/>
                    </a:solidFill>
                    <a:latin typeface="Arial" panose="020B0604020202020204" pitchFamily="34" charset="0"/>
                  </a:endParaRPr>
                </a:p>
              </p:txBody>
            </p:sp>
          </p:grpSp>
          <p:sp>
            <p:nvSpPr>
              <p:cNvPr id="26" name="Rectangle: Rounded Corners 25">
                <a:extLst>
                  <a:ext uri="{FF2B5EF4-FFF2-40B4-BE49-F238E27FC236}">
                    <a16:creationId xmlns:a16="http://schemas.microsoft.com/office/drawing/2014/main" id="{CE97A9FB-8181-405F-A27F-56BE486E2EB4}"/>
                  </a:ext>
                </a:extLst>
              </p:cNvPr>
              <p:cNvSpPr/>
              <p:nvPr/>
            </p:nvSpPr>
            <p:spPr>
              <a:xfrm>
                <a:off x="2704707" y="2264901"/>
                <a:ext cx="6352504" cy="749052"/>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dirty="0">
                  <a:solidFill>
                    <a:srgbClr val="485D6F"/>
                  </a:solidFill>
                  <a:latin typeface="Arial" panose="020B0604020202020204" pitchFamily="34" charset="0"/>
                  <a:cs typeface="Arial" panose="020B0604020202020204" pitchFamily="34" charset="0"/>
                </a:endParaRPr>
              </a:p>
              <a:p>
                <a:r>
                  <a:rPr lang="en-GB" sz="1400" dirty="0">
                    <a:solidFill>
                      <a:srgbClr val="485D6F"/>
                    </a:solidFill>
                    <a:latin typeface="Arial" panose="020B0604020202020204" pitchFamily="34" charset="0"/>
                    <a:cs typeface="Arial" panose="020B0604020202020204" pitchFamily="34" charset="0"/>
                  </a:rPr>
                  <a:t>Is the business leader who plays a key role in promoting, advocating and shaping the project work. They oversee the project and programme management functions and remain accountable for ensuring the realisation of the specified benefits over time.  They hold the project manager to account.</a:t>
                </a:r>
              </a:p>
              <a:p>
                <a:endParaRPr lang="en-GB" sz="1400" b="1" dirty="0">
                  <a:solidFill>
                    <a:srgbClr val="485D6F"/>
                  </a:solidFill>
                  <a:latin typeface="Arial" panose="020B0604020202020204" pitchFamily="34" charset="0"/>
                  <a:cs typeface="Arial" panose="020B0604020202020204" pitchFamily="34" charset="0"/>
                </a:endParaRPr>
              </a:p>
            </p:txBody>
          </p:sp>
        </p:grpSp>
        <p:pic>
          <p:nvPicPr>
            <p:cNvPr id="24" name="Graphic 23" descr="Close">
              <a:extLst>
                <a:ext uri="{FF2B5EF4-FFF2-40B4-BE49-F238E27FC236}">
                  <a16:creationId xmlns:a16="http://schemas.microsoft.com/office/drawing/2014/main" id="{315664EC-DD8B-4330-BBF1-BD97718383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90219" y="2058636"/>
              <a:ext cx="268934" cy="231046"/>
            </a:xfrm>
            <a:prstGeom prst="roundRect">
              <a:avLst/>
            </a:prstGeom>
          </p:spPr>
        </p:pic>
      </p:grpSp>
      <p:grpSp>
        <p:nvGrpSpPr>
          <p:cNvPr id="37" name="supplier">
            <a:extLst>
              <a:ext uri="{FF2B5EF4-FFF2-40B4-BE49-F238E27FC236}">
                <a16:creationId xmlns:a16="http://schemas.microsoft.com/office/drawing/2014/main" id="{52F53C36-3F00-485D-A0A2-5EE39580E6B1}"/>
              </a:ext>
            </a:extLst>
          </p:cNvPr>
          <p:cNvGrpSpPr/>
          <p:nvPr/>
        </p:nvGrpSpPr>
        <p:grpSpPr>
          <a:xfrm>
            <a:off x="3615978" y="3972600"/>
            <a:ext cx="6235726" cy="1774065"/>
            <a:chOff x="-662363" y="1953658"/>
            <a:chExt cx="6235726" cy="1774065"/>
          </a:xfrm>
        </p:grpSpPr>
        <p:grpSp>
          <p:nvGrpSpPr>
            <p:cNvPr id="38" name="Group 37">
              <a:extLst>
                <a:ext uri="{FF2B5EF4-FFF2-40B4-BE49-F238E27FC236}">
                  <a16:creationId xmlns:a16="http://schemas.microsoft.com/office/drawing/2014/main" id="{2E5B7552-8EB1-4121-82B5-FFF5C82D70F4}"/>
                </a:ext>
              </a:extLst>
            </p:cNvPr>
            <p:cNvGrpSpPr/>
            <p:nvPr/>
          </p:nvGrpSpPr>
          <p:grpSpPr>
            <a:xfrm>
              <a:off x="-662363" y="1953658"/>
              <a:ext cx="6235726" cy="1774065"/>
              <a:chOff x="2526969" y="1951453"/>
              <a:chExt cx="6707980" cy="1032763"/>
            </a:xfrm>
          </p:grpSpPr>
          <p:grpSp>
            <p:nvGrpSpPr>
              <p:cNvPr id="40" name="Group 39">
                <a:extLst>
                  <a:ext uri="{FF2B5EF4-FFF2-40B4-BE49-F238E27FC236}">
                    <a16:creationId xmlns:a16="http://schemas.microsoft.com/office/drawing/2014/main" id="{5E11D8AC-D1B4-4707-8733-784C124FF837}"/>
                  </a:ext>
                </a:extLst>
              </p:cNvPr>
              <p:cNvGrpSpPr/>
              <p:nvPr/>
            </p:nvGrpSpPr>
            <p:grpSpPr>
              <a:xfrm>
                <a:off x="2526969" y="1951453"/>
                <a:ext cx="6707980" cy="1032763"/>
                <a:chOff x="2635896" y="1985383"/>
                <a:chExt cx="6707980" cy="1032763"/>
              </a:xfrm>
            </p:grpSpPr>
            <p:sp>
              <p:nvSpPr>
                <p:cNvPr id="42" name="Rectangle 111">
                  <a:extLst>
                    <a:ext uri="{FF2B5EF4-FFF2-40B4-BE49-F238E27FC236}">
                      <a16:creationId xmlns:a16="http://schemas.microsoft.com/office/drawing/2014/main" id="{355F75EA-8414-4D83-AEF6-81F842A087F2}"/>
                    </a:ext>
                  </a:extLst>
                </p:cNvPr>
                <p:cNvSpPr/>
                <p:nvPr/>
              </p:nvSpPr>
              <p:spPr>
                <a:xfrm>
                  <a:off x="2635896" y="1985383"/>
                  <a:ext cx="6707980" cy="1032763"/>
                </a:xfrm>
                <a:prstGeom prst="roundRect">
                  <a:avLst>
                    <a:gd name="adj" fmla="val 3623"/>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316515C2-E7D8-434C-BEED-FC4985D1BE1F}"/>
                    </a:ext>
                  </a:extLst>
                </p:cNvPr>
                <p:cNvSpPr txBox="1"/>
                <p:nvPr/>
              </p:nvSpPr>
              <p:spPr>
                <a:xfrm>
                  <a:off x="2641150" y="1994086"/>
                  <a:ext cx="6699112" cy="218055"/>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panose="020B0604020202020204" pitchFamily="34" charset="0"/>
                      <a:cs typeface="Arial" panose="020B0604020202020204" pitchFamily="34" charset="0"/>
                    </a:rPr>
                    <a:t>Supplier Representative</a:t>
                  </a:r>
                  <a:endParaRPr lang="en-US" sz="1600" b="1" dirty="0">
                    <a:solidFill>
                      <a:schemeClr val="bg1"/>
                    </a:solidFill>
                    <a:latin typeface="Arial" panose="020B0604020202020204" pitchFamily="34" charset="0"/>
                  </a:endParaRPr>
                </a:p>
              </p:txBody>
            </p:sp>
          </p:grpSp>
          <p:sp>
            <p:nvSpPr>
              <p:cNvPr id="41" name="Rectangle: Rounded Corners 40">
                <a:extLst>
                  <a:ext uri="{FF2B5EF4-FFF2-40B4-BE49-F238E27FC236}">
                    <a16:creationId xmlns:a16="http://schemas.microsoft.com/office/drawing/2014/main" id="{B028698F-D7B9-42A1-9E7E-1707D1CEB379}"/>
                  </a:ext>
                </a:extLst>
              </p:cNvPr>
              <p:cNvSpPr/>
              <p:nvPr/>
            </p:nvSpPr>
            <p:spPr>
              <a:xfrm>
                <a:off x="2704707" y="2264901"/>
                <a:ext cx="6352504" cy="568365"/>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75C6D"/>
                    </a:solidFill>
                    <a:latin typeface="Arial" panose="020B0604020202020204" pitchFamily="34" charset="0"/>
                    <a:cs typeface="Arial" panose="020B0604020202020204" pitchFamily="34" charset="0"/>
                  </a:rPr>
                  <a:t>Represents the suppliers or providers for the project, makes/supplies the deliverables.  They may also add specialist knowledge or resources (e.g. new I.T. systems/IT engineers)</a:t>
                </a:r>
              </a:p>
            </p:txBody>
          </p:sp>
        </p:grpSp>
        <p:pic>
          <p:nvPicPr>
            <p:cNvPr id="39" name="Graphic 38" descr="Close">
              <a:extLst>
                <a:ext uri="{FF2B5EF4-FFF2-40B4-BE49-F238E27FC236}">
                  <a16:creationId xmlns:a16="http://schemas.microsoft.com/office/drawing/2014/main" id="{53E18863-D357-4B25-8E93-C6C4E367CF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90219" y="2058636"/>
              <a:ext cx="268934" cy="231046"/>
            </a:xfrm>
            <a:prstGeom prst="roundRect">
              <a:avLst/>
            </a:prstGeom>
          </p:spPr>
        </p:pic>
      </p:grpSp>
      <p:grpSp>
        <p:nvGrpSpPr>
          <p:cNvPr id="29" name="user">
            <a:extLst>
              <a:ext uri="{FF2B5EF4-FFF2-40B4-BE49-F238E27FC236}">
                <a16:creationId xmlns:a16="http://schemas.microsoft.com/office/drawing/2014/main" id="{5EE47233-E78A-4D06-8F43-6D37A8AF5F23}"/>
              </a:ext>
            </a:extLst>
          </p:cNvPr>
          <p:cNvGrpSpPr/>
          <p:nvPr/>
        </p:nvGrpSpPr>
        <p:grpSpPr>
          <a:xfrm>
            <a:off x="3627119" y="3896799"/>
            <a:ext cx="6235726" cy="1774065"/>
            <a:chOff x="-662363" y="1953658"/>
            <a:chExt cx="6235726" cy="1774065"/>
          </a:xfrm>
        </p:grpSpPr>
        <p:grpSp>
          <p:nvGrpSpPr>
            <p:cNvPr id="30" name="Group 29">
              <a:extLst>
                <a:ext uri="{FF2B5EF4-FFF2-40B4-BE49-F238E27FC236}">
                  <a16:creationId xmlns:a16="http://schemas.microsoft.com/office/drawing/2014/main" id="{978F318C-A27F-4786-AE88-D4EDBD0381F9}"/>
                </a:ext>
              </a:extLst>
            </p:cNvPr>
            <p:cNvGrpSpPr/>
            <p:nvPr/>
          </p:nvGrpSpPr>
          <p:grpSpPr>
            <a:xfrm>
              <a:off x="-662363" y="1953658"/>
              <a:ext cx="6235726" cy="1774065"/>
              <a:chOff x="2526969" y="1951453"/>
              <a:chExt cx="6707980" cy="1032763"/>
            </a:xfrm>
          </p:grpSpPr>
          <p:grpSp>
            <p:nvGrpSpPr>
              <p:cNvPr id="32" name="Group 31">
                <a:extLst>
                  <a:ext uri="{FF2B5EF4-FFF2-40B4-BE49-F238E27FC236}">
                    <a16:creationId xmlns:a16="http://schemas.microsoft.com/office/drawing/2014/main" id="{5A2E36B7-5049-482C-A219-79F65EEF16CE}"/>
                  </a:ext>
                </a:extLst>
              </p:cNvPr>
              <p:cNvGrpSpPr/>
              <p:nvPr/>
            </p:nvGrpSpPr>
            <p:grpSpPr>
              <a:xfrm>
                <a:off x="2526969" y="1951453"/>
                <a:ext cx="6707980" cy="1032763"/>
                <a:chOff x="2635896" y="1985383"/>
                <a:chExt cx="6707980" cy="1032763"/>
              </a:xfrm>
            </p:grpSpPr>
            <p:sp>
              <p:nvSpPr>
                <p:cNvPr id="34" name="Rectangle 111">
                  <a:extLst>
                    <a:ext uri="{FF2B5EF4-FFF2-40B4-BE49-F238E27FC236}">
                      <a16:creationId xmlns:a16="http://schemas.microsoft.com/office/drawing/2014/main" id="{D867B3AA-C954-4751-B78D-946ED1E9F01A}"/>
                    </a:ext>
                  </a:extLst>
                </p:cNvPr>
                <p:cNvSpPr/>
                <p:nvPr/>
              </p:nvSpPr>
              <p:spPr>
                <a:xfrm>
                  <a:off x="2635896" y="1985383"/>
                  <a:ext cx="6707980" cy="1032763"/>
                </a:xfrm>
                <a:prstGeom prst="roundRect">
                  <a:avLst>
                    <a:gd name="adj" fmla="val 3623"/>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E7868763-9BEB-4E69-BB00-64AD8D973C56}"/>
                    </a:ext>
                  </a:extLst>
                </p:cNvPr>
                <p:cNvSpPr txBox="1"/>
                <p:nvPr/>
              </p:nvSpPr>
              <p:spPr>
                <a:xfrm>
                  <a:off x="2641150" y="1994086"/>
                  <a:ext cx="6699112" cy="218055"/>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panose="020B0604020202020204" pitchFamily="34" charset="0"/>
                      <a:cs typeface="Arial" panose="020B0604020202020204" pitchFamily="34" charset="0"/>
                    </a:rPr>
                    <a:t>User Representative</a:t>
                  </a:r>
                  <a:endParaRPr lang="en-US" sz="1600" b="1" dirty="0">
                    <a:solidFill>
                      <a:schemeClr val="bg1"/>
                    </a:solidFill>
                    <a:latin typeface="Arial" panose="020B0604020202020204" pitchFamily="34" charset="0"/>
                  </a:endParaRPr>
                </a:p>
              </p:txBody>
            </p:sp>
          </p:grpSp>
          <p:sp>
            <p:nvSpPr>
              <p:cNvPr id="33" name="Rectangle: Rounded Corners 32">
                <a:extLst>
                  <a:ext uri="{FF2B5EF4-FFF2-40B4-BE49-F238E27FC236}">
                    <a16:creationId xmlns:a16="http://schemas.microsoft.com/office/drawing/2014/main" id="{FC085643-6B6D-4AF3-BD77-B2A22B50D26C}"/>
                  </a:ext>
                </a:extLst>
              </p:cNvPr>
              <p:cNvSpPr/>
              <p:nvPr/>
            </p:nvSpPr>
            <p:spPr>
              <a:xfrm>
                <a:off x="2704707" y="2264901"/>
                <a:ext cx="6352504" cy="568365"/>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75C6D"/>
                    </a:solidFill>
                    <a:latin typeface="Arial" panose="020B0604020202020204" pitchFamily="34" charset="0"/>
                    <a:cs typeface="Arial" panose="020B0604020202020204" pitchFamily="34" charset="0"/>
                  </a:rPr>
                  <a:t>Represents the interests of the final users, comes from the business the project affects, may also have BAU interests for the benefits after project close.</a:t>
                </a:r>
              </a:p>
            </p:txBody>
          </p:sp>
        </p:grpSp>
        <p:pic>
          <p:nvPicPr>
            <p:cNvPr id="31" name="Graphic 30" descr="Close">
              <a:extLst>
                <a:ext uri="{FF2B5EF4-FFF2-40B4-BE49-F238E27FC236}">
                  <a16:creationId xmlns:a16="http://schemas.microsoft.com/office/drawing/2014/main" id="{DF9EFC9A-4E57-494A-A7D2-DF4341A396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90219" y="2058636"/>
              <a:ext cx="268934" cy="231046"/>
            </a:xfrm>
            <a:prstGeom prst="roundRect">
              <a:avLst/>
            </a:prstGeom>
          </p:spPr>
        </p:pic>
      </p:grpSp>
      <p:sp>
        <p:nvSpPr>
          <p:cNvPr id="72" name="TextBox 71">
            <a:extLst>
              <a:ext uri="{FF2B5EF4-FFF2-40B4-BE49-F238E27FC236}">
                <a16:creationId xmlns:a16="http://schemas.microsoft.com/office/drawing/2014/main" id="{0510A263-7BE6-40DE-BDD9-6070870DEDFF}"/>
              </a:ext>
            </a:extLst>
          </p:cNvPr>
          <p:cNvSpPr txBox="1"/>
          <p:nvPr/>
        </p:nvSpPr>
        <p:spPr>
          <a:xfrm>
            <a:off x="9453918" y="6448731"/>
            <a:ext cx="2220551"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Project reporting</a:t>
            </a:r>
          </a:p>
        </p:txBody>
      </p:sp>
      <p:pic>
        <p:nvPicPr>
          <p:cNvPr id="2" name="Wheel">
            <a:extLst>
              <a:ext uri="{FF2B5EF4-FFF2-40B4-BE49-F238E27FC236}">
                <a16:creationId xmlns:a16="http://schemas.microsoft.com/office/drawing/2014/main" id="{96C38B1A-B157-B40B-D50C-CC3480165D13}"/>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Tree>
    <p:extLst>
      <p:ext uri="{BB962C8B-B14F-4D97-AF65-F5344CB8AC3E}">
        <p14:creationId xmlns:p14="http://schemas.microsoft.com/office/powerpoint/2010/main" val="32600185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8"/>
                  </p:tgtEl>
                </p:cond>
              </p:nextCondLst>
            </p:seq>
            <p:seq concurrent="1" nextAc="seek">
              <p:cTn id="9" restart="whenNotActive" fill="hold" evtFilter="cancelBubble" nodeType="interactiveSeq">
                <p:stCondLst>
                  <p:cond evt="onClick" delay="0">
                    <p:tgtEl>
                      <p:spTgt spid="29"/>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29"/>
                                        </p:tgtEl>
                                        <p:attrNameLst>
                                          <p:attrName>ppt_x</p:attrName>
                                        </p:attrNameLst>
                                      </p:cBhvr>
                                      <p:tavLst>
                                        <p:tav tm="0">
                                          <p:val>
                                            <p:strVal val="ppt_x"/>
                                          </p:val>
                                        </p:tav>
                                        <p:tav tm="100000">
                                          <p:val>
                                            <p:strVal val="ppt_x"/>
                                          </p:val>
                                        </p:tav>
                                      </p:tavLst>
                                    </p:anim>
                                    <p:anim calcmode="lin" valueType="num">
                                      <p:cBhvr additive="base">
                                        <p:cTn id="14" dur="500"/>
                                        <p:tgtEl>
                                          <p:spTgt spid="29"/>
                                        </p:tgtEl>
                                        <p:attrNameLst>
                                          <p:attrName>ppt_y</p:attrName>
                                        </p:attrNameLst>
                                      </p:cBhvr>
                                      <p:tavLst>
                                        <p:tav tm="0">
                                          <p:val>
                                            <p:strVal val="ppt_y"/>
                                          </p:val>
                                        </p:tav>
                                        <p:tav tm="100000">
                                          <p:val>
                                            <p:strVal val="1+ppt_h/2"/>
                                          </p:val>
                                        </p:tav>
                                      </p:tavLst>
                                    </p:anim>
                                    <p:set>
                                      <p:cBhvr>
                                        <p:cTn id="1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6" restart="whenNotActive" fill="hold" evtFilter="cancelBubble" nodeType="interactiveSeq">
                <p:stCondLst>
                  <p:cond evt="onClick" delay="0">
                    <p:tgtEl>
                      <p:spTgt spid="19"/>
                    </p:tgtEl>
                  </p:cond>
                </p:stCondLst>
                <p:endSync evt="end" delay="0">
                  <p:rtn val="all"/>
                </p:endSync>
                <p:childTnLst>
                  <p:par>
                    <p:cTn id="17" fill="hold">
                      <p:stCondLst>
                        <p:cond delay="0"/>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9"/>
                  </p:tgtEl>
                </p:cond>
              </p:nextCondLst>
            </p:seq>
            <p:seq concurrent="1" nextAc="seek">
              <p:cTn id="23" restart="whenNotActive" fill="hold" evtFilter="cancelBubble" nodeType="interactiveSeq">
                <p:stCondLst>
                  <p:cond evt="onClick" delay="0">
                    <p:tgtEl>
                      <p:spTgt spid="37"/>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37"/>
                                        </p:tgtEl>
                                        <p:attrNameLst>
                                          <p:attrName>ppt_x</p:attrName>
                                        </p:attrNameLst>
                                      </p:cBhvr>
                                      <p:tavLst>
                                        <p:tav tm="0">
                                          <p:val>
                                            <p:strVal val="ppt_x"/>
                                          </p:val>
                                        </p:tav>
                                        <p:tav tm="100000">
                                          <p:val>
                                            <p:strVal val="ppt_x"/>
                                          </p:val>
                                        </p:tav>
                                      </p:tavLst>
                                    </p:anim>
                                    <p:anim calcmode="lin" valueType="num">
                                      <p:cBhvr additive="base">
                                        <p:cTn id="28" dur="500"/>
                                        <p:tgtEl>
                                          <p:spTgt spid="37"/>
                                        </p:tgtEl>
                                        <p:attrNameLst>
                                          <p:attrName>ppt_y</p:attrName>
                                        </p:attrNameLst>
                                      </p:cBhvr>
                                      <p:tavLst>
                                        <p:tav tm="0">
                                          <p:val>
                                            <p:strVal val="ppt_y"/>
                                          </p:val>
                                        </p:tav>
                                        <p:tav tm="100000">
                                          <p:val>
                                            <p:strVal val="1+ppt_h/2"/>
                                          </p:val>
                                        </p:tav>
                                      </p:tavLst>
                                    </p:anim>
                                    <p:set>
                                      <p:cBhvr>
                                        <p:cTn id="29"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0" restart="whenNotActive" fill="hold" evtFilter="cancelBubble" nodeType="interactiveSeq">
                <p:stCondLst>
                  <p:cond evt="onClick" delay="0">
                    <p:tgtEl>
                      <p:spTgt spid="17"/>
                    </p:tgtEl>
                  </p:cond>
                </p:stCondLst>
                <p:endSync evt="end" delay="0">
                  <p:rtn val="all"/>
                </p:endSync>
                <p:childTnLst>
                  <p:par>
                    <p:cTn id="31" fill="hold">
                      <p:stCondLst>
                        <p:cond delay="0"/>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7"/>
                  </p:tgtEl>
                </p:cond>
              </p:nextCondLst>
            </p:seq>
            <p:seq concurrent="1" nextAc="seek">
              <p:cTn id="37" restart="whenNotActive" fill="hold" evtFilter="cancelBubble" nodeType="interactiveSeq">
                <p:stCondLst>
                  <p:cond evt="onClick" delay="0">
                    <p:tgtEl>
                      <p:spTgt spid="22"/>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22"/>
                                        </p:tgtEl>
                                        <p:attrNameLst>
                                          <p:attrName>ppt_x</p:attrName>
                                        </p:attrNameLst>
                                      </p:cBhvr>
                                      <p:tavLst>
                                        <p:tav tm="0">
                                          <p:val>
                                            <p:strVal val="ppt_x"/>
                                          </p:val>
                                        </p:tav>
                                        <p:tav tm="100000">
                                          <p:val>
                                            <p:strVal val="ppt_x"/>
                                          </p:val>
                                        </p:tav>
                                      </p:tavLst>
                                    </p:anim>
                                    <p:anim calcmode="lin" valueType="num">
                                      <p:cBhvr additive="base">
                                        <p:cTn id="42" dur="500"/>
                                        <p:tgtEl>
                                          <p:spTgt spid="22"/>
                                        </p:tgtEl>
                                        <p:attrNameLst>
                                          <p:attrName>ppt_y</p:attrName>
                                        </p:attrNameLst>
                                      </p:cBhvr>
                                      <p:tavLst>
                                        <p:tav tm="0">
                                          <p:val>
                                            <p:strVal val="ppt_y"/>
                                          </p:val>
                                        </p:tav>
                                        <p:tav tm="100000">
                                          <p:val>
                                            <p:strVal val="1+ppt_h/2"/>
                                          </p:val>
                                        </p:tav>
                                      </p:tavLst>
                                    </p:anim>
                                    <p:set>
                                      <p:cBhvr>
                                        <p:cTn id="4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additive="base">
                                        <p:cTn id="49" dur="500" fill="hold"/>
                                        <p:tgtEl>
                                          <p:spTgt spid="44"/>
                                        </p:tgtEl>
                                        <p:attrNameLst>
                                          <p:attrName>ppt_x</p:attrName>
                                        </p:attrNameLst>
                                      </p:cBhvr>
                                      <p:tavLst>
                                        <p:tav tm="0">
                                          <p:val>
                                            <p:strVal val="#ppt_x"/>
                                          </p:val>
                                        </p:tav>
                                        <p:tav tm="100000">
                                          <p:val>
                                            <p:strVal val="#ppt_x"/>
                                          </p:val>
                                        </p:tav>
                                      </p:tavLst>
                                    </p:anim>
                                    <p:anim calcmode="lin" valueType="num">
                                      <p:cBhvr additive="base">
                                        <p:cTn id="5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0"/>
                  </p:tgtEl>
                </p:cond>
              </p:nextCondLst>
            </p:seq>
            <p:seq concurrent="1" nextAc="seek">
              <p:cTn id="51" restart="whenNotActive" fill="hold" evtFilter="cancelBubble" nodeType="interactiveSeq">
                <p:stCondLst>
                  <p:cond evt="onClick" delay="0">
                    <p:tgtEl>
                      <p:spTgt spid="44"/>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nodeType="clickEffect">
                                  <p:stCondLst>
                                    <p:cond delay="0"/>
                                  </p:stCondLst>
                                  <p:childTnLst>
                                    <p:anim calcmode="lin" valueType="num">
                                      <p:cBhvr additive="base">
                                        <p:cTn id="55" dur="500"/>
                                        <p:tgtEl>
                                          <p:spTgt spid="44"/>
                                        </p:tgtEl>
                                        <p:attrNameLst>
                                          <p:attrName>ppt_x</p:attrName>
                                        </p:attrNameLst>
                                      </p:cBhvr>
                                      <p:tavLst>
                                        <p:tav tm="0">
                                          <p:val>
                                            <p:strVal val="ppt_x"/>
                                          </p:val>
                                        </p:tav>
                                        <p:tav tm="100000">
                                          <p:val>
                                            <p:strVal val="ppt_x"/>
                                          </p:val>
                                        </p:tav>
                                      </p:tavLst>
                                    </p:anim>
                                    <p:anim calcmode="lin" valueType="num">
                                      <p:cBhvr additive="base">
                                        <p:cTn id="56" dur="500"/>
                                        <p:tgtEl>
                                          <p:spTgt spid="44"/>
                                        </p:tgtEl>
                                        <p:attrNameLst>
                                          <p:attrName>ppt_y</p:attrName>
                                        </p:attrNameLst>
                                      </p:cBhvr>
                                      <p:tavLst>
                                        <p:tav tm="0">
                                          <p:val>
                                            <p:strVal val="ppt_y"/>
                                          </p:val>
                                        </p:tav>
                                        <p:tav tm="100000">
                                          <p:val>
                                            <p:strVal val="1+ppt_h/2"/>
                                          </p:val>
                                        </p:tav>
                                      </p:tavLst>
                                    </p:anim>
                                    <p:set>
                                      <p:cBhvr>
                                        <p:cTn id="5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58" restart="whenNotActive" fill="hold" evtFilter="cancelBubble" nodeType="interactiveSeq">
                <p:stCondLst>
                  <p:cond evt="onClick" delay="0">
                    <p:tgtEl>
                      <p:spTgt spid="21"/>
                    </p:tgtEl>
                  </p:cond>
                </p:stCondLst>
                <p:endSync evt="end" delay="0">
                  <p:rtn val="all"/>
                </p:endSync>
                <p:childTnLst>
                  <p:par>
                    <p:cTn id="59" fill="hold">
                      <p:stCondLst>
                        <p:cond delay="0"/>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ppt_x"/>
                                          </p:val>
                                        </p:tav>
                                        <p:tav tm="100000">
                                          <p:val>
                                            <p:strVal val="#ppt_x"/>
                                          </p:val>
                                        </p:tav>
                                      </p:tavLst>
                                    </p:anim>
                                    <p:anim calcmode="lin" valueType="num">
                                      <p:cBhvr additive="base">
                                        <p:cTn id="6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1"/>
                  </p:tgtEl>
                </p:cond>
              </p:nextCondLst>
            </p:seq>
            <p:seq concurrent="1" nextAc="seek">
              <p:cTn id="65" restart="whenNotActive" fill="hold" evtFilter="cancelBubble" nodeType="interactiveSeq">
                <p:stCondLst>
                  <p:cond evt="onClick" delay="0">
                    <p:tgtEl>
                      <p:spTgt spid="51"/>
                    </p:tgtEl>
                  </p:cond>
                </p:stCondLst>
                <p:endSync evt="end" delay="0">
                  <p:rtn val="all"/>
                </p:endSync>
                <p:childTnLst>
                  <p:par>
                    <p:cTn id="66" fill="hold">
                      <p:stCondLst>
                        <p:cond delay="0"/>
                      </p:stCondLst>
                      <p:childTnLst>
                        <p:par>
                          <p:cTn id="67" fill="hold">
                            <p:stCondLst>
                              <p:cond delay="0"/>
                            </p:stCondLst>
                            <p:childTnLst>
                              <p:par>
                                <p:cTn id="68" presetID="2" presetClass="exit" presetSubtype="4" fill="hold" nodeType="clickEffect">
                                  <p:stCondLst>
                                    <p:cond delay="0"/>
                                  </p:stCondLst>
                                  <p:childTnLst>
                                    <p:anim calcmode="lin" valueType="num">
                                      <p:cBhvr additive="base">
                                        <p:cTn id="69" dur="500"/>
                                        <p:tgtEl>
                                          <p:spTgt spid="51"/>
                                        </p:tgtEl>
                                        <p:attrNameLst>
                                          <p:attrName>ppt_x</p:attrName>
                                        </p:attrNameLst>
                                      </p:cBhvr>
                                      <p:tavLst>
                                        <p:tav tm="0">
                                          <p:val>
                                            <p:strVal val="ppt_x"/>
                                          </p:val>
                                        </p:tav>
                                        <p:tav tm="100000">
                                          <p:val>
                                            <p:strVal val="ppt_x"/>
                                          </p:val>
                                        </p:tav>
                                      </p:tavLst>
                                    </p:anim>
                                    <p:anim calcmode="lin" valueType="num">
                                      <p:cBhvr additive="base">
                                        <p:cTn id="70" dur="500"/>
                                        <p:tgtEl>
                                          <p:spTgt spid="51"/>
                                        </p:tgtEl>
                                        <p:attrNameLst>
                                          <p:attrName>ppt_y</p:attrName>
                                        </p:attrNameLst>
                                      </p:cBhvr>
                                      <p:tavLst>
                                        <p:tav tm="0">
                                          <p:val>
                                            <p:strVal val="ppt_y"/>
                                          </p:val>
                                        </p:tav>
                                        <p:tav tm="100000">
                                          <p:val>
                                            <p:strVal val="1+ppt_h/2"/>
                                          </p:val>
                                        </p:tav>
                                      </p:tavLst>
                                    </p:anim>
                                    <p:set>
                                      <p:cBhvr>
                                        <p:cTn id="71"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28" name="Rectangle 127">
            <a:extLst>
              <a:ext uri="{FF2B5EF4-FFF2-40B4-BE49-F238E27FC236}">
                <a16:creationId xmlns:a16="http://schemas.microsoft.com/office/drawing/2014/main" id="{637E6E20-0D52-4893-BAB1-2B29EBF3C167}"/>
              </a:ext>
            </a:extLst>
          </p:cNvPr>
          <p:cNvSpPr/>
          <p:nvPr/>
        </p:nvSpPr>
        <p:spPr>
          <a:xfrm>
            <a:off x="331201" y="1296000"/>
            <a:ext cx="7224632" cy="3970318"/>
          </a:xfrm>
          <a:prstGeom prst="rect">
            <a:avLst/>
          </a:prstGeom>
        </p:spPr>
        <p:txBody>
          <a:bodyPr wrap="square">
            <a:spAutoFit/>
          </a:bodyPr>
          <a:lstStyle/>
          <a:p>
            <a:pPr lvl="0" algn="just"/>
            <a:r>
              <a:rPr lang="en-GB" sz="1600" dirty="0">
                <a:solidFill>
                  <a:srgbClr val="485D6F"/>
                </a:solidFill>
                <a:latin typeface="Arial"/>
                <a:cs typeface="Arial"/>
              </a:rPr>
              <a:t>The purpose of project reporting is to monitor elements of the project to ensure that they are on track and gain early insight into any variances from what has been planned or is expected. </a:t>
            </a:r>
          </a:p>
          <a:p>
            <a:pPr lvl="0"/>
            <a:endParaRPr lang="en-GB" sz="1600" dirty="0">
              <a:solidFill>
                <a:srgbClr val="485D6F"/>
              </a:solidFill>
              <a:latin typeface="Arial"/>
              <a:cs typeface="Arial"/>
            </a:endParaRPr>
          </a:p>
          <a:p>
            <a:pPr lvl="0"/>
            <a:r>
              <a:rPr lang="en-GB" sz="1600" dirty="0">
                <a:solidFill>
                  <a:srgbClr val="485D6F"/>
                </a:solidFill>
                <a:latin typeface="Arial"/>
                <a:cs typeface="Arial"/>
              </a:rPr>
              <a:t>Project reporting involves the measuring actual project progress against planned progress in the key metric areas such as risks &amp; issues and milestones &amp; deliverables.  Variations to scope, status of budget or costs and quality are also commonly reported on. </a:t>
            </a:r>
          </a:p>
          <a:p>
            <a:pPr lvl="0"/>
            <a:endParaRPr lang="en-GB" sz="1600" dirty="0">
              <a:solidFill>
                <a:srgbClr val="485D6F"/>
              </a:solidFill>
              <a:latin typeface="Arial"/>
              <a:cs typeface="Arial"/>
            </a:endParaRPr>
          </a:p>
          <a:p>
            <a:pPr lvl="0"/>
            <a:r>
              <a:rPr lang="en-GB" sz="1600" dirty="0">
                <a:solidFill>
                  <a:srgbClr val="485D6F"/>
                </a:solidFill>
                <a:latin typeface="Arial"/>
                <a:ea typeface="Corbel" panose="020B0503020204020204" pitchFamily="34" charset="0"/>
                <a:cs typeface="Arial"/>
              </a:rPr>
              <a:t>There are many reasons why reporting is a necessary function of project management and many types of report that can be run.  </a:t>
            </a:r>
          </a:p>
          <a:p>
            <a:pPr lvl="0"/>
            <a:endParaRPr lang="en-GB" sz="1600" dirty="0">
              <a:solidFill>
                <a:srgbClr val="485D6F"/>
              </a:solidFill>
              <a:latin typeface="Arial"/>
              <a:ea typeface="Corbel" panose="020B0503020204020204" pitchFamily="34" charset="0"/>
              <a:cs typeface="Arial"/>
            </a:endParaRPr>
          </a:p>
          <a:p>
            <a:pPr lvl="0"/>
            <a:r>
              <a:rPr lang="en-GB" sz="1600" dirty="0">
                <a:solidFill>
                  <a:srgbClr val="485D6F"/>
                </a:solidFill>
                <a:latin typeface="Arial"/>
                <a:ea typeface="Corbel" panose="020B0503020204020204" pitchFamily="34" charset="0"/>
                <a:cs typeface="Arial"/>
              </a:rPr>
              <a:t>Not all of these will be written documents. Reporting can also be verbal, in </a:t>
            </a:r>
          </a:p>
          <a:p>
            <a:pPr lvl="0"/>
            <a:r>
              <a:rPr lang="en-GB" sz="1600" dirty="0">
                <a:solidFill>
                  <a:srgbClr val="485D6F"/>
                </a:solidFill>
                <a:latin typeface="Arial"/>
                <a:ea typeface="Corbel" panose="020B0503020204020204" pitchFamily="34" charset="0"/>
                <a:cs typeface="Arial"/>
              </a:rPr>
              <a:t>the form of dashboards or statistical charts.</a:t>
            </a:r>
          </a:p>
          <a:p>
            <a:pPr algn="just"/>
            <a:endParaRPr lang="en-GB" sz="2800" b="1" dirty="0">
              <a:solidFill>
                <a:srgbClr val="002060"/>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D9D571C6-C049-4E5B-B82C-40E06886D7C8}"/>
              </a:ext>
            </a:extLst>
          </p:cNvPr>
          <p:cNvGrpSpPr/>
          <p:nvPr/>
        </p:nvGrpSpPr>
        <p:grpSpPr>
          <a:xfrm>
            <a:off x="7555833" y="3281159"/>
            <a:ext cx="3092085" cy="2656184"/>
            <a:chOff x="7343287" y="2360611"/>
            <a:chExt cx="3092085" cy="2656184"/>
          </a:xfrm>
        </p:grpSpPr>
        <p:sp>
          <p:nvSpPr>
            <p:cNvPr id="2" name="Rectangle: Rounded Corners 1">
              <a:extLst>
                <a:ext uri="{FF2B5EF4-FFF2-40B4-BE49-F238E27FC236}">
                  <a16:creationId xmlns:a16="http://schemas.microsoft.com/office/drawing/2014/main" id="{B6117194-F0C5-49EC-B0A3-3289AD25015C}"/>
                </a:ext>
              </a:extLst>
            </p:cNvPr>
            <p:cNvSpPr/>
            <p:nvPr/>
          </p:nvSpPr>
          <p:spPr>
            <a:xfrm rot="2721471">
              <a:off x="7865182" y="2577473"/>
              <a:ext cx="2048295" cy="2174748"/>
            </a:xfrm>
            <a:prstGeom prst="roundRect">
              <a:avLst/>
            </a:prstGeom>
            <a:solidFill>
              <a:srgbClr val="03D3C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nvGrpSpPr>
            <p:cNvPr id="8" name="Group 7">
              <a:extLst>
                <a:ext uri="{FF2B5EF4-FFF2-40B4-BE49-F238E27FC236}">
                  <a16:creationId xmlns:a16="http://schemas.microsoft.com/office/drawing/2014/main" id="{E906B115-B762-4285-ACCA-D8FB4A1053F6}"/>
                </a:ext>
              </a:extLst>
            </p:cNvPr>
            <p:cNvGrpSpPr/>
            <p:nvPr/>
          </p:nvGrpSpPr>
          <p:grpSpPr>
            <a:xfrm>
              <a:off x="9134102" y="2364818"/>
              <a:ext cx="1301270" cy="1080000"/>
              <a:chOff x="2124636" y="283366"/>
              <a:chExt cx="1301270" cy="1080000"/>
            </a:xfrm>
          </p:grpSpPr>
          <p:sp>
            <p:nvSpPr>
              <p:cNvPr id="9" name="Rectangle: Rounded Corners 8">
                <a:extLst>
                  <a:ext uri="{FF2B5EF4-FFF2-40B4-BE49-F238E27FC236}">
                    <a16:creationId xmlns:a16="http://schemas.microsoft.com/office/drawing/2014/main" id="{6DCE582A-F04F-44BF-A0EA-92C406AB9BEE}"/>
                  </a:ext>
                </a:extLst>
              </p:cNvPr>
              <p:cNvSpPr/>
              <p:nvPr/>
            </p:nvSpPr>
            <p:spPr>
              <a:xfrm>
                <a:off x="2124636" y="283366"/>
                <a:ext cx="1301270" cy="1080000"/>
              </a:xfrm>
              <a:prstGeom prst="roundRect">
                <a:avLst/>
              </a:prstGeom>
              <a:solidFill>
                <a:srgbClr val="1CB9CA"/>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GB" dirty="0">
                  <a:latin typeface="Arial" panose="020B0604020202020204" pitchFamily="34" charset="0"/>
                </a:endParaRPr>
              </a:p>
            </p:txBody>
          </p:sp>
          <p:sp>
            <p:nvSpPr>
              <p:cNvPr id="10" name="Rectangle: Rounded Corners 4">
                <a:extLst>
                  <a:ext uri="{FF2B5EF4-FFF2-40B4-BE49-F238E27FC236}">
                    <a16:creationId xmlns:a16="http://schemas.microsoft.com/office/drawing/2014/main" id="{5798FB29-24E6-4C1E-9ABA-19EFE301ED2E}"/>
                  </a:ext>
                </a:extLst>
              </p:cNvPr>
              <p:cNvSpPr txBox="1"/>
              <p:nvPr/>
            </p:nvSpPr>
            <p:spPr>
              <a:xfrm>
                <a:off x="2177357" y="336087"/>
                <a:ext cx="1195828" cy="9745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a:cs typeface="Arial"/>
                  </a:rPr>
                  <a:t>Provide Updates to Stakeholders</a:t>
                </a:r>
              </a:p>
            </p:txBody>
          </p:sp>
        </p:grpSp>
        <p:grpSp>
          <p:nvGrpSpPr>
            <p:cNvPr id="11" name="Group 10">
              <a:extLst>
                <a:ext uri="{FF2B5EF4-FFF2-40B4-BE49-F238E27FC236}">
                  <a16:creationId xmlns:a16="http://schemas.microsoft.com/office/drawing/2014/main" id="{8F3A5F73-19D1-42A9-BD95-12D53EF36264}"/>
                </a:ext>
              </a:extLst>
            </p:cNvPr>
            <p:cNvGrpSpPr/>
            <p:nvPr/>
          </p:nvGrpSpPr>
          <p:grpSpPr>
            <a:xfrm>
              <a:off x="9134102" y="3936795"/>
              <a:ext cx="1301270" cy="1080000"/>
              <a:chOff x="2124636" y="283366"/>
              <a:chExt cx="1301270" cy="1080000"/>
            </a:xfrm>
          </p:grpSpPr>
          <p:sp>
            <p:nvSpPr>
              <p:cNvPr id="12" name="Rectangle: Rounded Corners 11">
                <a:extLst>
                  <a:ext uri="{FF2B5EF4-FFF2-40B4-BE49-F238E27FC236}">
                    <a16:creationId xmlns:a16="http://schemas.microsoft.com/office/drawing/2014/main" id="{DDB60CAA-D1F7-4A1E-A3A9-351707755130}"/>
                  </a:ext>
                </a:extLst>
              </p:cNvPr>
              <p:cNvSpPr/>
              <p:nvPr/>
            </p:nvSpPr>
            <p:spPr>
              <a:xfrm>
                <a:off x="2124636" y="283366"/>
                <a:ext cx="1301270" cy="1080000"/>
              </a:xfrm>
              <a:prstGeom prst="roundRect">
                <a:avLst/>
              </a:prstGeom>
              <a:solidFill>
                <a:srgbClr val="1CB9CA"/>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GB" dirty="0">
                  <a:latin typeface="Arial" panose="020B0604020202020204" pitchFamily="34" charset="0"/>
                </a:endParaRPr>
              </a:p>
            </p:txBody>
          </p:sp>
          <p:sp>
            <p:nvSpPr>
              <p:cNvPr id="13" name="Rectangle: Rounded Corners 4">
                <a:extLst>
                  <a:ext uri="{FF2B5EF4-FFF2-40B4-BE49-F238E27FC236}">
                    <a16:creationId xmlns:a16="http://schemas.microsoft.com/office/drawing/2014/main" id="{C7420C55-D51C-4565-AC9F-D73F555FC28A}"/>
                  </a:ext>
                </a:extLst>
              </p:cNvPr>
              <p:cNvSpPr txBox="1"/>
              <p:nvPr/>
            </p:nvSpPr>
            <p:spPr>
              <a:xfrm>
                <a:off x="2177357" y="336087"/>
                <a:ext cx="1195828" cy="9745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a:cs typeface="Arial"/>
                  </a:rPr>
                  <a:t>Be Accountable</a:t>
                </a:r>
              </a:p>
            </p:txBody>
          </p:sp>
        </p:grpSp>
        <p:grpSp>
          <p:nvGrpSpPr>
            <p:cNvPr id="14" name="Group 13">
              <a:extLst>
                <a:ext uri="{FF2B5EF4-FFF2-40B4-BE49-F238E27FC236}">
                  <a16:creationId xmlns:a16="http://schemas.microsoft.com/office/drawing/2014/main" id="{2C1B8992-4708-4FAE-92C6-79BA9029D753}"/>
                </a:ext>
              </a:extLst>
            </p:cNvPr>
            <p:cNvGrpSpPr/>
            <p:nvPr/>
          </p:nvGrpSpPr>
          <p:grpSpPr>
            <a:xfrm>
              <a:off x="7343287" y="3936795"/>
              <a:ext cx="1301270" cy="1080000"/>
              <a:chOff x="2124636" y="283366"/>
              <a:chExt cx="1301270" cy="1080000"/>
            </a:xfrm>
          </p:grpSpPr>
          <p:sp>
            <p:nvSpPr>
              <p:cNvPr id="15" name="Rectangle: Rounded Corners 14">
                <a:extLst>
                  <a:ext uri="{FF2B5EF4-FFF2-40B4-BE49-F238E27FC236}">
                    <a16:creationId xmlns:a16="http://schemas.microsoft.com/office/drawing/2014/main" id="{5CB8DCA3-BBBC-424D-81DA-A7233EE30066}"/>
                  </a:ext>
                </a:extLst>
              </p:cNvPr>
              <p:cNvSpPr/>
              <p:nvPr/>
            </p:nvSpPr>
            <p:spPr>
              <a:xfrm>
                <a:off x="2124636" y="283366"/>
                <a:ext cx="1301270" cy="1080000"/>
              </a:xfrm>
              <a:prstGeom prst="roundRect">
                <a:avLst/>
              </a:prstGeom>
              <a:solidFill>
                <a:srgbClr val="1CB9CA"/>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GB" dirty="0">
                  <a:latin typeface="Arial" panose="020B0604020202020204" pitchFamily="34" charset="0"/>
                </a:endParaRPr>
              </a:p>
            </p:txBody>
          </p:sp>
          <p:sp>
            <p:nvSpPr>
              <p:cNvPr id="16" name="Rectangle: Rounded Corners 4">
                <a:extLst>
                  <a:ext uri="{FF2B5EF4-FFF2-40B4-BE49-F238E27FC236}">
                    <a16:creationId xmlns:a16="http://schemas.microsoft.com/office/drawing/2014/main" id="{BA2E2CD3-72C7-417D-9AE2-5D6F07BC828A}"/>
                  </a:ext>
                </a:extLst>
              </p:cNvPr>
              <p:cNvSpPr txBox="1"/>
              <p:nvPr/>
            </p:nvSpPr>
            <p:spPr>
              <a:xfrm>
                <a:off x="2177357" y="336087"/>
                <a:ext cx="1195828" cy="9745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a:cs typeface="Arial"/>
                  </a:rPr>
                  <a:t>To Learn &amp; Evaluate</a:t>
                </a:r>
              </a:p>
            </p:txBody>
          </p:sp>
        </p:grpSp>
        <p:grpSp>
          <p:nvGrpSpPr>
            <p:cNvPr id="5" name="Group 4">
              <a:extLst>
                <a:ext uri="{FF2B5EF4-FFF2-40B4-BE49-F238E27FC236}">
                  <a16:creationId xmlns:a16="http://schemas.microsoft.com/office/drawing/2014/main" id="{DF3B3F58-62FD-44BF-BAD2-5CCB9CF39C25}"/>
                </a:ext>
              </a:extLst>
            </p:cNvPr>
            <p:cNvGrpSpPr/>
            <p:nvPr/>
          </p:nvGrpSpPr>
          <p:grpSpPr>
            <a:xfrm>
              <a:off x="7396008" y="2360611"/>
              <a:ext cx="1301270" cy="1080000"/>
              <a:chOff x="2124636" y="283366"/>
              <a:chExt cx="1301270" cy="1080000"/>
            </a:xfrm>
          </p:grpSpPr>
          <p:sp>
            <p:nvSpPr>
              <p:cNvPr id="6" name="Rectangle: Rounded Corners 5">
                <a:extLst>
                  <a:ext uri="{FF2B5EF4-FFF2-40B4-BE49-F238E27FC236}">
                    <a16:creationId xmlns:a16="http://schemas.microsoft.com/office/drawing/2014/main" id="{295E0A31-3D18-4086-9237-7E45A32EA013}"/>
                  </a:ext>
                </a:extLst>
              </p:cNvPr>
              <p:cNvSpPr/>
              <p:nvPr/>
            </p:nvSpPr>
            <p:spPr>
              <a:xfrm>
                <a:off x="2124636" y="283366"/>
                <a:ext cx="1301270" cy="1080000"/>
              </a:xfrm>
              <a:prstGeom prst="roundRect">
                <a:avLst/>
              </a:prstGeom>
              <a:solidFill>
                <a:srgbClr val="1CB9CA"/>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GB" dirty="0">
                  <a:latin typeface="Arial" panose="020B0604020202020204" pitchFamily="34" charset="0"/>
                </a:endParaRPr>
              </a:p>
            </p:txBody>
          </p:sp>
          <p:sp>
            <p:nvSpPr>
              <p:cNvPr id="7" name="Rectangle: Rounded Corners 4">
                <a:extLst>
                  <a:ext uri="{FF2B5EF4-FFF2-40B4-BE49-F238E27FC236}">
                    <a16:creationId xmlns:a16="http://schemas.microsoft.com/office/drawing/2014/main" id="{D38637CF-04B2-4630-98E8-BE4EB54CD6DB}"/>
                  </a:ext>
                </a:extLst>
              </p:cNvPr>
              <p:cNvSpPr txBox="1"/>
              <p:nvPr/>
            </p:nvSpPr>
            <p:spPr>
              <a:xfrm>
                <a:off x="2177357" y="336087"/>
                <a:ext cx="1195828" cy="9745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a:cs typeface="Arial"/>
                  </a:rPr>
                  <a:t>Monitor </a:t>
                </a:r>
                <a:r>
                  <a:rPr lang="en-GB" sz="1300" b="1" dirty="0">
                    <a:latin typeface="Arial"/>
                    <a:cs typeface="Arial"/>
                  </a:rPr>
                  <a:t>P</a:t>
                </a:r>
                <a:r>
                  <a:rPr lang="en-GB" sz="1300" b="1" kern="1200" dirty="0">
                    <a:latin typeface="Arial"/>
                    <a:cs typeface="Arial"/>
                  </a:rPr>
                  <a:t>rogress</a:t>
                </a:r>
              </a:p>
            </p:txBody>
          </p:sp>
        </p:grpSp>
        <p:sp>
          <p:nvSpPr>
            <p:cNvPr id="3" name="TextBox 2">
              <a:extLst>
                <a:ext uri="{FF2B5EF4-FFF2-40B4-BE49-F238E27FC236}">
                  <a16:creationId xmlns:a16="http://schemas.microsoft.com/office/drawing/2014/main" id="{A891329F-D120-4F5F-9190-F6BF003D0E91}"/>
                </a:ext>
              </a:extLst>
            </p:cNvPr>
            <p:cNvSpPr txBox="1"/>
            <p:nvPr/>
          </p:nvSpPr>
          <p:spPr>
            <a:xfrm>
              <a:off x="7913969" y="3457283"/>
              <a:ext cx="1950720" cy="369332"/>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Reporting</a:t>
              </a:r>
            </a:p>
          </p:txBody>
        </p:sp>
      </p:grpSp>
      <p:sp>
        <p:nvSpPr>
          <p:cNvPr id="19" name="TextBox 18">
            <a:extLst>
              <a:ext uri="{FF2B5EF4-FFF2-40B4-BE49-F238E27FC236}">
                <a16:creationId xmlns:a16="http://schemas.microsoft.com/office/drawing/2014/main" id="{3C6E05CA-ECDD-4976-966E-8E172EFC9631}"/>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Project Reporting</a:t>
            </a:r>
          </a:p>
        </p:txBody>
      </p:sp>
      <p:sp>
        <p:nvSpPr>
          <p:cNvPr id="20" name="TextBox 19">
            <a:extLst>
              <a:ext uri="{FF2B5EF4-FFF2-40B4-BE49-F238E27FC236}">
                <a16:creationId xmlns:a16="http://schemas.microsoft.com/office/drawing/2014/main" id="{13747BB1-4D17-4D9B-9CBC-A2AE6866B4FD}"/>
              </a:ext>
            </a:extLst>
          </p:cNvPr>
          <p:cNvSpPr txBox="1"/>
          <p:nvPr/>
        </p:nvSpPr>
        <p:spPr>
          <a:xfrm>
            <a:off x="9346648" y="6448731"/>
            <a:ext cx="2360546"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Progress v performance</a:t>
            </a:r>
          </a:p>
        </p:txBody>
      </p:sp>
      <p:sp>
        <p:nvSpPr>
          <p:cNvPr id="21" name="TextBox 20">
            <a:extLst>
              <a:ext uri="{FF2B5EF4-FFF2-40B4-BE49-F238E27FC236}">
                <a16:creationId xmlns:a16="http://schemas.microsoft.com/office/drawing/2014/main" id="{073AD273-1E5D-4BCF-A8CB-31ED86E9490F}"/>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Governance roles</a:t>
            </a:r>
          </a:p>
        </p:txBody>
      </p:sp>
    </p:spTree>
    <p:extLst>
      <p:ext uri="{BB962C8B-B14F-4D97-AF65-F5344CB8AC3E}">
        <p14:creationId xmlns:p14="http://schemas.microsoft.com/office/powerpoint/2010/main" val="3280989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a:extLst>
              <a:ext uri="{FF2B5EF4-FFF2-40B4-BE49-F238E27FC236}">
                <a16:creationId xmlns:a16="http://schemas.microsoft.com/office/drawing/2014/main" id="{B7C05779-4176-49CE-A300-D6642F06D26F}"/>
              </a:ext>
            </a:extLst>
          </p:cNvPr>
          <p:cNvSpPr/>
          <p:nvPr/>
        </p:nvSpPr>
        <p:spPr>
          <a:xfrm>
            <a:off x="331200" y="1296000"/>
            <a:ext cx="11343269" cy="584775"/>
          </a:xfrm>
          <a:prstGeom prst="rect">
            <a:avLst/>
          </a:prstGeom>
        </p:spPr>
        <p:txBody>
          <a:bodyPr wrap="square" anchor="t">
            <a:spAutoFit/>
          </a:bodyPr>
          <a:lstStyle/>
          <a:p>
            <a:pPr lvl="0"/>
            <a:r>
              <a:rPr lang="en-GB" sz="1600" dirty="0">
                <a:solidFill>
                  <a:srgbClr val="485D6F"/>
                </a:solidFill>
                <a:latin typeface="Arial"/>
                <a:cs typeface="Arial"/>
              </a:rPr>
              <a:t>Often, the terms progress reporting and performance reporting get used interchangeably but they are very different in nature.</a:t>
            </a:r>
          </a:p>
        </p:txBody>
      </p:sp>
      <p:graphicFrame>
        <p:nvGraphicFramePr>
          <p:cNvPr id="130" name="Table 3">
            <a:extLst>
              <a:ext uri="{FF2B5EF4-FFF2-40B4-BE49-F238E27FC236}">
                <a16:creationId xmlns:a16="http://schemas.microsoft.com/office/drawing/2014/main" id="{3F23DBFF-04CB-47F2-9375-D124BC4F7430}"/>
              </a:ext>
            </a:extLst>
          </p:cNvPr>
          <p:cNvGraphicFramePr>
            <a:graphicFrameLocks noGrp="1"/>
          </p:cNvGraphicFramePr>
          <p:nvPr>
            <p:extLst>
              <p:ext uri="{D42A27DB-BD31-4B8C-83A1-F6EECF244321}">
                <p14:modId xmlns:p14="http://schemas.microsoft.com/office/powerpoint/2010/main" val="3415315156"/>
              </p:ext>
            </p:extLst>
          </p:nvPr>
        </p:nvGraphicFramePr>
        <p:xfrm>
          <a:off x="624460" y="2148668"/>
          <a:ext cx="9782550" cy="3901440"/>
        </p:xfrm>
        <a:graphic>
          <a:graphicData uri="http://schemas.openxmlformats.org/drawingml/2006/table">
            <a:tbl>
              <a:tblPr firstRow="1" bandRow="1">
                <a:tableStyleId>{00A15C55-8517-42AA-B614-E9B94910E393}</a:tableStyleId>
              </a:tblPr>
              <a:tblGrid>
                <a:gridCol w="4891275">
                  <a:extLst>
                    <a:ext uri="{9D8B030D-6E8A-4147-A177-3AD203B41FA5}">
                      <a16:colId xmlns:a16="http://schemas.microsoft.com/office/drawing/2014/main" val="1761700093"/>
                    </a:ext>
                  </a:extLst>
                </a:gridCol>
                <a:gridCol w="4891275">
                  <a:extLst>
                    <a:ext uri="{9D8B030D-6E8A-4147-A177-3AD203B41FA5}">
                      <a16:colId xmlns:a16="http://schemas.microsoft.com/office/drawing/2014/main" val="1292488926"/>
                    </a:ext>
                  </a:extLst>
                </a:gridCol>
              </a:tblGrid>
              <a:tr h="337181">
                <a:tc>
                  <a:txBody>
                    <a:bodyPr/>
                    <a:lstStyle/>
                    <a:p>
                      <a:pPr algn="ctr"/>
                      <a:r>
                        <a:rPr lang="en-GB" dirty="0">
                          <a:latin typeface="Arial" panose="020B0604020202020204" pitchFamily="34" charset="0"/>
                          <a:cs typeface="Arial" panose="020B0604020202020204" pitchFamily="34" charset="0"/>
                        </a:rPr>
                        <a:t>Progress Reporting</a:t>
                      </a: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A4A2"/>
                    </a:solidFill>
                  </a:tcPr>
                </a:tc>
                <a:tc>
                  <a:txBody>
                    <a:bodyPr/>
                    <a:lstStyle/>
                    <a:p>
                      <a:pPr algn="ctr"/>
                      <a:r>
                        <a:rPr lang="en-GB" sz="1800" dirty="0">
                          <a:latin typeface="Arial" panose="020B0604020202020204" pitchFamily="34" charset="0"/>
                          <a:cs typeface="Arial" panose="020B0604020202020204" pitchFamily="34" charset="0"/>
                        </a:rPr>
                        <a:t>Performance Reporting</a:t>
                      </a: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A4A2"/>
                    </a:solidFill>
                  </a:tcPr>
                </a:tc>
                <a:extLst>
                  <a:ext uri="{0D108BD9-81ED-4DB2-BD59-A6C34878D82A}">
                    <a16:rowId xmlns:a16="http://schemas.microsoft.com/office/drawing/2014/main" val="3737730534"/>
                  </a:ext>
                </a:extLst>
              </a:tr>
              <a:tr h="370840">
                <a:tc>
                  <a:txBody>
                    <a:bodyPr/>
                    <a:lstStyle/>
                    <a:p>
                      <a:pPr marL="285750" indent="-285750" algn="l">
                        <a:buFont typeface="Arial" panose="020B0604020202020204" pitchFamily="34" charset="0"/>
                        <a:buChar char="•"/>
                      </a:pPr>
                      <a:endParaRPr lang="en-GB" sz="1600" dirty="0">
                        <a:solidFill>
                          <a:srgbClr val="485D6F"/>
                        </a:solidFill>
                        <a:latin typeface="Arial"/>
                      </a:endParaRPr>
                    </a:p>
                    <a:p>
                      <a:pPr marL="285750" lvl="0" indent="-285750" algn="l">
                        <a:buFont typeface="Wingdings" panose="05000000000000000000" pitchFamily="2" charset="2"/>
                        <a:buChar char="Ø"/>
                      </a:pPr>
                      <a:r>
                        <a:rPr lang="en-GB" sz="1600" dirty="0">
                          <a:solidFill>
                            <a:srgbClr val="485D6F"/>
                          </a:solidFill>
                          <a:latin typeface="Arial"/>
                        </a:rPr>
                        <a:t>Where the project, programme or portfolio is in its journey through its lifecycle </a:t>
                      </a:r>
                    </a:p>
                    <a:p>
                      <a:pPr marL="742950" lvl="1" indent="-285750" algn="l">
                        <a:buFont typeface="Wingdings" panose="05000000000000000000" pitchFamily="2" charset="2"/>
                        <a:buChar char="Ø"/>
                      </a:pPr>
                      <a:endParaRPr lang="en-GB" sz="1600" dirty="0">
                        <a:solidFill>
                          <a:srgbClr val="485D6F"/>
                        </a:solidFill>
                        <a:latin typeface="Arial"/>
                      </a:endParaRPr>
                    </a:p>
                    <a:p>
                      <a:pPr marL="285750" lvl="0" indent="-285750" algn="l">
                        <a:buFont typeface="Wingdings" panose="05000000000000000000" pitchFamily="2" charset="2"/>
                        <a:buChar char="Ø"/>
                      </a:pPr>
                      <a:r>
                        <a:rPr lang="en-GB" sz="1600" dirty="0">
                          <a:solidFill>
                            <a:srgbClr val="485D6F"/>
                          </a:solidFill>
                          <a:latin typeface="Arial"/>
                        </a:rPr>
                        <a:t>It is concerned with deliverables and the work required to create them </a:t>
                      </a:r>
                    </a:p>
                    <a:p>
                      <a:pPr marL="1200150" lvl="2" indent="-285750" algn="l">
                        <a:buFont typeface="Wingdings" panose="05000000000000000000" pitchFamily="2" charset="2"/>
                        <a:buChar char="Ø"/>
                      </a:pPr>
                      <a:endParaRPr lang="en-GB" sz="1600" dirty="0">
                        <a:solidFill>
                          <a:srgbClr val="485D6F"/>
                        </a:solidFill>
                        <a:latin typeface="Arial"/>
                      </a:endParaRPr>
                    </a:p>
                    <a:p>
                      <a:pPr marL="285750" lvl="0" indent="-285750" algn="l">
                        <a:buFont typeface="Wingdings" panose="05000000000000000000" pitchFamily="2" charset="2"/>
                        <a:buChar char="Ø"/>
                      </a:pPr>
                      <a:r>
                        <a:rPr lang="en-GB" sz="1600" dirty="0">
                          <a:solidFill>
                            <a:srgbClr val="485D6F"/>
                          </a:solidFill>
                          <a:latin typeface="Arial"/>
                        </a:rPr>
                        <a:t>Progress reports contain milestones and activities and are focused on how the project is operating</a:t>
                      </a:r>
                    </a:p>
                    <a:p>
                      <a:endParaRPr lang="en-GB" dirty="0">
                        <a:latin typeface="Arial" panose="020B0604020202020204" pitchFamily="34" charset="0"/>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A4A2">
                        <a:alpha val="15000"/>
                      </a:srgbClr>
                    </a:solidFill>
                  </a:tcPr>
                </a:tc>
                <a:tc>
                  <a:txBody>
                    <a:bodyPr/>
                    <a:lstStyle/>
                    <a:p>
                      <a:pPr marL="742950" lvl="1" indent="-285750" algn="l">
                        <a:buFont typeface="Arial" panose="020B0604020202020204" pitchFamily="34" charset="0"/>
                        <a:buChar char="•"/>
                      </a:pPr>
                      <a:endParaRPr lang="en-GB" sz="1600" dirty="0">
                        <a:solidFill>
                          <a:srgbClr val="485D6F"/>
                        </a:solidFill>
                        <a:latin typeface="Arial"/>
                      </a:endParaRPr>
                    </a:p>
                    <a:p>
                      <a:pPr marL="742950" lvl="1" indent="-285750" algn="l">
                        <a:buFont typeface="Wingdings" panose="05000000000000000000" pitchFamily="2" charset="2"/>
                        <a:buChar char="Ø"/>
                      </a:pPr>
                      <a:r>
                        <a:rPr lang="en-GB" sz="1600" dirty="0">
                          <a:solidFill>
                            <a:srgbClr val="485D6F"/>
                          </a:solidFill>
                          <a:latin typeface="Arial"/>
                        </a:rPr>
                        <a:t>Performance is about the objectives and benefits and the measurement of achievement</a:t>
                      </a:r>
                    </a:p>
                    <a:p>
                      <a:pPr marL="742950" lvl="1" indent="-285750" algn="l">
                        <a:buFont typeface="Wingdings" panose="05000000000000000000" pitchFamily="2" charset="2"/>
                        <a:buChar char="Ø"/>
                      </a:pPr>
                      <a:endParaRPr lang="en-GB" sz="1600" dirty="0">
                        <a:solidFill>
                          <a:srgbClr val="485D6F"/>
                        </a:solidFill>
                        <a:latin typeface="Arial"/>
                      </a:endParaRPr>
                    </a:p>
                    <a:p>
                      <a:pPr marL="742950" lvl="1" indent="-285750" algn="l">
                        <a:buFont typeface="Wingdings" panose="05000000000000000000" pitchFamily="2" charset="2"/>
                        <a:buChar char="Ø"/>
                      </a:pPr>
                      <a:r>
                        <a:rPr lang="en-GB" sz="1600" dirty="0">
                          <a:solidFill>
                            <a:srgbClr val="485D6F"/>
                          </a:solidFill>
                          <a:latin typeface="Arial"/>
                        </a:rPr>
                        <a:t>Made up of metrics which describe how the project is making a difference and the impact of the change</a:t>
                      </a:r>
                    </a:p>
                    <a:p>
                      <a:pPr marL="742950" lvl="1" indent="-285750" algn="l">
                        <a:buFont typeface="Wingdings" panose="05000000000000000000" pitchFamily="2" charset="2"/>
                        <a:buChar char="Ø"/>
                      </a:pPr>
                      <a:endParaRPr lang="en-GB" sz="1600" dirty="0">
                        <a:solidFill>
                          <a:srgbClr val="485D6F"/>
                        </a:solidFill>
                        <a:latin typeface="Arial"/>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600" kern="1200" dirty="0">
                          <a:solidFill>
                            <a:srgbClr val="485D6F"/>
                          </a:solidFill>
                          <a:effectLst/>
                          <a:latin typeface="Arial"/>
                          <a:ea typeface="+mn-ea"/>
                          <a:cs typeface="+mn-cs"/>
                        </a:rPr>
                        <a:t>Can come in many different forms and styles; dashboards, scorecards, performance frameworks, logs, charts, written reports</a:t>
                      </a:r>
                    </a:p>
                    <a:p>
                      <a:endParaRPr lang="en-GB" dirty="0">
                        <a:latin typeface="Arial" panose="020B0604020202020204" pitchFamily="34" charset="0"/>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A4A2">
                        <a:alpha val="15000"/>
                      </a:srgbClr>
                    </a:solidFill>
                  </a:tcPr>
                </a:tc>
                <a:extLst>
                  <a:ext uri="{0D108BD9-81ED-4DB2-BD59-A6C34878D82A}">
                    <a16:rowId xmlns:a16="http://schemas.microsoft.com/office/drawing/2014/main" val="1136540346"/>
                  </a:ext>
                </a:extLst>
              </a:tr>
            </a:tbl>
          </a:graphicData>
        </a:graphic>
      </p:graphicFrame>
      <p:sp>
        <p:nvSpPr>
          <p:cNvPr id="20" name="Rectangle 19">
            <a:extLst>
              <a:ext uri="{FF2B5EF4-FFF2-40B4-BE49-F238E27FC236}">
                <a16:creationId xmlns:a16="http://schemas.microsoft.com/office/drawing/2014/main" id="{A728EAB0-51B6-40BE-830B-EDA081D8E07A}"/>
              </a:ext>
            </a:extLst>
          </p:cNvPr>
          <p:cNvSpPr/>
          <p:nvPr/>
        </p:nvSpPr>
        <p:spPr>
          <a:xfrm>
            <a:off x="0" y="6345382"/>
            <a:ext cx="12192000" cy="512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4" name="Action Button: Go Forward or Next 33">
            <a:hlinkClick r:id="" action="ppaction://hlinkshowjump?jump=nextslide" highlightClick="1"/>
            <a:extLst>
              <a:ext uri="{FF2B5EF4-FFF2-40B4-BE49-F238E27FC236}">
                <a16:creationId xmlns:a16="http://schemas.microsoft.com/office/drawing/2014/main" id="{DDB65562-DC15-4C99-B3B1-8D000F39C2A9}"/>
              </a:ext>
            </a:extLst>
          </p:cNvPr>
          <p:cNvSpPr/>
          <p:nvPr/>
        </p:nvSpPr>
        <p:spPr>
          <a:xfrm>
            <a:off x="11674469" y="6413591"/>
            <a:ext cx="376200" cy="376200"/>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5" name="Action Button: Go Forward or Next 34">
            <a:hlinkClick r:id="" action="ppaction://hlinkshowjump?jump=previousslide" highlightClick="1"/>
            <a:extLst>
              <a:ext uri="{FF2B5EF4-FFF2-40B4-BE49-F238E27FC236}">
                <a16:creationId xmlns:a16="http://schemas.microsoft.com/office/drawing/2014/main" id="{D66E7955-F2DD-4B73-A1DE-6A9004C62C1A}"/>
              </a:ext>
            </a:extLst>
          </p:cNvPr>
          <p:cNvSpPr/>
          <p:nvPr/>
        </p:nvSpPr>
        <p:spPr>
          <a:xfrm rot="10800000">
            <a:off x="141331" y="6413591"/>
            <a:ext cx="376200" cy="381156"/>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3" name="Rectangle 32"/>
          <p:cNvSpPr/>
          <p:nvPr/>
        </p:nvSpPr>
        <p:spPr>
          <a:xfrm>
            <a:off x="9537895" y="6413591"/>
            <a:ext cx="2136574"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prstClr val="white"/>
                </a:solidFill>
                <a:latin typeface="Arial" panose="020B0604020202020204" pitchFamily="34" charset="0"/>
                <a:cs typeface="Arial" panose="020B0604020202020204" pitchFamily="34" charset="0"/>
              </a:rPr>
              <a:t>Progress reports</a:t>
            </a: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Rectangle 68"/>
          <p:cNvSpPr/>
          <p:nvPr/>
        </p:nvSpPr>
        <p:spPr>
          <a:xfrm>
            <a:off x="517532" y="6413591"/>
            <a:ext cx="2138400"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Project reporting</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pic>
        <p:nvPicPr>
          <p:cNvPr id="6" name="Graphic 5" descr="Mining tools">
            <a:hlinkClick r:id="rId3" tooltip="Tools &amp; Templates"/>
            <a:extLst>
              <a:ext uri="{FF2B5EF4-FFF2-40B4-BE49-F238E27FC236}">
                <a16:creationId xmlns:a16="http://schemas.microsoft.com/office/drawing/2014/main" id="{435BADB0-EEC8-41AC-AF77-163DADE9E2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53524" y="6331691"/>
            <a:ext cx="550572" cy="540000"/>
          </a:xfrm>
          <a:prstGeom prst="rect">
            <a:avLst/>
          </a:prstGeom>
        </p:spPr>
      </p:pic>
      <p:pic>
        <p:nvPicPr>
          <p:cNvPr id="15" name="Graphic 14" descr="Open book">
            <a:hlinkClick r:id="rId3" tooltip="Glossary"/>
            <a:extLst>
              <a:ext uri="{FF2B5EF4-FFF2-40B4-BE49-F238E27FC236}">
                <a16:creationId xmlns:a16="http://schemas.microsoft.com/office/drawing/2014/main" id="{5C5384C9-C34A-4C8C-A5C8-FF88A97AFB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15735" y="6345382"/>
            <a:ext cx="550572" cy="540000"/>
          </a:xfrm>
          <a:prstGeom prst="rect">
            <a:avLst/>
          </a:prstGeom>
        </p:spPr>
      </p:pic>
      <p:pic>
        <p:nvPicPr>
          <p:cNvPr id="17" name="Graphic 16" descr="Classroom">
            <a:hlinkClick r:id="rId8" tooltip="Training &amp; Development "/>
            <a:extLst>
              <a:ext uri="{FF2B5EF4-FFF2-40B4-BE49-F238E27FC236}">
                <a16:creationId xmlns:a16="http://schemas.microsoft.com/office/drawing/2014/main" id="{114D0709-4810-4EC9-AFC1-B8056922942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70818" y="6345382"/>
            <a:ext cx="550572" cy="540000"/>
          </a:xfrm>
          <a:prstGeom prst="rect">
            <a:avLst/>
          </a:prstGeom>
        </p:spPr>
      </p:pic>
      <p:sp>
        <p:nvSpPr>
          <p:cNvPr id="13" name="TextBox 12">
            <a:extLst>
              <a:ext uri="{FF2B5EF4-FFF2-40B4-BE49-F238E27FC236}">
                <a16:creationId xmlns:a16="http://schemas.microsoft.com/office/drawing/2014/main" id="{A38F94E0-1CBF-4A7D-8909-34083F575AE2}"/>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Progress Vs Performance Reporting</a:t>
            </a:r>
          </a:p>
        </p:txBody>
      </p:sp>
    </p:spTree>
    <p:extLst>
      <p:ext uri="{BB962C8B-B14F-4D97-AF65-F5344CB8AC3E}">
        <p14:creationId xmlns:p14="http://schemas.microsoft.com/office/powerpoint/2010/main" val="37940124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a:extLst>
              <a:ext uri="{FF2B5EF4-FFF2-40B4-BE49-F238E27FC236}">
                <a16:creationId xmlns:a16="http://schemas.microsoft.com/office/drawing/2014/main" id="{A6A18C67-D7B4-41C6-BA04-0F2BAD731583}"/>
              </a:ext>
            </a:extLst>
          </p:cNvPr>
          <p:cNvSpPr/>
          <p:nvPr/>
        </p:nvSpPr>
        <p:spPr>
          <a:xfrm>
            <a:off x="331201" y="1296000"/>
            <a:ext cx="10320758" cy="4278094"/>
          </a:xfrm>
          <a:prstGeom prst="rect">
            <a:avLst/>
          </a:prstGeom>
        </p:spPr>
        <p:txBody>
          <a:bodyPr wrap="square">
            <a:spAutoFit/>
          </a:bodyPr>
          <a:lstStyle/>
          <a:p>
            <a:pPr lvl="0"/>
            <a:r>
              <a:rPr lang="en-GB" sz="1600" b="1" dirty="0">
                <a:solidFill>
                  <a:srgbClr val="485E6D"/>
                </a:solidFill>
                <a:latin typeface="Arial" panose="020B0604020202020204" pitchFamily="34" charset="0"/>
                <a:cs typeface="Arial" panose="020B0604020202020204" pitchFamily="34" charset="0"/>
              </a:rPr>
              <a:t>Highlight Reports </a:t>
            </a:r>
            <a:r>
              <a:rPr lang="en-GB" sz="1600" dirty="0">
                <a:solidFill>
                  <a:srgbClr val="485E6D"/>
                </a:solidFill>
                <a:latin typeface="Arial" panose="020B0604020202020204" pitchFamily="34" charset="0"/>
                <a:cs typeface="Arial" panose="020B0604020202020204" pitchFamily="34" charset="0"/>
              </a:rPr>
              <a:t>inform stakeholders of how a project is progressing and are provided at regular intervals throughout the project’s lifecycle.  The reports are used to monitor progress of the project and flag any particular issues or concerns to the board. The frequency and format of the reports are agreed as part of the project governance procedures at the start of the project. </a:t>
            </a:r>
          </a:p>
          <a:p>
            <a:pPr lvl="0"/>
            <a:endParaRPr lang="en-GB" sz="1600" dirty="0">
              <a:solidFill>
                <a:srgbClr val="485E6D"/>
              </a:solidFill>
              <a:latin typeface="Arial" panose="020B0604020202020204" pitchFamily="34" charset="0"/>
              <a:cs typeface="Arial" panose="020B0604020202020204" pitchFamily="34" charset="0"/>
            </a:endParaRPr>
          </a:p>
          <a:p>
            <a:pPr lvl="0"/>
            <a:r>
              <a:rPr lang="en-GB" sz="1600" dirty="0">
                <a:solidFill>
                  <a:srgbClr val="485E6D"/>
                </a:solidFill>
                <a:latin typeface="Arial" panose="020B0604020202020204" pitchFamily="34" charset="0"/>
                <a:cs typeface="Arial" panose="020B0604020202020204" pitchFamily="34" charset="0"/>
              </a:rPr>
              <a:t>The report provides the project board with a summary of the progress for the defined reporting period that the report covers and assures them that the project is viable to continue. It allows the board to monitor the project, flagging any issues or concerns and make decisions on corrective actions if needed and provides a mechanism for the project manager to escalate potential problems to the board.</a:t>
            </a:r>
          </a:p>
          <a:p>
            <a:pPr lvl="0"/>
            <a:endParaRPr lang="en-GB" sz="1600" dirty="0">
              <a:solidFill>
                <a:srgbClr val="485E6D"/>
              </a:solidFill>
              <a:latin typeface="Arial" panose="020B0604020202020204" pitchFamily="34" charset="0"/>
              <a:cs typeface="Arial" panose="020B0604020202020204" pitchFamily="34" charset="0"/>
            </a:endParaRPr>
          </a:p>
          <a:p>
            <a:pPr lvl="0"/>
            <a:r>
              <a:rPr lang="en-GB" sz="1600" b="1" dirty="0">
                <a:solidFill>
                  <a:srgbClr val="485E6D"/>
                </a:solidFill>
                <a:latin typeface="Arial" panose="020B0604020202020204" pitchFamily="34" charset="0"/>
                <a:cs typeface="Arial" panose="020B0604020202020204" pitchFamily="34" charset="0"/>
              </a:rPr>
              <a:t>Checkpoint Reports.   </a:t>
            </a:r>
            <a:r>
              <a:rPr lang="en-GB" sz="1600" dirty="0">
                <a:solidFill>
                  <a:srgbClr val="485E6D"/>
                </a:solidFill>
                <a:latin typeface="Arial" panose="020B0604020202020204" pitchFamily="34" charset="0"/>
                <a:cs typeface="Arial" panose="020B0604020202020204" pitchFamily="34" charset="0"/>
              </a:rPr>
              <a:t>Frequently in projects there will be a number of project work assignments going on at the same time, being undertaken or managed by different people. The reports are produced by team managers to update the project manager on the status and progress being made against pieces of work that they have been assigned to manage.  </a:t>
            </a:r>
          </a:p>
          <a:p>
            <a:pPr lvl="0"/>
            <a:endParaRPr lang="en-GB" sz="1600" dirty="0">
              <a:solidFill>
                <a:srgbClr val="485E6D"/>
              </a:solidFill>
              <a:latin typeface="Arial" panose="020B0604020202020204" pitchFamily="34" charset="0"/>
              <a:cs typeface="Arial" panose="020B0604020202020204" pitchFamily="34" charset="0"/>
            </a:endParaRPr>
          </a:p>
          <a:p>
            <a:pPr lvl="0"/>
            <a:r>
              <a:rPr lang="en-GB" sz="1600" dirty="0">
                <a:solidFill>
                  <a:srgbClr val="485E6D"/>
                </a:solidFill>
                <a:latin typeface="Arial" panose="020B0604020202020204" pitchFamily="34" charset="0"/>
                <a:cs typeface="Arial" panose="020B0604020202020204" pitchFamily="34" charset="0"/>
              </a:rPr>
              <a:t>A checkpoint report is a regular time-bound report provided as the work is being undertaken.  Often these will be weekly or fortnightly and may be in the form of a verbal or email update rather than a written formal report. </a:t>
            </a:r>
            <a:endParaRPr lang="en-GB" sz="1600" dirty="0">
              <a:solidFill>
                <a:srgbClr val="485E6D"/>
              </a:solidFill>
              <a:latin typeface="Arial"/>
              <a:cs typeface="Arial"/>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4" name="TextBox 3">
            <a:extLst>
              <a:ext uri="{FF2B5EF4-FFF2-40B4-BE49-F238E27FC236}">
                <a16:creationId xmlns:a16="http://schemas.microsoft.com/office/drawing/2014/main" id="{12B5020B-DC49-4FFE-98FC-C44243A533DC}"/>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Progress Reports</a:t>
            </a:r>
          </a:p>
        </p:txBody>
      </p:sp>
      <p:sp>
        <p:nvSpPr>
          <p:cNvPr id="5" name="TextBox 4">
            <a:extLst>
              <a:ext uri="{FF2B5EF4-FFF2-40B4-BE49-F238E27FC236}">
                <a16:creationId xmlns:a16="http://schemas.microsoft.com/office/drawing/2014/main" id="{14CFFAA7-4F83-4ECA-B5D6-736F82D2D582}"/>
              </a:ext>
            </a:extLst>
          </p:cNvPr>
          <p:cNvSpPr txBox="1"/>
          <p:nvPr/>
        </p:nvSpPr>
        <p:spPr>
          <a:xfrm>
            <a:off x="9453918" y="6448731"/>
            <a:ext cx="230673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RAG status</a:t>
            </a:r>
          </a:p>
        </p:txBody>
      </p:sp>
      <p:sp>
        <p:nvSpPr>
          <p:cNvPr id="6" name="TextBox 5">
            <a:extLst>
              <a:ext uri="{FF2B5EF4-FFF2-40B4-BE49-F238E27FC236}">
                <a16:creationId xmlns:a16="http://schemas.microsoft.com/office/drawing/2014/main" id="{8E3AFDAB-942E-49FF-B3FD-34D1BC337626}"/>
              </a:ext>
            </a:extLst>
          </p:cNvPr>
          <p:cNvSpPr txBox="1"/>
          <p:nvPr/>
        </p:nvSpPr>
        <p:spPr>
          <a:xfrm>
            <a:off x="431347" y="6448731"/>
            <a:ext cx="2382191"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Progress v performance</a:t>
            </a:r>
          </a:p>
        </p:txBody>
      </p:sp>
    </p:spTree>
    <p:extLst>
      <p:ext uri="{BB962C8B-B14F-4D97-AF65-F5344CB8AC3E}">
        <p14:creationId xmlns:p14="http://schemas.microsoft.com/office/powerpoint/2010/main" val="4955400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ectangle: Rounded Corners 131">
            <a:extLst>
              <a:ext uri="{FF2B5EF4-FFF2-40B4-BE49-F238E27FC236}">
                <a16:creationId xmlns:a16="http://schemas.microsoft.com/office/drawing/2014/main" id="{CA3521AE-74A5-4D04-B948-4383E9FAD578}"/>
              </a:ext>
            </a:extLst>
          </p:cNvPr>
          <p:cNvSpPr/>
          <p:nvPr/>
        </p:nvSpPr>
        <p:spPr>
          <a:xfrm>
            <a:off x="689632" y="5451041"/>
            <a:ext cx="10683584" cy="616510"/>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pPr lvl="1"/>
            <a:r>
              <a:rPr lang="en-GB" sz="1400" b="1" dirty="0">
                <a:solidFill>
                  <a:schemeClr val="tx2">
                    <a:lumMod val="75000"/>
                  </a:schemeClr>
                </a:solidFill>
                <a:latin typeface="Arial" panose="020B0604020202020204" pitchFamily="34" charset="0"/>
                <a:cs typeface="Arial" panose="020B0604020202020204" pitchFamily="34" charset="0"/>
              </a:rPr>
              <a:t>Helpful Tip</a:t>
            </a:r>
            <a:r>
              <a:rPr lang="en-GB" sz="1400" dirty="0">
                <a:solidFill>
                  <a:schemeClr val="tx2">
                    <a:lumMod val="75000"/>
                  </a:schemeClr>
                </a:solidFill>
                <a:latin typeface="Arial" panose="020B0604020202020204" pitchFamily="34" charset="0"/>
                <a:cs typeface="Arial" panose="020B0604020202020204" pitchFamily="34" charset="0"/>
              </a:rPr>
              <a:t> Project management software will often calculate the RAG of a project or activity automatically or assign RAG status based on the start and end dates by calculating planned progress against actual progress.  </a:t>
            </a:r>
          </a:p>
        </p:txBody>
      </p:sp>
      <p:pic>
        <p:nvPicPr>
          <p:cNvPr id="131" name="Picture 130">
            <a:extLst>
              <a:ext uri="{FF2B5EF4-FFF2-40B4-BE49-F238E27FC236}">
                <a16:creationId xmlns:a16="http://schemas.microsoft.com/office/drawing/2014/main" id="{5214A2BA-93FB-4D67-925F-C65ACC0FCFF7}"/>
              </a:ext>
            </a:extLst>
          </p:cNvPr>
          <p:cNvPicPr>
            <a:picLocks noChangeAspect="1"/>
          </p:cNvPicPr>
          <p:nvPr/>
        </p:nvPicPr>
        <p:blipFill rotWithShape="1">
          <a:blip r:embed="rId2"/>
          <a:srcRect b="12901"/>
          <a:stretch/>
        </p:blipFill>
        <p:spPr>
          <a:xfrm>
            <a:off x="1333223" y="3501532"/>
            <a:ext cx="9177547" cy="1731381"/>
          </a:xfrm>
          <a:prstGeom prst="rect">
            <a:avLst/>
          </a:prstGeom>
        </p:spPr>
      </p:pic>
      <p:sp>
        <p:nvSpPr>
          <p:cNvPr id="130" name="TextBox 129">
            <a:extLst>
              <a:ext uri="{FF2B5EF4-FFF2-40B4-BE49-F238E27FC236}">
                <a16:creationId xmlns:a16="http://schemas.microsoft.com/office/drawing/2014/main" id="{B2C305F6-9C43-4EAC-B977-BDC688D7775F}"/>
              </a:ext>
            </a:extLst>
          </p:cNvPr>
          <p:cNvSpPr txBox="1"/>
          <p:nvPr/>
        </p:nvSpPr>
        <p:spPr>
          <a:xfrm>
            <a:off x="341923" y="2574594"/>
            <a:ext cx="11206064" cy="1077218"/>
          </a:xfrm>
          <a:prstGeom prst="rect">
            <a:avLst/>
          </a:prstGeom>
          <a:noFill/>
        </p:spPr>
        <p:txBody>
          <a:bodyPr wrap="square" rtlCol="0">
            <a:spAutoFit/>
          </a:bodyPr>
          <a:lstStyle/>
          <a:p>
            <a:pPr marL="285750" lvl="0" indent="-285750">
              <a:buFont typeface="Wingdings" panose="05000000000000000000" pitchFamily="2" charset="2"/>
              <a:buChar char="Ø"/>
            </a:pPr>
            <a:r>
              <a:rPr lang="en-GB" sz="1600" b="1" dirty="0">
                <a:solidFill>
                  <a:srgbClr val="FF0000"/>
                </a:solidFill>
                <a:latin typeface="Arial"/>
                <a:cs typeface="Arial"/>
              </a:rPr>
              <a:t>Red</a:t>
            </a:r>
            <a:r>
              <a:rPr lang="en-GB" sz="1600" dirty="0">
                <a:solidFill>
                  <a:prstClr val="black"/>
                </a:solidFill>
                <a:latin typeface="Arial"/>
                <a:cs typeface="Arial"/>
              </a:rPr>
              <a:t> </a:t>
            </a:r>
            <a:r>
              <a:rPr lang="en-GB" sz="1600" dirty="0">
                <a:solidFill>
                  <a:srgbClr val="485D6F"/>
                </a:solidFill>
                <a:latin typeface="Arial"/>
                <a:cs typeface="Arial"/>
              </a:rPr>
              <a:t>indicates the project is off track (for activities can sometimes be Not started/Overdue)</a:t>
            </a:r>
          </a:p>
          <a:p>
            <a:pPr marL="285750" lvl="0" indent="-285750">
              <a:buFont typeface="Wingdings" panose="05000000000000000000" pitchFamily="2" charset="2"/>
              <a:buChar char="Ø"/>
            </a:pPr>
            <a:r>
              <a:rPr lang="en-GB" sz="1600" b="1" dirty="0">
                <a:solidFill>
                  <a:srgbClr val="FFC000"/>
                </a:solidFill>
                <a:latin typeface="Arial"/>
                <a:cs typeface="Arial"/>
              </a:rPr>
              <a:t>Amber</a:t>
            </a:r>
            <a:r>
              <a:rPr lang="en-GB" sz="1600" dirty="0">
                <a:solidFill>
                  <a:prstClr val="black"/>
                </a:solidFill>
                <a:latin typeface="Arial"/>
                <a:cs typeface="Arial"/>
              </a:rPr>
              <a:t> </a:t>
            </a:r>
            <a:r>
              <a:rPr lang="en-GB" sz="1600" dirty="0">
                <a:solidFill>
                  <a:srgbClr val="485D6F"/>
                </a:solidFill>
                <a:latin typeface="Arial"/>
                <a:cs typeface="Arial"/>
              </a:rPr>
              <a:t>indicates that the project is on track but monitoring maybe needed (or activities are in progress)</a:t>
            </a:r>
          </a:p>
          <a:p>
            <a:pPr marL="285750" indent="-285750">
              <a:buFont typeface="Wingdings" panose="05000000000000000000" pitchFamily="2" charset="2"/>
              <a:buChar char="Ø"/>
            </a:pPr>
            <a:r>
              <a:rPr lang="en-GB" sz="1600" b="1" dirty="0">
                <a:solidFill>
                  <a:srgbClr val="00B050"/>
                </a:solidFill>
                <a:latin typeface="Arial"/>
                <a:cs typeface="Arial"/>
              </a:rPr>
              <a:t>Green</a:t>
            </a:r>
            <a:r>
              <a:rPr lang="en-GB" sz="1600" dirty="0">
                <a:solidFill>
                  <a:prstClr val="black"/>
                </a:solidFill>
                <a:latin typeface="Arial"/>
                <a:cs typeface="Arial"/>
              </a:rPr>
              <a:t> </a:t>
            </a:r>
            <a:r>
              <a:rPr lang="en-GB" sz="1600" dirty="0">
                <a:solidFill>
                  <a:srgbClr val="485D6F"/>
                </a:solidFill>
                <a:latin typeface="Arial"/>
                <a:cs typeface="Arial"/>
              </a:rPr>
              <a:t>indicates the project is on track (or activities maybe completed)</a:t>
            </a:r>
          </a:p>
          <a:p>
            <a:pPr marL="285750" lvl="0" indent="-285750">
              <a:buFont typeface="Arial" panose="020B0604020202020204" pitchFamily="34" charset="0"/>
              <a:buChar char="•"/>
            </a:pPr>
            <a:endParaRPr lang="en-GB" sz="1600" dirty="0">
              <a:solidFill>
                <a:prstClr val="black"/>
              </a:solidFill>
              <a:latin typeface="Arial"/>
              <a:cs typeface="Arial"/>
            </a:endParaRPr>
          </a:p>
        </p:txBody>
      </p:sp>
      <p:sp>
        <p:nvSpPr>
          <p:cNvPr id="128" name="Rectangle 127">
            <a:extLst>
              <a:ext uri="{FF2B5EF4-FFF2-40B4-BE49-F238E27FC236}">
                <a16:creationId xmlns:a16="http://schemas.microsoft.com/office/drawing/2014/main" id="{1893F0CC-B81E-4EE4-B7BB-7B7E8D80FF15}"/>
              </a:ext>
            </a:extLst>
          </p:cNvPr>
          <p:cNvSpPr/>
          <p:nvPr/>
        </p:nvSpPr>
        <p:spPr>
          <a:xfrm>
            <a:off x="331200" y="1296000"/>
            <a:ext cx="11216787" cy="1077218"/>
          </a:xfrm>
          <a:prstGeom prst="rect">
            <a:avLst/>
          </a:prstGeom>
        </p:spPr>
        <p:txBody>
          <a:bodyPr wrap="square">
            <a:spAutoFit/>
          </a:bodyPr>
          <a:lstStyle/>
          <a:p>
            <a:pPr lvl="0"/>
            <a:r>
              <a:rPr lang="en-GB" sz="1600" b="1" dirty="0">
                <a:solidFill>
                  <a:srgbClr val="485D6F"/>
                </a:solidFill>
                <a:latin typeface="Arial"/>
                <a:cs typeface="Arial"/>
              </a:rPr>
              <a:t>RAG</a:t>
            </a:r>
            <a:r>
              <a:rPr lang="en-GB" sz="1600" dirty="0">
                <a:solidFill>
                  <a:srgbClr val="485D6F"/>
                </a:solidFill>
                <a:latin typeface="Arial"/>
                <a:cs typeface="Arial"/>
              </a:rPr>
              <a:t> (standing for Red, Amber, Green) status can be found in both highlight and checkpoint reports and is used for summarising how well a project or activities are progressing against planned progress using a series of traffic light themed indicators.  </a:t>
            </a:r>
            <a:r>
              <a:rPr lang="en-GB" sz="1600" dirty="0">
                <a:solidFill>
                  <a:srgbClr val="485D6F"/>
                </a:solidFill>
                <a:latin typeface="Arial"/>
                <a:ea typeface="Corbel" panose="020B0503020204020204" pitchFamily="34" charset="0"/>
                <a:cs typeface="Arial"/>
              </a:rPr>
              <a:t>It is extremely effective in project, programme or portfolio management because it enables the sponsors and senior management to quickly identify those projects which are in trouble and need support.</a:t>
            </a:r>
            <a:endParaRPr lang="en-GB" sz="1600" dirty="0">
              <a:solidFill>
                <a:srgbClr val="485D6F"/>
              </a:solidFill>
              <a:latin typeface="Arial"/>
              <a:cs typeface="Arial"/>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pic>
        <p:nvPicPr>
          <p:cNvPr id="133" name="Picture 132">
            <a:extLst>
              <a:ext uri="{FF2B5EF4-FFF2-40B4-BE49-F238E27FC236}">
                <a16:creationId xmlns:a16="http://schemas.microsoft.com/office/drawing/2014/main" id="{1001C138-6BCD-4FB4-AEED-FDF179652ADA}"/>
              </a:ext>
            </a:extLst>
          </p:cNvPr>
          <p:cNvPicPr/>
          <p:nvPr/>
        </p:nvPicPr>
        <p:blipFill>
          <a:blip r:embed="rId4">
            <a:extLst>
              <a:ext uri="{28A0092B-C50C-407E-A947-70E740481C1C}">
                <a14:useLocalDpi xmlns:a14="http://schemas.microsoft.com/office/drawing/2010/main" val="0"/>
              </a:ext>
            </a:extLst>
          </a:blip>
          <a:srcRect/>
          <a:stretch/>
        </p:blipFill>
        <p:spPr>
          <a:xfrm>
            <a:off x="11087210" y="5313256"/>
            <a:ext cx="921553" cy="944885"/>
          </a:xfrm>
          <a:prstGeom prst="rect">
            <a:avLst/>
          </a:prstGeom>
          <a:ln>
            <a:noFill/>
          </a:ln>
          <a:effectLst>
            <a:outerShdw blurRad="50800" dist="38100" dir="5400000" algn="t" rotWithShape="0">
              <a:prstClr val="black">
                <a:alpha val="40000"/>
              </a:prstClr>
            </a:outerShdw>
          </a:effectLst>
        </p:spPr>
      </p:pic>
      <p:sp>
        <p:nvSpPr>
          <p:cNvPr id="8" name="TextBox 7">
            <a:extLst>
              <a:ext uri="{FF2B5EF4-FFF2-40B4-BE49-F238E27FC236}">
                <a16:creationId xmlns:a16="http://schemas.microsoft.com/office/drawing/2014/main" id="{E8F3F283-753A-49BA-BDFD-2722BFB14B11}"/>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RAG Status</a:t>
            </a:r>
          </a:p>
        </p:txBody>
      </p:sp>
      <p:sp>
        <p:nvSpPr>
          <p:cNvPr id="9" name="TextBox 8">
            <a:extLst>
              <a:ext uri="{FF2B5EF4-FFF2-40B4-BE49-F238E27FC236}">
                <a16:creationId xmlns:a16="http://schemas.microsoft.com/office/drawing/2014/main" id="{13D55521-408F-4DDF-9551-3B7BF89C792E}"/>
              </a:ext>
            </a:extLst>
          </p:cNvPr>
          <p:cNvSpPr txBox="1"/>
          <p:nvPr/>
        </p:nvSpPr>
        <p:spPr>
          <a:xfrm>
            <a:off x="9453918" y="6448731"/>
            <a:ext cx="2246246"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Manage by exception</a:t>
            </a:r>
          </a:p>
        </p:txBody>
      </p:sp>
      <p:sp>
        <p:nvSpPr>
          <p:cNvPr id="10" name="TextBox 9">
            <a:extLst>
              <a:ext uri="{FF2B5EF4-FFF2-40B4-BE49-F238E27FC236}">
                <a16:creationId xmlns:a16="http://schemas.microsoft.com/office/drawing/2014/main" id="{A517F055-91C1-4538-8A7D-321C94F23CEC}"/>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Progress reports</a:t>
            </a:r>
          </a:p>
        </p:txBody>
      </p:sp>
    </p:spTree>
    <p:extLst>
      <p:ext uri="{BB962C8B-B14F-4D97-AF65-F5344CB8AC3E}">
        <p14:creationId xmlns:p14="http://schemas.microsoft.com/office/powerpoint/2010/main" val="22091153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129">
            <a:extLst>
              <a:ext uri="{FF2B5EF4-FFF2-40B4-BE49-F238E27FC236}">
                <a16:creationId xmlns:a16="http://schemas.microsoft.com/office/drawing/2014/main" id="{D080631E-AEF4-4090-ADF6-1460E6DC6C6E}"/>
              </a:ext>
            </a:extLst>
          </p:cNvPr>
          <p:cNvSpPr/>
          <p:nvPr/>
        </p:nvSpPr>
        <p:spPr>
          <a:xfrm>
            <a:off x="331201" y="1296000"/>
            <a:ext cx="10384926" cy="1077218"/>
          </a:xfrm>
          <a:prstGeom prst="rect">
            <a:avLst/>
          </a:prstGeom>
        </p:spPr>
        <p:txBody>
          <a:bodyPr wrap="square">
            <a:spAutoFit/>
          </a:bodyPr>
          <a:lstStyle/>
          <a:p>
            <a:pPr lvl="0"/>
            <a:r>
              <a:rPr lang="en-GB" sz="1600" dirty="0">
                <a:solidFill>
                  <a:srgbClr val="485D6F"/>
                </a:solidFill>
                <a:latin typeface="Arial"/>
                <a:cs typeface="Arial"/>
              </a:rPr>
              <a:t>The project manager will have limits of authority, known as </a:t>
            </a:r>
            <a:r>
              <a:rPr lang="en-GB" sz="1600" b="1" dirty="0">
                <a:solidFill>
                  <a:srgbClr val="485D6F"/>
                </a:solidFill>
                <a:latin typeface="Arial"/>
                <a:cs typeface="Arial"/>
              </a:rPr>
              <a:t>tolerances</a:t>
            </a:r>
            <a:r>
              <a:rPr lang="en-GB" sz="1600" dirty="0">
                <a:solidFill>
                  <a:srgbClr val="485D6F"/>
                </a:solidFill>
                <a:latin typeface="Arial"/>
                <a:cs typeface="Arial"/>
              </a:rPr>
              <a:t>, in regard to changes to the project scope.  This allows the project manager to manage the project as they see fit within the limits of their authority.  When tolerances are likely to be exceeded the project manager have to escalate to higher authority and this is known by the term </a:t>
            </a:r>
            <a:r>
              <a:rPr lang="en-GB" sz="1600" b="1" dirty="0">
                <a:solidFill>
                  <a:srgbClr val="485D6F"/>
                </a:solidFill>
                <a:latin typeface="Arial"/>
                <a:cs typeface="Arial"/>
              </a:rPr>
              <a:t>“Managing by Exception”.</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4" name="TextBox 3">
            <a:extLst>
              <a:ext uri="{FF2B5EF4-FFF2-40B4-BE49-F238E27FC236}">
                <a16:creationId xmlns:a16="http://schemas.microsoft.com/office/drawing/2014/main" id="{462D3AE8-6682-4032-BD09-49282716F083}"/>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Manage by Exception</a:t>
            </a:r>
          </a:p>
        </p:txBody>
      </p:sp>
      <p:sp>
        <p:nvSpPr>
          <p:cNvPr id="5" name="TextBox 4">
            <a:extLst>
              <a:ext uri="{FF2B5EF4-FFF2-40B4-BE49-F238E27FC236}">
                <a16:creationId xmlns:a16="http://schemas.microsoft.com/office/drawing/2014/main" id="{4EE29886-6BFA-45FA-AA86-919FC604C881}"/>
              </a:ext>
            </a:extLst>
          </p:cNvPr>
          <p:cNvSpPr txBox="1"/>
          <p:nvPr/>
        </p:nvSpPr>
        <p:spPr>
          <a:xfrm>
            <a:off x="9453918" y="6448731"/>
            <a:ext cx="226702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Exception reports</a:t>
            </a:r>
          </a:p>
        </p:txBody>
      </p:sp>
      <p:sp>
        <p:nvSpPr>
          <p:cNvPr id="6" name="TextBox 5">
            <a:extLst>
              <a:ext uri="{FF2B5EF4-FFF2-40B4-BE49-F238E27FC236}">
                <a16:creationId xmlns:a16="http://schemas.microsoft.com/office/drawing/2014/main" id="{01F934FE-3D4F-4CF2-984A-11803D1233E0}"/>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RAG status</a:t>
            </a:r>
          </a:p>
        </p:txBody>
      </p:sp>
      <p:pic>
        <p:nvPicPr>
          <p:cNvPr id="7" name="Picture 6">
            <a:extLst>
              <a:ext uri="{FF2B5EF4-FFF2-40B4-BE49-F238E27FC236}">
                <a16:creationId xmlns:a16="http://schemas.microsoft.com/office/drawing/2014/main" id="{C33816FB-27CC-42F3-801E-F11409A8106A}"/>
              </a:ext>
            </a:extLst>
          </p:cNvPr>
          <p:cNvPicPr>
            <a:picLocks noChangeAspect="1"/>
          </p:cNvPicPr>
          <p:nvPr/>
        </p:nvPicPr>
        <p:blipFill>
          <a:blip r:embed="rId3"/>
          <a:stretch>
            <a:fillRect/>
          </a:stretch>
        </p:blipFill>
        <p:spPr>
          <a:xfrm>
            <a:off x="6427200" y="2880435"/>
            <a:ext cx="4647419" cy="3061079"/>
          </a:xfrm>
          <a:prstGeom prst="rect">
            <a:avLst/>
          </a:prstGeom>
        </p:spPr>
      </p:pic>
      <p:sp>
        <p:nvSpPr>
          <p:cNvPr id="2" name="Rectangle 1">
            <a:extLst>
              <a:ext uri="{FF2B5EF4-FFF2-40B4-BE49-F238E27FC236}">
                <a16:creationId xmlns:a16="http://schemas.microsoft.com/office/drawing/2014/main" id="{FB136453-588E-4E2C-984A-1F8C109FEEDD}"/>
              </a:ext>
            </a:extLst>
          </p:cNvPr>
          <p:cNvSpPr/>
          <p:nvPr/>
        </p:nvSpPr>
        <p:spPr>
          <a:xfrm>
            <a:off x="331200" y="2544334"/>
            <a:ext cx="6096000" cy="3539430"/>
          </a:xfrm>
          <a:prstGeom prst="rect">
            <a:avLst/>
          </a:prstGeom>
        </p:spPr>
        <p:txBody>
          <a:bodyPr>
            <a:spAutoFit/>
          </a:bodyPr>
          <a:lstStyle/>
          <a:p>
            <a:pPr lvl="0"/>
            <a:r>
              <a:rPr lang="en-GB" sz="1600" dirty="0">
                <a:solidFill>
                  <a:srgbClr val="485D6F"/>
                </a:solidFill>
                <a:latin typeface="Arial"/>
                <a:cs typeface="Arial"/>
              </a:rPr>
              <a:t>When a project does breach its tolerances, it is important to respond quickly to correct the issue as the viability of the whole project may be at risk. </a:t>
            </a:r>
          </a:p>
          <a:p>
            <a:pPr lvl="0"/>
            <a:endParaRPr lang="en-GB" sz="1600" dirty="0">
              <a:solidFill>
                <a:srgbClr val="485D6F"/>
              </a:solidFill>
              <a:latin typeface="Arial"/>
              <a:cs typeface="Arial"/>
            </a:endParaRPr>
          </a:p>
          <a:p>
            <a:pPr lvl="0"/>
            <a:r>
              <a:rPr lang="en-GB" sz="1600" dirty="0">
                <a:solidFill>
                  <a:srgbClr val="485D6F"/>
                </a:solidFill>
                <a:latin typeface="Arial"/>
                <a:cs typeface="Arial"/>
              </a:rPr>
              <a:t>An </a:t>
            </a:r>
            <a:r>
              <a:rPr lang="en-GB" sz="1600" b="1" dirty="0">
                <a:solidFill>
                  <a:srgbClr val="485D6F"/>
                </a:solidFill>
                <a:latin typeface="Arial"/>
                <a:cs typeface="Arial"/>
              </a:rPr>
              <a:t>Exception Report </a:t>
            </a:r>
            <a:r>
              <a:rPr lang="en-GB" sz="1600" dirty="0">
                <a:solidFill>
                  <a:srgbClr val="485D6F"/>
                </a:solidFill>
                <a:latin typeface="Arial"/>
                <a:cs typeface="Arial"/>
              </a:rPr>
              <a:t>advises the sponsor and board about the breach and to recommend actions to respond.</a:t>
            </a:r>
          </a:p>
          <a:p>
            <a:pPr lvl="0"/>
            <a:endParaRPr lang="en-GB" sz="1600" dirty="0">
              <a:solidFill>
                <a:srgbClr val="485D6F"/>
              </a:solidFill>
              <a:latin typeface="Arial"/>
              <a:cs typeface="Arial"/>
            </a:endParaRPr>
          </a:p>
          <a:p>
            <a:pPr lvl="0"/>
            <a:r>
              <a:rPr lang="en-GB" sz="1600" dirty="0">
                <a:solidFill>
                  <a:srgbClr val="485D6F"/>
                </a:solidFill>
                <a:latin typeface="Arial"/>
                <a:cs typeface="Arial"/>
              </a:rPr>
              <a:t>The most common responses are:</a:t>
            </a:r>
          </a:p>
          <a:p>
            <a:pPr marL="285750" lvl="0" indent="-285750">
              <a:buFont typeface="Wingdings" panose="05000000000000000000" pitchFamily="2" charset="2"/>
              <a:buChar char="Ø"/>
            </a:pPr>
            <a:endParaRPr lang="en-GB" sz="1600" dirty="0">
              <a:solidFill>
                <a:srgbClr val="485D6F"/>
              </a:solidFill>
              <a:latin typeface="Arial"/>
              <a:cs typeface="Arial"/>
            </a:endParaRPr>
          </a:p>
          <a:p>
            <a:pPr marL="742950" lvl="1" indent="-285750">
              <a:buFont typeface="Wingdings" panose="05000000000000000000" pitchFamily="2" charset="2"/>
              <a:buChar char="Ø"/>
            </a:pPr>
            <a:r>
              <a:rPr lang="en-GB" sz="1600" dirty="0">
                <a:solidFill>
                  <a:srgbClr val="485D6F"/>
                </a:solidFill>
                <a:latin typeface="Arial"/>
                <a:cs typeface="Arial"/>
              </a:rPr>
              <a:t>Take corrective action to bring the project back within tolerance</a:t>
            </a:r>
          </a:p>
          <a:p>
            <a:pPr marL="742950" lvl="1" indent="-285750">
              <a:buFont typeface="Wingdings" panose="05000000000000000000" pitchFamily="2" charset="2"/>
              <a:buChar char="Ø"/>
            </a:pPr>
            <a:r>
              <a:rPr lang="en-GB" sz="1600" dirty="0">
                <a:solidFill>
                  <a:srgbClr val="485D6F"/>
                </a:solidFill>
                <a:latin typeface="Arial"/>
                <a:cs typeface="Arial"/>
              </a:rPr>
              <a:t>Accept the breach and re-baseline the project</a:t>
            </a:r>
          </a:p>
          <a:p>
            <a:pPr marL="742950" lvl="1" indent="-285750">
              <a:buFont typeface="Wingdings" panose="05000000000000000000" pitchFamily="2" charset="2"/>
              <a:buChar char="Ø"/>
            </a:pPr>
            <a:r>
              <a:rPr lang="en-GB" sz="1600" dirty="0">
                <a:solidFill>
                  <a:srgbClr val="485D6F"/>
                </a:solidFill>
                <a:latin typeface="Arial"/>
                <a:cs typeface="Arial"/>
              </a:rPr>
              <a:t>Concede that the tolerance breach is too severe and terminate the project</a:t>
            </a:r>
          </a:p>
        </p:txBody>
      </p:sp>
    </p:spTree>
    <p:extLst>
      <p:ext uri="{BB962C8B-B14F-4D97-AF65-F5344CB8AC3E}">
        <p14:creationId xmlns:p14="http://schemas.microsoft.com/office/powerpoint/2010/main" val="31307010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a:extLst>
              <a:ext uri="{FF2B5EF4-FFF2-40B4-BE49-F238E27FC236}">
                <a16:creationId xmlns:a16="http://schemas.microsoft.com/office/drawing/2014/main" id="{91289803-191A-4301-B448-0169C62E8C39}"/>
              </a:ext>
            </a:extLst>
          </p:cNvPr>
          <p:cNvSpPr/>
          <p:nvPr/>
        </p:nvSpPr>
        <p:spPr>
          <a:xfrm>
            <a:off x="331201" y="1296000"/>
            <a:ext cx="10336800" cy="1815882"/>
          </a:xfrm>
          <a:prstGeom prst="rect">
            <a:avLst/>
          </a:prstGeom>
        </p:spPr>
        <p:txBody>
          <a:bodyPr wrap="square" anchor="t">
            <a:spAutoFit/>
          </a:bodyPr>
          <a:lstStyle/>
          <a:p>
            <a:r>
              <a:rPr lang="en-GB" sz="1600" dirty="0">
                <a:solidFill>
                  <a:srgbClr val="485D6F"/>
                </a:solidFill>
                <a:latin typeface="Arial"/>
                <a:cs typeface="Arial"/>
              </a:rPr>
              <a:t>As soon as a potential breach of tolerance is identified it is logged in the risk or issue register as appropriate and the project manager will prepare an exception report to present to the sponsor or board.  The </a:t>
            </a:r>
            <a:r>
              <a:rPr lang="en-GB" sz="1600" b="1" dirty="0">
                <a:solidFill>
                  <a:srgbClr val="485D6F"/>
                </a:solidFill>
                <a:latin typeface="Arial"/>
                <a:cs typeface="Arial"/>
              </a:rPr>
              <a:t>Exception Report </a:t>
            </a:r>
            <a:r>
              <a:rPr lang="en-GB" sz="1600" dirty="0">
                <a:solidFill>
                  <a:srgbClr val="485D6F"/>
                </a:solidFill>
                <a:latin typeface="Arial"/>
                <a:cs typeface="Arial"/>
              </a:rPr>
              <a:t>is used to advise the of the potential issue and present recommendations and actions that need to be taken in order to resolve the situation. </a:t>
            </a:r>
          </a:p>
          <a:p>
            <a:pPr lvl="0"/>
            <a:endParaRPr lang="en-GB" sz="1600" dirty="0">
              <a:solidFill>
                <a:srgbClr val="485D6F"/>
              </a:solidFill>
              <a:latin typeface="Arial"/>
              <a:cs typeface="Arial"/>
            </a:endParaRPr>
          </a:p>
          <a:p>
            <a:r>
              <a:rPr lang="en-GB" sz="1600" dirty="0">
                <a:solidFill>
                  <a:srgbClr val="485D6F"/>
                </a:solidFill>
                <a:latin typeface="Arial"/>
                <a:cs typeface="Arial"/>
              </a:rPr>
              <a:t>The Sponsor/Board will agree on the course of action they wish the project manager to take authorise the appropriate actions to begin. </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4" name="TextBox 3">
            <a:extLst>
              <a:ext uri="{FF2B5EF4-FFF2-40B4-BE49-F238E27FC236}">
                <a16:creationId xmlns:a16="http://schemas.microsoft.com/office/drawing/2014/main" id="{49204F77-6068-4C0F-9A57-10DF46E3366D}"/>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Exception Reports</a:t>
            </a:r>
          </a:p>
        </p:txBody>
      </p:sp>
      <p:grpSp>
        <p:nvGrpSpPr>
          <p:cNvPr id="5" name="Click box">
            <a:extLst>
              <a:ext uri="{FF2B5EF4-FFF2-40B4-BE49-F238E27FC236}">
                <a16:creationId xmlns:a16="http://schemas.microsoft.com/office/drawing/2014/main" id="{1274376D-3244-49A3-9CBC-AF3E8A822475}"/>
              </a:ext>
            </a:extLst>
          </p:cNvPr>
          <p:cNvGrpSpPr/>
          <p:nvPr/>
        </p:nvGrpSpPr>
        <p:grpSpPr>
          <a:xfrm>
            <a:off x="331200" y="5608041"/>
            <a:ext cx="3602875" cy="524050"/>
            <a:chOff x="1172767" y="3608908"/>
            <a:chExt cx="3225245" cy="447922"/>
          </a:xfrm>
        </p:grpSpPr>
        <p:sp>
          <p:nvSpPr>
            <p:cNvPr id="6" name="Click box">
              <a:extLst>
                <a:ext uri="{FF2B5EF4-FFF2-40B4-BE49-F238E27FC236}">
                  <a16:creationId xmlns:a16="http://schemas.microsoft.com/office/drawing/2014/main" id="{347D273F-703F-4494-ACAE-251747460BFB}"/>
                </a:ext>
              </a:extLst>
            </p:cNvPr>
            <p:cNvSpPr txBox="1"/>
            <p:nvPr/>
          </p:nvSpPr>
          <p:spPr>
            <a:xfrm>
              <a:off x="1172767" y="3608908"/>
              <a:ext cx="3016263" cy="289373"/>
            </a:xfrm>
            <a:prstGeom prst="rect">
              <a:avLst/>
            </a:prstGeom>
            <a:solidFill>
              <a:srgbClr val="02A4A2"/>
            </a:solidFill>
            <a:ln w="28575">
              <a:noFill/>
            </a:ln>
            <a:scene3d>
              <a:camera prst="orthographicFront"/>
              <a:lightRig rig="threePt" dir="t"/>
            </a:scene3d>
            <a:sp3d>
              <a:bevelT prst="angle"/>
            </a:sp3d>
          </p:spPr>
          <p:txBody>
            <a:bodyPr wrap="square" rtlCol="0" anchor="ctr" anchorCtr="0">
              <a:spAutoFit/>
            </a:bodyPr>
            <a:lstStyle/>
            <a:p>
              <a:r>
                <a:rPr lang="en-GB" sz="1600" b="1" dirty="0">
                  <a:solidFill>
                    <a:schemeClr val="bg1"/>
                  </a:solidFill>
                  <a:latin typeface="Arial"/>
                  <a:cs typeface="Arial"/>
                </a:rPr>
                <a:t> Exception Report Contents</a:t>
              </a:r>
              <a:endParaRPr lang="en-US" sz="1600" b="1" dirty="0">
                <a:solidFill>
                  <a:schemeClr val="bg1"/>
                </a:solidFill>
                <a:latin typeface="Arial" panose="020B0604020202020204" pitchFamily="34" charset="0"/>
              </a:endParaRPr>
            </a:p>
          </p:txBody>
        </p:sp>
        <p:pic>
          <p:nvPicPr>
            <p:cNvPr id="7" name="Picture 6" descr="Pointer Cursor PNG Icon (2) - PNG Repo Free PNG Icons">
              <a:extLst>
                <a:ext uri="{FF2B5EF4-FFF2-40B4-BE49-F238E27FC236}">
                  <a16:creationId xmlns:a16="http://schemas.microsoft.com/office/drawing/2014/main" id="{0E23AD2C-A63D-4467-B9FA-8EE11004D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795974">
              <a:off x="3980048" y="3638866"/>
              <a:ext cx="417964" cy="4179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Text box - identify/quantify">
            <a:extLst>
              <a:ext uri="{FF2B5EF4-FFF2-40B4-BE49-F238E27FC236}">
                <a16:creationId xmlns:a16="http://schemas.microsoft.com/office/drawing/2014/main" id="{3C510433-50A8-4993-B184-AD357A963E17}"/>
              </a:ext>
            </a:extLst>
          </p:cNvPr>
          <p:cNvGrpSpPr/>
          <p:nvPr/>
        </p:nvGrpSpPr>
        <p:grpSpPr>
          <a:xfrm>
            <a:off x="2482113" y="1940717"/>
            <a:ext cx="7227773" cy="3608829"/>
            <a:chOff x="3108491" y="2022938"/>
            <a:chExt cx="8784964" cy="1955208"/>
          </a:xfrm>
        </p:grpSpPr>
        <p:grpSp>
          <p:nvGrpSpPr>
            <p:cNvPr id="10" name="Group 9">
              <a:extLst>
                <a:ext uri="{FF2B5EF4-FFF2-40B4-BE49-F238E27FC236}">
                  <a16:creationId xmlns:a16="http://schemas.microsoft.com/office/drawing/2014/main" id="{C99B480E-085C-4AB7-B49D-11080DB51730}"/>
                </a:ext>
              </a:extLst>
            </p:cNvPr>
            <p:cNvGrpSpPr/>
            <p:nvPr/>
          </p:nvGrpSpPr>
          <p:grpSpPr>
            <a:xfrm>
              <a:off x="3108491" y="2022938"/>
              <a:ext cx="8784964" cy="1955208"/>
              <a:chOff x="2582542" y="1958005"/>
              <a:chExt cx="8784964" cy="1955208"/>
            </a:xfrm>
          </p:grpSpPr>
          <p:grpSp>
            <p:nvGrpSpPr>
              <p:cNvPr id="12" name="Group 11">
                <a:extLst>
                  <a:ext uri="{FF2B5EF4-FFF2-40B4-BE49-F238E27FC236}">
                    <a16:creationId xmlns:a16="http://schemas.microsoft.com/office/drawing/2014/main" id="{C8EEE09C-CC60-4D09-870E-397CF4695225}"/>
                  </a:ext>
                </a:extLst>
              </p:cNvPr>
              <p:cNvGrpSpPr/>
              <p:nvPr/>
            </p:nvGrpSpPr>
            <p:grpSpPr>
              <a:xfrm>
                <a:off x="2582542" y="1958005"/>
                <a:ext cx="8784964" cy="1955208"/>
                <a:chOff x="2691469" y="1991935"/>
                <a:chExt cx="8784964" cy="1955208"/>
              </a:xfrm>
            </p:grpSpPr>
            <p:sp>
              <p:nvSpPr>
                <p:cNvPr id="14" name="Rectangle 13">
                  <a:extLst>
                    <a:ext uri="{FF2B5EF4-FFF2-40B4-BE49-F238E27FC236}">
                      <a16:creationId xmlns:a16="http://schemas.microsoft.com/office/drawing/2014/main" id="{690DAE5A-7BEC-429B-BCB7-6E6B58783F74}"/>
                    </a:ext>
                  </a:extLst>
                </p:cNvPr>
                <p:cNvSpPr/>
                <p:nvPr/>
              </p:nvSpPr>
              <p:spPr>
                <a:xfrm>
                  <a:off x="2691469" y="2002452"/>
                  <a:ext cx="8784964" cy="1944691"/>
                </a:xfrm>
                <a:prstGeom prst="roundRect">
                  <a:avLst>
                    <a:gd name="adj" fmla="val 5301"/>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50B77DCC-0F95-4209-91D3-1F3A642ED9E0}"/>
                    </a:ext>
                  </a:extLst>
                </p:cNvPr>
                <p:cNvSpPr txBox="1"/>
                <p:nvPr/>
              </p:nvSpPr>
              <p:spPr>
                <a:xfrm>
                  <a:off x="2691469" y="1991935"/>
                  <a:ext cx="8784964" cy="202937"/>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Exception Reports</a:t>
                  </a:r>
                  <a:endParaRPr lang="en-US" sz="1600" b="1" dirty="0">
                    <a:solidFill>
                      <a:schemeClr val="bg1"/>
                    </a:solidFill>
                    <a:latin typeface="Arial" panose="020B0604020202020204" pitchFamily="34" charset="0"/>
                  </a:endParaRPr>
                </a:p>
              </p:txBody>
            </p:sp>
          </p:grpSp>
          <p:sp>
            <p:nvSpPr>
              <p:cNvPr id="13" name="Rectangle: Rounded Corners 12">
                <a:extLst>
                  <a:ext uri="{FF2B5EF4-FFF2-40B4-BE49-F238E27FC236}">
                    <a16:creationId xmlns:a16="http://schemas.microsoft.com/office/drawing/2014/main" id="{5F053219-8B9C-4932-8D8A-C84C2EEAFEDB}"/>
                  </a:ext>
                </a:extLst>
              </p:cNvPr>
              <p:cNvSpPr/>
              <p:nvPr/>
            </p:nvSpPr>
            <p:spPr>
              <a:xfrm>
                <a:off x="2734427" y="2215359"/>
                <a:ext cx="8482012" cy="1620897"/>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1600" dirty="0">
                  <a:solidFill>
                    <a:srgbClr val="485D6F"/>
                  </a:solidFill>
                  <a:latin typeface="Arial"/>
                  <a:cs typeface="Arial"/>
                </a:endParaRPr>
              </a:p>
              <a:p>
                <a:pPr lvl="0"/>
                <a:r>
                  <a:rPr lang="en-GB" sz="1600" dirty="0">
                    <a:solidFill>
                      <a:srgbClr val="485D6F"/>
                    </a:solidFill>
                    <a:latin typeface="Arial"/>
                    <a:cs typeface="Arial"/>
                  </a:rPr>
                  <a:t>The exception report, contains a description of: </a:t>
                </a:r>
              </a:p>
              <a:p>
                <a:pPr lvl="0"/>
                <a:endParaRPr lang="en-GB" sz="1600" dirty="0">
                  <a:solidFill>
                    <a:srgbClr val="485D6F"/>
                  </a:solidFill>
                  <a:latin typeface="Arial"/>
                  <a:cs typeface="Arial"/>
                </a:endParaRPr>
              </a:p>
              <a:p>
                <a:pPr marL="742950" lvl="1" indent="-285750">
                  <a:buFont typeface="Wingdings" panose="05000000000000000000" pitchFamily="2" charset="2"/>
                  <a:buChar char="Ø"/>
                </a:pPr>
                <a:r>
                  <a:rPr lang="en-GB" sz="1600" dirty="0">
                    <a:solidFill>
                      <a:srgbClr val="485D6F"/>
                    </a:solidFill>
                    <a:latin typeface="Arial"/>
                    <a:cs typeface="Arial"/>
                  </a:rPr>
                  <a:t>What the issue is / what is going beyond tolerance</a:t>
                </a:r>
                <a:endParaRPr lang="en-GB" sz="1600" dirty="0">
                  <a:solidFill>
                    <a:srgbClr val="485D6F"/>
                  </a:solidFill>
                  <a:latin typeface="Arial" panose="020B0604020202020204" pitchFamily="34" charset="0"/>
                  <a:cs typeface="Calibri" panose="020F0502020204030204"/>
                </a:endParaRPr>
              </a:p>
              <a:p>
                <a:pPr marL="742950" lvl="1" indent="-285750">
                  <a:buFont typeface="Wingdings" panose="05000000000000000000" pitchFamily="2" charset="2"/>
                  <a:buChar char="Ø"/>
                </a:pPr>
                <a:r>
                  <a:rPr lang="en-GB" sz="1600" dirty="0">
                    <a:solidFill>
                      <a:srgbClr val="485D6F"/>
                    </a:solidFill>
                    <a:latin typeface="Arial"/>
                    <a:cs typeface="Arial"/>
                  </a:rPr>
                  <a:t>The causes of the breach</a:t>
                </a:r>
                <a:endParaRPr lang="en-GB" sz="1600" dirty="0">
                  <a:solidFill>
                    <a:srgbClr val="485D6F"/>
                  </a:solidFill>
                  <a:latin typeface="Arial" panose="020B0604020202020204" pitchFamily="34" charset="0"/>
                  <a:cs typeface="Calibri"/>
                </a:endParaRPr>
              </a:p>
              <a:p>
                <a:pPr marL="742950" lvl="1" indent="-285750">
                  <a:buFont typeface="Wingdings" panose="05000000000000000000" pitchFamily="2" charset="2"/>
                  <a:buChar char="Ø"/>
                </a:pPr>
                <a:r>
                  <a:rPr lang="en-GB" sz="1600" dirty="0">
                    <a:solidFill>
                      <a:srgbClr val="485D6F"/>
                    </a:solidFill>
                    <a:latin typeface="Arial"/>
                    <a:cs typeface="Arial"/>
                  </a:rPr>
                  <a:t>The consequences if not addressed</a:t>
                </a:r>
                <a:endParaRPr lang="en-GB" sz="1600" dirty="0">
                  <a:solidFill>
                    <a:srgbClr val="485D6F"/>
                  </a:solidFill>
                  <a:latin typeface="Arial" panose="020B0604020202020204" pitchFamily="34" charset="0"/>
                  <a:cs typeface="Calibri"/>
                </a:endParaRPr>
              </a:p>
              <a:p>
                <a:pPr marL="742950" lvl="1" indent="-285750">
                  <a:buFont typeface="Wingdings" panose="05000000000000000000" pitchFamily="2" charset="2"/>
                  <a:buChar char="Ø"/>
                </a:pPr>
                <a:r>
                  <a:rPr lang="en-GB" sz="1600" dirty="0">
                    <a:solidFill>
                      <a:srgbClr val="485D6F"/>
                    </a:solidFill>
                    <a:latin typeface="Arial"/>
                    <a:cs typeface="Arial"/>
                  </a:rPr>
                  <a:t>The recommended course of action including schedule of activity</a:t>
                </a:r>
              </a:p>
              <a:p>
                <a:pPr marL="742950" lvl="1" indent="-285750">
                  <a:buFont typeface="Wingdings" panose="05000000000000000000" pitchFamily="2" charset="2"/>
                  <a:buChar char="Ø"/>
                </a:pPr>
                <a:r>
                  <a:rPr lang="en-GB" sz="1600" dirty="0">
                    <a:solidFill>
                      <a:srgbClr val="485D6F"/>
                    </a:solidFill>
                    <a:latin typeface="Arial"/>
                    <a:cs typeface="Arial"/>
                  </a:rPr>
                  <a:t>Often alternative options for addressing the issue</a:t>
                </a:r>
              </a:p>
              <a:p>
                <a:pPr marL="742950" lvl="1" indent="-285750">
                  <a:buFont typeface="Wingdings" panose="05000000000000000000" pitchFamily="2" charset="2"/>
                  <a:buChar char="Ø"/>
                </a:pPr>
                <a:r>
                  <a:rPr lang="en-GB" sz="1600" dirty="0">
                    <a:solidFill>
                      <a:srgbClr val="485D6F"/>
                    </a:solidFill>
                    <a:latin typeface="Arial"/>
                    <a:cs typeface="Arial"/>
                  </a:rPr>
                  <a:t>How the future project will be affected by implementing the change </a:t>
                </a:r>
                <a:endParaRPr lang="en-GB" sz="1600" dirty="0">
                  <a:solidFill>
                    <a:srgbClr val="485D6F"/>
                  </a:solidFill>
                  <a:latin typeface="Arial" panose="020B0604020202020204" pitchFamily="34" charset="0"/>
                  <a:cs typeface="Calibri"/>
                </a:endParaRPr>
              </a:p>
              <a:p>
                <a:pPr lvl="0"/>
                <a:endParaRPr lang="en-GB" sz="1600" dirty="0">
                  <a:solidFill>
                    <a:srgbClr val="485D6F"/>
                  </a:solidFill>
                  <a:latin typeface="Arial"/>
                  <a:cs typeface="Arial"/>
                </a:endParaRPr>
              </a:p>
            </p:txBody>
          </p:sp>
        </p:grpSp>
        <p:pic>
          <p:nvPicPr>
            <p:cNvPr id="11" name="Graphic 10" descr="Close">
              <a:extLst>
                <a:ext uri="{FF2B5EF4-FFF2-40B4-BE49-F238E27FC236}">
                  <a16:creationId xmlns:a16="http://schemas.microsoft.com/office/drawing/2014/main" id="{DA5855B1-54EF-4566-8A38-86DFFED705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38665" y="2028071"/>
              <a:ext cx="229229" cy="173156"/>
            </a:xfrm>
            <a:prstGeom prst="roundRect">
              <a:avLst/>
            </a:prstGeom>
          </p:spPr>
        </p:pic>
      </p:grpSp>
      <p:sp>
        <p:nvSpPr>
          <p:cNvPr id="16" name="TextBox 15">
            <a:extLst>
              <a:ext uri="{FF2B5EF4-FFF2-40B4-BE49-F238E27FC236}">
                <a16:creationId xmlns:a16="http://schemas.microsoft.com/office/drawing/2014/main" id="{B2D4A97B-A307-4527-A269-6DAE35045686}"/>
              </a:ext>
            </a:extLst>
          </p:cNvPr>
          <p:cNvSpPr txBox="1"/>
          <p:nvPr/>
        </p:nvSpPr>
        <p:spPr>
          <a:xfrm>
            <a:off x="9453918" y="6448731"/>
            <a:ext cx="225663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Benefits management</a:t>
            </a:r>
          </a:p>
        </p:txBody>
      </p:sp>
      <p:sp>
        <p:nvSpPr>
          <p:cNvPr id="17" name="TextBox 16">
            <a:extLst>
              <a:ext uri="{FF2B5EF4-FFF2-40B4-BE49-F238E27FC236}">
                <a16:creationId xmlns:a16="http://schemas.microsoft.com/office/drawing/2014/main" id="{9131CB70-D5D3-4F22-A5ED-A5E4FDE0959D}"/>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Manage by exception</a:t>
            </a:r>
          </a:p>
        </p:txBody>
      </p:sp>
    </p:spTree>
    <p:extLst>
      <p:ext uri="{BB962C8B-B14F-4D97-AF65-F5344CB8AC3E}">
        <p14:creationId xmlns:p14="http://schemas.microsoft.com/office/powerpoint/2010/main" val="10822716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67" name="Content Placeholder 1">
            <a:extLst>
              <a:ext uri="{FF2B5EF4-FFF2-40B4-BE49-F238E27FC236}">
                <a16:creationId xmlns:a16="http://schemas.microsoft.com/office/drawing/2014/main" id="{002F069C-ED8D-453F-9353-3D8C63D24037}"/>
              </a:ext>
            </a:extLst>
          </p:cNvPr>
          <p:cNvSpPr txBox="1">
            <a:spLocks/>
          </p:cNvSpPr>
          <p:nvPr/>
        </p:nvSpPr>
        <p:spPr>
          <a:xfrm>
            <a:off x="331200" y="1296000"/>
            <a:ext cx="11590440" cy="45248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GB" sz="1600" dirty="0">
              <a:solidFill>
                <a:srgbClr val="485E6D"/>
              </a:solidFill>
              <a:latin typeface="Arial"/>
              <a:cs typeface="Arial"/>
            </a:endParaRPr>
          </a:p>
        </p:txBody>
      </p:sp>
      <p:sp>
        <p:nvSpPr>
          <p:cNvPr id="79" name="Rectangle 78">
            <a:extLst>
              <a:ext uri="{FF2B5EF4-FFF2-40B4-BE49-F238E27FC236}">
                <a16:creationId xmlns:a16="http://schemas.microsoft.com/office/drawing/2014/main" id="{5533C0BC-1D3E-41DB-A398-42A229AC4B84}"/>
              </a:ext>
            </a:extLst>
          </p:cNvPr>
          <p:cNvSpPr/>
          <p:nvPr/>
        </p:nvSpPr>
        <p:spPr>
          <a:xfrm>
            <a:off x="3452297" y="2133768"/>
            <a:ext cx="5315746" cy="584775"/>
          </a:xfrm>
          <a:prstGeom prst="rect">
            <a:avLst/>
          </a:prstGeom>
        </p:spPr>
        <p:txBody>
          <a:bodyPr wrap="square">
            <a:spAutoFit/>
          </a:bodyPr>
          <a:lstStyle/>
          <a:p>
            <a:r>
              <a:rPr lang="en-GB" sz="1600" dirty="0">
                <a:solidFill>
                  <a:srgbClr val="475C6D"/>
                </a:solidFill>
                <a:latin typeface="Arial" panose="020B0604020202020204" pitchFamily="34" charset="0"/>
                <a:cs typeface="Arial" panose="020B0604020202020204" pitchFamily="34" charset="0"/>
              </a:rPr>
              <a:t>Benefits management is the identification, definition, planning, tracking and realisation of benefits.</a:t>
            </a:r>
          </a:p>
        </p:txBody>
      </p:sp>
      <p:grpSp>
        <p:nvGrpSpPr>
          <p:cNvPr id="2" name="Group 1">
            <a:extLst>
              <a:ext uri="{FF2B5EF4-FFF2-40B4-BE49-F238E27FC236}">
                <a16:creationId xmlns:a16="http://schemas.microsoft.com/office/drawing/2014/main" id="{DAAB08D3-0731-4D50-8DF6-A40EB79E8F51}"/>
              </a:ext>
            </a:extLst>
          </p:cNvPr>
          <p:cNvGrpSpPr/>
          <p:nvPr/>
        </p:nvGrpSpPr>
        <p:grpSpPr>
          <a:xfrm>
            <a:off x="3503910" y="3072871"/>
            <a:ext cx="5245020" cy="2601414"/>
            <a:chOff x="3107254" y="4133590"/>
            <a:chExt cx="5245020" cy="2601414"/>
          </a:xfrm>
        </p:grpSpPr>
        <p:sp>
          <p:nvSpPr>
            <p:cNvPr id="68" name="Rounded Rectangle 22">
              <a:extLst>
                <a:ext uri="{FF2B5EF4-FFF2-40B4-BE49-F238E27FC236}">
                  <a16:creationId xmlns:a16="http://schemas.microsoft.com/office/drawing/2014/main" id="{AC96497E-8AFC-4E3E-81EA-F37B48B4355E}"/>
                </a:ext>
              </a:extLst>
            </p:cNvPr>
            <p:cNvSpPr>
              <a:spLocks/>
            </p:cNvSpPr>
            <p:nvPr/>
          </p:nvSpPr>
          <p:spPr bwMode="auto">
            <a:xfrm flipH="1">
              <a:off x="3107254" y="4133590"/>
              <a:ext cx="5203292" cy="2124000"/>
            </a:xfrm>
            <a:prstGeom prst="roundRect">
              <a:avLst>
                <a:gd name="adj" fmla="val 6883"/>
              </a:avLst>
            </a:prstGeom>
            <a:solidFill>
              <a:srgbClr val="02A4A2">
                <a:alpha val="10000"/>
              </a:srgbClr>
            </a:solidFill>
            <a:ln w="31750" cap="flat" cmpd="sng" algn="ctr">
              <a:solidFill>
                <a:srgbClr val="02A4A7"/>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78" name="Rectangle 77">
              <a:extLst>
                <a:ext uri="{FF2B5EF4-FFF2-40B4-BE49-F238E27FC236}">
                  <a16:creationId xmlns:a16="http://schemas.microsoft.com/office/drawing/2014/main" id="{29085119-7BDF-446C-A7D1-3C9AB95803A4}"/>
                </a:ext>
              </a:extLst>
            </p:cNvPr>
            <p:cNvSpPr/>
            <p:nvPr/>
          </p:nvSpPr>
          <p:spPr>
            <a:xfrm>
              <a:off x="3107254" y="4180459"/>
              <a:ext cx="5245020" cy="2554545"/>
            </a:xfrm>
            <a:prstGeom prst="rect">
              <a:avLst/>
            </a:prstGeom>
          </p:spPr>
          <p:txBody>
            <a:bodyPr wrap="square">
              <a:spAutoFit/>
            </a:bodyPr>
            <a:lstStyle/>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3" action="ppaction://hlinksldjump"/>
                </a:rPr>
                <a:t>Benefits Tools &amp; Templates</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4" action="ppaction://hlinksldjump"/>
                </a:rPr>
                <a:t>Benefits Management</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5" action="ppaction://hlinksldjump"/>
                </a:rPr>
                <a:t>Benefits Realisation Process</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6" action="ppaction://hlinksldjump"/>
                </a:rPr>
                <a:t>Benefits Identification, Value and Appraisal</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7" action="ppaction://hlinksldjump"/>
                </a:rPr>
                <a:t>Benefits Planning and Implementation</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8" action="ppaction://hlinksldjump"/>
                </a:rPr>
                <a:t>Benefits Handover and Realisation</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9" action="ppaction://hlinksldjump"/>
                </a:rPr>
                <a:t>Benefits Monitoring and Reviews</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10" action="ppaction://hlinksldjump"/>
                </a:rPr>
                <a:t>Benefits Strategy</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GB" sz="1600" dirty="0">
                <a:solidFill>
                  <a:srgbClr val="475C6D"/>
                </a:solidFill>
                <a:latin typeface="Arial" panose="020B0604020202020204" pitchFamily="34" charset="0"/>
                <a:cs typeface="Arial" panose="020B0604020202020204" pitchFamily="34" charset="0"/>
              </a:endParaRPr>
            </a:p>
            <a:p>
              <a:pPr algn="ctr"/>
              <a:endParaRPr lang="en-GB" sz="1600" dirty="0">
                <a:solidFill>
                  <a:srgbClr val="475C6D"/>
                </a:solidFill>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93942682-CE0F-4C77-AEB5-F77F6A6B511D}"/>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Benefits Management</a:t>
            </a:r>
          </a:p>
        </p:txBody>
      </p:sp>
      <p:sp>
        <p:nvSpPr>
          <p:cNvPr id="9" name="TextBox 8">
            <a:extLst>
              <a:ext uri="{FF2B5EF4-FFF2-40B4-BE49-F238E27FC236}">
                <a16:creationId xmlns:a16="http://schemas.microsoft.com/office/drawing/2014/main" id="{EF8C3EF7-6E36-4AA5-87BD-9B75C98056B6}"/>
              </a:ext>
            </a:extLst>
          </p:cNvPr>
          <p:cNvSpPr txBox="1"/>
          <p:nvPr/>
        </p:nvSpPr>
        <p:spPr>
          <a:xfrm>
            <a:off x="9453918" y="6448731"/>
            <a:ext cx="225663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Tools &amp; templates</a:t>
            </a:r>
          </a:p>
        </p:txBody>
      </p:sp>
      <p:sp>
        <p:nvSpPr>
          <p:cNvPr id="11" name="TextBox 10">
            <a:extLst>
              <a:ext uri="{FF2B5EF4-FFF2-40B4-BE49-F238E27FC236}">
                <a16:creationId xmlns:a16="http://schemas.microsoft.com/office/drawing/2014/main" id="{81D38241-D086-401A-85D2-84EEA636EE8F}"/>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Exception reports</a:t>
            </a:r>
          </a:p>
        </p:txBody>
      </p:sp>
    </p:spTree>
    <p:extLst>
      <p:ext uri="{BB962C8B-B14F-4D97-AF65-F5344CB8AC3E}">
        <p14:creationId xmlns:p14="http://schemas.microsoft.com/office/powerpoint/2010/main" val="14227368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AA50AC-BD9A-4A18-9D87-2CF67801E40C}"/>
              </a:ext>
            </a:extLst>
          </p:cNvPr>
          <p:cNvPicPr>
            <a:picLocks noChangeAspect="1"/>
          </p:cNvPicPr>
          <p:nvPr/>
        </p:nvPicPr>
        <p:blipFill>
          <a:blip r:embed="rId3"/>
          <a:stretch>
            <a:fillRect/>
          </a:stretch>
        </p:blipFill>
        <p:spPr>
          <a:xfrm>
            <a:off x="331200" y="1875707"/>
            <a:ext cx="10282888" cy="4396506"/>
          </a:xfrm>
          <a:prstGeom prst="rect">
            <a:avLst/>
          </a:prstGeom>
        </p:spPr>
      </p:pic>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4">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15" name="Rectangle governance">
            <a:extLst>
              <a:ext uri="{FF2B5EF4-FFF2-40B4-BE49-F238E27FC236}">
                <a16:creationId xmlns:a16="http://schemas.microsoft.com/office/drawing/2014/main" id="{F71C373B-62E6-4163-8A07-3880FE227749}"/>
              </a:ext>
            </a:extLst>
          </p:cNvPr>
          <p:cNvSpPr/>
          <p:nvPr/>
        </p:nvSpPr>
        <p:spPr>
          <a:xfrm>
            <a:off x="459242" y="3008355"/>
            <a:ext cx="2272635" cy="738714"/>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3" name="Rectangle infrastructure">
            <a:extLst>
              <a:ext uri="{FF2B5EF4-FFF2-40B4-BE49-F238E27FC236}">
                <a16:creationId xmlns:a16="http://schemas.microsoft.com/office/drawing/2014/main" id="{5A47C159-077E-40C8-8D92-B86BDAA5C22B}"/>
              </a:ext>
            </a:extLst>
          </p:cNvPr>
          <p:cNvSpPr/>
          <p:nvPr/>
        </p:nvSpPr>
        <p:spPr>
          <a:xfrm>
            <a:off x="483593" y="3608731"/>
            <a:ext cx="2283385" cy="929518"/>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2" name="Rectangle plan stage">
            <a:extLst>
              <a:ext uri="{FF2B5EF4-FFF2-40B4-BE49-F238E27FC236}">
                <a16:creationId xmlns:a16="http://schemas.microsoft.com/office/drawing/2014/main" id="{94CDDBB1-6920-47DA-B436-FDDA457D44DD}"/>
              </a:ext>
            </a:extLst>
          </p:cNvPr>
          <p:cNvSpPr/>
          <p:nvPr/>
        </p:nvSpPr>
        <p:spPr>
          <a:xfrm>
            <a:off x="469232" y="4454417"/>
            <a:ext cx="2283385" cy="73871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5" name="Rectangle kick off meeting">
            <a:extLst>
              <a:ext uri="{FF2B5EF4-FFF2-40B4-BE49-F238E27FC236}">
                <a16:creationId xmlns:a16="http://schemas.microsoft.com/office/drawing/2014/main" id="{E7A946B1-9DB8-4BBF-A450-494DFD577006}"/>
              </a:ext>
            </a:extLst>
          </p:cNvPr>
          <p:cNvSpPr/>
          <p:nvPr/>
        </p:nvSpPr>
        <p:spPr>
          <a:xfrm>
            <a:off x="3046461" y="3002269"/>
            <a:ext cx="2424056" cy="696940"/>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1" name="Rectangle stakeholders">
            <a:extLst>
              <a:ext uri="{FF2B5EF4-FFF2-40B4-BE49-F238E27FC236}">
                <a16:creationId xmlns:a16="http://schemas.microsoft.com/office/drawing/2014/main" id="{1ED575CB-DED1-41BB-8B75-8AA594D472C1}"/>
              </a:ext>
            </a:extLst>
          </p:cNvPr>
          <p:cNvSpPr/>
          <p:nvPr/>
        </p:nvSpPr>
        <p:spPr>
          <a:xfrm>
            <a:off x="3034347" y="3608730"/>
            <a:ext cx="2424056" cy="696941"/>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7" name="Rectangle Scope project">
            <a:extLst>
              <a:ext uri="{FF2B5EF4-FFF2-40B4-BE49-F238E27FC236}">
                <a16:creationId xmlns:a16="http://schemas.microsoft.com/office/drawing/2014/main" id="{954FA0AE-066D-410F-A57E-00EF95EEF348}"/>
              </a:ext>
            </a:extLst>
          </p:cNvPr>
          <p:cNvSpPr/>
          <p:nvPr/>
        </p:nvSpPr>
        <p:spPr>
          <a:xfrm>
            <a:off x="2960228" y="4187805"/>
            <a:ext cx="2514140" cy="738714"/>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8" name="Rectangle Appoint PM">
            <a:extLst>
              <a:ext uri="{FF2B5EF4-FFF2-40B4-BE49-F238E27FC236}">
                <a16:creationId xmlns:a16="http://schemas.microsoft.com/office/drawing/2014/main" id="{FE4520FB-80D9-4BB9-890E-DD66375D9A5E}"/>
              </a:ext>
            </a:extLst>
          </p:cNvPr>
          <p:cNvSpPr/>
          <p:nvPr/>
        </p:nvSpPr>
        <p:spPr>
          <a:xfrm>
            <a:off x="8028699" y="2991343"/>
            <a:ext cx="2560488" cy="608880"/>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9" name="RectangleComms plan">
            <a:extLst>
              <a:ext uri="{FF2B5EF4-FFF2-40B4-BE49-F238E27FC236}">
                <a16:creationId xmlns:a16="http://schemas.microsoft.com/office/drawing/2014/main" id="{4A9FC95C-BA44-406F-A1C6-151BED4BE253}"/>
              </a:ext>
            </a:extLst>
          </p:cNvPr>
          <p:cNvSpPr/>
          <p:nvPr/>
        </p:nvSpPr>
        <p:spPr>
          <a:xfrm>
            <a:off x="5589704" y="3700373"/>
            <a:ext cx="2464215" cy="754044"/>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30" name="Rectangle roles">
            <a:extLst>
              <a:ext uri="{FF2B5EF4-FFF2-40B4-BE49-F238E27FC236}">
                <a16:creationId xmlns:a16="http://schemas.microsoft.com/office/drawing/2014/main" id="{DDF82D81-459B-43A5-B27E-CB5A19BB9787}"/>
              </a:ext>
            </a:extLst>
          </p:cNvPr>
          <p:cNvSpPr/>
          <p:nvPr/>
        </p:nvSpPr>
        <p:spPr>
          <a:xfrm>
            <a:off x="5590150" y="4526150"/>
            <a:ext cx="2456778" cy="67397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31" name="Rectangle mobilise team">
            <a:extLst>
              <a:ext uri="{FF2B5EF4-FFF2-40B4-BE49-F238E27FC236}">
                <a16:creationId xmlns:a16="http://schemas.microsoft.com/office/drawing/2014/main" id="{DAA9CE86-B466-4B76-9CBE-66ED2ADEA8FC}"/>
              </a:ext>
            </a:extLst>
          </p:cNvPr>
          <p:cNvSpPr/>
          <p:nvPr/>
        </p:nvSpPr>
        <p:spPr>
          <a:xfrm>
            <a:off x="5589704" y="5142085"/>
            <a:ext cx="2335096" cy="60888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41" name="Rectangle appoint sponsor">
            <a:extLst>
              <a:ext uri="{FF2B5EF4-FFF2-40B4-BE49-F238E27FC236}">
                <a16:creationId xmlns:a16="http://schemas.microsoft.com/office/drawing/2014/main" id="{FCD2D34C-F7FB-4F36-8386-83D4136819F0}"/>
              </a:ext>
            </a:extLst>
          </p:cNvPr>
          <p:cNvSpPr/>
          <p:nvPr/>
        </p:nvSpPr>
        <p:spPr>
          <a:xfrm>
            <a:off x="8116940" y="3630821"/>
            <a:ext cx="2337292" cy="63252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48" name="Rectangle project mandate">
            <a:extLst>
              <a:ext uri="{FF2B5EF4-FFF2-40B4-BE49-F238E27FC236}">
                <a16:creationId xmlns:a16="http://schemas.microsoft.com/office/drawing/2014/main" id="{3C303665-8E41-4873-AB43-848A41424F7D}"/>
              </a:ext>
            </a:extLst>
          </p:cNvPr>
          <p:cNvSpPr/>
          <p:nvPr/>
        </p:nvSpPr>
        <p:spPr>
          <a:xfrm>
            <a:off x="8149703" y="4281125"/>
            <a:ext cx="2337292" cy="65305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49" name="Rectangle project vision">
            <a:extLst>
              <a:ext uri="{FF2B5EF4-FFF2-40B4-BE49-F238E27FC236}">
                <a16:creationId xmlns:a16="http://schemas.microsoft.com/office/drawing/2014/main" id="{D9A22CC3-74B9-4412-A9F4-EFE7648B440E}"/>
              </a:ext>
            </a:extLst>
          </p:cNvPr>
          <p:cNvSpPr/>
          <p:nvPr/>
        </p:nvSpPr>
        <p:spPr>
          <a:xfrm>
            <a:off x="5553992" y="2998479"/>
            <a:ext cx="2334986" cy="59119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50" name="Rectangle lessons learnt">
            <a:extLst>
              <a:ext uri="{FF2B5EF4-FFF2-40B4-BE49-F238E27FC236}">
                <a16:creationId xmlns:a16="http://schemas.microsoft.com/office/drawing/2014/main" id="{3C6FC6AB-86B8-4D21-B174-B0791350086D}"/>
              </a:ext>
            </a:extLst>
          </p:cNvPr>
          <p:cNvSpPr/>
          <p:nvPr/>
        </p:nvSpPr>
        <p:spPr>
          <a:xfrm>
            <a:off x="8124325" y="4958933"/>
            <a:ext cx="2334986" cy="60888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nvGrpSpPr>
          <p:cNvPr id="260" name="Text box - project Roles">
            <a:extLst>
              <a:ext uri="{FF2B5EF4-FFF2-40B4-BE49-F238E27FC236}">
                <a16:creationId xmlns:a16="http://schemas.microsoft.com/office/drawing/2014/main" id="{52FD510B-31C8-4601-8261-D51A754114F2}"/>
              </a:ext>
            </a:extLst>
          </p:cNvPr>
          <p:cNvGrpSpPr/>
          <p:nvPr/>
        </p:nvGrpSpPr>
        <p:grpSpPr>
          <a:xfrm>
            <a:off x="2797082" y="7067391"/>
            <a:ext cx="6719031" cy="1453125"/>
            <a:chOff x="3079096" y="1977792"/>
            <a:chExt cx="6719031" cy="3155819"/>
          </a:xfrm>
        </p:grpSpPr>
        <p:grpSp>
          <p:nvGrpSpPr>
            <p:cNvPr id="261" name="Group 260">
              <a:extLst>
                <a:ext uri="{FF2B5EF4-FFF2-40B4-BE49-F238E27FC236}">
                  <a16:creationId xmlns:a16="http://schemas.microsoft.com/office/drawing/2014/main" id="{11A194F6-5D89-47A3-B33E-E136FD4BC2C6}"/>
                </a:ext>
              </a:extLst>
            </p:cNvPr>
            <p:cNvGrpSpPr/>
            <p:nvPr/>
          </p:nvGrpSpPr>
          <p:grpSpPr>
            <a:xfrm>
              <a:off x="3079096" y="1977792"/>
              <a:ext cx="6719031" cy="3155819"/>
              <a:chOff x="2553147" y="1912859"/>
              <a:chExt cx="6719031" cy="3155819"/>
            </a:xfrm>
          </p:grpSpPr>
          <p:grpSp>
            <p:nvGrpSpPr>
              <p:cNvPr id="263" name="Group 262">
                <a:extLst>
                  <a:ext uri="{FF2B5EF4-FFF2-40B4-BE49-F238E27FC236}">
                    <a16:creationId xmlns:a16="http://schemas.microsoft.com/office/drawing/2014/main" id="{5780BB47-38F9-401C-8F6F-A5C46AB85E9C}"/>
                  </a:ext>
                </a:extLst>
              </p:cNvPr>
              <p:cNvGrpSpPr/>
              <p:nvPr/>
            </p:nvGrpSpPr>
            <p:grpSpPr>
              <a:xfrm>
                <a:off x="2553147" y="1912859"/>
                <a:ext cx="6719031" cy="3155819"/>
                <a:chOff x="2662074" y="1946789"/>
                <a:chExt cx="6719031" cy="3155819"/>
              </a:xfrm>
            </p:grpSpPr>
            <p:sp>
              <p:nvSpPr>
                <p:cNvPr id="265" name="Rectangle 264">
                  <a:extLst>
                    <a:ext uri="{FF2B5EF4-FFF2-40B4-BE49-F238E27FC236}">
                      <a16:creationId xmlns:a16="http://schemas.microsoft.com/office/drawing/2014/main" id="{863F94F7-8F37-4A71-92D2-4CA7D1C93322}"/>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6" name="TextBox 265">
                  <a:extLst>
                    <a:ext uri="{FF2B5EF4-FFF2-40B4-BE49-F238E27FC236}">
                      <a16:creationId xmlns:a16="http://schemas.microsoft.com/office/drawing/2014/main" id="{D0A5F1C8-0E33-4CF0-A5F4-2BB1145B972F}"/>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Assign roles &amp; responsibilities</a:t>
                  </a:r>
                  <a:endParaRPr lang="en-US" b="1" dirty="0">
                    <a:solidFill>
                      <a:schemeClr val="bg1"/>
                    </a:solidFill>
                    <a:latin typeface="Arial" panose="020B0604020202020204" pitchFamily="34" charset="0"/>
                  </a:endParaRPr>
                </a:p>
              </p:txBody>
            </p:sp>
          </p:grpSp>
          <p:sp>
            <p:nvSpPr>
              <p:cNvPr id="264" name="Rectangle: Rounded Corners 263">
                <a:extLst>
                  <a:ext uri="{FF2B5EF4-FFF2-40B4-BE49-F238E27FC236}">
                    <a16:creationId xmlns:a16="http://schemas.microsoft.com/office/drawing/2014/main" id="{79BE12EB-3036-47ED-BDDF-49517A449213}"/>
                  </a:ext>
                </a:extLst>
              </p:cNvPr>
              <p:cNvSpPr/>
              <p:nvPr/>
            </p:nvSpPr>
            <p:spPr>
              <a:xfrm>
                <a:off x="2802525" y="2899807"/>
                <a:ext cx="6254685" cy="1566139"/>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latin typeface="Arial" panose="020B0604020202020204" pitchFamily="34" charset="0"/>
                    <a:cs typeface="Arial" panose="020B0604020202020204" pitchFamily="34" charset="0"/>
                  </a:rPr>
                  <a:t>Assigning responsibilities for project team members boosts efficiency. Having a clear understanding of project roles allows the project manager to develop the project schedule with clear responsibilities about who is in charge of which task.</a:t>
                </a:r>
                <a:endParaRPr lang="en-GB" sz="1200" kern="0" dirty="0">
                  <a:solidFill>
                    <a:schemeClr val="bg1"/>
                  </a:solidFill>
                  <a:latin typeface="Arial" panose="020B0604020202020204" pitchFamily="34" charset="0"/>
                  <a:ea typeface="+mn-lt"/>
                  <a:cs typeface="Arial" panose="020B0604020202020204" pitchFamily="34" charset="0"/>
                </a:endParaRPr>
              </a:p>
            </p:txBody>
          </p:sp>
        </p:grpSp>
        <p:pic>
          <p:nvPicPr>
            <p:cNvPr id="262" name="Graphic 261" descr="Close">
              <a:extLst>
                <a:ext uri="{FF2B5EF4-FFF2-40B4-BE49-F238E27FC236}">
                  <a16:creationId xmlns:a16="http://schemas.microsoft.com/office/drawing/2014/main" id="{C5CD877D-2F30-44D4-B44E-8126A4337C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32241" y="2099881"/>
              <a:ext cx="253177" cy="421632"/>
            </a:xfrm>
            <a:prstGeom prst="roundRect">
              <a:avLst/>
            </a:prstGeom>
          </p:spPr>
        </p:pic>
      </p:grpSp>
      <p:grpSp>
        <p:nvGrpSpPr>
          <p:cNvPr id="203" name="Text box - Scope">
            <a:extLst>
              <a:ext uri="{FF2B5EF4-FFF2-40B4-BE49-F238E27FC236}">
                <a16:creationId xmlns:a16="http://schemas.microsoft.com/office/drawing/2014/main" id="{1A94F59F-16C6-4E20-ADF2-1FCD00AFC400}"/>
              </a:ext>
            </a:extLst>
          </p:cNvPr>
          <p:cNvGrpSpPr/>
          <p:nvPr/>
        </p:nvGrpSpPr>
        <p:grpSpPr>
          <a:xfrm>
            <a:off x="2797082" y="7055589"/>
            <a:ext cx="6719031" cy="1453125"/>
            <a:chOff x="3079096" y="1977792"/>
            <a:chExt cx="6719031" cy="3155819"/>
          </a:xfrm>
        </p:grpSpPr>
        <p:grpSp>
          <p:nvGrpSpPr>
            <p:cNvPr id="204" name="Group 203">
              <a:extLst>
                <a:ext uri="{FF2B5EF4-FFF2-40B4-BE49-F238E27FC236}">
                  <a16:creationId xmlns:a16="http://schemas.microsoft.com/office/drawing/2014/main" id="{9D5CE31C-4670-4E6B-B509-C3B7E99AE4E1}"/>
                </a:ext>
              </a:extLst>
            </p:cNvPr>
            <p:cNvGrpSpPr/>
            <p:nvPr/>
          </p:nvGrpSpPr>
          <p:grpSpPr>
            <a:xfrm>
              <a:off x="3079096" y="1977792"/>
              <a:ext cx="6719031" cy="3155819"/>
              <a:chOff x="2553147" y="1912859"/>
              <a:chExt cx="6719031" cy="3155819"/>
            </a:xfrm>
          </p:grpSpPr>
          <p:grpSp>
            <p:nvGrpSpPr>
              <p:cNvPr id="206" name="Group 205">
                <a:extLst>
                  <a:ext uri="{FF2B5EF4-FFF2-40B4-BE49-F238E27FC236}">
                    <a16:creationId xmlns:a16="http://schemas.microsoft.com/office/drawing/2014/main" id="{8AA5AB0E-C8A3-4516-92BC-9D80D6B9B80A}"/>
                  </a:ext>
                </a:extLst>
              </p:cNvPr>
              <p:cNvGrpSpPr/>
              <p:nvPr/>
            </p:nvGrpSpPr>
            <p:grpSpPr>
              <a:xfrm>
                <a:off x="2553147" y="1912859"/>
                <a:ext cx="6719031" cy="3155819"/>
                <a:chOff x="2662074" y="1946789"/>
                <a:chExt cx="6719031" cy="3155819"/>
              </a:xfrm>
            </p:grpSpPr>
            <p:sp>
              <p:nvSpPr>
                <p:cNvPr id="208" name="Rectangle 207">
                  <a:extLst>
                    <a:ext uri="{FF2B5EF4-FFF2-40B4-BE49-F238E27FC236}">
                      <a16:creationId xmlns:a16="http://schemas.microsoft.com/office/drawing/2014/main" id="{A9A06C13-F2CE-41D6-9770-F9503F182DB6}"/>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9" name="TextBox 208">
                  <a:extLst>
                    <a:ext uri="{FF2B5EF4-FFF2-40B4-BE49-F238E27FC236}">
                      <a16:creationId xmlns:a16="http://schemas.microsoft.com/office/drawing/2014/main" id="{97DEB034-90FA-42A7-98F6-85E377CBC43E}"/>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Scope the project</a:t>
                  </a:r>
                  <a:endParaRPr lang="en-US" b="1" dirty="0">
                    <a:solidFill>
                      <a:schemeClr val="bg1"/>
                    </a:solidFill>
                    <a:latin typeface="Arial" panose="020B0604020202020204" pitchFamily="34" charset="0"/>
                  </a:endParaRPr>
                </a:p>
              </p:txBody>
            </p:sp>
          </p:grpSp>
          <p:sp>
            <p:nvSpPr>
              <p:cNvPr id="207" name="Rectangle: Rounded Corners 206">
                <a:extLst>
                  <a:ext uri="{FF2B5EF4-FFF2-40B4-BE49-F238E27FC236}">
                    <a16:creationId xmlns:a16="http://schemas.microsoft.com/office/drawing/2014/main" id="{51664651-30B9-4DD2-91C7-AC9D364FDF71}"/>
                  </a:ext>
                </a:extLst>
              </p:cNvPr>
              <p:cNvSpPr/>
              <p:nvPr/>
            </p:nvSpPr>
            <p:spPr>
              <a:xfrm>
                <a:off x="2802525" y="2899807"/>
                <a:ext cx="6254685" cy="1566139"/>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solidFill>
                      <a:schemeClr val="bg1"/>
                    </a:solidFill>
                    <a:latin typeface="Arial" panose="020B0604020202020204" pitchFamily="34" charset="0"/>
                    <a:cs typeface="Arial" panose="020B0604020202020204" pitchFamily="34" charset="0"/>
                  </a:rPr>
                  <a:t>Define the boundaries of the project; what is in scope, what is out of scope and set stakeholder expectations.</a:t>
                </a:r>
                <a:endParaRPr lang="en-GB" sz="1200" kern="0" dirty="0">
                  <a:solidFill>
                    <a:schemeClr val="bg1"/>
                  </a:solidFill>
                  <a:latin typeface="Arial"/>
                  <a:ea typeface="+mn-lt"/>
                  <a:cs typeface="Arial"/>
                </a:endParaRPr>
              </a:p>
            </p:txBody>
          </p:sp>
        </p:grpSp>
        <p:pic>
          <p:nvPicPr>
            <p:cNvPr id="205" name="Graphic 204" descr="Close">
              <a:extLst>
                <a:ext uri="{FF2B5EF4-FFF2-40B4-BE49-F238E27FC236}">
                  <a16:creationId xmlns:a16="http://schemas.microsoft.com/office/drawing/2014/main" id="{FE1ACE50-A0BF-424C-8D47-204CCC91F6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88431" y="2055604"/>
              <a:ext cx="323931" cy="539462"/>
            </a:xfrm>
            <a:prstGeom prst="roundRect">
              <a:avLst/>
            </a:prstGeom>
          </p:spPr>
        </p:pic>
      </p:grpSp>
      <p:grpSp>
        <p:nvGrpSpPr>
          <p:cNvPr id="281" name="Text box -Infrastructure">
            <a:extLst>
              <a:ext uri="{FF2B5EF4-FFF2-40B4-BE49-F238E27FC236}">
                <a16:creationId xmlns:a16="http://schemas.microsoft.com/office/drawing/2014/main" id="{2DE8FED9-90AA-4DFB-8487-F7EFAA14A957}"/>
              </a:ext>
            </a:extLst>
          </p:cNvPr>
          <p:cNvGrpSpPr/>
          <p:nvPr/>
        </p:nvGrpSpPr>
        <p:grpSpPr>
          <a:xfrm>
            <a:off x="2814286" y="7091665"/>
            <a:ext cx="6719031" cy="1453125"/>
            <a:chOff x="3079096" y="1977792"/>
            <a:chExt cx="6719031" cy="3155819"/>
          </a:xfrm>
        </p:grpSpPr>
        <p:grpSp>
          <p:nvGrpSpPr>
            <p:cNvPr id="282" name="Group 281">
              <a:extLst>
                <a:ext uri="{FF2B5EF4-FFF2-40B4-BE49-F238E27FC236}">
                  <a16:creationId xmlns:a16="http://schemas.microsoft.com/office/drawing/2014/main" id="{BAD0B65D-A9AC-414E-9CB7-D359AF705D5C}"/>
                </a:ext>
              </a:extLst>
            </p:cNvPr>
            <p:cNvGrpSpPr/>
            <p:nvPr/>
          </p:nvGrpSpPr>
          <p:grpSpPr>
            <a:xfrm>
              <a:off x="3079096" y="1977792"/>
              <a:ext cx="6719031" cy="3155819"/>
              <a:chOff x="2553147" y="1912859"/>
              <a:chExt cx="6719031" cy="3155819"/>
            </a:xfrm>
          </p:grpSpPr>
          <p:grpSp>
            <p:nvGrpSpPr>
              <p:cNvPr id="284" name="Group 283">
                <a:extLst>
                  <a:ext uri="{FF2B5EF4-FFF2-40B4-BE49-F238E27FC236}">
                    <a16:creationId xmlns:a16="http://schemas.microsoft.com/office/drawing/2014/main" id="{30AFD5B9-A16B-4CE4-86F4-9C6B8FB493BE}"/>
                  </a:ext>
                </a:extLst>
              </p:cNvPr>
              <p:cNvGrpSpPr/>
              <p:nvPr/>
            </p:nvGrpSpPr>
            <p:grpSpPr>
              <a:xfrm>
                <a:off x="2553147" y="1912859"/>
                <a:ext cx="6719031" cy="3155819"/>
                <a:chOff x="2662074" y="1946789"/>
                <a:chExt cx="6719031" cy="3155819"/>
              </a:xfrm>
            </p:grpSpPr>
            <p:sp>
              <p:nvSpPr>
                <p:cNvPr id="286" name="Rectangle 285">
                  <a:extLst>
                    <a:ext uri="{FF2B5EF4-FFF2-40B4-BE49-F238E27FC236}">
                      <a16:creationId xmlns:a16="http://schemas.microsoft.com/office/drawing/2014/main" id="{2625AB00-4F9D-4404-9951-FD85682665DA}"/>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7" name="TextBox 286">
                  <a:extLst>
                    <a:ext uri="{FF2B5EF4-FFF2-40B4-BE49-F238E27FC236}">
                      <a16:creationId xmlns:a16="http://schemas.microsoft.com/office/drawing/2014/main" id="{6326E7AA-4642-40D1-AE33-F41B9AB4BDE9}"/>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Set up project infrastructure &amp; project systems</a:t>
                  </a:r>
                  <a:endParaRPr lang="en-US" b="1" dirty="0">
                    <a:solidFill>
                      <a:schemeClr val="bg1"/>
                    </a:solidFill>
                    <a:latin typeface="Arial" panose="020B0604020202020204" pitchFamily="34" charset="0"/>
                  </a:endParaRPr>
                </a:p>
              </p:txBody>
            </p:sp>
          </p:grpSp>
          <p:sp>
            <p:nvSpPr>
              <p:cNvPr id="285" name="Rectangle: Rounded Corners 284">
                <a:extLst>
                  <a:ext uri="{FF2B5EF4-FFF2-40B4-BE49-F238E27FC236}">
                    <a16:creationId xmlns:a16="http://schemas.microsoft.com/office/drawing/2014/main" id="{11E4E0E0-1120-4BBC-812B-D6B001FAAEEB}"/>
                  </a:ext>
                </a:extLst>
              </p:cNvPr>
              <p:cNvSpPr/>
              <p:nvPr/>
            </p:nvSpPr>
            <p:spPr>
              <a:xfrm>
                <a:off x="2802525" y="2899807"/>
                <a:ext cx="6254685" cy="1566139"/>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kern="0" dirty="0">
                    <a:solidFill>
                      <a:schemeClr val="bg1"/>
                    </a:solidFill>
                    <a:latin typeface="Arial" panose="020B0604020202020204" pitchFamily="34" charset="0"/>
                    <a:ea typeface="+mn-lt"/>
                    <a:cs typeface="Arial" panose="020B0604020202020204" pitchFamily="34" charset="0"/>
                  </a:rPr>
                  <a:t>Put in place all the space, systems and software that will be needed for the project. For example project MS teams sites, document storage, emails accounts, office space etc.</a:t>
                </a:r>
                <a:endParaRPr lang="en-GB" sz="1200" kern="0" dirty="0">
                  <a:solidFill>
                    <a:schemeClr val="bg1"/>
                  </a:solidFill>
                  <a:latin typeface="Arial"/>
                  <a:ea typeface="+mn-lt"/>
                  <a:cs typeface="Arial"/>
                </a:endParaRPr>
              </a:p>
            </p:txBody>
          </p:sp>
        </p:grpSp>
        <p:pic>
          <p:nvPicPr>
            <p:cNvPr id="283" name="Graphic 282" descr="Close">
              <a:extLst>
                <a:ext uri="{FF2B5EF4-FFF2-40B4-BE49-F238E27FC236}">
                  <a16:creationId xmlns:a16="http://schemas.microsoft.com/office/drawing/2014/main" id="{0AFF8E37-DB6B-45C9-AE45-09694EC9BF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88431" y="2055604"/>
              <a:ext cx="323931" cy="539462"/>
            </a:xfrm>
            <a:prstGeom prst="roundRect">
              <a:avLst/>
            </a:prstGeom>
          </p:spPr>
        </p:pic>
      </p:grpSp>
      <p:grpSp>
        <p:nvGrpSpPr>
          <p:cNvPr id="122" name="Text box - Governance">
            <a:extLst>
              <a:ext uri="{FF2B5EF4-FFF2-40B4-BE49-F238E27FC236}">
                <a16:creationId xmlns:a16="http://schemas.microsoft.com/office/drawing/2014/main" id="{134DFB98-F22C-4645-B970-296305A26194}"/>
              </a:ext>
            </a:extLst>
          </p:cNvPr>
          <p:cNvGrpSpPr/>
          <p:nvPr/>
        </p:nvGrpSpPr>
        <p:grpSpPr>
          <a:xfrm>
            <a:off x="2809640" y="7138057"/>
            <a:ext cx="6719031" cy="1453125"/>
            <a:chOff x="3079096" y="1977792"/>
            <a:chExt cx="6719031" cy="3155819"/>
          </a:xfrm>
        </p:grpSpPr>
        <p:grpSp>
          <p:nvGrpSpPr>
            <p:cNvPr id="123" name="Group 122">
              <a:extLst>
                <a:ext uri="{FF2B5EF4-FFF2-40B4-BE49-F238E27FC236}">
                  <a16:creationId xmlns:a16="http://schemas.microsoft.com/office/drawing/2014/main" id="{4873339C-5915-4159-B8D9-2A66FFC431C8}"/>
                </a:ext>
              </a:extLst>
            </p:cNvPr>
            <p:cNvGrpSpPr/>
            <p:nvPr/>
          </p:nvGrpSpPr>
          <p:grpSpPr>
            <a:xfrm>
              <a:off x="3079096" y="1977792"/>
              <a:ext cx="6719031" cy="3155819"/>
              <a:chOff x="2553147" y="1912859"/>
              <a:chExt cx="6719031" cy="3155819"/>
            </a:xfrm>
          </p:grpSpPr>
          <p:grpSp>
            <p:nvGrpSpPr>
              <p:cNvPr id="125" name="Group 124">
                <a:extLst>
                  <a:ext uri="{FF2B5EF4-FFF2-40B4-BE49-F238E27FC236}">
                    <a16:creationId xmlns:a16="http://schemas.microsoft.com/office/drawing/2014/main" id="{EC478DCA-89A0-4CCE-9DF0-453F215AE557}"/>
                  </a:ext>
                </a:extLst>
              </p:cNvPr>
              <p:cNvGrpSpPr/>
              <p:nvPr/>
            </p:nvGrpSpPr>
            <p:grpSpPr>
              <a:xfrm>
                <a:off x="2553147" y="1912859"/>
                <a:ext cx="6719031" cy="3155819"/>
                <a:chOff x="2662074" y="1946789"/>
                <a:chExt cx="6719031" cy="3155819"/>
              </a:xfrm>
            </p:grpSpPr>
            <p:sp>
              <p:nvSpPr>
                <p:cNvPr id="146" name="Rectangle 145">
                  <a:extLst>
                    <a:ext uri="{FF2B5EF4-FFF2-40B4-BE49-F238E27FC236}">
                      <a16:creationId xmlns:a16="http://schemas.microsoft.com/office/drawing/2014/main" id="{702F98D0-70E7-425B-A2C2-0D94479F7484}"/>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7" name="TextBox 146">
                  <a:extLst>
                    <a:ext uri="{FF2B5EF4-FFF2-40B4-BE49-F238E27FC236}">
                      <a16:creationId xmlns:a16="http://schemas.microsoft.com/office/drawing/2014/main" id="{CD91C13E-3596-4774-8057-7AAE8654B895}"/>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Set up project governance</a:t>
                  </a:r>
                  <a:endParaRPr lang="en-US" b="1" dirty="0">
                    <a:solidFill>
                      <a:schemeClr val="bg1"/>
                    </a:solidFill>
                    <a:latin typeface="Arial" panose="020B0604020202020204" pitchFamily="34" charset="0"/>
                  </a:endParaRPr>
                </a:p>
              </p:txBody>
            </p:sp>
          </p:grpSp>
          <p:sp>
            <p:nvSpPr>
              <p:cNvPr id="144" name="Rectangle: Rounded Corners 143">
                <a:extLst>
                  <a:ext uri="{FF2B5EF4-FFF2-40B4-BE49-F238E27FC236}">
                    <a16:creationId xmlns:a16="http://schemas.microsoft.com/office/drawing/2014/main" id="{37E28A1D-164C-47E1-99B2-C43628D0D174}"/>
                  </a:ext>
                </a:extLst>
              </p:cNvPr>
              <p:cNvSpPr/>
              <p:nvPr/>
            </p:nvSpPr>
            <p:spPr>
              <a:xfrm>
                <a:off x="2802525" y="2899807"/>
                <a:ext cx="6254685" cy="1566139"/>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solidFill>
                      <a:schemeClr val="bg1"/>
                    </a:solidFill>
                    <a:latin typeface="Arial" panose="020B0604020202020204" pitchFamily="34" charset="0"/>
                    <a:cs typeface="Arial" panose="020B0604020202020204" pitchFamily="34" charset="0"/>
                  </a:rPr>
                  <a:t>Put in place the set of policies, regulations, functions, processes, procedures and responsibilities that define the establishment, management and control of the project.</a:t>
                </a:r>
                <a:endParaRPr lang="en-GB" sz="1200" kern="0" dirty="0">
                  <a:solidFill>
                    <a:schemeClr val="bg1"/>
                  </a:solidFill>
                  <a:latin typeface="Arial"/>
                  <a:ea typeface="+mn-lt"/>
                  <a:cs typeface="Arial"/>
                </a:endParaRPr>
              </a:p>
            </p:txBody>
          </p:sp>
        </p:grpSp>
        <p:pic>
          <p:nvPicPr>
            <p:cNvPr id="124" name="Graphic 123" descr="Close">
              <a:extLst>
                <a:ext uri="{FF2B5EF4-FFF2-40B4-BE49-F238E27FC236}">
                  <a16:creationId xmlns:a16="http://schemas.microsoft.com/office/drawing/2014/main" id="{4CA20727-7218-442F-9F03-3A6688212C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88431" y="2055604"/>
              <a:ext cx="323931" cy="539462"/>
            </a:xfrm>
            <a:prstGeom prst="roundRect">
              <a:avLst/>
            </a:prstGeom>
          </p:spPr>
        </p:pic>
      </p:grpSp>
      <p:grpSp>
        <p:nvGrpSpPr>
          <p:cNvPr id="253" name="Text box - Lessons learnt">
            <a:extLst>
              <a:ext uri="{FF2B5EF4-FFF2-40B4-BE49-F238E27FC236}">
                <a16:creationId xmlns:a16="http://schemas.microsoft.com/office/drawing/2014/main" id="{2B7CAE3D-EAEA-4480-9F4E-304957C1ABCB}"/>
              </a:ext>
            </a:extLst>
          </p:cNvPr>
          <p:cNvGrpSpPr/>
          <p:nvPr/>
        </p:nvGrpSpPr>
        <p:grpSpPr>
          <a:xfrm>
            <a:off x="2816953" y="7118593"/>
            <a:ext cx="6719031" cy="1453125"/>
            <a:chOff x="3079096" y="1977792"/>
            <a:chExt cx="6719031" cy="3155819"/>
          </a:xfrm>
        </p:grpSpPr>
        <p:grpSp>
          <p:nvGrpSpPr>
            <p:cNvPr id="254" name="Group 253">
              <a:extLst>
                <a:ext uri="{FF2B5EF4-FFF2-40B4-BE49-F238E27FC236}">
                  <a16:creationId xmlns:a16="http://schemas.microsoft.com/office/drawing/2014/main" id="{B8755A63-2A48-464D-B6F1-1B7E762446EA}"/>
                </a:ext>
              </a:extLst>
            </p:cNvPr>
            <p:cNvGrpSpPr/>
            <p:nvPr/>
          </p:nvGrpSpPr>
          <p:grpSpPr>
            <a:xfrm>
              <a:off x="3079096" y="1977792"/>
              <a:ext cx="6719031" cy="3155819"/>
              <a:chOff x="2553147" y="1912859"/>
              <a:chExt cx="6719031" cy="3155819"/>
            </a:xfrm>
          </p:grpSpPr>
          <p:grpSp>
            <p:nvGrpSpPr>
              <p:cNvPr id="256" name="Group 255">
                <a:extLst>
                  <a:ext uri="{FF2B5EF4-FFF2-40B4-BE49-F238E27FC236}">
                    <a16:creationId xmlns:a16="http://schemas.microsoft.com/office/drawing/2014/main" id="{7FF2DDA9-B838-4486-87C0-7C7016DAC6EF}"/>
                  </a:ext>
                </a:extLst>
              </p:cNvPr>
              <p:cNvGrpSpPr/>
              <p:nvPr/>
            </p:nvGrpSpPr>
            <p:grpSpPr>
              <a:xfrm>
                <a:off x="2553147" y="1912859"/>
                <a:ext cx="6719031" cy="3155819"/>
                <a:chOff x="2662074" y="1946789"/>
                <a:chExt cx="6719031" cy="3155819"/>
              </a:xfrm>
            </p:grpSpPr>
            <p:sp>
              <p:nvSpPr>
                <p:cNvPr id="258" name="Rectangle 257">
                  <a:extLst>
                    <a:ext uri="{FF2B5EF4-FFF2-40B4-BE49-F238E27FC236}">
                      <a16:creationId xmlns:a16="http://schemas.microsoft.com/office/drawing/2014/main" id="{8E6B2324-B0FA-42AE-9FD0-B7D4C1B13652}"/>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9" name="TextBox 258">
                  <a:extLst>
                    <a:ext uri="{FF2B5EF4-FFF2-40B4-BE49-F238E27FC236}">
                      <a16:creationId xmlns:a16="http://schemas.microsoft.com/office/drawing/2014/main" id="{8FFC8683-ACBF-4648-BF96-B98AED8F9AF0}"/>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Review previous project lessons</a:t>
                  </a:r>
                  <a:endParaRPr lang="en-US" b="1" dirty="0">
                    <a:solidFill>
                      <a:schemeClr val="bg1"/>
                    </a:solidFill>
                    <a:latin typeface="Arial" panose="020B0604020202020204" pitchFamily="34" charset="0"/>
                  </a:endParaRPr>
                </a:p>
              </p:txBody>
            </p:sp>
          </p:grpSp>
          <p:sp>
            <p:nvSpPr>
              <p:cNvPr id="257" name="Rectangle: Rounded Corners 256">
                <a:extLst>
                  <a:ext uri="{FF2B5EF4-FFF2-40B4-BE49-F238E27FC236}">
                    <a16:creationId xmlns:a16="http://schemas.microsoft.com/office/drawing/2014/main" id="{8F0FC507-7106-4AC1-A7B4-F3F5A6C9B29D}"/>
                  </a:ext>
                </a:extLst>
              </p:cNvPr>
              <p:cNvSpPr/>
              <p:nvPr/>
            </p:nvSpPr>
            <p:spPr>
              <a:xfrm>
                <a:off x="2802525" y="2899807"/>
                <a:ext cx="6254685" cy="1566139"/>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latin typeface="Arial" panose="020B0604020202020204" pitchFamily="34" charset="0"/>
                    <a:cs typeface="Arial" panose="020B0604020202020204" pitchFamily="34" charset="0"/>
                  </a:rPr>
                  <a:t>Reviewing lessons learned from previous projects is an important step in starting a project.  It ensures that mistakes from previous projects are not repeated and best practice learned is applied in the future. </a:t>
                </a:r>
                <a:endParaRPr lang="en-GB" sz="1200" kern="0" dirty="0">
                  <a:solidFill>
                    <a:schemeClr val="bg1"/>
                  </a:solidFill>
                  <a:latin typeface="Arial" panose="020B0604020202020204" pitchFamily="34" charset="0"/>
                  <a:ea typeface="+mn-lt"/>
                  <a:cs typeface="Arial" panose="020B0604020202020204" pitchFamily="34" charset="0"/>
                </a:endParaRPr>
              </a:p>
            </p:txBody>
          </p:sp>
        </p:grpSp>
        <p:pic>
          <p:nvPicPr>
            <p:cNvPr id="255" name="Graphic 254" descr="Close">
              <a:extLst>
                <a:ext uri="{FF2B5EF4-FFF2-40B4-BE49-F238E27FC236}">
                  <a16:creationId xmlns:a16="http://schemas.microsoft.com/office/drawing/2014/main" id="{B2FA1B24-8CAC-4E8B-93F9-66818635AC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61488" y="2022758"/>
              <a:ext cx="323931" cy="539462"/>
            </a:xfrm>
            <a:prstGeom prst="roundRect">
              <a:avLst/>
            </a:prstGeom>
          </p:spPr>
        </p:pic>
      </p:grpSp>
      <p:grpSp>
        <p:nvGrpSpPr>
          <p:cNvPr id="148" name="Text box - Kick off">
            <a:extLst>
              <a:ext uri="{FF2B5EF4-FFF2-40B4-BE49-F238E27FC236}">
                <a16:creationId xmlns:a16="http://schemas.microsoft.com/office/drawing/2014/main" id="{D1FD6BFA-160B-4E39-B1CA-FCC2EF0420A5}"/>
              </a:ext>
            </a:extLst>
          </p:cNvPr>
          <p:cNvGrpSpPr/>
          <p:nvPr/>
        </p:nvGrpSpPr>
        <p:grpSpPr>
          <a:xfrm>
            <a:off x="2847247" y="7194077"/>
            <a:ext cx="6719031" cy="1453125"/>
            <a:chOff x="3079096" y="1977792"/>
            <a:chExt cx="6719031" cy="3155819"/>
          </a:xfrm>
        </p:grpSpPr>
        <p:grpSp>
          <p:nvGrpSpPr>
            <p:cNvPr id="149" name="Group 148">
              <a:extLst>
                <a:ext uri="{FF2B5EF4-FFF2-40B4-BE49-F238E27FC236}">
                  <a16:creationId xmlns:a16="http://schemas.microsoft.com/office/drawing/2014/main" id="{49BF3813-7FFE-4E81-9146-BF3353F39C31}"/>
                </a:ext>
              </a:extLst>
            </p:cNvPr>
            <p:cNvGrpSpPr/>
            <p:nvPr/>
          </p:nvGrpSpPr>
          <p:grpSpPr>
            <a:xfrm>
              <a:off x="3079096" y="1977792"/>
              <a:ext cx="6719031" cy="3155819"/>
              <a:chOff x="2553147" y="1912859"/>
              <a:chExt cx="6719031" cy="3155819"/>
            </a:xfrm>
          </p:grpSpPr>
          <p:grpSp>
            <p:nvGrpSpPr>
              <p:cNvPr id="151" name="Group 150">
                <a:extLst>
                  <a:ext uri="{FF2B5EF4-FFF2-40B4-BE49-F238E27FC236}">
                    <a16:creationId xmlns:a16="http://schemas.microsoft.com/office/drawing/2014/main" id="{C56A139E-E986-49C4-AE50-76E7AC9D6439}"/>
                  </a:ext>
                </a:extLst>
              </p:cNvPr>
              <p:cNvGrpSpPr/>
              <p:nvPr/>
            </p:nvGrpSpPr>
            <p:grpSpPr>
              <a:xfrm>
                <a:off x="2553147" y="1912859"/>
                <a:ext cx="6719031" cy="3155819"/>
                <a:chOff x="2662074" y="1946789"/>
                <a:chExt cx="6719031" cy="3155819"/>
              </a:xfrm>
            </p:grpSpPr>
            <p:sp>
              <p:nvSpPr>
                <p:cNvPr id="153" name="Rectangle 152">
                  <a:extLst>
                    <a:ext uri="{FF2B5EF4-FFF2-40B4-BE49-F238E27FC236}">
                      <a16:creationId xmlns:a16="http://schemas.microsoft.com/office/drawing/2014/main" id="{40F7D841-D4E5-4D4E-B8FC-9FE1D6136342}"/>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4" name="TextBox 153">
                  <a:extLst>
                    <a:ext uri="{FF2B5EF4-FFF2-40B4-BE49-F238E27FC236}">
                      <a16:creationId xmlns:a16="http://schemas.microsoft.com/office/drawing/2014/main" id="{33453329-D98B-4CAB-9207-16E78B58D4EC}"/>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Arrange project Kick-offmeeting</a:t>
                  </a:r>
                  <a:endParaRPr lang="en-US" b="1" dirty="0">
                    <a:solidFill>
                      <a:schemeClr val="bg1"/>
                    </a:solidFill>
                    <a:latin typeface="Arial" panose="020B0604020202020204" pitchFamily="34" charset="0"/>
                  </a:endParaRPr>
                </a:p>
              </p:txBody>
            </p:sp>
          </p:grpSp>
          <p:sp>
            <p:nvSpPr>
              <p:cNvPr id="152" name="Rectangle: Rounded Corners 151">
                <a:extLst>
                  <a:ext uri="{FF2B5EF4-FFF2-40B4-BE49-F238E27FC236}">
                    <a16:creationId xmlns:a16="http://schemas.microsoft.com/office/drawing/2014/main" id="{71CABA1D-3451-491A-BDC4-3B54D36E2D2C}"/>
                  </a:ext>
                </a:extLst>
              </p:cNvPr>
              <p:cNvSpPr/>
              <p:nvPr/>
            </p:nvSpPr>
            <p:spPr>
              <a:xfrm>
                <a:off x="2802525" y="2899807"/>
                <a:ext cx="6254685" cy="1566139"/>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solidFill>
                      <a:schemeClr val="bg1"/>
                    </a:solidFill>
                    <a:latin typeface="Arial" panose="020B0604020202020204" pitchFamily="34" charset="0"/>
                    <a:cs typeface="Arial" panose="020B0604020202020204" pitchFamily="34" charset="0"/>
                  </a:rPr>
                  <a:t>The first meeting of the project for the project manager to formally Kick-offthe project and refine the project vision.</a:t>
                </a:r>
                <a:endParaRPr lang="en-GB" sz="1200" kern="0" dirty="0">
                  <a:solidFill>
                    <a:schemeClr val="bg1"/>
                  </a:solidFill>
                  <a:latin typeface="Arial"/>
                  <a:ea typeface="+mn-lt"/>
                  <a:cs typeface="Arial"/>
                </a:endParaRPr>
              </a:p>
            </p:txBody>
          </p:sp>
        </p:grpSp>
        <p:pic>
          <p:nvPicPr>
            <p:cNvPr id="150" name="Graphic 149" descr="Close">
              <a:extLst>
                <a:ext uri="{FF2B5EF4-FFF2-40B4-BE49-F238E27FC236}">
                  <a16:creationId xmlns:a16="http://schemas.microsoft.com/office/drawing/2014/main" id="{BB346CC0-6A50-4F5F-9465-77E20CA10C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62875" y="2023423"/>
              <a:ext cx="323931" cy="539462"/>
            </a:xfrm>
            <a:prstGeom prst="roundRect">
              <a:avLst/>
            </a:prstGeom>
          </p:spPr>
        </p:pic>
      </p:grpSp>
      <p:grpSp>
        <p:nvGrpSpPr>
          <p:cNvPr id="246" name="Text box - Project mandate">
            <a:extLst>
              <a:ext uri="{FF2B5EF4-FFF2-40B4-BE49-F238E27FC236}">
                <a16:creationId xmlns:a16="http://schemas.microsoft.com/office/drawing/2014/main" id="{42C4C243-DD3A-49B9-BF10-0AB7D94566AF}"/>
              </a:ext>
            </a:extLst>
          </p:cNvPr>
          <p:cNvGrpSpPr/>
          <p:nvPr/>
        </p:nvGrpSpPr>
        <p:grpSpPr>
          <a:xfrm>
            <a:off x="2855392" y="4552862"/>
            <a:ext cx="6719031" cy="1453125"/>
            <a:chOff x="3079096" y="1977792"/>
            <a:chExt cx="6719031" cy="3155819"/>
          </a:xfrm>
        </p:grpSpPr>
        <p:grpSp>
          <p:nvGrpSpPr>
            <p:cNvPr id="247" name="Group 246">
              <a:extLst>
                <a:ext uri="{FF2B5EF4-FFF2-40B4-BE49-F238E27FC236}">
                  <a16:creationId xmlns:a16="http://schemas.microsoft.com/office/drawing/2014/main" id="{4AFD51B6-45F4-4547-BE8B-D196A3CB1672}"/>
                </a:ext>
              </a:extLst>
            </p:cNvPr>
            <p:cNvGrpSpPr/>
            <p:nvPr/>
          </p:nvGrpSpPr>
          <p:grpSpPr>
            <a:xfrm>
              <a:off x="3079096" y="1977792"/>
              <a:ext cx="6719031" cy="3155819"/>
              <a:chOff x="2553147" y="1912859"/>
              <a:chExt cx="6719031" cy="3155819"/>
            </a:xfrm>
          </p:grpSpPr>
          <p:grpSp>
            <p:nvGrpSpPr>
              <p:cNvPr id="249" name="Group 248">
                <a:extLst>
                  <a:ext uri="{FF2B5EF4-FFF2-40B4-BE49-F238E27FC236}">
                    <a16:creationId xmlns:a16="http://schemas.microsoft.com/office/drawing/2014/main" id="{787C8014-948D-4BA4-B1FD-E71C282BD334}"/>
                  </a:ext>
                </a:extLst>
              </p:cNvPr>
              <p:cNvGrpSpPr/>
              <p:nvPr/>
            </p:nvGrpSpPr>
            <p:grpSpPr>
              <a:xfrm>
                <a:off x="2553147" y="1912859"/>
                <a:ext cx="6719031" cy="3155819"/>
                <a:chOff x="2662074" y="1946789"/>
                <a:chExt cx="6719031" cy="3155819"/>
              </a:xfrm>
            </p:grpSpPr>
            <p:sp>
              <p:nvSpPr>
                <p:cNvPr id="251" name="Rectangle 250">
                  <a:extLst>
                    <a:ext uri="{FF2B5EF4-FFF2-40B4-BE49-F238E27FC236}">
                      <a16:creationId xmlns:a16="http://schemas.microsoft.com/office/drawing/2014/main" id="{9A78419A-1E1E-4701-8460-5DD5A1FD59DA}"/>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2" name="TextBox 251">
                  <a:extLst>
                    <a:ext uri="{FF2B5EF4-FFF2-40B4-BE49-F238E27FC236}">
                      <a16:creationId xmlns:a16="http://schemas.microsoft.com/office/drawing/2014/main" id="{BC07D014-5D84-470A-8C7C-DD979BC1FF97}"/>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Get a project mandate</a:t>
                  </a:r>
                  <a:endParaRPr lang="en-US" b="1" dirty="0">
                    <a:solidFill>
                      <a:schemeClr val="bg1"/>
                    </a:solidFill>
                    <a:latin typeface="Arial" panose="020B0604020202020204" pitchFamily="34" charset="0"/>
                  </a:endParaRPr>
                </a:p>
              </p:txBody>
            </p:sp>
          </p:grpSp>
          <p:sp>
            <p:nvSpPr>
              <p:cNvPr id="250" name="Rectangle: Rounded Corners 249">
                <a:extLst>
                  <a:ext uri="{FF2B5EF4-FFF2-40B4-BE49-F238E27FC236}">
                    <a16:creationId xmlns:a16="http://schemas.microsoft.com/office/drawing/2014/main" id="{1EB7E901-F985-4F8E-8CFD-74B05C1BA3D1}"/>
                  </a:ext>
                </a:extLst>
              </p:cNvPr>
              <p:cNvSpPr/>
              <p:nvPr/>
            </p:nvSpPr>
            <p:spPr>
              <a:xfrm>
                <a:off x="2802525" y="2899807"/>
                <a:ext cx="6254685" cy="1566139"/>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latin typeface="Arial" panose="020B0604020202020204" pitchFamily="34" charset="0"/>
                    <a:cs typeface="Arial" panose="020B0604020202020204" pitchFamily="34" charset="0"/>
                  </a:rPr>
                  <a:t>The project mandate is the first to initiate a project. The mandate is considered to be a pre-project document; it encapsulates the ideas and basic information that is available at this point.</a:t>
                </a:r>
                <a:endParaRPr lang="en-GB" sz="1200" kern="0" dirty="0">
                  <a:solidFill>
                    <a:schemeClr val="bg1"/>
                  </a:solidFill>
                  <a:latin typeface="Arial" panose="020B0604020202020204" pitchFamily="34" charset="0"/>
                  <a:ea typeface="+mn-lt"/>
                  <a:cs typeface="Arial" panose="020B0604020202020204" pitchFamily="34" charset="0"/>
                </a:endParaRPr>
              </a:p>
            </p:txBody>
          </p:sp>
        </p:grpSp>
        <p:pic>
          <p:nvPicPr>
            <p:cNvPr id="248" name="Graphic 247" descr="Close">
              <a:extLst>
                <a:ext uri="{FF2B5EF4-FFF2-40B4-BE49-F238E27FC236}">
                  <a16:creationId xmlns:a16="http://schemas.microsoft.com/office/drawing/2014/main" id="{741F1396-2782-4891-B578-AB6FC36242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61488" y="2022758"/>
              <a:ext cx="323931" cy="539462"/>
            </a:xfrm>
            <a:prstGeom prst="roundRect">
              <a:avLst/>
            </a:prstGeom>
          </p:spPr>
        </p:pic>
      </p:grpSp>
      <p:grpSp>
        <p:nvGrpSpPr>
          <p:cNvPr id="155" name="Text box - Plan stage">
            <a:extLst>
              <a:ext uri="{FF2B5EF4-FFF2-40B4-BE49-F238E27FC236}">
                <a16:creationId xmlns:a16="http://schemas.microsoft.com/office/drawing/2014/main" id="{53737206-ED22-4694-A3FA-AFE914387CE8}"/>
              </a:ext>
            </a:extLst>
          </p:cNvPr>
          <p:cNvGrpSpPr/>
          <p:nvPr/>
        </p:nvGrpSpPr>
        <p:grpSpPr>
          <a:xfrm>
            <a:off x="2906854" y="7097738"/>
            <a:ext cx="6719031" cy="1453125"/>
            <a:chOff x="3079096" y="1977792"/>
            <a:chExt cx="6719031" cy="3155819"/>
          </a:xfrm>
        </p:grpSpPr>
        <p:grpSp>
          <p:nvGrpSpPr>
            <p:cNvPr id="190" name="Group 189">
              <a:extLst>
                <a:ext uri="{FF2B5EF4-FFF2-40B4-BE49-F238E27FC236}">
                  <a16:creationId xmlns:a16="http://schemas.microsoft.com/office/drawing/2014/main" id="{AF2AEE01-AA0E-48AB-9FE9-9DC84CC64669}"/>
                </a:ext>
              </a:extLst>
            </p:cNvPr>
            <p:cNvGrpSpPr/>
            <p:nvPr/>
          </p:nvGrpSpPr>
          <p:grpSpPr>
            <a:xfrm>
              <a:off x="3079096" y="1977792"/>
              <a:ext cx="6719031" cy="3155819"/>
              <a:chOff x="2553147" y="1912859"/>
              <a:chExt cx="6719031" cy="3155819"/>
            </a:xfrm>
          </p:grpSpPr>
          <p:grpSp>
            <p:nvGrpSpPr>
              <p:cNvPr id="192" name="Group 191">
                <a:extLst>
                  <a:ext uri="{FF2B5EF4-FFF2-40B4-BE49-F238E27FC236}">
                    <a16:creationId xmlns:a16="http://schemas.microsoft.com/office/drawing/2014/main" id="{A8F3942E-F042-48E8-B4B5-7E0942BD7351}"/>
                  </a:ext>
                </a:extLst>
              </p:cNvPr>
              <p:cNvGrpSpPr/>
              <p:nvPr/>
            </p:nvGrpSpPr>
            <p:grpSpPr>
              <a:xfrm>
                <a:off x="2553147" y="1912859"/>
                <a:ext cx="6719031" cy="3155819"/>
                <a:chOff x="2662074" y="1946789"/>
                <a:chExt cx="6719031" cy="3155819"/>
              </a:xfrm>
            </p:grpSpPr>
            <p:sp>
              <p:nvSpPr>
                <p:cNvPr id="194" name="Rectangle 193">
                  <a:extLst>
                    <a:ext uri="{FF2B5EF4-FFF2-40B4-BE49-F238E27FC236}">
                      <a16:creationId xmlns:a16="http://schemas.microsoft.com/office/drawing/2014/main" id="{6D407CDC-5430-46B5-90CF-4AFE292F3504}"/>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5" name="TextBox 194">
                  <a:extLst>
                    <a:ext uri="{FF2B5EF4-FFF2-40B4-BE49-F238E27FC236}">
                      <a16:creationId xmlns:a16="http://schemas.microsoft.com/office/drawing/2014/main" id="{55976424-E007-48A9-9153-3E3F24BC24C5}"/>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Plan the stage</a:t>
                  </a:r>
                  <a:endParaRPr lang="en-US" b="1" dirty="0">
                    <a:solidFill>
                      <a:schemeClr val="bg1"/>
                    </a:solidFill>
                    <a:latin typeface="Arial" panose="020B0604020202020204" pitchFamily="34" charset="0"/>
                  </a:endParaRPr>
                </a:p>
              </p:txBody>
            </p:sp>
          </p:grpSp>
          <p:sp>
            <p:nvSpPr>
              <p:cNvPr id="193" name="Rectangle: Rounded Corners 192">
                <a:extLst>
                  <a:ext uri="{FF2B5EF4-FFF2-40B4-BE49-F238E27FC236}">
                    <a16:creationId xmlns:a16="http://schemas.microsoft.com/office/drawing/2014/main" id="{C2E809BD-116E-4EA3-A825-255717C2FAE4}"/>
                  </a:ext>
                </a:extLst>
              </p:cNvPr>
              <p:cNvSpPr/>
              <p:nvPr/>
            </p:nvSpPr>
            <p:spPr>
              <a:xfrm>
                <a:off x="2802525" y="2899807"/>
                <a:ext cx="6254685" cy="1566139"/>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solidFill>
                      <a:schemeClr val="bg1"/>
                    </a:solidFill>
                    <a:latin typeface="Arial" panose="020B0604020202020204" pitchFamily="34" charset="0"/>
                    <a:cs typeface="Arial" panose="020B0604020202020204" pitchFamily="34" charset="0"/>
                  </a:rPr>
                  <a:t>Plan what you are going to do in the stage, when you are going to do it and what resources you will need.</a:t>
                </a:r>
                <a:endParaRPr lang="en-GB" sz="1200" kern="0" dirty="0">
                  <a:solidFill>
                    <a:schemeClr val="bg1"/>
                  </a:solidFill>
                  <a:latin typeface="Arial"/>
                  <a:ea typeface="+mn-lt"/>
                  <a:cs typeface="Arial"/>
                </a:endParaRPr>
              </a:p>
            </p:txBody>
          </p:sp>
        </p:grpSp>
        <p:pic>
          <p:nvPicPr>
            <p:cNvPr id="191" name="Graphic 190" descr="Close">
              <a:extLst>
                <a:ext uri="{FF2B5EF4-FFF2-40B4-BE49-F238E27FC236}">
                  <a16:creationId xmlns:a16="http://schemas.microsoft.com/office/drawing/2014/main" id="{2AD1C751-A42D-48FB-B343-247E1B79E0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75364" y="2053306"/>
              <a:ext cx="323931" cy="539462"/>
            </a:xfrm>
            <a:prstGeom prst="roundRect">
              <a:avLst/>
            </a:prstGeom>
          </p:spPr>
        </p:pic>
      </p:grpSp>
      <p:grpSp>
        <p:nvGrpSpPr>
          <p:cNvPr id="232" name="Text box - Mobilise start team">
            <a:extLst>
              <a:ext uri="{FF2B5EF4-FFF2-40B4-BE49-F238E27FC236}">
                <a16:creationId xmlns:a16="http://schemas.microsoft.com/office/drawing/2014/main" id="{ED37E06F-092A-4598-A2DA-513712E242D9}"/>
              </a:ext>
            </a:extLst>
          </p:cNvPr>
          <p:cNvGrpSpPr/>
          <p:nvPr/>
        </p:nvGrpSpPr>
        <p:grpSpPr>
          <a:xfrm>
            <a:off x="2802588" y="7075808"/>
            <a:ext cx="6719031" cy="1453125"/>
            <a:chOff x="3079096" y="1977792"/>
            <a:chExt cx="6719031" cy="3155819"/>
          </a:xfrm>
        </p:grpSpPr>
        <p:grpSp>
          <p:nvGrpSpPr>
            <p:cNvPr id="233" name="Group 232">
              <a:extLst>
                <a:ext uri="{FF2B5EF4-FFF2-40B4-BE49-F238E27FC236}">
                  <a16:creationId xmlns:a16="http://schemas.microsoft.com/office/drawing/2014/main" id="{9C05A77B-180A-4C3A-BCCE-318289404233}"/>
                </a:ext>
              </a:extLst>
            </p:cNvPr>
            <p:cNvGrpSpPr/>
            <p:nvPr/>
          </p:nvGrpSpPr>
          <p:grpSpPr>
            <a:xfrm>
              <a:off x="3079096" y="1977792"/>
              <a:ext cx="6719031" cy="3155819"/>
              <a:chOff x="2553147" y="1912859"/>
              <a:chExt cx="6719031" cy="3155819"/>
            </a:xfrm>
          </p:grpSpPr>
          <p:grpSp>
            <p:nvGrpSpPr>
              <p:cNvPr id="235" name="Group 234">
                <a:extLst>
                  <a:ext uri="{FF2B5EF4-FFF2-40B4-BE49-F238E27FC236}">
                    <a16:creationId xmlns:a16="http://schemas.microsoft.com/office/drawing/2014/main" id="{8DAC7841-3BCE-48E4-B653-19F0CC315ADD}"/>
                  </a:ext>
                </a:extLst>
              </p:cNvPr>
              <p:cNvGrpSpPr/>
              <p:nvPr/>
            </p:nvGrpSpPr>
            <p:grpSpPr>
              <a:xfrm>
                <a:off x="2553147" y="1912859"/>
                <a:ext cx="6719031" cy="3155819"/>
                <a:chOff x="2662074" y="1946789"/>
                <a:chExt cx="6719031" cy="3155819"/>
              </a:xfrm>
            </p:grpSpPr>
            <p:sp>
              <p:nvSpPr>
                <p:cNvPr id="237" name="Rectangle 236">
                  <a:extLst>
                    <a:ext uri="{FF2B5EF4-FFF2-40B4-BE49-F238E27FC236}">
                      <a16:creationId xmlns:a16="http://schemas.microsoft.com/office/drawing/2014/main" id="{7DB0DB24-0CCC-4177-8E82-70BD69C882D2}"/>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8" name="TextBox 237">
                  <a:extLst>
                    <a:ext uri="{FF2B5EF4-FFF2-40B4-BE49-F238E27FC236}">
                      <a16:creationId xmlns:a16="http://schemas.microsoft.com/office/drawing/2014/main" id="{16AE0CCC-0560-46C1-9802-6456DFEA54BA}"/>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Mobilise start stage team</a:t>
                  </a:r>
                  <a:endParaRPr lang="en-US" b="1" dirty="0">
                    <a:solidFill>
                      <a:schemeClr val="bg1"/>
                    </a:solidFill>
                    <a:latin typeface="Arial" panose="020B0604020202020204" pitchFamily="34" charset="0"/>
                  </a:endParaRPr>
                </a:p>
              </p:txBody>
            </p:sp>
          </p:grpSp>
          <p:sp>
            <p:nvSpPr>
              <p:cNvPr id="236" name="Rectangle: Rounded Corners 235">
                <a:extLst>
                  <a:ext uri="{FF2B5EF4-FFF2-40B4-BE49-F238E27FC236}">
                    <a16:creationId xmlns:a16="http://schemas.microsoft.com/office/drawing/2014/main" id="{57FD5357-E71A-475A-8C42-FD21200F476B}"/>
                  </a:ext>
                </a:extLst>
              </p:cNvPr>
              <p:cNvSpPr/>
              <p:nvPr/>
            </p:nvSpPr>
            <p:spPr>
              <a:xfrm>
                <a:off x="2802525" y="2899807"/>
                <a:ext cx="6254685" cy="1566139"/>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latin typeface="Arial" panose="020B0604020202020204" pitchFamily="34" charset="0"/>
                    <a:cs typeface="Arial" panose="020B0604020202020204" pitchFamily="34" charset="0"/>
                  </a:rPr>
                  <a:t>At the beginning of every stage the project manager will need to put in place the resources needed to complete that state.   The start stage is no different and resources for the stage will be gathered ready to start work.</a:t>
                </a:r>
                <a:endParaRPr lang="en-GB" sz="1200" kern="0" dirty="0">
                  <a:solidFill>
                    <a:schemeClr val="bg1"/>
                  </a:solidFill>
                  <a:latin typeface="Arial" panose="020B0604020202020204" pitchFamily="34" charset="0"/>
                  <a:ea typeface="+mn-lt"/>
                  <a:cs typeface="Arial" panose="020B0604020202020204" pitchFamily="34" charset="0"/>
                </a:endParaRPr>
              </a:p>
            </p:txBody>
          </p:sp>
        </p:grpSp>
        <p:pic>
          <p:nvPicPr>
            <p:cNvPr id="234" name="Graphic 233" descr="Close">
              <a:extLst>
                <a:ext uri="{FF2B5EF4-FFF2-40B4-BE49-F238E27FC236}">
                  <a16:creationId xmlns:a16="http://schemas.microsoft.com/office/drawing/2014/main" id="{E0D91B8F-BD92-42FC-A3D1-567353751D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61488" y="2022758"/>
              <a:ext cx="323931" cy="539462"/>
            </a:xfrm>
            <a:prstGeom prst="roundRect">
              <a:avLst/>
            </a:prstGeom>
          </p:spPr>
        </p:pic>
      </p:grpSp>
      <p:grpSp>
        <p:nvGrpSpPr>
          <p:cNvPr id="225" name="Text box - Comms &amp; engagement">
            <a:extLst>
              <a:ext uri="{FF2B5EF4-FFF2-40B4-BE49-F238E27FC236}">
                <a16:creationId xmlns:a16="http://schemas.microsoft.com/office/drawing/2014/main" id="{B51EB145-8C68-4B1F-8972-3C7B0B7F6E08}"/>
              </a:ext>
            </a:extLst>
          </p:cNvPr>
          <p:cNvGrpSpPr/>
          <p:nvPr/>
        </p:nvGrpSpPr>
        <p:grpSpPr>
          <a:xfrm>
            <a:off x="2810186" y="7090626"/>
            <a:ext cx="6719031" cy="1453125"/>
            <a:chOff x="3079096" y="1977792"/>
            <a:chExt cx="6719031" cy="3155819"/>
          </a:xfrm>
        </p:grpSpPr>
        <p:grpSp>
          <p:nvGrpSpPr>
            <p:cNvPr id="226" name="Group 225">
              <a:extLst>
                <a:ext uri="{FF2B5EF4-FFF2-40B4-BE49-F238E27FC236}">
                  <a16:creationId xmlns:a16="http://schemas.microsoft.com/office/drawing/2014/main" id="{4D54415E-ADD5-4B13-8257-AA733A7DE7D8}"/>
                </a:ext>
              </a:extLst>
            </p:cNvPr>
            <p:cNvGrpSpPr/>
            <p:nvPr/>
          </p:nvGrpSpPr>
          <p:grpSpPr>
            <a:xfrm>
              <a:off x="3079096" y="1977792"/>
              <a:ext cx="6719031" cy="3155819"/>
              <a:chOff x="2553147" y="1912859"/>
              <a:chExt cx="6719031" cy="3155819"/>
            </a:xfrm>
          </p:grpSpPr>
          <p:grpSp>
            <p:nvGrpSpPr>
              <p:cNvPr id="228" name="Group 227">
                <a:extLst>
                  <a:ext uri="{FF2B5EF4-FFF2-40B4-BE49-F238E27FC236}">
                    <a16:creationId xmlns:a16="http://schemas.microsoft.com/office/drawing/2014/main" id="{6A3DF22C-D4A4-4A63-94F1-488414EE8D16}"/>
                  </a:ext>
                </a:extLst>
              </p:cNvPr>
              <p:cNvGrpSpPr/>
              <p:nvPr/>
            </p:nvGrpSpPr>
            <p:grpSpPr>
              <a:xfrm>
                <a:off x="2553147" y="1912859"/>
                <a:ext cx="6719031" cy="3155819"/>
                <a:chOff x="2662074" y="1946789"/>
                <a:chExt cx="6719031" cy="3155819"/>
              </a:xfrm>
            </p:grpSpPr>
            <p:sp>
              <p:nvSpPr>
                <p:cNvPr id="230" name="Rectangle 229">
                  <a:extLst>
                    <a:ext uri="{FF2B5EF4-FFF2-40B4-BE49-F238E27FC236}">
                      <a16:creationId xmlns:a16="http://schemas.microsoft.com/office/drawing/2014/main" id="{0F1470A6-F7B5-40A1-ABE1-065B4671B429}"/>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1" name="TextBox 230">
                  <a:extLst>
                    <a:ext uri="{FF2B5EF4-FFF2-40B4-BE49-F238E27FC236}">
                      <a16:creationId xmlns:a16="http://schemas.microsoft.com/office/drawing/2014/main" id="{B6FDD9EC-335C-43D9-A9ED-E2481E51C50E}"/>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Create initial comms &amp; engagement plan</a:t>
                  </a:r>
                  <a:endParaRPr lang="en-US" b="1" dirty="0">
                    <a:solidFill>
                      <a:schemeClr val="bg1"/>
                    </a:solidFill>
                    <a:latin typeface="Arial" panose="020B0604020202020204" pitchFamily="34" charset="0"/>
                  </a:endParaRPr>
                </a:p>
              </p:txBody>
            </p:sp>
          </p:grpSp>
          <p:sp>
            <p:nvSpPr>
              <p:cNvPr id="229" name="Rectangle: Rounded Corners 228">
                <a:extLst>
                  <a:ext uri="{FF2B5EF4-FFF2-40B4-BE49-F238E27FC236}">
                    <a16:creationId xmlns:a16="http://schemas.microsoft.com/office/drawing/2014/main" id="{1BFAB42B-75B7-41B3-95C8-3FD283848C92}"/>
                  </a:ext>
                </a:extLst>
              </p:cNvPr>
              <p:cNvSpPr/>
              <p:nvPr/>
            </p:nvSpPr>
            <p:spPr>
              <a:xfrm>
                <a:off x="2802525" y="2899807"/>
                <a:ext cx="6254685" cy="1566139"/>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latin typeface="Arial" panose="020B0604020202020204" pitchFamily="34" charset="0"/>
                    <a:cs typeface="Arial" panose="020B0604020202020204" pitchFamily="34" charset="0"/>
                  </a:rPr>
                  <a:t>This is the first draft of your comms &amp; engagement plan and will begin to identify stakeholders and how you will communicate with them.   The plan will develop further in later stages as your project progresses.</a:t>
                </a:r>
                <a:endParaRPr lang="en-GB" sz="1200" kern="0" dirty="0">
                  <a:solidFill>
                    <a:schemeClr val="bg1"/>
                  </a:solidFill>
                  <a:latin typeface="Arial" panose="020B0604020202020204" pitchFamily="34" charset="0"/>
                  <a:ea typeface="+mn-lt"/>
                  <a:cs typeface="Arial" panose="020B0604020202020204" pitchFamily="34" charset="0"/>
                </a:endParaRPr>
              </a:p>
            </p:txBody>
          </p:sp>
        </p:grpSp>
        <p:pic>
          <p:nvPicPr>
            <p:cNvPr id="227" name="Graphic 226" descr="Close">
              <a:extLst>
                <a:ext uri="{FF2B5EF4-FFF2-40B4-BE49-F238E27FC236}">
                  <a16:creationId xmlns:a16="http://schemas.microsoft.com/office/drawing/2014/main" id="{77036564-D875-4236-8A58-DD102E7898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61488" y="2022758"/>
              <a:ext cx="323931" cy="539462"/>
            </a:xfrm>
            <a:prstGeom prst="roundRect">
              <a:avLst/>
            </a:prstGeom>
          </p:spPr>
        </p:pic>
      </p:grpSp>
      <p:grpSp>
        <p:nvGrpSpPr>
          <p:cNvPr id="218" name="Text box - Project manager">
            <a:extLst>
              <a:ext uri="{FF2B5EF4-FFF2-40B4-BE49-F238E27FC236}">
                <a16:creationId xmlns:a16="http://schemas.microsoft.com/office/drawing/2014/main" id="{FB8E21AD-6A88-4D81-B45F-C0922162DB67}"/>
              </a:ext>
            </a:extLst>
          </p:cNvPr>
          <p:cNvGrpSpPr/>
          <p:nvPr/>
        </p:nvGrpSpPr>
        <p:grpSpPr>
          <a:xfrm>
            <a:off x="2928626" y="4460283"/>
            <a:ext cx="6719031" cy="1453125"/>
            <a:chOff x="3079096" y="1977792"/>
            <a:chExt cx="6719031" cy="3155819"/>
          </a:xfrm>
        </p:grpSpPr>
        <p:grpSp>
          <p:nvGrpSpPr>
            <p:cNvPr id="219" name="Group 218">
              <a:extLst>
                <a:ext uri="{FF2B5EF4-FFF2-40B4-BE49-F238E27FC236}">
                  <a16:creationId xmlns:a16="http://schemas.microsoft.com/office/drawing/2014/main" id="{58B2BCD8-DD36-4735-B2D0-0ADCA68942DC}"/>
                </a:ext>
              </a:extLst>
            </p:cNvPr>
            <p:cNvGrpSpPr/>
            <p:nvPr/>
          </p:nvGrpSpPr>
          <p:grpSpPr>
            <a:xfrm>
              <a:off x="3079096" y="1977792"/>
              <a:ext cx="6719031" cy="3155819"/>
              <a:chOff x="2553147" y="1912859"/>
              <a:chExt cx="6719031" cy="3155819"/>
            </a:xfrm>
          </p:grpSpPr>
          <p:grpSp>
            <p:nvGrpSpPr>
              <p:cNvPr id="221" name="Group 220">
                <a:extLst>
                  <a:ext uri="{FF2B5EF4-FFF2-40B4-BE49-F238E27FC236}">
                    <a16:creationId xmlns:a16="http://schemas.microsoft.com/office/drawing/2014/main" id="{A33102A3-EEB5-4A5C-919D-47A646C03245}"/>
                  </a:ext>
                </a:extLst>
              </p:cNvPr>
              <p:cNvGrpSpPr/>
              <p:nvPr/>
            </p:nvGrpSpPr>
            <p:grpSpPr>
              <a:xfrm>
                <a:off x="2553147" y="1912859"/>
                <a:ext cx="6719031" cy="3155819"/>
                <a:chOff x="2662074" y="1946789"/>
                <a:chExt cx="6719031" cy="3155819"/>
              </a:xfrm>
            </p:grpSpPr>
            <p:sp>
              <p:nvSpPr>
                <p:cNvPr id="223" name="Rectangle 222">
                  <a:extLst>
                    <a:ext uri="{FF2B5EF4-FFF2-40B4-BE49-F238E27FC236}">
                      <a16:creationId xmlns:a16="http://schemas.microsoft.com/office/drawing/2014/main" id="{2D6341F1-4F2B-41F2-84C8-17E719A43FA2}"/>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4" name="TextBox 223">
                  <a:extLst>
                    <a:ext uri="{FF2B5EF4-FFF2-40B4-BE49-F238E27FC236}">
                      <a16:creationId xmlns:a16="http://schemas.microsoft.com/office/drawing/2014/main" id="{B78F9B69-F173-46BA-A806-D4FA437E878B}"/>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Appoint the project manager</a:t>
                  </a:r>
                  <a:endParaRPr lang="en-US" b="1" dirty="0">
                    <a:solidFill>
                      <a:schemeClr val="bg1"/>
                    </a:solidFill>
                    <a:latin typeface="Arial" panose="020B0604020202020204" pitchFamily="34" charset="0"/>
                  </a:endParaRPr>
                </a:p>
              </p:txBody>
            </p:sp>
          </p:grpSp>
          <p:sp>
            <p:nvSpPr>
              <p:cNvPr id="222" name="Rectangle: Rounded Corners 221">
                <a:extLst>
                  <a:ext uri="{FF2B5EF4-FFF2-40B4-BE49-F238E27FC236}">
                    <a16:creationId xmlns:a16="http://schemas.microsoft.com/office/drawing/2014/main" id="{64F4D52A-0F63-4488-ADAA-1D204F8EB2D7}"/>
                  </a:ext>
                </a:extLst>
              </p:cNvPr>
              <p:cNvSpPr/>
              <p:nvPr/>
            </p:nvSpPr>
            <p:spPr>
              <a:xfrm>
                <a:off x="2859450" y="2899807"/>
                <a:ext cx="6197760" cy="1566140"/>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latin typeface="Arial" panose="020B0604020202020204" pitchFamily="34" charset="0"/>
                    <a:cs typeface="Arial" panose="020B0604020202020204" pitchFamily="34" charset="0"/>
                  </a:rPr>
                  <a:t>The project manager is responsible for day-to-day management of the project and will control and drive the project through its entire lifecycle. </a:t>
                </a:r>
                <a:endParaRPr lang="en-GB" sz="1200" kern="0" dirty="0">
                  <a:solidFill>
                    <a:schemeClr val="bg1"/>
                  </a:solidFill>
                  <a:latin typeface="Arial" panose="020B0604020202020204" pitchFamily="34" charset="0"/>
                  <a:ea typeface="+mn-lt"/>
                  <a:cs typeface="Arial" panose="020B0604020202020204" pitchFamily="34" charset="0"/>
                </a:endParaRPr>
              </a:p>
            </p:txBody>
          </p:sp>
        </p:grpSp>
        <p:pic>
          <p:nvPicPr>
            <p:cNvPr id="220" name="Graphic 219" descr="Close">
              <a:extLst>
                <a:ext uri="{FF2B5EF4-FFF2-40B4-BE49-F238E27FC236}">
                  <a16:creationId xmlns:a16="http://schemas.microsoft.com/office/drawing/2014/main" id="{4945FF3C-A8C3-4695-ABF1-AC3A483074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61488" y="2022758"/>
              <a:ext cx="323931" cy="539462"/>
            </a:xfrm>
            <a:prstGeom prst="roundRect">
              <a:avLst/>
            </a:prstGeom>
          </p:spPr>
        </p:pic>
      </p:grpSp>
      <p:grpSp>
        <p:nvGrpSpPr>
          <p:cNvPr id="239" name="Text box - Project sponsor">
            <a:extLst>
              <a:ext uri="{FF2B5EF4-FFF2-40B4-BE49-F238E27FC236}">
                <a16:creationId xmlns:a16="http://schemas.microsoft.com/office/drawing/2014/main" id="{02B81835-97C2-4858-947C-2BA046BF32CC}"/>
              </a:ext>
            </a:extLst>
          </p:cNvPr>
          <p:cNvGrpSpPr/>
          <p:nvPr/>
        </p:nvGrpSpPr>
        <p:grpSpPr>
          <a:xfrm>
            <a:off x="2919371" y="4494036"/>
            <a:ext cx="6719031" cy="1453125"/>
            <a:chOff x="3079096" y="1977792"/>
            <a:chExt cx="6719031" cy="3155819"/>
          </a:xfrm>
        </p:grpSpPr>
        <p:grpSp>
          <p:nvGrpSpPr>
            <p:cNvPr id="240" name="Group 239">
              <a:extLst>
                <a:ext uri="{FF2B5EF4-FFF2-40B4-BE49-F238E27FC236}">
                  <a16:creationId xmlns:a16="http://schemas.microsoft.com/office/drawing/2014/main" id="{C5A788FC-86DA-4EF7-9B80-E5E7D8323163}"/>
                </a:ext>
              </a:extLst>
            </p:cNvPr>
            <p:cNvGrpSpPr/>
            <p:nvPr/>
          </p:nvGrpSpPr>
          <p:grpSpPr>
            <a:xfrm>
              <a:off x="3079096" y="1977792"/>
              <a:ext cx="6719031" cy="3155819"/>
              <a:chOff x="2553147" y="1912859"/>
              <a:chExt cx="6719031" cy="3155819"/>
            </a:xfrm>
          </p:grpSpPr>
          <p:grpSp>
            <p:nvGrpSpPr>
              <p:cNvPr id="242" name="Group 241">
                <a:extLst>
                  <a:ext uri="{FF2B5EF4-FFF2-40B4-BE49-F238E27FC236}">
                    <a16:creationId xmlns:a16="http://schemas.microsoft.com/office/drawing/2014/main" id="{CE1A35DB-10CB-4E1B-9612-83308F565A39}"/>
                  </a:ext>
                </a:extLst>
              </p:cNvPr>
              <p:cNvGrpSpPr/>
              <p:nvPr/>
            </p:nvGrpSpPr>
            <p:grpSpPr>
              <a:xfrm>
                <a:off x="2553147" y="1912859"/>
                <a:ext cx="6719031" cy="3155819"/>
                <a:chOff x="2662074" y="1946789"/>
                <a:chExt cx="6719031" cy="3155819"/>
              </a:xfrm>
            </p:grpSpPr>
            <p:sp>
              <p:nvSpPr>
                <p:cNvPr id="244" name="Rectangle 243">
                  <a:extLst>
                    <a:ext uri="{FF2B5EF4-FFF2-40B4-BE49-F238E27FC236}">
                      <a16:creationId xmlns:a16="http://schemas.microsoft.com/office/drawing/2014/main" id="{EA34D0BC-5217-4D6D-AD21-673BA30CF676}"/>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5" name="TextBox 244">
                  <a:extLst>
                    <a:ext uri="{FF2B5EF4-FFF2-40B4-BE49-F238E27FC236}">
                      <a16:creationId xmlns:a16="http://schemas.microsoft.com/office/drawing/2014/main" id="{14C06723-8EFA-4712-8F2C-296F29C392D3}"/>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Appoint a project sponsor</a:t>
                  </a:r>
                  <a:endParaRPr lang="en-US" b="1" dirty="0">
                    <a:solidFill>
                      <a:schemeClr val="bg1"/>
                    </a:solidFill>
                    <a:latin typeface="Arial" panose="020B0604020202020204" pitchFamily="34" charset="0"/>
                  </a:endParaRPr>
                </a:p>
              </p:txBody>
            </p:sp>
          </p:grpSp>
          <p:sp>
            <p:nvSpPr>
              <p:cNvPr id="243" name="Rectangle: Rounded Corners 242">
                <a:extLst>
                  <a:ext uri="{FF2B5EF4-FFF2-40B4-BE49-F238E27FC236}">
                    <a16:creationId xmlns:a16="http://schemas.microsoft.com/office/drawing/2014/main" id="{D5F58C90-FF6B-42E4-9AF0-4DC7AB421635}"/>
                  </a:ext>
                </a:extLst>
              </p:cNvPr>
              <p:cNvSpPr/>
              <p:nvPr/>
            </p:nvSpPr>
            <p:spPr>
              <a:xfrm>
                <a:off x="2802525" y="2899807"/>
                <a:ext cx="6254685" cy="1566139"/>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latin typeface="Arial" panose="020B0604020202020204" pitchFamily="34" charset="0"/>
                    <a:cs typeface="Arial" panose="020B0604020202020204" pitchFamily="34" charset="0"/>
                  </a:rPr>
                  <a:t>An important senior management role. The sponsor is accountable for ensuring that the work is governed effectively and delivers the objectives that meet identified needs.</a:t>
                </a:r>
                <a:endParaRPr lang="en-GB" sz="1200" kern="0" dirty="0">
                  <a:solidFill>
                    <a:schemeClr val="bg1"/>
                  </a:solidFill>
                  <a:latin typeface="Arial" panose="020B0604020202020204" pitchFamily="34" charset="0"/>
                  <a:ea typeface="+mn-lt"/>
                  <a:cs typeface="Arial" panose="020B0604020202020204" pitchFamily="34" charset="0"/>
                </a:endParaRPr>
              </a:p>
            </p:txBody>
          </p:sp>
        </p:grpSp>
        <p:pic>
          <p:nvPicPr>
            <p:cNvPr id="241" name="Graphic 240" descr="Close">
              <a:extLst>
                <a:ext uri="{FF2B5EF4-FFF2-40B4-BE49-F238E27FC236}">
                  <a16:creationId xmlns:a16="http://schemas.microsoft.com/office/drawing/2014/main" id="{4A088D6F-029A-4C7D-B4ED-4C1E2ABCE9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61488" y="2022758"/>
              <a:ext cx="323931" cy="539462"/>
            </a:xfrm>
            <a:prstGeom prst="roundRect">
              <a:avLst/>
            </a:prstGeom>
          </p:spPr>
        </p:pic>
      </p:grpSp>
      <p:grpSp>
        <p:nvGrpSpPr>
          <p:cNvPr id="274" name="Text box - project vision">
            <a:extLst>
              <a:ext uri="{FF2B5EF4-FFF2-40B4-BE49-F238E27FC236}">
                <a16:creationId xmlns:a16="http://schemas.microsoft.com/office/drawing/2014/main" id="{9E1E093D-864A-45A7-ABCC-576A8B909AD7}"/>
              </a:ext>
            </a:extLst>
          </p:cNvPr>
          <p:cNvGrpSpPr/>
          <p:nvPr/>
        </p:nvGrpSpPr>
        <p:grpSpPr>
          <a:xfrm>
            <a:off x="2890649" y="4481236"/>
            <a:ext cx="6719031" cy="1453125"/>
            <a:chOff x="3079096" y="1977792"/>
            <a:chExt cx="6719031" cy="3155819"/>
          </a:xfrm>
        </p:grpSpPr>
        <p:grpSp>
          <p:nvGrpSpPr>
            <p:cNvPr id="275" name="Group 274">
              <a:extLst>
                <a:ext uri="{FF2B5EF4-FFF2-40B4-BE49-F238E27FC236}">
                  <a16:creationId xmlns:a16="http://schemas.microsoft.com/office/drawing/2014/main" id="{03305FA6-AEFF-4823-AFD7-DD34FDB21395}"/>
                </a:ext>
              </a:extLst>
            </p:cNvPr>
            <p:cNvGrpSpPr/>
            <p:nvPr/>
          </p:nvGrpSpPr>
          <p:grpSpPr>
            <a:xfrm>
              <a:off x="3079096" y="1977792"/>
              <a:ext cx="6719031" cy="3155819"/>
              <a:chOff x="2553147" y="1912859"/>
              <a:chExt cx="6719031" cy="3155819"/>
            </a:xfrm>
          </p:grpSpPr>
          <p:grpSp>
            <p:nvGrpSpPr>
              <p:cNvPr id="277" name="Group 276">
                <a:extLst>
                  <a:ext uri="{FF2B5EF4-FFF2-40B4-BE49-F238E27FC236}">
                    <a16:creationId xmlns:a16="http://schemas.microsoft.com/office/drawing/2014/main" id="{25262FBA-6CF6-4589-A887-BD7C6D20C154}"/>
                  </a:ext>
                </a:extLst>
              </p:cNvPr>
              <p:cNvGrpSpPr/>
              <p:nvPr/>
            </p:nvGrpSpPr>
            <p:grpSpPr>
              <a:xfrm>
                <a:off x="2553147" y="1912859"/>
                <a:ext cx="6719031" cy="3155819"/>
                <a:chOff x="2662074" y="1946789"/>
                <a:chExt cx="6719031" cy="3155819"/>
              </a:xfrm>
            </p:grpSpPr>
            <p:sp>
              <p:nvSpPr>
                <p:cNvPr id="279" name="Rectangle 278">
                  <a:extLst>
                    <a:ext uri="{FF2B5EF4-FFF2-40B4-BE49-F238E27FC236}">
                      <a16:creationId xmlns:a16="http://schemas.microsoft.com/office/drawing/2014/main" id="{06354FB9-39BF-48A7-A4F8-87D4B0F372E9}"/>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0" name="TextBox 279">
                  <a:extLst>
                    <a:ext uri="{FF2B5EF4-FFF2-40B4-BE49-F238E27FC236}">
                      <a16:creationId xmlns:a16="http://schemas.microsoft.com/office/drawing/2014/main" id="{2E2D754B-F297-40F4-8BF4-508B9F8BA388}"/>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Create a Project Vision</a:t>
                  </a:r>
                  <a:endParaRPr lang="en-US" b="1" dirty="0">
                    <a:solidFill>
                      <a:schemeClr val="bg1"/>
                    </a:solidFill>
                    <a:latin typeface="Arial" panose="020B0604020202020204" pitchFamily="34" charset="0"/>
                  </a:endParaRPr>
                </a:p>
              </p:txBody>
            </p:sp>
          </p:grpSp>
          <p:sp>
            <p:nvSpPr>
              <p:cNvPr id="278" name="Rectangle: Rounded Corners 277">
                <a:extLst>
                  <a:ext uri="{FF2B5EF4-FFF2-40B4-BE49-F238E27FC236}">
                    <a16:creationId xmlns:a16="http://schemas.microsoft.com/office/drawing/2014/main" id="{2CC833DB-F2DD-4DC5-9C42-ABF27A1F77B7}"/>
                  </a:ext>
                </a:extLst>
              </p:cNvPr>
              <p:cNvSpPr/>
              <p:nvPr/>
            </p:nvSpPr>
            <p:spPr>
              <a:xfrm>
                <a:off x="2802525" y="2899807"/>
                <a:ext cx="6254685" cy="1566139"/>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latin typeface="Arial" panose="020B0604020202020204" pitchFamily="34" charset="0"/>
                    <a:cs typeface="Arial" panose="020B0604020202020204" pitchFamily="34" charset="0"/>
                  </a:rPr>
                  <a:t>A vision is an idealistic view of the desired future to be created after successful project completion. It is a vivid description of what the business will be like to inspire the project stakeholders to initiate the project.</a:t>
                </a:r>
                <a:endParaRPr lang="en-GB" sz="1200" kern="0" dirty="0">
                  <a:solidFill>
                    <a:schemeClr val="bg1"/>
                  </a:solidFill>
                  <a:latin typeface="Arial" panose="020B0604020202020204" pitchFamily="34" charset="0"/>
                  <a:ea typeface="+mn-lt"/>
                  <a:cs typeface="Arial" panose="020B0604020202020204" pitchFamily="34" charset="0"/>
                </a:endParaRPr>
              </a:p>
            </p:txBody>
          </p:sp>
        </p:grpSp>
        <p:pic>
          <p:nvPicPr>
            <p:cNvPr id="276" name="Graphic 275" descr="Close">
              <a:extLst>
                <a:ext uri="{FF2B5EF4-FFF2-40B4-BE49-F238E27FC236}">
                  <a16:creationId xmlns:a16="http://schemas.microsoft.com/office/drawing/2014/main" id="{5D2B7831-F54D-452F-87B7-74747CF59C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61488" y="2022758"/>
              <a:ext cx="323931" cy="539462"/>
            </a:xfrm>
            <a:prstGeom prst="roundRect">
              <a:avLst/>
            </a:prstGeom>
          </p:spPr>
        </p:pic>
      </p:grpSp>
      <p:sp>
        <p:nvSpPr>
          <p:cNvPr id="196" name="TextBox 195">
            <a:extLst>
              <a:ext uri="{FF2B5EF4-FFF2-40B4-BE49-F238E27FC236}">
                <a16:creationId xmlns:a16="http://schemas.microsoft.com/office/drawing/2014/main" id="{9DF48D6F-D3B9-471E-90AC-91A30E91DF88}"/>
              </a:ext>
            </a:extLst>
          </p:cNvPr>
          <p:cNvSpPr txBox="1"/>
          <p:nvPr/>
        </p:nvSpPr>
        <p:spPr>
          <a:xfrm>
            <a:off x="331200" y="558000"/>
            <a:ext cx="5354376"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Initiating the Project</a:t>
            </a:r>
          </a:p>
        </p:txBody>
      </p:sp>
      <p:sp>
        <p:nvSpPr>
          <p:cNvPr id="197" name="TextBox 196">
            <a:extLst>
              <a:ext uri="{FF2B5EF4-FFF2-40B4-BE49-F238E27FC236}">
                <a16:creationId xmlns:a16="http://schemas.microsoft.com/office/drawing/2014/main" id="{C46C6CD9-66DC-48EC-8AB8-2054906BDC07}"/>
              </a:ext>
            </a:extLst>
          </p:cNvPr>
          <p:cNvSpPr txBox="1"/>
          <p:nvPr/>
        </p:nvSpPr>
        <p:spPr>
          <a:xfrm>
            <a:off x="641684" y="6448731"/>
            <a:ext cx="213360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Project discovery</a:t>
            </a:r>
          </a:p>
        </p:txBody>
      </p:sp>
      <p:sp>
        <p:nvSpPr>
          <p:cNvPr id="198" name="TextBox 197">
            <a:extLst>
              <a:ext uri="{FF2B5EF4-FFF2-40B4-BE49-F238E27FC236}">
                <a16:creationId xmlns:a16="http://schemas.microsoft.com/office/drawing/2014/main" id="{87442A4B-E2E9-478D-9230-94C98169E332}"/>
              </a:ext>
            </a:extLst>
          </p:cNvPr>
          <p:cNvSpPr txBox="1"/>
          <p:nvPr/>
        </p:nvSpPr>
        <p:spPr>
          <a:xfrm>
            <a:off x="9410921" y="6448731"/>
            <a:ext cx="2339999" cy="338554"/>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The project vision</a:t>
            </a:r>
          </a:p>
        </p:txBody>
      </p:sp>
      <p:grpSp>
        <p:nvGrpSpPr>
          <p:cNvPr id="3" name="Group 2">
            <a:extLst>
              <a:ext uri="{FF2B5EF4-FFF2-40B4-BE49-F238E27FC236}">
                <a16:creationId xmlns:a16="http://schemas.microsoft.com/office/drawing/2014/main" id="{35552684-EA17-4206-8C07-CBAFC5260EB5}"/>
              </a:ext>
            </a:extLst>
          </p:cNvPr>
          <p:cNvGrpSpPr/>
          <p:nvPr/>
        </p:nvGrpSpPr>
        <p:grpSpPr>
          <a:xfrm>
            <a:off x="6149629" y="6943097"/>
            <a:ext cx="2969549" cy="1642340"/>
            <a:chOff x="8176262" y="1394803"/>
            <a:chExt cx="2969549" cy="1642340"/>
          </a:xfrm>
        </p:grpSpPr>
        <p:sp>
          <p:nvSpPr>
            <p:cNvPr id="199" name="Rectangle: Rounded Corners 198">
              <a:extLst>
                <a:ext uri="{FF2B5EF4-FFF2-40B4-BE49-F238E27FC236}">
                  <a16:creationId xmlns:a16="http://schemas.microsoft.com/office/drawing/2014/main" id="{17CA0526-940B-423F-9ADA-119E87A08A19}"/>
                </a:ext>
              </a:extLst>
            </p:cNvPr>
            <p:cNvSpPr/>
            <p:nvPr/>
          </p:nvSpPr>
          <p:spPr>
            <a:xfrm>
              <a:off x="8183231" y="1394803"/>
              <a:ext cx="2962580" cy="294198"/>
            </a:xfrm>
            <a:prstGeom prst="roundRect">
              <a:avLst/>
            </a:prstGeom>
            <a:solidFill>
              <a:srgbClr val="44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Leadership &amp; team management</a:t>
              </a:r>
            </a:p>
          </p:txBody>
        </p:sp>
        <p:sp>
          <p:nvSpPr>
            <p:cNvPr id="200" name="Rectangle: Rounded Corners 199">
              <a:extLst>
                <a:ext uri="{FF2B5EF4-FFF2-40B4-BE49-F238E27FC236}">
                  <a16:creationId xmlns:a16="http://schemas.microsoft.com/office/drawing/2014/main" id="{F6ED460C-D6D2-40AA-9F09-D0DF6055FCD0}"/>
                </a:ext>
              </a:extLst>
            </p:cNvPr>
            <p:cNvSpPr/>
            <p:nvPr/>
          </p:nvSpPr>
          <p:spPr>
            <a:xfrm>
              <a:off x="8183231" y="1741544"/>
              <a:ext cx="2962580" cy="294198"/>
            </a:xfrm>
            <a:prstGeom prst="roundRect">
              <a:avLst/>
            </a:prstGeom>
            <a:solidFill>
              <a:srgbClr val="1DA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Professionalism</a:t>
              </a:r>
            </a:p>
          </p:txBody>
        </p:sp>
        <p:sp>
          <p:nvSpPr>
            <p:cNvPr id="201" name="Rectangle: Rounded Corners 200">
              <a:extLst>
                <a:ext uri="{FF2B5EF4-FFF2-40B4-BE49-F238E27FC236}">
                  <a16:creationId xmlns:a16="http://schemas.microsoft.com/office/drawing/2014/main" id="{48629887-7B6E-441A-8D91-932BF3BD8516}"/>
                </a:ext>
              </a:extLst>
            </p:cNvPr>
            <p:cNvSpPr/>
            <p:nvPr/>
          </p:nvSpPr>
          <p:spPr>
            <a:xfrm>
              <a:off x="8183231" y="2069199"/>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202" name="Rectangle: Rounded Corners 201">
              <a:extLst>
                <a:ext uri="{FF2B5EF4-FFF2-40B4-BE49-F238E27FC236}">
                  <a16:creationId xmlns:a16="http://schemas.microsoft.com/office/drawing/2014/main" id="{70477295-140D-4683-A9A9-94DCAB8EE5EB}"/>
                </a:ext>
              </a:extLst>
            </p:cNvPr>
            <p:cNvSpPr/>
            <p:nvPr/>
          </p:nvSpPr>
          <p:spPr>
            <a:xfrm>
              <a:off x="8183231" y="2401070"/>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217" name="Rectangle: Rounded Corners 216">
              <a:extLst>
                <a:ext uri="{FF2B5EF4-FFF2-40B4-BE49-F238E27FC236}">
                  <a16:creationId xmlns:a16="http://schemas.microsoft.com/office/drawing/2014/main" id="{339959AF-5354-4C93-B4EE-A5915B2F8A6D}"/>
                </a:ext>
              </a:extLst>
            </p:cNvPr>
            <p:cNvSpPr/>
            <p:nvPr/>
          </p:nvSpPr>
          <p:spPr>
            <a:xfrm>
              <a:off x="8176262" y="2742945"/>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sp>
        <p:nvSpPr>
          <p:cNvPr id="10" name="Oval 9">
            <a:extLst>
              <a:ext uri="{FF2B5EF4-FFF2-40B4-BE49-F238E27FC236}">
                <a16:creationId xmlns:a16="http://schemas.microsoft.com/office/drawing/2014/main" id="{684C7D48-70EB-4161-B40D-9613BDE894AF}"/>
              </a:ext>
            </a:extLst>
          </p:cNvPr>
          <p:cNvSpPr/>
          <p:nvPr/>
        </p:nvSpPr>
        <p:spPr>
          <a:xfrm>
            <a:off x="331200" y="1163529"/>
            <a:ext cx="679453" cy="629168"/>
          </a:xfrm>
          <a:prstGeom prst="ellipse">
            <a:avLst/>
          </a:prstGeom>
          <a:solidFill>
            <a:srgbClr val="724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i="1" dirty="0">
                <a:latin typeface="Calisto MT" panose="02040603050505030304" pitchFamily="18" charset="0"/>
              </a:rPr>
              <a:t>i</a:t>
            </a:r>
          </a:p>
        </p:txBody>
      </p:sp>
      <p:sp>
        <p:nvSpPr>
          <p:cNvPr id="118" name="Rectangle 117">
            <a:extLst>
              <a:ext uri="{FF2B5EF4-FFF2-40B4-BE49-F238E27FC236}">
                <a16:creationId xmlns:a16="http://schemas.microsoft.com/office/drawing/2014/main" id="{1B96EA3D-860D-4993-BF8E-30B7905553D1}"/>
              </a:ext>
            </a:extLst>
          </p:cNvPr>
          <p:cNvSpPr/>
          <p:nvPr/>
        </p:nvSpPr>
        <p:spPr>
          <a:xfrm>
            <a:off x="1010653" y="1021309"/>
            <a:ext cx="9603435" cy="784830"/>
          </a:xfrm>
          <a:prstGeom prst="rect">
            <a:avLst/>
          </a:prstGeom>
          <a:noFill/>
          <a:ln>
            <a:noFill/>
          </a:ln>
        </p:spPr>
        <p:txBody>
          <a:bodyPr wrap="square" anchor="t">
            <a:spAutoFit/>
          </a:bodyPr>
          <a:lstStyle/>
          <a:p>
            <a:r>
              <a:rPr lang="en-GB" sz="1500" b="1" dirty="0">
                <a:solidFill>
                  <a:srgbClr val="485E6D"/>
                </a:solidFill>
                <a:latin typeface="Arial"/>
                <a:cs typeface="Arial"/>
              </a:rPr>
              <a:t>Click each of the tasks </a:t>
            </a:r>
            <a:r>
              <a:rPr lang="en-GB" sz="1500" dirty="0">
                <a:solidFill>
                  <a:srgbClr val="485E6D"/>
                </a:solidFill>
                <a:latin typeface="Arial"/>
                <a:cs typeface="Arial"/>
              </a:rPr>
              <a:t>below to see more about the activities to kick-off a project. There is no set order to these but some tasks such as assigning a </a:t>
            </a:r>
            <a:r>
              <a:rPr lang="en-GB" sz="1500" b="1" dirty="0">
                <a:solidFill>
                  <a:srgbClr val="485E6D"/>
                </a:solidFill>
                <a:latin typeface="Arial"/>
                <a:cs typeface="Arial"/>
              </a:rPr>
              <a:t>Project Manager</a:t>
            </a:r>
            <a:r>
              <a:rPr lang="en-GB" sz="1500" dirty="0">
                <a:solidFill>
                  <a:srgbClr val="485E6D"/>
                </a:solidFill>
                <a:latin typeface="Arial"/>
                <a:cs typeface="Arial"/>
              </a:rPr>
              <a:t>/</a:t>
            </a:r>
            <a:r>
              <a:rPr lang="en-GB" sz="1500" b="1" dirty="0">
                <a:solidFill>
                  <a:srgbClr val="485E6D"/>
                </a:solidFill>
                <a:latin typeface="Arial"/>
                <a:cs typeface="Arial"/>
              </a:rPr>
              <a:t>Sponsor </a:t>
            </a:r>
            <a:r>
              <a:rPr lang="en-GB" sz="1500" dirty="0">
                <a:solidFill>
                  <a:srgbClr val="485E6D"/>
                </a:solidFill>
                <a:latin typeface="Arial"/>
                <a:cs typeface="Arial"/>
              </a:rPr>
              <a:t>need to be the first things to complete in order to do other tasks. </a:t>
            </a:r>
          </a:p>
        </p:txBody>
      </p:sp>
      <p:grpSp>
        <p:nvGrpSpPr>
          <p:cNvPr id="210" name="Text box - Identify stakeholders">
            <a:extLst>
              <a:ext uri="{FF2B5EF4-FFF2-40B4-BE49-F238E27FC236}">
                <a16:creationId xmlns:a16="http://schemas.microsoft.com/office/drawing/2014/main" id="{391FF44D-E390-418B-A2C3-96095EE59885}"/>
              </a:ext>
            </a:extLst>
          </p:cNvPr>
          <p:cNvGrpSpPr/>
          <p:nvPr/>
        </p:nvGrpSpPr>
        <p:grpSpPr>
          <a:xfrm>
            <a:off x="2789176" y="7173028"/>
            <a:ext cx="6719031" cy="1453125"/>
            <a:chOff x="3079096" y="1977792"/>
            <a:chExt cx="6719031" cy="3155819"/>
          </a:xfrm>
        </p:grpSpPr>
        <p:grpSp>
          <p:nvGrpSpPr>
            <p:cNvPr id="211" name="Group 210">
              <a:extLst>
                <a:ext uri="{FF2B5EF4-FFF2-40B4-BE49-F238E27FC236}">
                  <a16:creationId xmlns:a16="http://schemas.microsoft.com/office/drawing/2014/main" id="{73819C39-A5C6-4DB0-98EA-929D69CC312F}"/>
                </a:ext>
              </a:extLst>
            </p:cNvPr>
            <p:cNvGrpSpPr/>
            <p:nvPr/>
          </p:nvGrpSpPr>
          <p:grpSpPr>
            <a:xfrm>
              <a:off x="3079096" y="1977792"/>
              <a:ext cx="6719031" cy="3155819"/>
              <a:chOff x="2553147" y="1912859"/>
              <a:chExt cx="6719031" cy="3155819"/>
            </a:xfrm>
          </p:grpSpPr>
          <p:grpSp>
            <p:nvGrpSpPr>
              <p:cNvPr id="213" name="Group 212">
                <a:extLst>
                  <a:ext uri="{FF2B5EF4-FFF2-40B4-BE49-F238E27FC236}">
                    <a16:creationId xmlns:a16="http://schemas.microsoft.com/office/drawing/2014/main" id="{A469D00C-4F3A-4218-9ED3-3C8F4C167E24}"/>
                  </a:ext>
                </a:extLst>
              </p:cNvPr>
              <p:cNvGrpSpPr/>
              <p:nvPr/>
            </p:nvGrpSpPr>
            <p:grpSpPr>
              <a:xfrm>
                <a:off x="2553147" y="1912859"/>
                <a:ext cx="6719031" cy="3155819"/>
                <a:chOff x="2662074" y="1946789"/>
                <a:chExt cx="6719031" cy="3155819"/>
              </a:xfrm>
            </p:grpSpPr>
            <p:sp>
              <p:nvSpPr>
                <p:cNvPr id="215" name="Rectangle 214">
                  <a:extLst>
                    <a:ext uri="{FF2B5EF4-FFF2-40B4-BE49-F238E27FC236}">
                      <a16:creationId xmlns:a16="http://schemas.microsoft.com/office/drawing/2014/main" id="{85EA2B0B-2AE2-4A7C-B869-BEDEF2187562}"/>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6" name="TextBox 215">
                  <a:extLst>
                    <a:ext uri="{FF2B5EF4-FFF2-40B4-BE49-F238E27FC236}">
                      <a16:creationId xmlns:a16="http://schemas.microsoft.com/office/drawing/2014/main" id="{E5BF9C27-15DF-4298-8027-B7ED291FFB03}"/>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Identify stakeholders</a:t>
                  </a:r>
                  <a:endParaRPr lang="en-US" b="1" dirty="0">
                    <a:solidFill>
                      <a:schemeClr val="bg1"/>
                    </a:solidFill>
                    <a:latin typeface="Arial" panose="020B0604020202020204" pitchFamily="34" charset="0"/>
                  </a:endParaRPr>
                </a:p>
              </p:txBody>
            </p:sp>
          </p:grpSp>
          <p:sp>
            <p:nvSpPr>
              <p:cNvPr id="214" name="Rectangle: Rounded Corners 213">
                <a:extLst>
                  <a:ext uri="{FF2B5EF4-FFF2-40B4-BE49-F238E27FC236}">
                    <a16:creationId xmlns:a16="http://schemas.microsoft.com/office/drawing/2014/main" id="{5FD9C839-07EA-4F47-A74E-C4A8508E1BD4}"/>
                  </a:ext>
                </a:extLst>
              </p:cNvPr>
              <p:cNvSpPr/>
              <p:nvPr/>
            </p:nvSpPr>
            <p:spPr>
              <a:xfrm>
                <a:off x="2802525" y="2899807"/>
                <a:ext cx="6254685" cy="1566139"/>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solidFill>
                      <a:schemeClr val="bg1"/>
                    </a:solidFill>
                    <a:latin typeface="Arial" panose="020B0604020202020204" pitchFamily="34" charset="0"/>
                    <a:cs typeface="Arial" panose="020B0604020202020204" pitchFamily="34" charset="0"/>
                  </a:rPr>
                  <a:t>Identify and map all stakeholders for the project,   That is any </a:t>
                </a:r>
                <a:r>
                  <a:rPr lang="en-GB" sz="1200" dirty="0">
                    <a:latin typeface="Arial" panose="020B0604020202020204" pitchFamily="34" charset="0"/>
                    <a:cs typeface="Arial" panose="020B0604020202020204" pitchFamily="34" charset="0"/>
                  </a:rPr>
                  <a:t>organisation or person who has an interest or role in the project or are impacted by it.</a:t>
                </a:r>
                <a:endParaRPr lang="en-GB" sz="1200" kern="0" dirty="0">
                  <a:solidFill>
                    <a:schemeClr val="bg1"/>
                  </a:solidFill>
                  <a:latin typeface="Arial" panose="020B0604020202020204" pitchFamily="34" charset="0"/>
                  <a:ea typeface="+mn-lt"/>
                  <a:cs typeface="Arial" panose="020B0604020202020204" pitchFamily="34" charset="0"/>
                </a:endParaRPr>
              </a:p>
            </p:txBody>
          </p:sp>
        </p:grpSp>
        <p:pic>
          <p:nvPicPr>
            <p:cNvPr id="212" name="Graphic 211" descr="Close">
              <a:extLst>
                <a:ext uri="{FF2B5EF4-FFF2-40B4-BE49-F238E27FC236}">
                  <a16:creationId xmlns:a16="http://schemas.microsoft.com/office/drawing/2014/main" id="{9FD6B0C0-26B2-47BA-8FC3-44B9D3D215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88431" y="2055604"/>
              <a:ext cx="323931" cy="539462"/>
            </a:xfrm>
            <a:prstGeom prst="roundRect">
              <a:avLst/>
            </a:prstGeom>
          </p:spPr>
        </p:pic>
      </p:grpSp>
    </p:spTree>
    <p:extLst>
      <p:ext uri="{BB962C8B-B14F-4D97-AF65-F5344CB8AC3E}">
        <p14:creationId xmlns:p14="http://schemas.microsoft.com/office/powerpoint/2010/main" val="32241649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4.07407E-6 L 0.00091 -0.34098 " pathEditMode="relative" rAng="0" ptsTypes="AA">
                                      <p:cBhvr>
                                        <p:cTn id="6" dur="2000" fill="hold"/>
                                        <p:tgtEl>
                                          <p:spTgt spid="3"/>
                                        </p:tgtEl>
                                        <p:attrNameLst>
                                          <p:attrName>ppt_x</p:attrName>
                                          <p:attrName>ppt_y</p:attrName>
                                        </p:attrNameLst>
                                      </p:cBhvr>
                                      <p:rCtr x="39" y="-1706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091 -0.34098 L -1.66667E-6 -2.22222E-6 " pathEditMode="relative" rAng="0" ptsTypes="AA">
                                      <p:cBhvr>
                                        <p:cTn id="10" dur="2000" fill="hold"/>
                                        <p:tgtEl>
                                          <p:spTgt spid="3"/>
                                        </p:tgtEl>
                                        <p:attrNameLst>
                                          <p:attrName>ppt_x</p:attrName>
                                          <p:attrName>ppt_y</p:attrName>
                                        </p:attrNameLst>
                                      </p:cBhvr>
                                      <p:rCtr x="-52" y="17477"/>
                                    </p:animMotion>
                                  </p:childTnLst>
                                </p:cTn>
                              </p:par>
                            </p:childTnLst>
                          </p:cTn>
                        </p:par>
                      </p:childTnLst>
                    </p:cTn>
                  </p:par>
                </p:childTnLst>
              </p:cTn>
              <p:nextCondLst>
                <p:cond evt="onClick" delay="0">
                  <p:tgtEl>
                    <p:spTgt spid="60"/>
                  </p:tgtEl>
                </p:cond>
              </p:nextCondLst>
            </p:seq>
            <p:seq concurrent="1" nextAc="seek">
              <p:cTn id="11" restart="whenNotActive" fill="hold" evtFilter="cancelBubble" nodeType="interactiveSeq">
                <p:stCondLst>
                  <p:cond evt="onClick" delay="0">
                    <p:tgtEl>
                      <p:spTgt spid="30"/>
                    </p:tgtEl>
                  </p:cond>
                </p:stCondLst>
                <p:endSync evt="end" delay="0">
                  <p:rtn val="all"/>
                </p:endSync>
                <p:childTnLst>
                  <p:par>
                    <p:cTn id="12" fill="hold">
                      <p:stCondLst>
                        <p:cond delay="0"/>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2.08333E-6 -2.59259E-6 L 2.08333E-6 -0.49768 " pathEditMode="relative" rAng="0" ptsTypes="AA">
                                      <p:cBhvr>
                                        <p:cTn id="15" dur="2000" fill="hold"/>
                                        <p:tgtEl>
                                          <p:spTgt spid="260"/>
                                        </p:tgtEl>
                                        <p:attrNameLst>
                                          <p:attrName>ppt_x</p:attrName>
                                          <p:attrName>ppt_y</p:attrName>
                                        </p:attrNameLst>
                                      </p:cBhvr>
                                      <p:rCtr x="0" y="-24884"/>
                                    </p:animMotion>
                                  </p:childTnLst>
                                </p:cTn>
                              </p:par>
                            </p:childTnLst>
                          </p:cTn>
                        </p:par>
                      </p:childTnLst>
                    </p:cTn>
                  </p:par>
                </p:childTnLst>
              </p:cTn>
              <p:nextCondLst>
                <p:cond evt="onClick" delay="0">
                  <p:tgtEl>
                    <p:spTgt spid="30"/>
                  </p:tgtEl>
                </p:cond>
              </p:nextCondLst>
            </p:seq>
            <p:seq concurrent="1" nextAc="seek">
              <p:cTn id="16" restart="whenNotActive" fill="hold" evtFilter="cancelBubble" nodeType="interactiveSeq">
                <p:stCondLst>
                  <p:cond evt="onClick" delay="0">
                    <p:tgtEl>
                      <p:spTgt spid="260"/>
                    </p:tgtEl>
                  </p:cond>
                </p:stCondLst>
                <p:endSync evt="end" delay="0">
                  <p:rtn val="all"/>
                </p:endSync>
                <p:childTnLst>
                  <p:par>
                    <p:cTn id="17" fill="hold">
                      <p:stCondLst>
                        <p:cond delay="0"/>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2.08333E-6 -0.49768 L 3.54167E-6 -1.89085E-16 " pathEditMode="relative" rAng="0" ptsTypes="AA">
                                      <p:cBhvr>
                                        <p:cTn id="20" dur="2000" fill="hold"/>
                                        <p:tgtEl>
                                          <p:spTgt spid="260"/>
                                        </p:tgtEl>
                                        <p:attrNameLst>
                                          <p:attrName>ppt_x</p:attrName>
                                          <p:attrName>ppt_y</p:attrName>
                                        </p:attrNameLst>
                                      </p:cBhvr>
                                      <p:rCtr x="-52" y="24931"/>
                                    </p:animMotion>
                                  </p:childTnLst>
                                </p:cTn>
                              </p:par>
                            </p:childTnLst>
                          </p:cTn>
                        </p:par>
                      </p:childTnLst>
                    </p:cTn>
                  </p:par>
                </p:childTnLst>
              </p:cTn>
              <p:nextCondLst>
                <p:cond evt="onClick" delay="0">
                  <p:tgtEl>
                    <p:spTgt spid="260"/>
                  </p:tgtEl>
                </p:cond>
              </p:nextCondLst>
            </p:seq>
            <p:seq concurrent="1" nextAc="seek">
              <p:cTn id="21" restart="whenNotActive" fill="hold" evtFilter="cancelBubble" nodeType="interactiveSeq">
                <p:stCondLst>
                  <p:cond evt="onClick" delay="0">
                    <p:tgtEl>
                      <p:spTgt spid="27"/>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2.08333E-6 -2.22222E-6 L 3.54167E-6 -0.49606 " pathEditMode="relative" rAng="0" ptsTypes="AA">
                                      <p:cBhvr>
                                        <p:cTn id="25" dur="2000" fill="hold"/>
                                        <p:tgtEl>
                                          <p:spTgt spid="203"/>
                                        </p:tgtEl>
                                        <p:attrNameLst>
                                          <p:attrName>ppt_x</p:attrName>
                                          <p:attrName>ppt_y</p:attrName>
                                        </p:attrNameLst>
                                      </p:cBhvr>
                                      <p:rCtr x="-52" y="-24815"/>
                                    </p:animMotion>
                                  </p:childTnLst>
                                </p:cTn>
                              </p:par>
                            </p:childTnLst>
                          </p:cTn>
                        </p:par>
                      </p:childTnLst>
                    </p:cTn>
                  </p:par>
                </p:childTnLst>
              </p:cTn>
              <p:nextCondLst>
                <p:cond evt="onClick" delay="0">
                  <p:tgtEl>
                    <p:spTgt spid="27"/>
                  </p:tgtEl>
                </p:cond>
              </p:nextCondLst>
            </p:seq>
            <p:seq concurrent="1" nextAc="seek">
              <p:cTn id="26" restart="whenNotActive" fill="hold" evtFilter="cancelBubble" nodeType="interactiveSeq">
                <p:stCondLst>
                  <p:cond evt="onClick" delay="0">
                    <p:tgtEl>
                      <p:spTgt spid="203"/>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2.08333E-6 -0.49606 L -1.875E-6 7.40741E-7 " pathEditMode="relative" rAng="0" ptsTypes="AA">
                                      <p:cBhvr>
                                        <p:cTn id="30" dur="2000" fill="hold"/>
                                        <p:tgtEl>
                                          <p:spTgt spid="203"/>
                                        </p:tgtEl>
                                        <p:attrNameLst>
                                          <p:attrName>ppt_x</p:attrName>
                                          <p:attrName>ppt_y</p:attrName>
                                        </p:attrNameLst>
                                      </p:cBhvr>
                                      <p:rCtr x="117" y="24769"/>
                                    </p:animMotion>
                                  </p:childTnLst>
                                </p:cTn>
                              </p:par>
                            </p:childTnLst>
                          </p:cTn>
                        </p:par>
                      </p:childTnLst>
                    </p:cTn>
                  </p:par>
                </p:childTnLst>
              </p:cTn>
              <p:nextCondLst>
                <p:cond evt="onClick" delay="0">
                  <p:tgtEl>
                    <p:spTgt spid="203"/>
                  </p:tgtEl>
                </p:cond>
              </p:nextCondLst>
            </p:seq>
            <p:seq concurrent="1" nextAc="seek">
              <p:cTn id="31" restart="whenNotActive" fill="hold" evtFilter="cancelBubble" nodeType="interactiveSeq">
                <p:stCondLst>
                  <p:cond evt="onClick" delay="0">
                    <p:tgtEl>
                      <p:spTgt spid="13"/>
                    </p:tgtEl>
                  </p:cond>
                </p:stCondLst>
                <p:endSync evt="end" delay="0">
                  <p:rtn val="all"/>
                </p:endSync>
                <p:childTnLst>
                  <p:par>
                    <p:cTn id="32" fill="hold">
                      <p:stCondLst>
                        <p:cond delay="0"/>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2.08333E-7 3.7037E-6 L -0.00143 -0.50139 " pathEditMode="relative" rAng="0" ptsTypes="AA">
                                      <p:cBhvr>
                                        <p:cTn id="35" dur="2000" fill="hold"/>
                                        <p:tgtEl>
                                          <p:spTgt spid="281"/>
                                        </p:tgtEl>
                                        <p:attrNameLst>
                                          <p:attrName>ppt_x</p:attrName>
                                          <p:attrName>ppt_y</p:attrName>
                                        </p:attrNameLst>
                                      </p:cBhvr>
                                      <p:rCtr x="52" y="-24676"/>
                                    </p:animMotion>
                                  </p:childTnLst>
                                </p:cTn>
                              </p:par>
                            </p:childTnLst>
                          </p:cTn>
                        </p:par>
                      </p:childTnLst>
                    </p:cTn>
                  </p:par>
                </p:childTnLst>
              </p:cTn>
              <p:nextCondLst>
                <p:cond evt="onClick" delay="0">
                  <p:tgtEl>
                    <p:spTgt spid="13"/>
                  </p:tgtEl>
                </p:cond>
              </p:nextCondLst>
            </p:seq>
            <p:seq concurrent="1" nextAc="seek">
              <p:cTn id="36" restart="whenNotActive" fill="hold" evtFilter="cancelBubble" nodeType="interactiveSeq">
                <p:stCondLst>
                  <p:cond evt="onClick" delay="0">
                    <p:tgtEl>
                      <p:spTgt spid="281"/>
                    </p:tgtEl>
                  </p:cond>
                </p:stCondLst>
                <p:endSync evt="end" delay="0">
                  <p:rtn val="all"/>
                </p:endSync>
                <p:childTnLst>
                  <p:par>
                    <p:cTn id="37" fill="hold">
                      <p:stCondLst>
                        <p:cond delay="0"/>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0.00143 -0.50139 L 7.39968E-18 -1.85185E-6 " pathEditMode="relative" rAng="0" ptsTypes="AA">
                                      <p:cBhvr>
                                        <p:cTn id="40" dur="2000" fill="hold"/>
                                        <p:tgtEl>
                                          <p:spTgt spid="281"/>
                                        </p:tgtEl>
                                        <p:attrNameLst>
                                          <p:attrName>ppt_x</p:attrName>
                                          <p:attrName>ppt_y</p:attrName>
                                        </p:attrNameLst>
                                      </p:cBhvr>
                                      <p:rCtr x="65" y="25023"/>
                                    </p:animMotion>
                                  </p:childTnLst>
                                </p:cTn>
                              </p:par>
                            </p:childTnLst>
                          </p:cTn>
                        </p:par>
                      </p:childTnLst>
                    </p:cTn>
                  </p:par>
                </p:childTnLst>
              </p:cTn>
              <p:nextCondLst>
                <p:cond evt="onClick" delay="0">
                  <p:tgtEl>
                    <p:spTgt spid="281"/>
                  </p:tgtEl>
                </p:cond>
              </p:nextCondLst>
            </p:seq>
            <p:seq concurrent="1" nextAc="seek">
              <p:cTn id="41" restart="whenNotActive" fill="hold" evtFilter="cancelBubble" nodeType="interactiveSeq">
                <p:stCondLst>
                  <p:cond evt="onClick" delay="0">
                    <p:tgtEl>
                      <p:spTgt spid="115"/>
                    </p:tgtEl>
                  </p:cond>
                </p:stCondLst>
                <p:endSync evt="end" delay="0">
                  <p:rtn val="all"/>
                </p:endSync>
                <p:childTnLst>
                  <p:par>
                    <p:cTn id="42" fill="hold">
                      <p:stCondLst>
                        <p:cond delay="0"/>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4.16667E-7 7.40741E-7 L -0.00091 -0.50162 " pathEditMode="relative" rAng="0" ptsTypes="AA">
                                      <p:cBhvr>
                                        <p:cTn id="45" dur="2000" fill="hold"/>
                                        <p:tgtEl>
                                          <p:spTgt spid="122"/>
                                        </p:tgtEl>
                                        <p:attrNameLst>
                                          <p:attrName>ppt_x</p:attrName>
                                          <p:attrName>ppt_y</p:attrName>
                                        </p:attrNameLst>
                                      </p:cBhvr>
                                      <p:rCtr x="-52" y="-25093"/>
                                    </p:animMotion>
                                  </p:childTnLst>
                                </p:cTn>
                              </p:par>
                            </p:childTnLst>
                          </p:cTn>
                        </p:par>
                      </p:childTnLst>
                    </p:cTn>
                  </p:par>
                </p:childTnLst>
              </p:cTn>
              <p:nextCondLst>
                <p:cond evt="onClick" delay="0">
                  <p:tgtEl>
                    <p:spTgt spid="115"/>
                  </p:tgtEl>
                </p:cond>
              </p:nextCondLst>
            </p:seq>
            <p:seq concurrent="1" nextAc="seek">
              <p:cTn id="46" restart="whenNotActive" fill="hold" evtFilter="cancelBubble" nodeType="interactiveSeq">
                <p:stCondLst>
                  <p:cond evt="onClick" delay="0">
                    <p:tgtEl>
                      <p:spTgt spid="122"/>
                    </p:tgtEl>
                  </p:cond>
                </p:stCondLst>
                <p:endSync evt="end" delay="0">
                  <p:rtn val="all"/>
                </p:endSync>
                <p:childTnLst>
                  <p:par>
                    <p:cTn id="47" fill="hold">
                      <p:stCondLst>
                        <p:cond delay="0"/>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0.00091 -0.50162 L 4.16667E-7 7.40741E-7 " pathEditMode="relative" rAng="0" ptsTypes="AA">
                                      <p:cBhvr>
                                        <p:cTn id="50" dur="2000" fill="hold"/>
                                        <p:tgtEl>
                                          <p:spTgt spid="122"/>
                                        </p:tgtEl>
                                        <p:attrNameLst>
                                          <p:attrName>ppt_x</p:attrName>
                                          <p:attrName>ppt_y</p:attrName>
                                        </p:attrNameLst>
                                      </p:cBhvr>
                                      <p:rCtr x="39" y="25069"/>
                                    </p:animMotion>
                                  </p:childTnLst>
                                </p:cTn>
                              </p:par>
                            </p:childTnLst>
                          </p:cTn>
                        </p:par>
                      </p:childTnLst>
                    </p:cTn>
                  </p:par>
                </p:childTnLst>
              </p:cTn>
              <p:nextCondLst>
                <p:cond evt="onClick" delay="0">
                  <p:tgtEl>
                    <p:spTgt spid="122"/>
                  </p:tgtEl>
                </p:cond>
              </p:nextCondLst>
            </p:seq>
            <p:seq concurrent="1" nextAc="seek">
              <p:cTn id="51" restart="whenNotActive" fill="hold" evtFilter="cancelBubble" nodeType="interactiveSeq">
                <p:stCondLst>
                  <p:cond evt="onClick" delay="0">
                    <p:tgtEl>
                      <p:spTgt spid="50"/>
                    </p:tgtEl>
                  </p:cond>
                </p:stCondLst>
                <p:endSync evt="end" delay="0">
                  <p:rtn val="all"/>
                </p:endSync>
                <p:childTnLst>
                  <p:par>
                    <p:cTn id="52" fill="hold">
                      <p:stCondLst>
                        <p:cond delay="0"/>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4.16667E-7 -1.48148E-6 L -0.00143 -0.49792 " pathEditMode="relative" rAng="0" ptsTypes="AA">
                                      <p:cBhvr>
                                        <p:cTn id="55" dur="2000" fill="hold"/>
                                        <p:tgtEl>
                                          <p:spTgt spid="253"/>
                                        </p:tgtEl>
                                        <p:attrNameLst>
                                          <p:attrName>ppt_x</p:attrName>
                                          <p:attrName>ppt_y</p:attrName>
                                        </p:attrNameLst>
                                      </p:cBhvr>
                                      <p:rCtr x="-78" y="-24907"/>
                                    </p:animMotion>
                                  </p:childTnLst>
                                </p:cTn>
                              </p:par>
                            </p:childTnLst>
                          </p:cTn>
                        </p:par>
                      </p:childTnLst>
                    </p:cTn>
                  </p:par>
                </p:childTnLst>
              </p:cTn>
              <p:nextCondLst>
                <p:cond evt="onClick" delay="0">
                  <p:tgtEl>
                    <p:spTgt spid="50"/>
                  </p:tgtEl>
                </p:cond>
              </p:nextCondLst>
            </p:seq>
            <p:seq concurrent="1" nextAc="seek">
              <p:cTn id="56" restart="whenNotActive" fill="hold" evtFilter="cancelBubble" nodeType="interactiveSeq">
                <p:stCondLst>
                  <p:cond evt="onClick" delay="0">
                    <p:tgtEl>
                      <p:spTgt spid="253"/>
                    </p:tgtEl>
                  </p:cond>
                </p:stCondLst>
                <p:endSync evt="end" delay="0">
                  <p:rtn val="all"/>
                </p:endSync>
                <p:childTnLst>
                  <p:par>
                    <p:cTn id="57" fill="hold">
                      <p:stCondLst>
                        <p:cond delay="0"/>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0.00143 -0.49792 L -4.16667E-7 -1.48148E-6 " pathEditMode="relative" rAng="0" ptsTypes="AA">
                                      <p:cBhvr>
                                        <p:cTn id="60" dur="2000" fill="hold"/>
                                        <p:tgtEl>
                                          <p:spTgt spid="253"/>
                                        </p:tgtEl>
                                        <p:attrNameLst>
                                          <p:attrName>ppt_x</p:attrName>
                                          <p:attrName>ppt_y</p:attrName>
                                        </p:attrNameLst>
                                      </p:cBhvr>
                                      <p:rCtr x="65" y="24884"/>
                                    </p:animMotion>
                                  </p:childTnLst>
                                </p:cTn>
                              </p:par>
                            </p:childTnLst>
                          </p:cTn>
                        </p:par>
                      </p:childTnLst>
                    </p:cTn>
                  </p:par>
                </p:childTnLst>
              </p:cTn>
              <p:nextCondLst>
                <p:cond evt="onClick" delay="0">
                  <p:tgtEl>
                    <p:spTgt spid="253"/>
                  </p:tgtEl>
                </p:cond>
              </p:nextCondLst>
            </p:seq>
            <p:seq concurrent="1" nextAc="seek">
              <p:cTn id="61" restart="whenNotActive" fill="hold" evtFilter="cancelBubble" nodeType="interactiveSeq">
                <p:stCondLst>
                  <p:cond evt="onClick" delay="0">
                    <p:tgtEl>
                      <p:spTgt spid="25"/>
                    </p:tgtEl>
                  </p:cond>
                </p:stCondLst>
                <p:endSync evt="end" delay="0">
                  <p:rtn val="all"/>
                </p:endSync>
                <p:childTnLst>
                  <p:par>
                    <p:cTn id="62" fill="hold">
                      <p:stCondLst>
                        <p:cond delay="0"/>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4.58333E-6 -1.11111E-6 L -0.00091 -0.50069 " pathEditMode="relative" rAng="0" ptsTypes="AA">
                                      <p:cBhvr>
                                        <p:cTn id="65" dur="2000" fill="hold"/>
                                        <p:tgtEl>
                                          <p:spTgt spid="148"/>
                                        </p:tgtEl>
                                        <p:attrNameLst>
                                          <p:attrName>ppt_x</p:attrName>
                                          <p:attrName>ppt_y</p:attrName>
                                        </p:attrNameLst>
                                      </p:cBhvr>
                                      <p:rCtr x="-52" y="-25046"/>
                                    </p:animMotion>
                                  </p:childTnLst>
                                </p:cTn>
                              </p:par>
                            </p:childTnLst>
                          </p:cTn>
                        </p:par>
                      </p:childTnLst>
                    </p:cTn>
                  </p:par>
                </p:childTnLst>
              </p:cTn>
              <p:nextCondLst>
                <p:cond evt="onClick" delay="0">
                  <p:tgtEl>
                    <p:spTgt spid="25"/>
                  </p:tgtEl>
                </p:cond>
              </p:nextCondLst>
            </p:seq>
            <p:seq concurrent="1" nextAc="seek">
              <p:cTn id="66" restart="whenNotActive" fill="hold" evtFilter="cancelBubble" nodeType="interactiveSeq">
                <p:stCondLst>
                  <p:cond evt="onClick" delay="0">
                    <p:tgtEl>
                      <p:spTgt spid="148"/>
                    </p:tgtEl>
                  </p:cond>
                </p:stCondLst>
                <p:endSync evt="end" delay="0">
                  <p:rtn val="all"/>
                </p:endSync>
                <p:childTnLst>
                  <p:par>
                    <p:cTn id="67" fill="hold">
                      <p:stCondLst>
                        <p:cond delay="0"/>
                      </p:stCondLst>
                      <p:childTnLst>
                        <p:par>
                          <p:cTn id="68" fill="hold">
                            <p:stCondLst>
                              <p:cond delay="0"/>
                            </p:stCondLst>
                            <p:childTnLst>
                              <p:par>
                                <p:cTn id="69" presetID="42" presetClass="path" presetSubtype="0" accel="50000" decel="50000" fill="hold" nodeType="clickEffect">
                                  <p:stCondLst>
                                    <p:cond delay="0"/>
                                  </p:stCondLst>
                                  <p:childTnLst>
                                    <p:animMotion origin="layout" path="M -0.00091 -0.50069 L -4.58333E-6 -1.11111E-6 " pathEditMode="relative" rAng="0" ptsTypes="AA">
                                      <p:cBhvr>
                                        <p:cTn id="70" dur="2000" fill="hold"/>
                                        <p:tgtEl>
                                          <p:spTgt spid="148"/>
                                        </p:tgtEl>
                                        <p:attrNameLst>
                                          <p:attrName>ppt_x</p:attrName>
                                          <p:attrName>ppt_y</p:attrName>
                                        </p:attrNameLst>
                                      </p:cBhvr>
                                      <p:rCtr x="39" y="25023"/>
                                    </p:animMotion>
                                  </p:childTnLst>
                                </p:cTn>
                              </p:par>
                            </p:childTnLst>
                          </p:cTn>
                        </p:par>
                      </p:childTnLst>
                    </p:cTn>
                  </p:par>
                </p:childTnLst>
              </p:cTn>
              <p:nextCondLst>
                <p:cond evt="onClick" delay="0">
                  <p:tgtEl>
                    <p:spTgt spid="148"/>
                  </p:tgtEl>
                </p:cond>
              </p:nextCondLst>
            </p:seq>
            <p:seq concurrent="1" nextAc="seek">
              <p:cTn id="71" restart="whenNotActive" fill="hold" evtFilter="cancelBubble" nodeType="interactiveSeq">
                <p:stCondLst>
                  <p:cond evt="onClick" delay="0">
                    <p:tgtEl>
                      <p:spTgt spid="29"/>
                    </p:tgtEl>
                  </p:cond>
                </p:stCondLst>
                <p:endSync evt="end" delay="0">
                  <p:rtn val="all"/>
                </p:endSync>
                <p:childTnLst>
                  <p:par>
                    <p:cTn id="72" fill="hold">
                      <p:stCondLst>
                        <p:cond delay="0"/>
                      </p:stCondLst>
                      <p:childTnLst>
                        <p:par>
                          <p:cTn id="73" fill="hold">
                            <p:stCondLst>
                              <p:cond delay="0"/>
                            </p:stCondLst>
                            <p:childTnLst>
                              <p:par>
                                <p:cTn id="74" presetID="42" presetClass="path" presetSubtype="0" accel="50000" decel="50000" fill="hold" nodeType="clickEffect">
                                  <p:stCondLst>
                                    <p:cond delay="0"/>
                                  </p:stCondLst>
                                  <p:childTnLst>
                                    <p:animMotion origin="layout" path="M 4.16667E-7 -4.81481E-6 L -0.00182 -0.50023 " pathEditMode="relative" rAng="0" ptsTypes="AA">
                                      <p:cBhvr>
                                        <p:cTn id="75" dur="2000" fill="hold"/>
                                        <p:tgtEl>
                                          <p:spTgt spid="225"/>
                                        </p:tgtEl>
                                        <p:attrNameLst>
                                          <p:attrName>ppt_x</p:attrName>
                                          <p:attrName>ppt_y</p:attrName>
                                        </p:attrNameLst>
                                      </p:cBhvr>
                                      <p:rCtr x="-91" y="-25023"/>
                                    </p:animMotion>
                                  </p:childTnLst>
                                </p:cTn>
                              </p:par>
                            </p:childTnLst>
                          </p:cTn>
                        </p:par>
                      </p:childTnLst>
                    </p:cTn>
                  </p:par>
                </p:childTnLst>
              </p:cTn>
              <p:nextCondLst>
                <p:cond evt="onClick" delay="0">
                  <p:tgtEl>
                    <p:spTgt spid="29"/>
                  </p:tgtEl>
                </p:cond>
              </p:nextCondLst>
            </p:seq>
            <p:seq concurrent="1" nextAc="seek">
              <p:cTn id="76" restart="whenNotActive" fill="hold" evtFilter="cancelBubble" nodeType="interactiveSeq">
                <p:stCondLst>
                  <p:cond evt="onClick" delay="0">
                    <p:tgtEl>
                      <p:spTgt spid="225"/>
                    </p:tgtEl>
                  </p:cond>
                </p:stCondLst>
                <p:endSync evt="end" delay="0">
                  <p:rtn val="all"/>
                </p:endSync>
                <p:childTnLst>
                  <p:par>
                    <p:cTn id="77" fill="hold">
                      <p:stCondLst>
                        <p:cond delay="0"/>
                      </p:stCondLst>
                      <p:childTnLst>
                        <p:par>
                          <p:cTn id="78" fill="hold">
                            <p:stCondLst>
                              <p:cond delay="0"/>
                            </p:stCondLst>
                            <p:childTnLst>
                              <p:par>
                                <p:cTn id="79" presetID="42" presetClass="path" presetSubtype="0" accel="50000" decel="50000" fill="hold" nodeType="clickEffect">
                                  <p:stCondLst>
                                    <p:cond delay="0"/>
                                  </p:stCondLst>
                                  <p:childTnLst>
                                    <p:animMotion origin="layout" path="M -0.00182 -0.50023 L 4.16667E-7 -4.81481E-6 " pathEditMode="relative" rAng="0" ptsTypes="AA">
                                      <p:cBhvr>
                                        <p:cTn id="80" dur="2000" fill="hold"/>
                                        <p:tgtEl>
                                          <p:spTgt spid="225"/>
                                        </p:tgtEl>
                                        <p:attrNameLst>
                                          <p:attrName>ppt_x</p:attrName>
                                          <p:attrName>ppt_y</p:attrName>
                                        </p:attrNameLst>
                                      </p:cBhvr>
                                      <p:rCtr x="91" y="25000"/>
                                    </p:animMotion>
                                  </p:childTnLst>
                                </p:cTn>
                              </p:par>
                            </p:childTnLst>
                          </p:cTn>
                        </p:par>
                      </p:childTnLst>
                    </p:cTn>
                  </p:par>
                </p:childTnLst>
              </p:cTn>
              <p:nextCondLst>
                <p:cond evt="onClick" delay="0">
                  <p:tgtEl>
                    <p:spTgt spid="225"/>
                  </p:tgtEl>
                </p:cond>
              </p:nextCondLst>
            </p:seq>
            <p:seq concurrent="1" nextAc="seek">
              <p:cTn id="81" restart="whenNotActive" fill="hold" evtFilter="cancelBubble" nodeType="interactiveSeq">
                <p:stCondLst>
                  <p:cond evt="onClick" delay="0">
                    <p:tgtEl>
                      <p:spTgt spid="31"/>
                    </p:tgtEl>
                  </p:cond>
                </p:stCondLst>
                <p:endSync evt="end" delay="0">
                  <p:rtn val="all"/>
                </p:endSync>
                <p:childTnLst>
                  <p:par>
                    <p:cTn id="82" fill="hold">
                      <p:stCondLst>
                        <p:cond delay="0"/>
                      </p:stCondLst>
                      <p:childTnLst>
                        <p:par>
                          <p:cTn id="83" fill="hold">
                            <p:stCondLst>
                              <p:cond delay="0"/>
                            </p:stCondLst>
                            <p:childTnLst>
                              <p:par>
                                <p:cTn id="84" presetID="42" presetClass="path" presetSubtype="0" accel="50000" decel="50000" fill="hold" nodeType="clickEffect">
                                  <p:stCondLst>
                                    <p:cond delay="0"/>
                                  </p:stCondLst>
                                  <p:childTnLst>
                                    <p:animMotion origin="layout" path="M 1.45833E-6 -1.48148E-6 L -0.00182 -0.50092 " pathEditMode="relative" rAng="0" ptsTypes="AA">
                                      <p:cBhvr>
                                        <p:cTn id="85" dur="2000" fill="hold"/>
                                        <p:tgtEl>
                                          <p:spTgt spid="232"/>
                                        </p:tgtEl>
                                        <p:attrNameLst>
                                          <p:attrName>ppt_x</p:attrName>
                                          <p:attrName>ppt_y</p:attrName>
                                        </p:attrNameLst>
                                      </p:cBhvr>
                                      <p:rCtr x="-91" y="-25046"/>
                                    </p:animMotion>
                                  </p:childTnLst>
                                </p:cTn>
                              </p:par>
                            </p:childTnLst>
                          </p:cTn>
                        </p:par>
                      </p:childTnLst>
                    </p:cTn>
                  </p:par>
                </p:childTnLst>
              </p:cTn>
              <p:nextCondLst>
                <p:cond evt="onClick" delay="0">
                  <p:tgtEl>
                    <p:spTgt spid="31"/>
                  </p:tgtEl>
                </p:cond>
              </p:nextCondLst>
            </p:seq>
            <p:seq concurrent="1" nextAc="seek">
              <p:cTn id="86" restart="whenNotActive" fill="hold" evtFilter="cancelBubble" nodeType="interactiveSeq">
                <p:stCondLst>
                  <p:cond evt="onClick" delay="0">
                    <p:tgtEl>
                      <p:spTgt spid="232"/>
                    </p:tgtEl>
                  </p:cond>
                </p:stCondLst>
                <p:endSync evt="end" delay="0">
                  <p:rtn val="all"/>
                </p:endSync>
                <p:childTnLst>
                  <p:par>
                    <p:cTn id="87" fill="hold">
                      <p:stCondLst>
                        <p:cond delay="0"/>
                      </p:stCondLst>
                      <p:childTnLst>
                        <p:par>
                          <p:cTn id="88" fill="hold">
                            <p:stCondLst>
                              <p:cond delay="0"/>
                            </p:stCondLst>
                            <p:childTnLst>
                              <p:par>
                                <p:cTn id="89" presetID="42" presetClass="path" presetSubtype="0" accel="50000" decel="50000" fill="hold" nodeType="clickEffect">
                                  <p:stCondLst>
                                    <p:cond delay="0"/>
                                  </p:stCondLst>
                                  <p:childTnLst>
                                    <p:animMotion origin="layout" path="M -0.00182 -0.50092 L 1.45833E-6 -1.48148E-6 " pathEditMode="relative" rAng="0" ptsTypes="AA">
                                      <p:cBhvr>
                                        <p:cTn id="90" dur="2000" fill="hold"/>
                                        <p:tgtEl>
                                          <p:spTgt spid="232"/>
                                        </p:tgtEl>
                                        <p:attrNameLst>
                                          <p:attrName>ppt_x</p:attrName>
                                          <p:attrName>ppt_y</p:attrName>
                                        </p:attrNameLst>
                                      </p:cBhvr>
                                      <p:rCtr x="91" y="25046"/>
                                    </p:animMotion>
                                  </p:childTnLst>
                                </p:cTn>
                              </p:par>
                            </p:childTnLst>
                          </p:cTn>
                        </p:par>
                      </p:childTnLst>
                    </p:cTn>
                  </p:par>
                </p:childTnLst>
              </p:cTn>
              <p:nextCondLst>
                <p:cond evt="onClick" delay="0">
                  <p:tgtEl>
                    <p:spTgt spid="232"/>
                  </p:tgtEl>
                </p:cond>
              </p:nextCondLst>
            </p:seq>
            <p:seq concurrent="1" nextAc="seek">
              <p:cTn id="91" restart="whenNotActive" fill="hold" evtFilter="cancelBubble" nodeType="interactiveSeq">
                <p:stCondLst>
                  <p:cond evt="onClick" delay="0">
                    <p:tgtEl>
                      <p:spTgt spid="22"/>
                    </p:tgtEl>
                  </p:cond>
                </p:stCondLst>
                <p:endSync evt="end" delay="0">
                  <p:rtn val="all"/>
                </p:endSync>
                <p:childTnLst>
                  <p:par>
                    <p:cTn id="92" fill="hold">
                      <p:stCondLst>
                        <p:cond delay="0"/>
                      </p:stCondLst>
                      <p:childTnLst>
                        <p:par>
                          <p:cTn id="93" fill="hold">
                            <p:stCondLst>
                              <p:cond delay="0"/>
                            </p:stCondLst>
                            <p:childTnLst>
                              <p:par>
                                <p:cTn id="94" presetID="42" presetClass="path" presetSubtype="0" accel="50000" decel="50000" fill="hold" nodeType="clickEffect">
                                  <p:stCondLst>
                                    <p:cond delay="0"/>
                                  </p:stCondLst>
                                  <p:childTnLst>
                                    <p:animMotion origin="layout" path="M -2.29167E-6 -7.40741E-7 L -0.00195 -0.50347 " pathEditMode="relative" rAng="0" ptsTypes="AA">
                                      <p:cBhvr>
                                        <p:cTn id="95" dur="2000" fill="hold"/>
                                        <p:tgtEl>
                                          <p:spTgt spid="155"/>
                                        </p:tgtEl>
                                        <p:attrNameLst>
                                          <p:attrName>ppt_x</p:attrName>
                                          <p:attrName>ppt_y</p:attrName>
                                        </p:attrNameLst>
                                      </p:cBhvr>
                                      <p:rCtr x="-104" y="-25185"/>
                                    </p:animMotion>
                                  </p:childTnLst>
                                </p:cTn>
                              </p:par>
                            </p:childTnLst>
                          </p:cTn>
                        </p:par>
                      </p:childTnLst>
                    </p:cTn>
                  </p:par>
                </p:childTnLst>
              </p:cTn>
              <p:nextCondLst>
                <p:cond evt="onClick" delay="0">
                  <p:tgtEl>
                    <p:spTgt spid="22"/>
                  </p:tgtEl>
                </p:cond>
              </p:nextCondLst>
            </p:seq>
            <p:seq concurrent="1" nextAc="seek">
              <p:cTn id="96" restart="whenNotActive" fill="hold" evtFilter="cancelBubble" nodeType="interactiveSeq">
                <p:stCondLst>
                  <p:cond evt="onClick" delay="0">
                    <p:tgtEl>
                      <p:spTgt spid="155"/>
                    </p:tgtEl>
                  </p:cond>
                </p:stCondLst>
                <p:endSync evt="end" delay="0">
                  <p:rtn val="all"/>
                </p:endSync>
                <p:childTnLst>
                  <p:par>
                    <p:cTn id="97" fill="hold">
                      <p:stCondLst>
                        <p:cond delay="0"/>
                      </p:stCondLst>
                      <p:childTnLst>
                        <p:par>
                          <p:cTn id="98" fill="hold">
                            <p:stCondLst>
                              <p:cond delay="0"/>
                            </p:stCondLst>
                            <p:childTnLst>
                              <p:par>
                                <p:cTn id="99" presetID="42" presetClass="path" presetSubtype="0" accel="50000" decel="50000" fill="hold" nodeType="clickEffect">
                                  <p:stCondLst>
                                    <p:cond delay="0"/>
                                  </p:stCondLst>
                                  <p:childTnLst>
                                    <p:animMotion origin="layout" path="M -0.00195 -0.50347 L -2.29167E-6 -7.40741E-7 " pathEditMode="relative" rAng="0" ptsTypes="AA">
                                      <p:cBhvr>
                                        <p:cTn id="100" dur="2000" fill="hold"/>
                                        <p:tgtEl>
                                          <p:spTgt spid="155"/>
                                        </p:tgtEl>
                                        <p:attrNameLst>
                                          <p:attrName>ppt_x</p:attrName>
                                          <p:attrName>ppt_y</p:attrName>
                                        </p:attrNameLst>
                                      </p:cBhvr>
                                      <p:rCtr x="91" y="25162"/>
                                    </p:animMotion>
                                  </p:childTnLst>
                                </p:cTn>
                              </p:par>
                            </p:childTnLst>
                          </p:cTn>
                        </p:par>
                      </p:childTnLst>
                    </p:cTn>
                  </p:par>
                </p:childTnLst>
              </p:cTn>
              <p:nextCondLst>
                <p:cond evt="onClick" delay="0">
                  <p:tgtEl>
                    <p:spTgt spid="155"/>
                  </p:tgtEl>
                </p:cond>
              </p:nextCondLst>
            </p:seq>
            <p:seq concurrent="1" nextAc="seek">
              <p:cTn id="101" restart="whenNotActive" fill="hold" evtFilter="cancelBubble" nodeType="interactiveSeq">
                <p:stCondLst>
                  <p:cond evt="onClick" delay="0">
                    <p:tgtEl>
                      <p:spTgt spid="11"/>
                    </p:tgtEl>
                  </p:cond>
                </p:stCondLst>
                <p:endSync evt="end" delay="0">
                  <p:rtn val="all"/>
                </p:endSync>
                <p:childTnLst>
                  <p:par>
                    <p:cTn id="102" fill="hold">
                      <p:stCondLst>
                        <p:cond delay="0"/>
                      </p:stCondLst>
                      <p:childTnLst>
                        <p:par>
                          <p:cTn id="103" fill="hold">
                            <p:stCondLst>
                              <p:cond delay="0"/>
                            </p:stCondLst>
                            <p:childTnLst>
                              <p:par>
                                <p:cTn id="104" presetID="42" presetClass="path" presetSubtype="0" accel="50000" decel="50000" fill="hold" nodeType="clickEffect">
                                  <p:stCondLst>
                                    <p:cond delay="0"/>
                                  </p:stCondLst>
                                  <p:childTnLst>
                                    <p:animMotion origin="layout" path="M 3.125E-6 -1.85185E-6 L -0.00326 -0.50069 " pathEditMode="relative" rAng="0" ptsTypes="AA">
                                      <p:cBhvr>
                                        <p:cTn id="105" dur="2000" fill="hold"/>
                                        <p:tgtEl>
                                          <p:spTgt spid="210"/>
                                        </p:tgtEl>
                                        <p:attrNameLst>
                                          <p:attrName>ppt_x</p:attrName>
                                          <p:attrName>ppt_y</p:attrName>
                                        </p:attrNameLst>
                                      </p:cBhvr>
                                      <p:rCtr x="-169" y="-25046"/>
                                    </p:animMotion>
                                  </p:childTnLst>
                                </p:cTn>
                              </p:par>
                            </p:childTnLst>
                          </p:cTn>
                        </p:par>
                      </p:childTnLst>
                    </p:cTn>
                  </p:par>
                </p:childTnLst>
              </p:cTn>
              <p:nextCondLst>
                <p:cond evt="onClick" delay="0">
                  <p:tgtEl>
                    <p:spTgt spid="11"/>
                  </p:tgtEl>
                </p:cond>
              </p:nextCondLst>
            </p:seq>
            <p:seq concurrent="1" nextAc="seek">
              <p:cTn id="106" restart="whenNotActive" fill="hold" evtFilter="cancelBubble" nodeType="interactiveSeq">
                <p:stCondLst>
                  <p:cond evt="onClick" delay="0">
                    <p:tgtEl>
                      <p:spTgt spid="210"/>
                    </p:tgtEl>
                  </p:cond>
                </p:stCondLst>
                <p:endSync evt="end" delay="0">
                  <p:rtn val="all"/>
                </p:endSync>
                <p:childTnLst>
                  <p:par>
                    <p:cTn id="107" fill="hold">
                      <p:stCondLst>
                        <p:cond delay="0"/>
                      </p:stCondLst>
                      <p:childTnLst>
                        <p:par>
                          <p:cTn id="108" fill="hold">
                            <p:stCondLst>
                              <p:cond delay="0"/>
                            </p:stCondLst>
                            <p:childTnLst>
                              <p:par>
                                <p:cTn id="109" presetID="42" presetClass="path" presetSubtype="0" accel="50000" decel="50000" fill="hold" nodeType="clickEffect">
                                  <p:stCondLst>
                                    <p:cond delay="0"/>
                                  </p:stCondLst>
                                  <p:childTnLst>
                                    <p:animMotion origin="layout" path="M -0.00326 -0.50069 L 3.125E-6 -1.85185E-6 " pathEditMode="relative" rAng="0" ptsTypes="AA">
                                      <p:cBhvr>
                                        <p:cTn id="110" dur="2000" fill="hold"/>
                                        <p:tgtEl>
                                          <p:spTgt spid="210"/>
                                        </p:tgtEl>
                                        <p:attrNameLst>
                                          <p:attrName>ppt_x</p:attrName>
                                          <p:attrName>ppt_y</p:attrName>
                                        </p:attrNameLst>
                                      </p:cBhvr>
                                      <p:rCtr x="156" y="25023"/>
                                    </p:animMotion>
                                  </p:childTnLst>
                                </p:cTn>
                              </p:par>
                            </p:childTnLst>
                          </p:cTn>
                        </p:par>
                      </p:childTnLst>
                    </p:cTn>
                  </p:par>
                </p:childTnLst>
              </p:cTn>
              <p:nextCondLst>
                <p:cond evt="onClick" delay="0">
                  <p:tgtEl>
                    <p:spTgt spid="210"/>
                  </p:tgtEl>
                </p:cond>
              </p:nextCondLst>
            </p:seq>
            <p:seq concurrent="1" nextAc="seek">
              <p:cTn id="111" restart="whenNotActive" fill="hold" evtFilter="cancelBubble" nodeType="interactiveSeq">
                <p:stCondLst>
                  <p:cond evt="onClick" delay="0">
                    <p:tgtEl>
                      <p:spTgt spid="49"/>
                    </p:tgtEl>
                  </p:cond>
                </p:stCondLst>
                <p:endSync evt="end" delay="0">
                  <p:rtn val="all"/>
                </p:endSync>
                <p:childTnLst>
                  <p:par>
                    <p:cTn id="112" fill="hold">
                      <p:stCondLst>
                        <p:cond delay="0"/>
                      </p:stCondLst>
                      <p:childTnLst>
                        <p:par>
                          <p:cTn id="113" fill="hold">
                            <p:stCondLst>
                              <p:cond delay="0"/>
                            </p:stCondLst>
                            <p:childTnLst>
                              <p:par>
                                <p:cTn id="114" presetID="2" presetClass="entr" presetSubtype="4" fill="hold" nodeType="clickEffect">
                                  <p:stCondLst>
                                    <p:cond delay="0"/>
                                  </p:stCondLst>
                                  <p:childTnLst>
                                    <p:set>
                                      <p:cBhvr>
                                        <p:cTn id="115" dur="1" fill="hold">
                                          <p:stCondLst>
                                            <p:cond delay="0"/>
                                          </p:stCondLst>
                                        </p:cTn>
                                        <p:tgtEl>
                                          <p:spTgt spid="274"/>
                                        </p:tgtEl>
                                        <p:attrNameLst>
                                          <p:attrName>style.visibility</p:attrName>
                                        </p:attrNameLst>
                                      </p:cBhvr>
                                      <p:to>
                                        <p:strVal val="visible"/>
                                      </p:to>
                                    </p:set>
                                    <p:anim calcmode="lin" valueType="num">
                                      <p:cBhvr additive="base">
                                        <p:cTn id="116" dur="500" fill="hold"/>
                                        <p:tgtEl>
                                          <p:spTgt spid="274"/>
                                        </p:tgtEl>
                                        <p:attrNameLst>
                                          <p:attrName>ppt_x</p:attrName>
                                        </p:attrNameLst>
                                      </p:cBhvr>
                                      <p:tavLst>
                                        <p:tav tm="0">
                                          <p:val>
                                            <p:strVal val="#ppt_x"/>
                                          </p:val>
                                        </p:tav>
                                        <p:tav tm="100000">
                                          <p:val>
                                            <p:strVal val="#ppt_x"/>
                                          </p:val>
                                        </p:tav>
                                      </p:tavLst>
                                    </p:anim>
                                    <p:anim calcmode="lin" valueType="num">
                                      <p:cBhvr additive="base">
                                        <p:cTn id="117" dur="500" fill="hold"/>
                                        <p:tgtEl>
                                          <p:spTgt spid="27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9"/>
                  </p:tgtEl>
                </p:cond>
              </p:nextCondLst>
            </p:seq>
            <p:seq concurrent="1" nextAc="seek">
              <p:cTn id="118" restart="whenNotActive" fill="hold" evtFilter="cancelBubble" nodeType="interactiveSeq">
                <p:stCondLst>
                  <p:cond evt="onClick" delay="0">
                    <p:tgtEl>
                      <p:spTgt spid="274"/>
                    </p:tgtEl>
                  </p:cond>
                </p:stCondLst>
                <p:endSync evt="end" delay="0">
                  <p:rtn val="all"/>
                </p:endSync>
                <p:childTnLst>
                  <p:par>
                    <p:cTn id="119" fill="hold">
                      <p:stCondLst>
                        <p:cond delay="0"/>
                      </p:stCondLst>
                      <p:childTnLst>
                        <p:par>
                          <p:cTn id="120" fill="hold">
                            <p:stCondLst>
                              <p:cond delay="0"/>
                            </p:stCondLst>
                            <p:childTnLst>
                              <p:par>
                                <p:cTn id="121" presetID="2" presetClass="exit" presetSubtype="4" fill="hold" nodeType="clickEffect">
                                  <p:stCondLst>
                                    <p:cond delay="0"/>
                                  </p:stCondLst>
                                  <p:childTnLst>
                                    <p:anim calcmode="lin" valueType="num">
                                      <p:cBhvr additive="base">
                                        <p:cTn id="122" dur="500"/>
                                        <p:tgtEl>
                                          <p:spTgt spid="274"/>
                                        </p:tgtEl>
                                        <p:attrNameLst>
                                          <p:attrName>ppt_x</p:attrName>
                                        </p:attrNameLst>
                                      </p:cBhvr>
                                      <p:tavLst>
                                        <p:tav tm="0">
                                          <p:val>
                                            <p:strVal val="ppt_x"/>
                                          </p:val>
                                        </p:tav>
                                        <p:tav tm="100000">
                                          <p:val>
                                            <p:strVal val="ppt_x"/>
                                          </p:val>
                                        </p:tav>
                                      </p:tavLst>
                                    </p:anim>
                                    <p:anim calcmode="lin" valueType="num">
                                      <p:cBhvr additive="base">
                                        <p:cTn id="123" dur="500"/>
                                        <p:tgtEl>
                                          <p:spTgt spid="274"/>
                                        </p:tgtEl>
                                        <p:attrNameLst>
                                          <p:attrName>ppt_y</p:attrName>
                                        </p:attrNameLst>
                                      </p:cBhvr>
                                      <p:tavLst>
                                        <p:tav tm="0">
                                          <p:val>
                                            <p:strVal val="ppt_y"/>
                                          </p:val>
                                        </p:tav>
                                        <p:tav tm="100000">
                                          <p:val>
                                            <p:strVal val="1+ppt_h/2"/>
                                          </p:val>
                                        </p:tav>
                                      </p:tavLst>
                                    </p:anim>
                                    <p:set>
                                      <p:cBhvr>
                                        <p:cTn id="124" dur="1" fill="hold">
                                          <p:stCondLst>
                                            <p:cond delay="499"/>
                                          </p:stCondLst>
                                        </p:cTn>
                                        <p:tgtEl>
                                          <p:spTgt spid="274"/>
                                        </p:tgtEl>
                                        <p:attrNameLst>
                                          <p:attrName>style.visibility</p:attrName>
                                        </p:attrNameLst>
                                      </p:cBhvr>
                                      <p:to>
                                        <p:strVal val="hidden"/>
                                      </p:to>
                                    </p:set>
                                  </p:childTnLst>
                                </p:cTn>
                              </p:par>
                            </p:childTnLst>
                          </p:cTn>
                        </p:par>
                      </p:childTnLst>
                    </p:cTn>
                  </p:par>
                </p:childTnLst>
              </p:cTn>
              <p:nextCondLst>
                <p:cond evt="onClick" delay="0">
                  <p:tgtEl>
                    <p:spTgt spid="274"/>
                  </p:tgtEl>
                </p:cond>
              </p:nextCondLst>
            </p:seq>
            <p:seq concurrent="1" nextAc="seek">
              <p:cTn id="125" restart="whenNotActive" fill="hold" evtFilter="cancelBubble" nodeType="interactiveSeq">
                <p:stCondLst>
                  <p:cond evt="onClick" delay="0">
                    <p:tgtEl>
                      <p:spTgt spid="41"/>
                    </p:tgtEl>
                  </p:cond>
                </p:stCondLst>
                <p:endSync evt="end" delay="0">
                  <p:rtn val="all"/>
                </p:endSync>
                <p:childTnLst>
                  <p:par>
                    <p:cTn id="126" fill="hold">
                      <p:stCondLst>
                        <p:cond delay="0"/>
                      </p:stCondLst>
                      <p:childTnLst>
                        <p:par>
                          <p:cTn id="127" fill="hold">
                            <p:stCondLst>
                              <p:cond delay="0"/>
                            </p:stCondLst>
                            <p:childTnLst>
                              <p:par>
                                <p:cTn id="128" presetID="2" presetClass="entr" presetSubtype="4" fill="hold" nodeType="clickEffect">
                                  <p:stCondLst>
                                    <p:cond delay="0"/>
                                  </p:stCondLst>
                                  <p:childTnLst>
                                    <p:set>
                                      <p:cBhvr>
                                        <p:cTn id="129" dur="1" fill="hold">
                                          <p:stCondLst>
                                            <p:cond delay="0"/>
                                          </p:stCondLst>
                                        </p:cTn>
                                        <p:tgtEl>
                                          <p:spTgt spid="239"/>
                                        </p:tgtEl>
                                        <p:attrNameLst>
                                          <p:attrName>style.visibility</p:attrName>
                                        </p:attrNameLst>
                                      </p:cBhvr>
                                      <p:to>
                                        <p:strVal val="visible"/>
                                      </p:to>
                                    </p:set>
                                    <p:anim calcmode="lin" valueType="num">
                                      <p:cBhvr additive="base">
                                        <p:cTn id="130" dur="500" fill="hold"/>
                                        <p:tgtEl>
                                          <p:spTgt spid="239"/>
                                        </p:tgtEl>
                                        <p:attrNameLst>
                                          <p:attrName>ppt_x</p:attrName>
                                        </p:attrNameLst>
                                      </p:cBhvr>
                                      <p:tavLst>
                                        <p:tav tm="0">
                                          <p:val>
                                            <p:strVal val="#ppt_x"/>
                                          </p:val>
                                        </p:tav>
                                        <p:tav tm="100000">
                                          <p:val>
                                            <p:strVal val="#ppt_x"/>
                                          </p:val>
                                        </p:tav>
                                      </p:tavLst>
                                    </p:anim>
                                    <p:anim calcmode="lin" valueType="num">
                                      <p:cBhvr additive="base">
                                        <p:cTn id="131" dur="500" fill="hold"/>
                                        <p:tgtEl>
                                          <p:spTgt spid="23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1"/>
                  </p:tgtEl>
                </p:cond>
              </p:nextCondLst>
            </p:seq>
            <p:seq concurrent="1" nextAc="seek">
              <p:cTn id="132" restart="whenNotActive" fill="hold" evtFilter="cancelBubble" nodeType="interactiveSeq">
                <p:stCondLst>
                  <p:cond evt="onClick" delay="0">
                    <p:tgtEl>
                      <p:spTgt spid="239"/>
                    </p:tgtEl>
                  </p:cond>
                </p:stCondLst>
                <p:endSync evt="end" delay="0">
                  <p:rtn val="all"/>
                </p:endSync>
                <p:childTnLst>
                  <p:par>
                    <p:cTn id="133" fill="hold">
                      <p:stCondLst>
                        <p:cond delay="0"/>
                      </p:stCondLst>
                      <p:childTnLst>
                        <p:par>
                          <p:cTn id="134" fill="hold">
                            <p:stCondLst>
                              <p:cond delay="0"/>
                            </p:stCondLst>
                            <p:childTnLst>
                              <p:par>
                                <p:cTn id="135" presetID="2" presetClass="exit" presetSubtype="4" fill="hold" nodeType="clickEffect">
                                  <p:stCondLst>
                                    <p:cond delay="0"/>
                                  </p:stCondLst>
                                  <p:childTnLst>
                                    <p:anim calcmode="lin" valueType="num">
                                      <p:cBhvr additive="base">
                                        <p:cTn id="136" dur="500"/>
                                        <p:tgtEl>
                                          <p:spTgt spid="239"/>
                                        </p:tgtEl>
                                        <p:attrNameLst>
                                          <p:attrName>ppt_x</p:attrName>
                                        </p:attrNameLst>
                                      </p:cBhvr>
                                      <p:tavLst>
                                        <p:tav tm="0">
                                          <p:val>
                                            <p:strVal val="ppt_x"/>
                                          </p:val>
                                        </p:tav>
                                        <p:tav tm="100000">
                                          <p:val>
                                            <p:strVal val="ppt_x"/>
                                          </p:val>
                                        </p:tav>
                                      </p:tavLst>
                                    </p:anim>
                                    <p:anim calcmode="lin" valueType="num">
                                      <p:cBhvr additive="base">
                                        <p:cTn id="137" dur="500"/>
                                        <p:tgtEl>
                                          <p:spTgt spid="239"/>
                                        </p:tgtEl>
                                        <p:attrNameLst>
                                          <p:attrName>ppt_y</p:attrName>
                                        </p:attrNameLst>
                                      </p:cBhvr>
                                      <p:tavLst>
                                        <p:tav tm="0">
                                          <p:val>
                                            <p:strVal val="ppt_y"/>
                                          </p:val>
                                        </p:tav>
                                        <p:tav tm="100000">
                                          <p:val>
                                            <p:strVal val="1+ppt_h/2"/>
                                          </p:val>
                                        </p:tav>
                                      </p:tavLst>
                                    </p:anim>
                                    <p:set>
                                      <p:cBhvr>
                                        <p:cTn id="138" dur="1" fill="hold">
                                          <p:stCondLst>
                                            <p:cond delay="499"/>
                                          </p:stCondLst>
                                        </p:cTn>
                                        <p:tgtEl>
                                          <p:spTgt spid="239"/>
                                        </p:tgtEl>
                                        <p:attrNameLst>
                                          <p:attrName>style.visibility</p:attrName>
                                        </p:attrNameLst>
                                      </p:cBhvr>
                                      <p:to>
                                        <p:strVal val="hidden"/>
                                      </p:to>
                                    </p:set>
                                  </p:childTnLst>
                                </p:cTn>
                              </p:par>
                            </p:childTnLst>
                          </p:cTn>
                        </p:par>
                      </p:childTnLst>
                    </p:cTn>
                  </p:par>
                </p:childTnLst>
              </p:cTn>
              <p:nextCondLst>
                <p:cond evt="onClick" delay="0">
                  <p:tgtEl>
                    <p:spTgt spid="239"/>
                  </p:tgtEl>
                </p:cond>
              </p:nextCondLst>
            </p:seq>
            <p:seq concurrent="1" nextAc="seek">
              <p:cTn id="139" restart="whenNotActive" fill="hold" evtFilter="cancelBubble" nodeType="interactiveSeq">
                <p:stCondLst>
                  <p:cond evt="onClick" delay="0">
                    <p:tgtEl>
                      <p:spTgt spid="28"/>
                    </p:tgtEl>
                  </p:cond>
                </p:stCondLst>
                <p:endSync evt="end" delay="0">
                  <p:rtn val="all"/>
                </p:endSync>
                <p:childTnLst>
                  <p:par>
                    <p:cTn id="140" fill="hold">
                      <p:stCondLst>
                        <p:cond delay="0"/>
                      </p:stCondLst>
                      <p:childTnLst>
                        <p:par>
                          <p:cTn id="141" fill="hold">
                            <p:stCondLst>
                              <p:cond delay="0"/>
                            </p:stCondLst>
                            <p:childTnLst>
                              <p:par>
                                <p:cTn id="142" presetID="2" presetClass="entr" presetSubtype="4" fill="hold" nodeType="clickEffect">
                                  <p:stCondLst>
                                    <p:cond delay="0"/>
                                  </p:stCondLst>
                                  <p:childTnLst>
                                    <p:set>
                                      <p:cBhvr>
                                        <p:cTn id="143" dur="1" fill="hold">
                                          <p:stCondLst>
                                            <p:cond delay="0"/>
                                          </p:stCondLst>
                                        </p:cTn>
                                        <p:tgtEl>
                                          <p:spTgt spid="218"/>
                                        </p:tgtEl>
                                        <p:attrNameLst>
                                          <p:attrName>style.visibility</p:attrName>
                                        </p:attrNameLst>
                                      </p:cBhvr>
                                      <p:to>
                                        <p:strVal val="visible"/>
                                      </p:to>
                                    </p:set>
                                    <p:anim calcmode="lin" valueType="num">
                                      <p:cBhvr additive="base">
                                        <p:cTn id="144" dur="500" fill="hold"/>
                                        <p:tgtEl>
                                          <p:spTgt spid="218"/>
                                        </p:tgtEl>
                                        <p:attrNameLst>
                                          <p:attrName>ppt_x</p:attrName>
                                        </p:attrNameLst>
                                      </p:cBhvr>
                                      <p:tavLst>
                                        <p:tav tm="0">
                                          <p:val>
                                            <p:strVal val="#ppt_x"/>
                                          </p:val>
                                        </p:tav>
                                        <p:tav tm="100000">
                                          <p:val>
                                            <p:strVal val="#ppt_x"/>
                                          </p:val>
                                        </p:tav>
                                      </p:tavLst>
                                    </p:anim>
                                    <p:anim calcmode="lin" valueType="num">
                                      <p:cBhvr additive="base">
                                        <p:cTn id="145" dur="500" fill="hold"/>
                                        <p:tgtEl>
                                          <p:spTgt spid="21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8"/>
                  </p:tgtEl>
                </p:cond>
              </p:nextCondLst>
            </p:seq>
            <p:seq concurrent="1" nextAc="seek">
              <p:cTn id="146" restart="whenNotActive" fill="hold" evtFilter="cancelBubble" nodeType="interactiveSeq">
                <p:stCondLst>
                  <p:cond evt="onClick" delay="0">
                    <p:tgtEl>
                      <p:spTgt spid="218"/>
                    </p:tgtEl>
                  </p:cond>
                </p:stCondLst>
                <p:endSync evt="end" delay="0">
                  <p:rtn val="all"/>
                </p:endSync>
                <p:childTnLst>
                  <p:par>
                    <p:cTn id="147" fill="hold">
                      <p:stCondLst>
                        <p:cond delay="0"/>
                      </p:stCondLst>
                      <p:childTnLst>
                        <p:par>
                          <p:cTn id="148" fill="hold">
                            <p:stCondLst>
                              <p:cond delay="0"/>
                            </p:stCondLst>
                            <p:childTnLst>
                              <p:par>
                                <p:cTn id="149" presetID="2" presetClass="exit" presetSubtype="4" fill="hold" nodeType="clickEffect">
                                  <p:stCondLst>
                                    <p:cond delay="0"/>
                                  </p:stCondLst>
                                  <p:childTnLst>
                                    <p:anim calcmode="lin" valueType="num">
                                      <p:cBhvr additive="base">
                                        <p:cTn id="150" dur="500"/>
                                        <p:tgtEl>
                                          <p:spTgt spid="218"/>
                                        </p:tgtEl>
                                        <p:attrNameLst>
                                          <p:attrName>ppt_x</p:attrName>
                                        </p:attrNameLst>
                                      </p:cBhvr>
                                      <p:tavLst>
                                        <p:tav tm="0">
                                          <p:val>
                                            <p:strVal val="ppt_x"/>
                                          </p:val>
                                        </p:tav>
                                        <p:tav tm="100000">
                                          <p:val>
                                            <p:strVal val="ppt_x"/>
                                          </p:val>
                                        </p:tav>
                                      </p:tavLst>
                                    </p:anim>
                                    <p:anim calcmode="lin" valueType="num">
                                      <p:cBhvr additive="base">
                                        <p:cTn id="151" dur="500"/>
                                        <p:tgtEl>
                                          <p:spTgt spid="218"/>
                                        </p:tgtEl>
                                        <p:attrNameLst>
                                          <p:attrName>ppt_y</p:attrName>
                                        </p:attrNameLst>
                                      </p:cBhvr>
                                      <p:tavLst>
                                        <p:tav tm="0">
                                          <p:val>
                                            <p:strVal val="ppt_y"/>
                                          </p:val>
                                        </p:tav>
                                        <p:tav tm="100000">
                                          <p:val>
                                            <p:strVal val="1+ppt_h/2"/>
                                          </p:val>
                                        </p:tav>
                                      </p:tavLst>
                                    </p:anim>
                                    <p:set>
                                      <p:cBhvr>
                                        <p:cTn id="152" dur="1" fill="hold">
                                          <p:stCondLst>
                                            <p:cond delay="499"/>
                                          </p:stCondLst>
                                        </p:cTn>
                                        <p:tgtEl>
                                          <p:spTgt spid="218"/>
                                        </p:tgtEl>
                                        <p:attrNameLst>
                                          <p:attrName>style.visibility</p:attrName>
                                        </p:attrNameLst>
                                      </p:cBhvr>
                                      <p:to>
                                        <p:strVal val="hidden"/>
                                      </p:to>
                                    </p:set>
                                  </p:childTnLst>
                                </p:cTn>
                              </p:par>
                            </p:childTnLst>
                          </p:cTn>
                        </p:par>
                      </p:childTnLst>
                    </p:cTn>
                  </p:par>
                </p:childTnLst>
              </p:cTn>
              <p:nextCondLst>
                <p:cond evt="onClick" delay="0">
                  <p:tgtEl>
                    <p:spTgt spid="218"/>
                  </p:tgtEl>
                </p:cond>
              </p:nextCondLst>
            </p:seq>
            <p:seq concurrent="1" nextAc="seek">
              <p:cTn id="153" restart="whenNotActive" fill="hold" evtFilter="cancelBubble" nodeType="interactiveSeq">
                <p:stCondLst>
                  <p:cond evt="onClick" delay="0">
                    <p:tgtEl>
                      <p:spTgt spid="48"/>
                    </p:tgtEl>
                  </p:cond>
                </p:stCondLst>
                <p:endSync evt="end" delay="0">
                  <p:rtn val="all"/>
                </p:endSync>
                <p:childTnLst>
                  <p:par>
                    <p:cTn id="154" fill="hold">
                      <p:stCondLst>
                        <p:cond delay="0"/>
                      </p:stCondLst>
                      <p:childTnLst>
                        <p:par>
                          <p:cTn id="155" fill="hold">
                            <p:stCondLst>
                              <p:cond delay="0"/>
                            </p:stCondLst>
                            <p:childTnLst>
                              <p:par>
                                <p:cTn id="156" presetID="2" presetClass="entr" presetSubtype="4" fill="hold" nodeType="clickEffect">
                                  <p:stCondLst>
                                    <p:cond delay="0"/>
                                  </p:stCondLst>
                                  <p:childTnLst>
                                    <p:set>
                                      <p:cBhvr>
                                        <p:cTn id="157" dur="1" fill="hold">
                                          <p:stCondLst>
                                            <p:cond delay="0"/>
                                          </p:stCondLst>
                                        </p:cTn>
                                        <p:tgtEl>
                                          <p:spTgt spid="246"/>
                                        </p:tgtEl>
                                        <p:attrNameLst>
                                          <p:attrName>style.visibility</p:attrName>
                                        </p:attrNameLst>
                                      </p:cBhvr>
                                      <p:to>
                                        <p:strVal val="visible"/>
                                      </p:to>
                                    </p:set>
                                    <p:anim calcmode="lin" valueType="num">
                                      <p:cBhvr additive="base">
                                        <p:cTn id="158" dur="500" fill="hold"/>
                                        <p:tgtEl>
                                          <p:spTgt spid="246"/>
                                        </p:tgtEl>
                                        <p:attrNameLst>
                                          <p:attrName>ppt_x</p:attrName>
                                        </p:attrNameLst>
                                      </p:cBhvr>
                                      <p:tavLst>
                                        <p:tav tm="0">
                                          <p:val>
                                            <p:strVal val="#ppt_x"/>
                                          </p:val>
                                        </p:tav>
                                        <p:tav tm="100000">
                                          <p:val>
                                            <p:strVal val="#ppt_x"/>
                                          </p:val>
                                        </p:tav>
                                      </p:tavLst>
                                    </p:anim>
                                    <p:anim calcmode="lin" valueType="num">
                                      <p:cBhvr additive="base">
                                        <p:cTn id="159" dur="500" fill="hold"/>
                                        <p:tgtEl>
                                          <p:spTgt spid="24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8"/>
                  </p:tgtEl>
                </p:cond>
              </p:nextCondLst>
            </p:seq>
            <p:seq concurrent="1" nextAc="seek">
              <p:cTn id="160" restart="whenNotActive" fill="hold" evtFilter="cancelBubble" nodeType="interactiveSeq">
                <p:stCondLst>
                  <p:cond evt="onClick" delay="0">
                    <p:tgtEl>
                      <p:spTgt spid="246"/>
                    </p:tgtEl>
                  </p:cond>
                </p:stCondLst>
                <p:endSync evt="end" delay="0">
                  <p:rtn val="all"/>
                </p:endSync>
                <p:childTnLst>
                  <p:par>
                    <p:cTn id="161" fill="hold">
                      <p:stCondLst>
                        <p:cond delay="0"/>
                      </p:stCondLst>
                      <p:childTnLst>
                        <p:par>
                          <p:cTn id="162" fill="hold">
                            <p:stCondLst>
                              <p:cond delay="0"/>
                            </p:stCondLst>
                            <p:childTnLst>
                              <p:par>
                                <p:cTn id="163" presetID="2" presetClass="exit" presetSubtype="4" fill="hold" nodeType="clickEffect">
                                  <p:stCondLst>
                                    <p:cond delay="0"/>
                                  </p:stCondLst>
                                  <p:childTnLst>
                                    <p:anim calcmode="lin" valueType="num">
                                      <p:cBhvr additive="base">
                                        <p:cTn id="164" dur="500"/>
                                        <p:tgtEl>
                                          <p:spTgt spid="246"/>
                                        </p:tgtEl>
                                        <p:attrNameLst>
                                          <p:attrName>ppt_x</p:attrName>
                                        </p:attrNameLst>
                                      </p:cBhvr>
                                      <p:tavLst>
                                        <p:tav tm="0">
                                          <p:val>
                                            <p:strVal val="ppt_x"/>
                                          </p:val>
                                        </p:tav>
                                        <p:tav tm="100000">
                                          <p:val>
                                            <p:strVal val="ppt_x"/>
                                          </p:val>
                                        </p:tav>
                                      </p:tavLst>
                                    </p:anim>
                                    <p:anim calcmode="lin" valueType="num">
                                      <p:cBhvr additive="base">
                                        <p:cTn id="165" dur="500"/>
                                        <p:tgtEl>
                                          <p:spTgt spid="246"/>
                                        </p:tgtEl>
                                        <p:attrNameLst>
                                          <p:attrName>ppt_y</p:attrName>
                                        </p:attrNameLst>
                                      </p:cBhvr>
                                      <p:tavLst>
                                        <p:tav tm="0">
                                          <p:val>
                                            <p:strVal val="ppt_y"/>
                                          </p:val>
                                        </p:tav>
                                        <p:tav tm="100000">
                                          <p:val>
                                            <p:strVal val="1+ppt_h/2"/>
                                          </p:val>
                                        </p:tav>
                                      </p:tavLst>
                                    </p:anim>
                                    <p:set>
                                      <p:cBhvr>
                                        <p:cTn id="166" dur="1" fill="hold">
                                          <p:stCondLst>
                                            <p:cond delay="499"/>
                                          </p:stCondLst>
                                        </p:cTn>
                                        <p:tgtEl>
                                          <p:spTgt spid="246"/>
                                        </p:tgtEl>
                                        <p:attrNameLst>
                                          <p:attrName>style.visibility</p:attrName>
                                        </p:attrNameLst>
                                      </p:cBhvr>
                                      <p:to>
                                        <p:strVal val="hidden"/>
                                      </p:to>
                                    </p:set>
                                  </p:childTnLst>
                                </p:cTn>
                              </p:par>
                            </p:childTnLst>
                          </p:cTn>
                        </p:par>
                      </p:childTnLst>
                    </p:cTn>
                  </p:par>
                </p:childTnLst>
              </p:cTn>
              <p:nextCondLst>
                <p:cond evt="onClick" delay="0">
                  <p:tgtEl>
                    <p:spTgt spid="246"/>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67" name="Content Placeholder 1">
            <a:extLst>
              <a:ext uri="{FF2B5EF4-FFF2-40B4-BE49-F238E27FC236}">
                <a16:creationId xmlns:a16="http://schemas.microsoft.com/office/drawing/2014/main" id="{002F069C-ED8D-453F-9353-3D8C63D24037}"/>
              </a:ext>
            </a:extLst>
          </p:cNvPr>
          <p:cNvSpPr txBox="1">
            <a:spLocks/>
          </p:cNvSpPr>
          <p:nvPr/>
        </p:nvSpPr>
        <p:spPr>
          <a:xfrm>
            <a:off x="331200" y="1296000"/>
            <a:ext cx="11590440" cy="45248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GB" sz="1600" dirty="0">
              <a:solidFill>
                <a:srgbClr val="485E6D"/>
              </a:solidFill>
              <a:latin typeface="Arial"/>
              <a:cs typeface="Arial"/>
            </a:endParaRPr>
          </a:p>
        </p:txBody>
      </p:sp>
      <p:sp>
        <p:nvSpPr>
          <p:cNvPr id="68" name="Rectangle 67">
            <a:extLst>
              <a:ext uri="{FF2B5EF4-FFF2-40B4-BE49-F238E27FC236}">
                <a16:creationId xmlns:a16="http://schemas.microsoft.com/office/drawing/2014/main" id="{B13304BE-70A7-4ED4-A894-E2358E786943}"/>
              </a:ext>
            </a:extLst>
          </p:cNvPr>
          <p:cNvSpPr/>
          <p:nvPr/>
        </p:nvSpPr>
        <p:spPr>
          <a:xfrm>
            <a:off x="331200" y="1296000"/>
            <a:ext cx="10303975" cy="1569660"/>
          </a:xfrm>
          <a:prstGeom prst="rect">
            <a:avLst/>
          </a:prstGeom>
        </p:spPr>
        <p:txBody>
          <a:bodyPr wrap="square">
            <a:spAutoFit/>
          </a:bodyPr>
          <a:lstStyle/>
          <a:p>
            <a:r>
              <a:rPr lang="en-GB" sz="1600" dirty="0">
                <a:solidFill>
                  <a:srgbClr val="485E6D"/>
                </a:solidFill>
                <a:latin typeface="Arial" panose="020B0604020202020204" pitchFamily="34" charset="0"/>
                <a:cs typeface="Arial" panose="020B0604020202020204" pitchFamily="34" charset="0"/>
              </a:rPr>
              <a:t>Further information and training on communication and engagement are being developed as part of the project management training competency framework and will be available in due course. </a:t>
            </a:r>
          </a:p>
          <a:p>
            <a:endParaRPr lang="en-GB" sz="1600" dirty="0">
              <a:solidFill>
                <a:srgbClr val="485E6D"/>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In the meantime, you may find the below resources useful which can all be found </a:t>
            </a:r>
            <a:r>
              <a:rPr lang="en-GB" sz="1600" dirty="0">
                <a:solidFill>
                  <a:srgbClr val="485E6D"/>
                </a:solidFill>
                <a:latin typeface="Arial" panose="020B0604020202020204" pitchFamily="34" charset="0"/>
                <a:cs typeface="Arial" panose="020B0604020202020204" pitchFamily="34" charset="0"/>
              </a:rPr>
              <a:t>in our Tools &amp; Resources page on the website:  </a:t>
            </a:r>
            <a:r>
              <a:rPr lang="fr-FR" sz="1600" dirty="0">
                <a:latin typeface="Arial" panose="020B0604020202020204" pitchFamily="34" charset="0"/>
                <a:cs typeface="Arial" panose="020B0604020202020204" pitchFamily="34" charset="0"/>
                <a:hlinkClick r:id="rId3"/>
              </a:rPr>
              <a:t>Transformation – Our Dorset ICS Transformation</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p:txBody>
      </p:sp>
      <p:grpSp>
        <p:nvGrpSpPr>
          <p:cNvPr id="77" name="Group 76">
            <a:extLst>
              <a:ext uri="{FF2B5EF4-FFF2-40B4-BE49-F238E27FC236}">
                <a16:creationId xmlns:a16="http://schemas.microsoft.com/office/drawing/2014/main" id="{64B768DB-D2F0-414E-B927-AFC63881CDF7}"/>
              </a:ext>
            </a:extLst>
          </p:cNvPr>
          <p:cNvGrpSpPr/>
          <p:nvPr/>
        </p:nvGrpSpPr>
        <p:grpSpPr>
          <a:xfrm>
            <a:off x="1522920" y="2934272"/>
            <a:ext cx="3903153" cy="2839334"/>
            <a:chOff x="329431" y="2691347"/>
            <a:chExt cx="3903153" cy="2839334"/>
          </a:xfrm>
        </p:grpSpPr>
        <p:sp>
          <p:nvSpPr>
            <p:cNvPr id="78" name="Rounded Rectangle 22">
              <a:extLst>
                <a:ext uri="{FF2B5EF4-FFF2-40B4-BE49-F238E27FC236}">
                  <a16:creationId xmlns:a16="http://schemas.microsoft.com/office/drawing/2014/main" id="{FC4C5DC1-E339-453D-8AC9-A60B6F22CF22}"/>
                </a:ext>
              </a:extLst>
            </p:cNvPr>
            <p:cNvSpPr>
              <a:spLocks/>
            </p:cNvSpPr>
            <p:nvPr/>
          </p:nvSpPr>
          <p:spPr bwMode="auto">
            <a:xfrm flipH="1">
              <a:off x="329431" y="3212981"/>
              <a:ext cx="3771670" cy="2317700"/>
            </a:xfrm>
            <a:prstGeom prst="roundRect">
              <a:avLst>
                <a:gd name="adj" fmla="val 6883"/>
              </a:avLst>
            </a:prstGeom>
            <a:solidFill>
              <a:srgbClr val="FFFFFF"/>
            </a:solidFill>
            <a:ln w="31750" cap="flat" cmpd="sng" algn="ctr">
              <a:solidFill>
                <a:srgbClr val="02A2A4"/>
              </a:solidFill>
              <a:prstDash val="sysDot"/>
              <a:miter lim="400000"/>
              <a:headEnd type="none" w="med" len="med"/>
              <a:tailEnd type="none" w="med" len="med"/>
            </a:ln>
            <a:effectLst/>
          </p:spPr>
          <p:txBody>
            <a:bodyPr wrap="square" lIns="38100" tIns="38100" rIns="38100" bIns="38100" anchor="ctr">
              <a:spAutoFit/>
            </a:bodyPr>
            <a:lstStyle/>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79" name="TextBox 78">
              <a:extLst>
                <a:ext uri="{FF2B5EF4-FFF2-40B4-BE49-F238E27FC236}">
                  <a16:creationId xmlns:a16="http://schemas.microsoft.com/office/drawing/2014/main" id="{C295F77E-4C2B-4431-91FA-EDF5611D86DB}"/>
                </a:ext>
              </a:extLst>
            </p:cNvPr>
            <p:cNvSpPr txBox="1"/>
            <p:nvPr/>
          </p:nvSpPr>
          <p:spPr>
            <a:xfrm>
              <a:off x="359543" y="2731311"/>
              <a:ext cx="387304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sz="2400" b="1" dirty="0">
                  <a:ln w="0"/>
                  <a:solidFill>
                    <a:srgbClr val="02A2A4"/>
                  </a:solidFill>
                  <a:latin typeface="Arial" panose="020B0604020202020204" pitchFamily="34" charset="0"/>
                  <a:cs typeface="Arial" panose="020B0604020202020204" pitchFamily="34" charset="0"/>
                  <a:sym typeface="Lato Black"/>
                </a:rPr>
                <a:t>Tools &amp; Templates</a:t>
              </a:r>
            </a:p>
          </p:txBody>
        </p:sp>
        <p:pic>
          <p:nvPicPr>
            <p:cNvPr id="81" name="Graphic 80" descr="Mining tools">
              <a:hlinkClick r:id="rId4" tooltip="Tools &amp; Templates"/>
              <a:extLst>
                <a:ext uri="{FF2B5EF4-FFF2-40B4-BE49-F238E27FC236}">
                  <a16:creationId xmlns:a16="http://schemas.microsoft.com/office/drawing/2014/main" id="{0358C15C-4AA3-4DC7-8361-A9B01CC499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9431" y="2691347"/>
              <a:ext cx="550572" cy="540000"/>
            </a:xfrm>
            <a:prstGeom prst="rect">
              <a:avLst/>
            </a:prstGeom>
          </p:spPr>
        </p:pic>
        <p:sp>
          <p:nvSpPr>
            <p:cNvPr id="90" name="TextBox 89">
              <a:extLst>
                <a:ext uri="{FF2B5EF4-FFF2-40B4-BE49-F238E27FC236}">
                  <a16:creationId xmlns:a16="http://schemas.microsoft.com/office/drawing/2014/main" id="{9D188A5D-E524-4BBB-8C75-8D968A653519}"/>
                </a:ext>
              </a:extLst>
            </p:cNvPr>
            <p:cNvSpPr txBox="1"/>
            <p:nvPr/>
          </p:nvSpPr>
          <p:spPr>
            <a:xfrm>
              <a:off x="400447" y="3776623"/>
              <a:ext cx="3741558" cy="338554"/>
            </a:xfrm>
            <a:prstGeom prst="rect">
              <a:avLst/>
            </a:prstGeom>
            <a:noFill/>
          </p:spPr>
          <p:txBody>
            <a:bodyPr wrap="square" rtlCol="0">
              <a:spAutoFit/>
            </a:bodyPr>
            <a:lstStyle/>
            <a:p>
              <a:pPr marL="285750" indent="-285750">
                <a:buFont typeface="Wingdings" panose="05000000000000000000" pitchFamily="2" charset="2"/>
                <a:buChar char="Ø"/>
              </a:pPr>
              <a:r>
                <a:rPr lang="en-GB" sz="1600" b="0" i="0" u="none" strike="noStrike" dirty="0">
                  <a:effectLst/>
                  <a:latin typeface="Arial" panose="020B0604020202020204" pitchFamily="34" charset="0"/>
                  <a:hlinkClick r:id="rId7"/>
                </a:rPr>
                <a:t>Benefits Template</a:t>
              </a:r>
              <a:endParaRPr lang="en-GB" sz="1600" dirty="0">
                <a:solidFill>
                  <a:srgbClr val="475C6D"/>
                </a:solidFill>
                <a:latin typeface="Arial" panose="020B0604020202020204" pitchFamily="34" charset="0"/>
                <a:cs typeface="Arial" panose="020B0604020202020204" pitchFamily="34" charset="0"/>
              </a:endParaRPr>
            </a:p>
          </p:txBody>
        </p:sp>
      </p:grpSp>
      <p:grpSp>
        <p:nvGrpSpPr>
          <p:cNvPr id="92" name="Group 91">
            <a:extLst>
              <a:ext uri="{FF2B5EF4-FFF2-40B4-BE49-F238E27FC236}">
                <a16:creationId xmlns:a16="http://schemas.microsoft.com/office/drawing/2014/main" id="{9F63699D-171A-442C-8789-20B56B4520BD}"/>
              </a:ext>
            </a:extLst>
          </p:cNvPr>
          <p:cNvGrpSpPr/>
          <p:nvPr/>
        </p:nvGrpSpPr>
        <p:grpSpPr>
          <a:xfrm>
            <a:off x="6537420" y="2934272"/>
            <a:ext cx="3901385" cy="2876332"/>
            <a:chOff x="7000695" y="2943506"/>
            <a:chExt cx="3901385" cy="2876332"/>
          </a:xfrm>
        </p:grpSpPr>
        <p:grpSp>
          <p:nvGrpSpPr>
            <p:cNvPr id="100" name="Group 99">
              <a:extLst>
                <a:ext uri="{FF2B5EF4-FFF2-40B4-BE49-F238E27FC236}">
                  <a16:creationId xmlns:a16="http://schemas.microsoft.com/office/drawing/2014/main" id="{45987E93-0437-4A0B-B514-6D8AC4F9B127}"/>
                </a:ext>
              </a:extLst>
            </p:cNvPr>
            <p:cNvGrpSpPr/>
            <p:nvPr/>
          </p:nvGrpSpPr>
          <p:grpSpPr>
            <a:xfrm>
              <a:off x="7000695" y="2974720"/>
              <a:ext cx="3901385" cy="2845118"/>
              <a:chOff x="331199" y="2731311"/>
              <a:chExt cx="3901385" cy="2845118"/>
            </a:xfrm>
          </p:grpSpPr>
          <p:sp>
            <p:nvSpPr>
              <p:cNvPr id="102" name="Rounded Rectangle 22">
                <a:extLst>
                  <a:ext uri="{FF2B5EF4-FFF2-40B4-BE49-F238E27FC236}">
                    <a16:creationId xmlns:a16="http://schemas.microsoft.com/office/drawing/2014/main" id="{72360A73-90FC-4606-89CD-55ED80FFE79F}"/>
                  </a:ext>
                </a:extLst>
              </p:cNvPr>
              <p:cNvSpPr>
                <a:spLocks/>
              </p:cNvSpPr>
              <p:nvPr/>
            </p:nvSpPr>
            <p:spPr bwMode="auto">
              <a:xfrm flipH="1">
                <a:off x="331199" y="3258729"/>
                <a:ext cx="3771670" cy="2317700"/>
              </a:xfrm>
              <a:prstGeom prst="roundRect">
                <a:avLst>
                  <a:gd name="adj" fmla="val 6883"/>
                </a:avLst>
              </a:prstGeom>
              <a:solidFill>
                <a:srgbClr val="FFFFFF"/>
              </a:solidFill>
              <a:ln w="31750" cap="flat" cmpd="sng" algn="ctr">
                <a:solidFill>
                  <a:srgbClr val="02A2A4"/>
                </a:solidFill>
                <a:prstDash val="sysDot"/>
                <a:miter lim="400000"/>
                <a:headEnd type="none" w="med" len="med"/>
                <a:tailEnd type="none" w="med" len="med"/>
              </a:ln>
              <a:effectLst/>
            </p:spPr>
            <p:txBody>
              <a:bodyPr wrap="square" lIns="38100" tIns="38100" rIns="38100" bIns="38100" anchor="ctr">
                <a:spAutoFit/>
              </a:bodyPr>
              <a:lstStyle/>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103" name="TextBox 102">
                <a:extLst>
                  <a:ext uri="{FF2B5EF4-FFF2-40B4-BE49-F238E27FC236}">
                    <a16:creationId xmlns:a16="http://schemas.microsoft.com/office/drawing/2014/main" id="{8C81BBF5-D689-4F20-B19B-A832147124D5}"/>
                  </a:ext>
                </a:extLst>
              </p:cNvPr>
              <p:cNvSpPr txBox="1"/>
              <p:nvPr/>
            </p:nvSpPr>
            <p:spPr>
              <a:xfrm>
                <a:off x="359543" y="2731311"/>
                <a:ext cx="387304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sz="2400" b="1" dirty="0">
                    <a:ln w="0"/>
                    <a:solidFill>
                      <a:srgbClr val="02A2A4"/>
                    </a:solidFill>
                    <a:latin typeface="Arial" panose="020B0604020202020204" pitchFamily="34" charset="0"/>
                    <a:cs typeface="Arial" panose="020B0604020202020204" pitchFamily="34" charset="0"/>
                    <a:sym typeface="Lato Black"/>
                  </a:rPr>
                  <a:t>Guides &amp; Training</a:t>
                </a:r>
              </a:p>
            </p:txBody>
          </p:sp>
          <p:sp>
            <p:nvSpPr>
              <p:cNvPr id="104" name="TextBox 103">
                <a:extLst>
                  <a:ext uri="{FF2B5EF4-FFF2-40B4-BE49-F238E27FC236}">
                    <a16:creationId xmlns:a16="http://schemas.microsoft.com/office/drawing/2014/main" id="{4B46B88C-03B4-4F2C-B4BE-AE592BCD8B43}"/>
                  </a:ext>
                </a:extLst>
              </p:cNvPr>
              <p:cNvSpPr txBox="1"/>
              <p:nvPr/>
            </p:nvSpPr>
            <p:spPr>
              <a:xfrm>
                <a:off x="372103" y="3829862"/>
                <a:ext cx="3730766" cy="338554"/>
              </a:xfrm>
              <a:prstGeom prst="rect">
                <a:avLst/>
              </a:prstGeom>
              <a:noFill/>
            </p:spPr>
            <p:txBody>
              <a:bodyPr wrap="square" rtlCol="0">
                <a:spAutoFit/>
              </a:bodyPr>
              <a:lstStyle/>
              <a:p>
                <a:pPr marL="285750"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hlinkClick r:id="rId8"/>
                  </a:rPr>
                  <a:t>Benefits Realisation</a:t>
                </a:r>
                <a:endParaRPr lang="en-GB" dirty="0">
                  <a:latin typeface="Arial" panose="020B0604020202020204" pitchFamily="34" charset="0"/>
                </a:endParaRPr>
              </a:p>
            </p:txBody>
          </p:sp>
        </p:grpSp>
        <p:pic>
          <p:nvPicPr>
            <p:cNvPr id="101" name="Graphic 100" descr="Classroom">
              <a:hlinkClick r:id="rId9" tooltip="Training &amp; Development "/>
              <a:extLst>
                <a:ext uri="{FF2B5EF4-FFF2-40B4-BE49-F238E27FC236}">
                  <a16:creationId xmlns:a16="http://schemas.microsoft.com/office/drawing/2014/main" id="{9D53E69B-807C-493C-AB0C-BDD08C0A99A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81068" y="2943506"/>
              <a:ext cx="550572" cy="540000"/>
            </a:xfrm>
            <a:prstGeom prst="rect">
              <a:avLst/>
            </a:prstGeom>
          </p:spPr>
        </p:pic>
      </p:grpSp>
      <p:sp>
        <p:nvSpPr>
          <p:cNvPr id="17" name="TextBox 16">
            <a:extLst>
              <a:ext uri="{FF2B5EF4-FFF2-40B4-BE49-F238E27FC236}">
                <a16:creationId xmlns:a16="http://schemas.microsoft.com/office/drawing/2014/main" id="{14B1A4B5-8D5A-49CD-98B3-E43A13A3D66D}"/>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Benefits Tools &amp; Templates</a:t>
            </a:r>
          </a:p>
        </p:txBody>
      </p:sp>
      <p:sp>
        <p:nvSpPr>
          <p:cNvPr id="18" name="TextBox 17">
            <a:extLst>
              <a:ext uri="{FF2B5EF4-FFF2-40B4-BE49-F238E27FC236}">
                <a16:creationId xmlns:a16="http://schemas.microsoft.com/office/drawing/2014/main" id="{E6653EF0-A7E7-4975-A7F3-C8CDEAC6DFDF}"/>
              </a:ext>
            </a:extLst>
          </p:cNvPr>
          <p:cNvSpPr txBox="1"/>
          <p:nvPr/>
        </p:nvSpPr>
        <p:spPr>
          <a:xfrm>
            <a:off x="9453918" y="6448731"/>
            <a:ext cx="226702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Benefits management</a:t>
            </a:r>
          </a:p>
        </p:txBody>
      </p:sp>
      <p:sp>
        <p:nvSpPr>
          <p:cNvPr id="19" name="TextBox 18">
            <a:extLst>
              <a:ext uri="{FF2B5EF4-FFF2-40B4-BE49-F238E27FC236}">
                <a16:creationId xmlns:a16="http://schemas.microsoft.com/office/drawing/2014/main" id="{E365FF05-DEFF-465C-9F99-25ABC1274871}"/>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Theme introduction	</a:t>
            </a:r>
          </a:p>
        </p:txBody>
      </p:sp>
    </p:spTree>
    <p:extLst>
      <p:ext uri="{BB962C8B-B14F-4D97-AF65-F5344CB8AC3E}">
        <p14:creationId xmlns:p14="http://schemas.microsoft.com/office/powerpoint/2010/main" val="19536391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67" name="Content Placeholder 1">
            <a:extLst>
              <a:ext uri="{FF2B5EF4-FFF2-40B4-BE49-F238E27FC236}">
                <a16:creationId xmlns:a16="http://schemas.microsoft.com/office/drawing/2014/main" id="{002F069C-ED8D-453F-9353-3D8C63D24037}"/>
              </a:ext>
            </a:extLst>
          </p:cNvPr>
          <p:cNvSpPr txBox="1">
            <a:spLocks/>
          </p:cNvSpPr>
          <p:nvPr/>
        </p:nvSpPr>
        <p:spPr>
          <a:xfrm>
            <a:off x="331200" y="1296000"/>
            <a:ext cx="11590440" cy="45248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GB" sz="1600" dirty="0">
              <a:solidFill>
                <a:srgbClr val="485E6D"/>
              </a:solidFill>
              <a:latin typeface="Arial"/>
              <a:cs typeface="Arial"/>
            </a:endParaRPr>
          </a:p>
        </p:txBody>
      </p:sp>
      <p:sp>
        <p:nvSpPr>
          <p:cNvPr id="2" name="Rectangle 1">
            <a:extLst>
              <a:ext uri="{FF2B5EF4-FFF2-40B4-BE49-F238E27FC236}">
                <a16:creationId xmlns:a16="http://schemas.microsoft.com/office/drawing/2014/main" id="{D468CF2A-B37F-40F2-B521-E08441BCFDEA}"/>
              </a:ext>
            </a:extLst>
          </p:cNvPr>
          <p:cNvSpPr/>
          <p:nvPr/>
        </p:nvSpPr>
        <p:spPr>
          <a:xfrm>
            <a:off x="331200" y="1296000"/>
            <a:ext cx="10449096" cy="3539430"/>
          </a:xfrm>
          <a:prstGeom prst="rect">
            <a:avLst/>
          </a:prstGeom>
        </p:spPr>
        <p:txBody>
          <a:bodyPr wrap="square" lIns="91440" tIns="45720" rIns="91440" bIns="45720" anchor="t">
            <a:spAutoFit/>
          </a:bodyPr>
          <a:lstStyle/>
          <a:p>
            <a:r>
              <a:rPr lang="en-GB" sz="1600" dirty="0">
                <a:solidFill>
                  <a:srgbClr val="475C6D"/>
                </a:solidFill>
                <a:latin typeface="Arial"/>
                <a:cs typeface="Arial"/>
              </a:rPr>
              <a:t>A </a:t>
            </a:r>
            <a:r>
              <a:rPr lang="en-GB" sz="1600" b="1" dirty="0">
                <a:solidFill>
                  <a:srgbClr val="475C6D"/>
                </a:solidFill>
                <a:latin typeface="Arial"/>
                <a:cs typeface="Arial"/>
              </a:rPr>
              <a:t>Benefit</a:t>
            </a:r>
            <a:r>
              <a:rPr lang="en-GB" sz="1600" dirty="0">
                <a:solidFill>
                  <a:srgbClr val="475C6D"/>
                </a:solidFill>
                <a:latin typeface="Arial"/>
                <a:cs typeface="Arial"/>
              </a:rPr>
              <a:t> is:</a:t>
            </a:r>
          </a:p>
          <a:p>
            <a:endParaRPr lang="en-GB" sz="1600" dirty="0">
              <a:solidFill>
                <a:srgbClr val="475C6D"/>
              </a:solidFill>
              <a:latin typeface="Arial" panose="020B0604020202020204" pitchFamily="34" charset="0"/>
              <a:cs typeface="Arial" panose="020B0604020202020204" pitchFamily="34" charset="0"/>
            </a:endParaRPr>
          </a:p>
          <a:p>
            <a:pPr marL="742950" lvl="1" indent="-285750">
              <a:buClr>
                <a:srgbClr val="02A4A2"/>
              </a:buClr>
              <a:buFont typeface="Wingdings" panose="05000000000000000000" pitchFamily="2" charset="2"/>
              <a:buChar char="Ø"/>
            </a:pPr>
            <a:r>
              <a:rPr lang="en-GB" sz="1600" dirty="0">
                <a:solidFill>
                  <a:srgbClr val="475C6D"/>
                </a:solidFill>
                <a:latin typeface="Arial"/>
                <a:cs typeface="Arial"/>
              </a:rPr>
              <a:t>A positive and measurable impact of change</a:t>
            </a:r>
          </a:p>
          <a:p>
            <a:pPr marL="742950" lvl="1" indent="-285750">
              <a:buClr>
                <a:srgbClr val="02A4A2"/>
              </a:buClr>
              <a:buFont typeface="Wingdings" panose="05000000000000000000" pitchFamily="2" charset="2"/>
              <a:buChar char="Ø"/>
            </a:pPr>
            <a:r>
              <a:rPr lang="en-GB" sz="1600" dirty="0">
                <a:solidFill>
                  <a:srgbClr val="475C6D"/>
                </a:solidFill>
                <a:latin typeface="Arial"/>
                <a:cs typeface="Arial"/>
              </a:rPr>
              <a:t>Can be </a:t>
            </a:r>
            <a:r>
              <a:rPr lang="en-GB" sz="1600" b="1" dirty="0">
                <a:solidFill>
                  <a:srgbClr val="475C6D"/>
                </a:solidFill>
                <a:latin typeface="Arial"/>
                <a:cs typeface="Arial"/>
              </a:rPr>
              <a:t>tangible</a:t>
            </a:r>
            <a:r>
              <a:rPr lang="en-GB" sz="1600" dirty="0">
                <a:solidFill>
                  <a:srgbClr val="475C6D"/>
                </a:solidFill>
                <a:latin typeface="Arial"/>
                <a:cs typeface="Arial"/>
              </a:rPr>
              <a:t> or </a:t>
            </a:r>
            <a:r>
              <a:rPr lang="en-GB" sz="1600" b="1" dirty="0">
                <a:solidFill>
                  <a:srgbClr val="475C6D"/>
                </a:solidFill>
                <a:latin typeface="Arial"/>
                <a:cs typeface="Arial"/>
              </a:rPr>
              <a:t>intangible</a:t>
            </a:r>
            <a:r>
              <a:rPr lang="en-GB" sz="1600" dirty="0">
                <a:solidFill>
                  <a:srgbClr val="475C6D"/>
                </a:solidFill>
                <a:latin typeface="Arial"/>
                <a:cs typeface="Arial"/>
              </a:rPr>
              <a:t> (e.g. Tangible = money saved, jobs created.  Intangible = corporate reputation)</a:t>
            </a:r>
          </a:p>
          <a:p>
            <a:pPr marL="742950" lvl="1" indent="-285750">
              <a:buClr>
                <a:srgbClr val="02A4A2"/>
              </a:buClr>
              <a:buFont typeface="Wingdings" panose="05000000000000000000" pitchFamily="2" charset="2"/>
              <a:buChar char="Ø"/>
            </a:pPr>
            <a:r>
              <a:rPr lang="en-GB" sz="1600" dirty="0">
                <a:solidFill>
                  <a:srgbClr val="475C6D"/>
                </a:solidFill>
                <a:latin typeface="Arial"/>
                <a:cs typeface="Arial"/>
              </a:rPr>
              <a:t>May, or may not, be </a:t>
            </a:r>
            <a:r>
              <a:rPr lang="en-GB" sz="1600" b="1" dirty="0">
                <a:solidFill>
                  <a:srgbClr val="475C6D"/>
                </a:solidFill>
                <a:latin typeface="Arial"/>
                <a:cs typeface="Arial"/>
              </a:rPr>
              <a:t>quantifiable</a:t>
            </a:r>
            <a:r>
              <a:rPr lang="en-GB" sz="1600" dirty="0">
                <a:solidFill>
                  <a:srgbClr val="475C6D"/>
                </a:solidFill>
                <a:latin typeface="Arial"/>
                <a:cs typeface="Arial"/>
              </a:rPr>
              <a:t> in cash terms (e.g. reduced costs or greater customer satisfaction)</a:t>
            </a:r>
          </a:p>
          <a:p>
            <a:pPr marL="742950" lvl="1" indent="-285750">
              <a:buClr>
                <a:srgbClr val="02A4A2"/>
              </a:buClr>
              <a:buFont typeface="Wingdings" panose="05000000000000000000" pitchFamily="2" charset="2"/>
              <a:buChar char="Ø"/>
            </a:pPr>
            <a:r>
              <a:rPr lang="en-GB" sz="1600" dirty="0">
                <a:solidFill>
                  <a:srgbClr val="475C6D"/>
                </a:solidFill>
                <a:latin typeface="Arial"/>
                <a:cs typeface="Arial"/>
              </a:rPr>
              <a:t>Contributes to </a:t>
            </a:r>
            <a:r>
              <a:rPr lang="en-GB" sz="1600" b="1" dirty="0">
                <a:solidFill>
                  <a:srgbClr val="475C6D"/>
                </a:solidFill>
                <a:latin typeface="Arial"/>
                <a:cs typeface="Arial"/>
              </a:rPr>
              <a:t>strategic objectives </a:t>
            </a:r>
          </a:p>
          <a:p>
            <a:pPr marL="742950" lvl="1" indent="-285750">
              <a:buClr>
                <a:srgbClr val="02A4A2"/>
              </a:buClr>
              <a:buFont typeface="Wingdings" panose="05000000000000000000" pitchFamily="2" charset="2"/>
              <a:buChar char="Ø"/>
            </a:pPr>
            <a:endParaRPr lang="en-GB" sz="1600" dirty="0">
              <a:solidFill>
                <a:srgbClr val="475C6D"/>
              </a:solidFill>
              <a:latin typeface="Arial"/>
              <a:cs typeface="Arial"/>
            </a:endParaRPr>
          </a:p>
          <a:p>
            <a:pPr>
              <a:buClr>
                <a:srgbClr val="02A4A2"/>
              </a:buClr>
            </a:pPr>
            <a:r>
              <a:rPr lang="en-GB" sz="1600" dirty="0">
                <a:solidFill>
                  <a:srgbClr val="475C6D"/>
                </a:solidFill>
                <a:latin typeface="Arial" panose="020B0604020202020204" pitchFamily="34" charset="0"/>
                <a:cs typeface="Arial" panose="020B0604020202020204" pitchFamily="34" charset="0"/>
              </a:rPr>
              <a:t>Not all outcomes are positive - some impacts, known as </a:t>
            </a:r>
            <a:r>
              <a:rPr lang="en-GB" sz="1600" b="1" dirty="0">
                <a:solidFill>
                  <a:srgbClr val="475C6D"/>
                </a:solidFill>
                <a:latin typeface="Arial" panose="020B0604020202020204" pitchFamily="34" charset="0"/>
                <a:cs typeface="Arial" panose="020B0604020202020204" pitchFamily="34" charset="0"/>
              </a:rPr>
              <a:t>Disbenefits</a:t>
            </a:r>
            <a:r>
              <a:rPr lang="en-GB" sz="1600" dirty="0">
                <a:solidFill>
                  <a:srgbClr val="475C6D"/>
                </a:solidFill>
                <a:latin typeface="Arial" panose="020B0604020202020204" pitchFamily="34" charset="0"/>
                <a:cs typeface="Arial" panose="020B0604020202020204" pitchFamily="34" charset="0"/>
              </a:rPr>
              <a:t>, ​will be perceived as negative.  These need to be recorded and tracked along with your benefits and could be treated risks and if occurring will be managed as issues.</a:t>
            </a:r>
            <a:endParaRPr lang="en-GB" sz="1600" b="1" dirty="0">
              <a:solidFill>
                <a:srgbClr val="475C6D"/>
              </a:solidFill>
              <a:latin typeface="Arial" panose="020B0604020202020204" pitchFamily="34" charset="0"/>
              <a:cs typeface="Arial" panose="020B0604020202020204" pitchFamily="34" charset="0"/>
            </a:endParaRPr>
          </a:p>
          <a:p>
            <a:endParaRPr lang="en-GB" sz="1600" dirty="0">
              <a:solidFill>
                <a:srgbClr val="475C6D"/>
              </a:solidFill>
              <a:latin typeface="Arial" panose="020B0604020202020204" pitchFamily="34" charset="0"/>
              <a:cs typeface="Arial" panose="020B0604020202020204" pitchFamily="34" charset="0"/>
            </a:endParaRPr>
          </a:p>
          <a:p>
            <a:r>
              <a:rPr lang="en-GB" sz="1600" b="1" dirty="0">
                <a:solidFill>
                  <a:srgbClr val="475C6D"/>
                </a:solidFill>
                <a:latin typeface="Arial" panose="020B0604020202020204" pitchFamily="34" charset="0"/>
                <a:cs typeface="Arial" panose="020B0604020202020204" pitchFamily="34" charset="0"/>
              </a:rPr>
              <a:t>Benefits Management </a:t>
            </a:r>
            <a:r>
              <a:rPr lang="en-GB" sz="1600" dirty="0">
                <a:solidFill>
                  <a:srgbClr val="475C6D"/>
                </a:solidFill>
                <a:latin typeface="Arial" panose="020B0604020202020204" pitchFamily="34" charset="0"/>
                <a:cs typeface="Arial" panose="020B0604020202020204" pitchFamily="34" charset="0"/>
              </a:rPr>
              <a:t>is the identification, definition, planning, tracking and realisation of business benefits. </a:t>
            </a:r>
          </a:p>
          <a:p>
            <a:endParaRPr lang="en-GB" sz="1600" dirty="0">
              <a:solidFill>
                <a:srgbClr val="475C6D"/>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5FB4209-A359-4B9C-AD7B-BF354FC01764}"/>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Benefits Management</a:t>
            </a:r>
          </a:p>
        </p:txBody>
      </p:sp>
      <p:sp>
        <p:nvSpPr>
          <p:cNvPr id="19" name="Rectangle: Rounded Corners 18">
            <a:extLst>
              <a:ext uri="{FF2B5EF4-FFF2-40B4-BE49-F238E27FC236}">
                <a16:creationId xmlns:a16="http://schemas.microsoft.com/office/drawing/2014/main" id="{A05DB647-9C18-4E70-9F6D-6F024AC6170E}"/>
              </a:ext>
            </a:extLst>
          </p:cNvPr>
          <p:cNvSpPr/>
          <p:nvPr/>
        </p:nvSpPr>
        <p:spPr>
          <a:xfrm>
            <a:off x="3280401" y="5111765"/>
            <a:ext cx="8055335" cy="676090"/>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lIns="0" rIns="180000" rtlCol="0" anchor="ctr">
            <a:noAutofit/>
          </a:bodyPr>
          <a:lstStyle/>
          <a:p>
            <a:pPr lvl="1"/>
            <a:r>
              <a:rPr lang="en-GB" sz="1400" b="1" dirty="0">
                <a:solidFill>
                  <a:schemeClr val="tx2">
                    <a:lumMod val="75000"/>
                  </a:schemeClr>
                </a:solidFill>
                <a:latin typeface="Arial" panose="020B0604020202020204" pitchFamily="34" charset="0"/>
                <a:cs typeface="Arial" panose="020B0604020202020204" pitchFamily="34" charset="0"/>
              </a:rPr>
              <a:t>Helpful Tip </a:t>
            </a:r>
            <a:r>
              <a:rPr lang="en-GB" sz="1400" dirty="0">
                <a:solidFill>
                  <a:srgbClr val="475C6D"/>
                </a:solidFill>
                <a:latin typeface="Arial" panose="020B0604020202020204" pitchFamily="34" charset="0"/>
                <a:cs typeface="Arial" panose="020B0604020202020204" pitchFamily="34" charset="0"/>
              </a:rPr>
              <a:t>All stakeholders have a role to play in achieving successful outcomes.  Benefits management helps align stakeholders with the reasons &amp; options for change and in </a:t>
            </a:r>
          </a:p>
          <a:p>
            <a:pPr lvl="1"/>
            <a:r>
              <a:rPr lang="en-GB" sz="1400" dirty="0">
                <a:solidFill>
                  <a:srgbClr val="475C6D"/>
                </a:solidFill>
                <a:latin typeface="Arial" panose="020B0604020202020204" pitchFamily="34" charset="0"/>
                <a:cs typeface="Arial" panose="020B0604020202020204" pitchFamily="34" charset="0"/>
              </a:rPr>
              <a:t>developing solutions. </a:t>
            </a:r>
            <a:endParaRPr lang="en-GB" sz="1400" dirty="0">
              <a:solidFill>
                <a:schemeClr val="tx2">
                  <a:lumMod val="75000"/>
                </a:schemeClr>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13332AA5-CF04-44FC-9246-6FD5396A82BF}"/>
              </a:ext>
            </a:extLst>
          </p:cNvPr>
          <p:cNvPicPr/>
          <p:nvPr/>
        </p:nvPicPr>
        <p:blipFill>
          <a:blip r:embed="rId3">
            <a:extLst>
              <a:ext uri="{28A0092B-C50C-407E-A947-70E740481C1C}">
                <a14:useLocalDpi xmlns:a14="http://schemas.microsoft.com/office/drawing/2010/main" val="0"/>
              </a:ext>
            </a:extLst>
          </a:blip>
          <a:srcRect/>
          <a:stretch/>
        </p:blipFill>
        <p:spPr>
          <a:xfrm>
            <a:off x="11072191" y="4969695"/>
            <a:ext cx="977881" cy="1002638"/>
          </a:xfrm>
          <a:prstGeom prst="rect">
            <a:avLst/>
          </a:prstGeom>
          <a:ln>
            <a:noFill/>
          </a:ln>
          <a:effectLst>
            <a:outerShdw blurRad="50800" dist="38100" dir="5400000" algn="t" rotWithShape="0">
              <a:prstClr val="black">
                <a:alpha val="40000"/>
              </a:prstClr>
            </a:outerShdw>
          </a:effectLst>
        </p:spPr>
      </p:pic>
      <p:sp>
        <p:nvSpPr>
          <p:cNvPr id="9" name="TextBox 8">
            <a:extLst>
              <a:ext uri="{FF2B5EF4-FFF2-40B4-BE49-F238E27FC236}">
                <a16:creationId xmlns:a16="http://schemas.microsoft.com/office/drawing/2014/main" id="{7EE30E8B-21F3-433B-886E-D9EE7D14A9D1}"/>
              </a:ext>
            </a:extLst>
          </p:cNvPr>
          <p:cNvSpPr txBox="1"/>
          <p:nvPr/>
        </p:nvSpPr>
        <p:spPr>
          <a:xfrm>
            <a:off x="9478820" y="6456425"/>
            <a:ext cx="223173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Benefits process</a:t>
            </a:r>
          </a:p>
        </p:txBody>
      </p:sp>
      <p:sp>
        <p:nvSpPr>
          <p:cNvPr id="10" name="TextBox 9">
            <a:extLst>
              <a:ext uri="{FF2B5EF4-FFF2-40B4-BE49-F238E27FC236}">
                <a16:creationId xmlns:a16="http://schemas.microsoft.com/office/drawing/2014/main" id="{996F4E20-3534-4846-8BF8-62BCF56DF74E}"/>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Tools &amp; templates</a:t>
            </a:r>
          </a:p>
        </p:txBody>
      </p:sp>
    </p:spTree>
    <p:extLst>
      <p:ext uri="{BB962C8B-B14F-4D97-AF65-F5344CB8AC3E}">
        <p14:creationId xmlns:p14="http://schemas.microsoft.com/office/powerpoint/2010/main" val="34871830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2" name="Rectangle 1">
            <a:extLst>
              <a:ext uri="{FF2B5EF4-FFF2-40B4-BE49-F238E27FC236}">
                <a16:creationId xmlns:a16="http://schemas.microsoft.com/office/drawing/2014/main" id="{D468CF2A-B37F-40F2-B521-E08441BCFDEA}"/>
              </a:ext>
            </a:extLst>
          </p:cNvPr>
          <p:cNvSpPr/>
          <p:nvPr/>
        </p:nvSpPr>
        <p:spPr>
          <a:xfrm>
            <a:off x="331200" y="1233090"/>
            <a:ext cx="10418316" cy="338554"/>
          </a:xfrm>
          <a:prstGeom prst="rect">
            <a:avLst/>
          </a:prstGeom>
        </p:spPr>
        <p:txBody>
          <a:bodyPr wrap="square">
            <a:spAutoFit/>
          </a:bodyPr>
          <a:lstStyle/>
          <a:p>
            <a:r>
              <a:rPr lang="en-GB" sz="1600" dirty="0">
                <a:solidFill>
                  <a:srgbClr val="475C6D"/>
                </a:solidFill>
                <a:latin typeface="Arial" panose="020B0604020202020204" pitchFamily="34" charset="0"/>
                <a:cs typeface="Arial" panose="020B0604020202020204" pitchFamily="34" charset="0"/>
              </a:rPr>
              <a:t>Effective </a:t>
            </a:r>
            <a:r>
              <a:rPr lang="en-GB" sz="1600" b="1" dirty="0">
                <a:solidFill>
                  <a:srgbClr val="475C6D"/>
                </a:solidFill>
                <a:latin typeface="Arial" panose="020B0604020202020204" pitchFamily="34" charset="0"/>
                <a:cs typeface="Arial" panose="020B0604020202020204" pitchFamily="34" charset="0"/>
              </a:rPr>
              <a:t>Benefit Realisation Planning </a:t>
            </a:r>
            <a:r>
              <a:rPr lang="en-GB" sz="1600" dirty="0">
                <a:solidFill>
                  <a:srgbClr val="475C6D"/>
                </a:solidFill>
                <a:latin typeface="Arial" panose="020B0604020202020204" pitchFamily="34" charset="0"/>
                <a:cs typeface="Arial" panose="020B0604020202020204" pitchFamily="34" charset="0"/>
              </a:rPr>
              <a:t>enables organisations to maximise the potential benefits from the project.</a:t>
            </a:r>
          </a:p>
        </p:txBody>
      </p:sp>
      <p:sp>
        <p:nvSpPr>
          <p:cNvPr id="67" name="Content Placeholder 1">
            <a:extLst>
              <a:ext uri="{FF2B5EF4-FFF2-40B4-BE49-F238E27FC236}">
                <a16:creationId xmlns:a16="http://schemas.microsoft.com/office/drawing/2014/main" id="{002F069C-ED8D-453F-9353-3D8C63D24037}"/>
              </a:ext>
            </a:extLst>
          </p:cNvPr>
          <p:cNvSpPr txBox="1">
            <a:spLocks/>
          </p:cNvSpPr>
          <p:nvPr/>
        </p:nvSpPr>
        <p:spPr>
          <a:xfrm>
            <a:off x="331200" y="1296000"/>
            <a:ext cx="11590440" cy="45248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GB" sz="1600" dirty="0">
              <a:solidFill>
                <a:srgbClr val="485E6D"/>
              </a:solidFill>
              <a:latin typeface="Arial"/>
              <a:cs typeface="Arial"/>
            </a:endParaRPr>
          </a:p>
        </p:txBody>
      </p:sp>
      <p:sp>
        <p:nvSpPr>
          <p:cNvPr id="56" name="TextBox 55">
            <a:extLst>
              <a:ext uri="{FF2B5EF4-FFF2-40B4-BE49-F238E27FC236}">
                <a16:creationId xmlns:a16="http://schemas.microsoft.com/office/drawing/2014/main" id="{EFFBFE9F-F628-4271-9F6B-5391FEB5B22A}"/>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Benefits Realisation Process</a:t>
            </a:r>
          </a:p>
        </p:txBody>
      </p:sp>
      <p:sp>
        <p:nvSpPr>
          <p:cNvPr id="57" name="TextBox 56">
            <a:extLst>
              <a:ext uri="{FF2B5EF4-FFF2-40B4-BE49-F238E27FC236}">
                <a16:creationId xmlns:a16="http://schemas.microsoft.com/office/drawing/2014/main" id="{BD155CFC-CD9A-40F7-8AB6-AD1A5DC6B726}"/>
              </a:ext>
            </a:extLst>
          </p:cNvPr>
          <p:cNvSpPr txBox="1"/>
          <p:nvPr/>
        </p:nvSpPr>
        <p:spPr>
          <a:xfrm>
            <a:off x="641684" y="6448731"/>
            <a:ext cx="2133600" cy="323165"/>
          </a:xfrm>
          <a:prstGeom prst="rect">
            <a:avLst/>
          </a:prstGeom>
          <a:noFill/>
        </p:spPr>
        <p:txBody>
          <a:bodyPr wrap="square" rtlCol="0">
            <a:spAutoFit/>
          </a:bodyPr>
          <a:lstStyle/>
          <a:p>
            <a:pPr algn="ctr"/>
            <a:r>
              <a:rPr lang="en-GB" sz="1500" dirty="0">
                <a:solidFill>
                  <a:schemeClr val="bg1"/>
                </a:solidFill>
                <a:latin typeface="Arial" panose="020B0604020202020204" pitchFamily="34" charset="0"/>
                <a:cs typeface="Arial" panose="020B0604020202020204" pitchFamily="34" charset="0"/>
              </a:rPr>
              <a:t>Benefits management</a:t>
            </a:r>
          </a:p>
        </p:txBody>
      </p:sp>
      <p:grpSp>
        <p:nvGrpSpPr>
          <p:cNvPr id="3" name="Group 2">
            <a:extLst>
              <a:ext uri="{FF2B5EF4-FFF2-40B4-BE49-F238E27FC236}">
                <a16:creationId xmlns:a16="http://schemas.microsoft.com/office/drawing/2014/main" id="{EDE9CA8C-1997-4784-A258-8AAFA4851BEE}"/>
              </a:ext>
            </a:extLst>
          </p:cNvPr>
          <p:cNvGrpSpPr/>
          <p:nvPr/>
        </p:nvGrpSpPr>
        <p:grpSpPr>
          <a:xfrm flipH="1">
            <a:off x="5417696" y="2328580"/>
            <a:ext cx="5583881" cy="3749098"/>
            <a:chOff x="5095970" y="2077044"/>
            <a:chExt cx="5583881" cy="3749098"/>
          </a:xfrm>
        </p:grpSpPr>
        <p:grpSp>
          <p:nvGrpSpPr>
            <p:cNvPr id="6" name="Group 5">
              <a:extLst>
                <a:ext uri="{FF2B5EF4-FFF2-40B4-BE49-F238E27FC236}">
                  <a16:creationId xmlns:a16="http://schemas.microsoft.com/office/drawing/2014/main" id="{03D3C5D1-AB2B-48DA-8DDD-1BD3A0A504DF}"/>
                </a:ext>
              </a:extLst>
            </p:cNvPr>
            <p:cNvGrpSpPr/>
            <p:nvPr/>
          </p:nvGrpSpPr>
          <p:grpSpPr>
            <a:xfrm rot="21239326">
              <a:off x="8233486" y="3973744"/>
              <a:ext cx="2088502" cy="1852398"/>
              <a:chOff x="3993281" y="2919571"/>
              <a:chExt cx="2096244" cy="1979321"/>
            </a:xfrm>
          </p:grpSpPr>
          <p:sp>
            <p:nvSpPr>
              <p:cNvPr id="316" name="Freeform 6">
                <a:extLst>
                  <a:ext uri="{FF2B5EF4-FFF2-40B4-BE49-F238E27FC236}">
                    <a16:creationId xmlns:a16="http://schemas.microsoft.com/office/drawing/2014/main" id="{81220842-DE86-474E-9055-25863D199ECB}"/>
                  </a:ext>
                </a:extLst>
              </p:cNvPr>
              <p:cNvSpPr>
                <a:spLocks/>
              </p:cNvSpPr>
              <p:nvPr/>
            </p:nvSpPr>
            <p:spPr bwMode="auto">
              <a:xfrm>
                <a:off x="4048261" y="2919571"/>
                <a:ext cx="1980000" cy="1979321"/>
              </a:xfrm>
              <a:custGeom>
                <a:avLst/>
                <a:gdLst>
                  <a:gd name="T0" fmla="*/ 189 w 197"/>
                  <a:gd name="T1" fmla="*/ 92 h 196"/>
                  <a:gd name="T2" fmla="*/ 196 w 197"/>
                  <a:gd name="T3" fmla="*/ 80 h 196"/>
                  <a:gd name="T4" fmla="*/ 187 w 197"/>
                  <a:gd name="T5" fmla="*/ 79 h 196"/>
                  <a:gd name="T6" fmla="*/ 189 w 197"/>
                  <a:gd name="T7" fmla="*/ 58 h 196"/>
                  <a:gd name="T8" fmla="*/ 183 w 197"/>
                  <a:gd name="T9" fmla="*/ 50 h 196"/>
                  <a:gd name="T10" fmla="*/ 172 w 197"/>
                  <a:gd name="T11" fmla="*/ 35 h 196"/>
                  <a:gd name="T12" fmla="*/ 165 w 197"/>
                  <a:gd name="T13" fmla="*/ 26 h 196"/>
                  <a:gd name="T14" fmla="*/ 147 w 197"/>
                  <a:gd name="T15" fmla="*/ 21 h 196"/>
                  <a:gd name="T16" fmla="*/ 141 w 197"/>
                  <a:gd name="T17" fmla="*/ 9 h 196"/>
                  <a:gd name="T18" fmla="*/ 135 w 197"/>
                  <a:gd name="T19" fmla="*/ 15 h 196"/>
                  <a:gd name="T20" fmla="*/ 122 w 197"/>
                  <a:gd name="T21" fmla="*/ 4 h 196"/>
                  <a:gd name="T22" fmla="*/ 111 w 197"/>
                  <a:gd name="T23" fmla="*/ 0 h 196"/>
                  <a:gd name="T24" fmla="*/ 98 w 197"/>
                  <a:gd name="T25" fmla="*/ 8 h 196"/>
                  <a:gd name="T26" fmla="*/ 98 w 197"/>
                  <a:gd name="T27" fmla="*/ 8 h 196"/>
                  <a:gd name="T28" fmla="*/ 92 w 197"/>
                  <a:gd name="T29" fmla="*/ 2 h 196"/>
                  <a:gd name="T30" fmla="*/ 81 w 197"/>
                  <a:gd name="T31" fmla="*/ 1 h 196"/>
                  <a:gd name="T32" fmla="*/ 65 w 197"/>
                  <a:gd name="T33" fmla="*/ 14 h 196"/>
                  <a:gd name="T34" fmla="*/ 59 w 197"/>
                  <a:gd name="T35" fmla="*/ 7 h 196"/>
                  <a:gd name="T36" fmla="*/ 53 w 197"/>
                  <a:gd name="T37" fmla="*/ 20 h 196"/>
                  <a:gd name="T38" fmla="*/ 35 w 197"/>
                  <a:gd name="T39" fmla="*/ 23 h 196"/>
                  <a:gd name="T40" fmla="*/ 27 w 197"/>
                  <a:gd name="T41" fmla="*/ 33 h 196"/>
                  <a:gd name="T42" fmla="*/ 16 w 197"/>
                  <a:gd name="T43" fmla="*/ 47 h 196"/>
                  <a:gd name="T44" fmla="*/ 9 w 197"/>
                  <a:gd name="T45" fmla="*/ 55 h 196"/>
                  <a:gd name="T46" fmla="*/ 13 w 197"/>
                  <a:gd name="T47" fmla="*/ 69 h 196"/>
                  <a:gd name="T48" fmla="*/ 4 w 197"/>
                  <a:gd name="T49" fmla="*/ 75 h 196"/>
                  <a:gd name="T50" fmla="*/ 2 w 197"/>
                  <a:gd name="T51" fmla="*/ 88 h 196"/>
                  <a:gd name="T52" fmla="*/ 2 w 197"/>
                  <a:gd name="T53" fmla="*/ 105 h 196"/>
                  <a:gd name="T54" fmla="*/ 4 w 197"/>
                  <a:gd name="T55" fmla="*/ 118 h 196"/>
                  <a:gd name="T56" fmla="*/ 15 w 197"/>
                  <a:gd name="T57" fmla="*/ 132 h 196"/>
                  <a:gd name="T58" fmla="*/ 12 w 197"/>
                  <a:gd name="T59" fmla="*/ 145 h 196"/>
                  <a:gd name="T60" fmla="*/ 21 w 197"/>
                  <a:gd name="T61" fmla="*/ 144 h 196"/>
                  <a:gd name="T62" fmla="*/ 25 w 197"/>
                  <a:gd name="T63" fmla="*/ 163 h 196"/>
                  <a:gd name="T64" fmla="*/ 34 w 197"/>
                  <a:gd name="T65" fmla="*/ 170 h 196"/>
                  <a:gd name="T66" fmla="*/ 48 w 197"/>
                  <a:gd name="T67" fmla="*/ 180 h 196"/>
                  <a:gd name="T68" fmla="*/ 58 w 197"/>
                  <a:gd name="T69" fmla="*/ 187 h 196"/>
                  <a:gd name="T70" fmla="*/ 70 w 197"/>
                  <a:gd name="T71" fmla="*/ 183 h 196"/>
                  <a:gd name="T72" fmla="*/ 78 w 197"/>
                  <a:gd name="T73" fmla="*/ 194 h 196"/>
                  <a:gd name="T74" fmla="*/ 89 w 197"/>
                  <a:gd name="T75" fmla="*/ 194 h 196"/>
                  <a:gd name="T76" fmla="*/ 105 w 197"/>
                  <a:gd name="T77" fmla="*/ 188 h 196"/>
                  <a:gd name="T78" fmla="*/ 108 w 197"/>
                  <a:gd name="T79" fmla="*/ 196 h 196"/>
                  <a:gd name="T80" fmla="*/ 118 w 197"/>
                  <a:gd name="T81" fmla="*/ 186 h 196"/>
                  <a:gd name="T82" fmla="*/ 137 w 197"/>
                  <a:gd name="T83" fmla="*/ 189 h 196"/>
                  <a:gd name="T84" fmla="*/ 147 w 197"/>
                  <a:gd name="T85" fmla="*/ 182 h 196"/>
                  <a:gd name="T86" fmla="*/ 161 w 197"/>
                  <a:gd name="T87" fmla="*/ 172 h 196"/>
                  <a:gd name="T88" fmla="*/ 171 w 197"/>
                  <a:gd name="T89" fmla="*/ 166 h 196"/>
                  <a:gd name="T90" fmla="*/ 176 w 197"/>
                  <a:gd name="T91" fmla="*/ 146 h 196"/>
                  <a:gd name="T92" fmla="*/ 184 w 197"/>
                  <a:gd name="T93" fmla="*/ 148 h 196"/>
                  <a:gd name="T94" fmla="*/ 182 w 197"/>
                  <a:gd name="T95" fmla="*/ 134 h 196"/>
                  <a:gd name="T96" fmla="*/ 193 w 197"/>
                  <a:gd name="T97" fmla="*/ 121 h 196"/>
                  <a:gd name="T98" fmla="*/ 197 w 197"/>
                  <a:gd name="T99" fmla="*/ 11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7" h="196">
                    <a:moveTo>
                      <a:pt x="195" y="108"/>
                    </a:moveTo>
                    <a:cubicBezTo>
                      <a:pt x="189" y="107"/>
                      <a:pt x="189" y="107"/>
                      <a:pt x="189" y="107"/>
                    </a:cubicBezTo>
                    <a:cubicBezTo>
                      <a:pt x="190" y="102"/>
                      <a:pt x="190" y="97"/>
                      <a:pt x="189" y="92"/>
                    </a:cubicBezTo>
                    <a:cubicBezTo>
                      <a:pt x="195" y="91"/>
                      <a:pt x="195" y="91"/>
                      <a:pt x="195" y="91"/>
                    </a:cubicBezTo>
                    <a:cubicBezTo>
                      <a:pt x="197" y="90"/>
                      <a:pt x="197" y="89"/>
                      <a:pt x="197" y="88"/>
                    </a:cubicBezTo>
                    <a:cubicBezTo>
                      <a:pt x="197" y="85"/>
                      <a:pt x="197" y="83"/>
                      <a:pt x="196" y="80"/>
                    </a:cubicBezTo>
                    <a:cubicBezTo>
                      <a:pt x="196" y="79"/>
                      <a:pt x="195" y="78"/>
                      <a:pt x="194" y="78"/>
                    </a:cubicBezTo>
                    <a:cubicBezTo>
                      <a:pt x="194" y="78"/>
                      <a:pt x="194" y="78"/>
                      <a:pt x="194" y="78"/>
                    </a:cubicBezTo>
                    <a:cubicBezTo>
                      <a:pt x="187" y="79"/>
                      <a:pt x="187" y="79"/>
                      <a:pt x="187" y="79"/>
                    </a:cubicBezTo>
                    <a:cubicBezTo>
                      <a:pt x="186" y="74"/>
                      <a:pt x="185" y="69"/>
                      <a:pt x="183" y="64"/>
                    </a:cubicBezTo>
                    <a:cubicBezTo>
                      <a:pt x="188" y="61"/>
                      <a:pt x="188" y="61"/>
                      <a:pt x="188" y="61"/>
                    </a:cubicBezTo>
                    <a:cubicBezTo>
                      <a:pt x="189" y="61"/>
                      <a:pt x="190" y="59"/>
                      <a:pt x="189" y="58"/>
                    </a:cubicBezTo>
                    <a:cubicBezTo>
                      <a:pt x="188" y="56"/>
                      <a:pt x="187" y="53"/>
                      <a:pt x="186" y="51"/>
                    </a:cubicBezTo>
                    <a:cubicBezTo>
                      <a:pt x="185" y="50"/>
                      <a:pt x="184" y="49"/>
                      <a:pt x="184" y="49"/>
                    </a:cubicBezTo>
                    <a:cubicBezTo>
                      <a:pt x="183" y="49"/>
                      <a:pt x="183" y="50"/>
                      <a:pt x="183" y="50"/>
                    </a:cubicBezTo>
                    <a:cubicBezTo>
                      <a:pt x="177" y="52"/>
                      <a:pt x="177" y="52"/>
                      <a:pt x="177" y="52"/>
                    </a:cubicBezTo>
                    <a:cubicBezTo>
                      <a:pt x="174" y="48"/>
                      <a:pt x="171" y="44"/>
                      <a:pt x="168" y="40"/>
                    </a:cubicBezTo>
                    <a:cubicBezTo>
                      <a:pt x="172" y="35"/>
                      <a:pt x="172" y="35"/>
                      <a:pt x="172" y="35"/>
                    </a:cubicBezTo>
                    <a:cubicBezTo>
                      <a:pt x="173" y="35"/>
                      <a:pt x="173" y="33"/>
                      <a:pt x="173" y="32"/>
                    </a:cubicBezTo>
                    <a:cubicBezTo>
                      <a:pt x="171" y="30"/>
                      <a:pt x="169" y="28"/>
                      <a:pt x="167" y="26"/>
                    </a:cubicBezTo>
                    <a:cubicBezTo>
                      <a:pt x="166" y="26"/>
                      <a:pt x="166" y="26"/>
                      <a:pt x="165" y="26"/>
                    </a:cubicBezTo>
                    <a:cubicBezTo>
                      <a:pt x="164" y="26"/>
                      <a:pt x="164" y="26"/>
                      <a:pt x="163" y="26"/>
                    </a:cubicBezTo>
                    <a:cubicBezTo>
                      <a:pt x="159" y="30"/>
                      <a:pt x="159" y="30"/>
                      <a:pt x="159" y="30"/>
                    </a:cubicBezTo>
                    <a:cubicBezTo>
                      <a:pt x="155" y="27"/>
                      <a:pt x="151" y="24"/>
                      <a:pt x="147" y="21"/>
                    </a:cubicBezTo>
                    <a:cubicBezTo>
                      <a:pt x="150" y="16"/>
                      <a:pt x="150" y="16"/>
                      <a:pt x="150" y="16"/>
                    </a:cubicBezTo>
                    <a:cubicBezTo>
                      <a:pt x="150" y="15"/>
                      <a:pt x="150" y="13"/>
                      <a:pt x="149" y="13"/>
                    </a:cubicBezTo>
                    <a:cubicBezTo>
                      <a:pt x="146" y="12"/>
                      <a:pt x="144" y="10"/>
                      <a:pt x="141" y="9"/>
                    </a:cubicBezTo>
                    <a:cubicBezTo>
                      <a:pt x="141" y="9"/>
                      <a:pt x="140" y="9"/>
                      <a:pt x="140" y="9"/>
                    </a:cubicBezTo>
                    <a:cubicBezTo>
                      <a:pt x="139" y="9"/>
                      <a:pt x="139" y="9"/>
                      <a:pt x="138" y="10"/>
                    </a:cubicBezTo>
                    <a:cubicBezTo>
                      <a:pt x="135" y="15"/>
                      <a:pt x="135" y="15"/>
                      <a:pt x="135" y="15"/>
                    </a:cubicBezTo>
                    <a:cubicBezTo>
                      <a:pt x="133" y="14"/>
                      <a:pt x="130" y="13"/>
                      <a:pt x="128" y="13"/>
                    </a:cubicBezTo>
                    <a:cubicBezTo>
                      <a:pt x="126" y="12"/>
                      <a:pt x="123" y="11"/>
                      <a:pt x="121" y="10"/>
                    </a:cubicBezTo>
                    <a:cubicBezTo>
                      <a:pt x="122" y="4"/>
                      <a:pt x="122" y="4"/>
                      <a:pt x="122" y="4"/>
                    </a:cubicBezTo>
                    <a:cubicBezTo>
                      <a:pt x="122" y="3"/>
                      <a:pt x="121" y="2"/>
                      <a:pt x="120" y="2"/>
                    </a:cubicBezTo>
                    <a:cubicBezTo>
                      <a:pt x="117" y="1"/>
                      <a:pt x="114" y="1"/>
                      <a:pt x="111" y="0"/>
                    </a:cubicBezTo>
                    <a:cubicBezTo>
                      <a:pt x="111" y="0"/>
                      <a:pt x="111" y="0"/>
                      <a:pt x="111" y="0"/>
                    </a:cubicBezTo>
                    <a:cubicBezTo>
                      <a:pt x="110" y="0"/>
                      <a:pt x="109" y="1"/>
                      <a:pt x="109" y="2"/>
                    </a:cubicBezTo>
                    <a:cubicBezTo>
                      <a:pt x="108" y="8"/>
                      <a:pt x="108" y="8"/>
                      <a:pt x="108" y="8"/>
                    </a:cubicBezTo>
                    <a:cubicBezTo>
                      <a:pt x="105" y="8"/>
                      <a:pt x="102" y="8"/>
                      <a:pt x="98" y="8"/>
                    </a:cubicBezTo>
                    <a:cubicBezTo>
                      <a:pt x="98" y="9"/>
                      <a:pt x="98" y="9"/>
                      <a:pt x="98" y="9"/>
                    </a:cubicBezTo>
                    <a:cubicBezTo>
                      <a:pt x="98" y="9"/>
                      <a:pt x="98" y="9"/>
                      <a:pt x="98" y="9"/>
                    </a:cubicBezTo>
                    <a:cubicBezTo>
                      <a:pt x="98" y="8"/>
                      <a:pt x="98" y="8"/>
                      <a:pt x="98" y="8"/>
                    </a:cubicBezTo>
                    <a:cubicBezTo>
                      <a:pt x="98" y="8"/>
                      <a:pt x="98" y="8"/>
                      <a:pt x="98" y="8"/>
                    </a:cubicBezTo>
                    <a:cubicBezTo>
                      <a:pt x="96" y="8"/>
                      <a:pt x="95" y="8"/>
                      <a:pt x="93" y="8"/>
                    </a:cubicBezTo>
                    <a:cubicBezTo>
                      <a:pt x="92" y="2"/>
                      <a:pt x="92" y="2"/>
                      <a:pt x="92" y="2"/>
                    </a:cubicBezTo>
                    <a:cubicBezTo>
                      <a:pt x="91" y="1"/>
                      <a:pt x="90" y="0"/>
                      <a:pt x="89" y="0"/>
                    </a:cubicBezTo>
                    <a:cubicBezTo>
                      <a:pt x="89" y="0"/>
                      <a:pt x="89" y="0"/>
                      <a:pt x="89" y="0"/>
                    </a:cubicBezTo>
                    <a:cubicBezTo>
                      <a:pt x="86" y="0"/>
                      <a:pt x="83" y="0"/>
                      <a:pt x="81" y="1"/>
                    </a:cubicBezTo>
                    <a:cubicBezTo>
                      <a:pt x="79" y="1"/>
                      <a:pt x="79" y="2"/>
                      <a:pt x="79" y="3"/>
                    </a:cubicBezTo>
                    <a:cubicBezTo>
                      <a:pt x="80" y="10"/>
                      <a:pt x="80" y="10"/>
                      <a:pt x="80" y="10"/>
                    </a:cubicBezTo>
                    <a:cubicBezTo>
                      <a:pt x="75" y="11"/>
                      <a:pt x="70" y="12"/>
                      <a:pt x="65" y="14"/>
                    </a:cubicBezTo>
                    <a:cubicBezTo>
                      <a:pt x="62" y="8"/>
                      <a:pt x="62" y="8"/>
                      <a:pt x="62" y="8"/>
                    </a:cubicBezTo>
                    <a:cubicBezTo>
                      <a:pt x="62" y="8"/>
                      <a:pt x="61" y="7"/>
                      <a:pt x="60" y="7"/>
                    </a:cubicBezTo>
                    <a:cubicBezTo>
                      <a:pt x="60" y="7"/>
                      <a:pt x="59" y="7"/>
                      <a:pt x="59" y="7"/>
                    </a:cubicBezTo>
                    <a:cubicBezTo>
                      <a:pt x="57" y="8"/>
                      <a:pt x="54" y="10"/>
                      <a:pt x="52" y="11"/>
                    </a:cubicBezTo>
                    <a:cubicBezTo>
                      <a:pt x="50" y="12"/>
                      <a:pt x="50" y="13"/>
                      <a:pt x="51" y="14"/>
                    </a:cubicBezTo>
                    <a:cubicBezTo>
                      <a:pt x="53" y="20"/>
                      <a:pt x="53" y="20"/>
                      <a:pt x="53" y="20"/>
                    </a:cubicBezTo>
                    <a:cubicBezTo>
                      <a:pt x="49" y="22"/>
                      <a:pt x="45" y="25"/>
                      <a:pt x="41" y="28"/>
                    </a:cubicBezTo>
                    <a:cubicBezTo>
                      <a:pt x="36" y="24"/>
                      <a:pt x="36" y="24"/>
                      <a:pt x="36" y="24"/>
                    </a:cubicBezTo>
                    <a:cubicBezTo>
                      <a:pt x="36" y="24"/>
                      <a:pt x="35" y="23"/>
                      <a:pt x="35" y="23"/>
                    </a:cubicBezTo>
                    <a:cubicBezTo>
                      <a:pt x="34" y="23"/>
                      <a:pt x="33" y="24"/>
                      <a:pt x="33" y="24"/>
                    </a:cubicBezTo>
                    <a:cubicBezTo>
                      <a:pt x="31" y="26"/>
                      <a:pt x="29" y="28"/>
                      <a:pt x="27" y="30"/>
                    </a:cubicBezTo>
                    <a:cubicBezTo>
                      <a:pt x="26" y="31"/>
                      <a:pt x="26" y="32"/>
                      <a:pt x="27" y="33"/>
                    </a:cubicBezTo>
                    <a:cubicBezTo>
                      <a:pt x="31" y="38"/>
                      <a:pt x="31" y="38"/>
                      <a:pt x="31" y="38"/>
                    </a:cubicBezTo>
                    <a:cubicBezTo>
                      <a:pt x="28" y="41"/>
                      <a:pt x="25" y="45"/>
                      <a:pt x="22" y="50"/>
                    </a:cubicBezTo>
                    <a:cubicBezTo>
                      <a:pt x="16" y="47"/>
                      <a:pt x="16" y="47"/>
                      <a:pt x="16" y="47"/>
                    </a:cubicBezTo>
                    <a:cubicBezTo>
                      <a:pt x="16" y="47"/>
                      <a:pt x="16" y="47"/>
                      <a:pt x="15" y="47"/>
                    </a:cubicBezTo>
                    <a:cubicBezTo>
                      <a:pt x="14" y="47"/>
                      <a:pt x="14" y="47"/>
                      <a:pt x="13" y="48"/>
                    </a:cubicBezTo>
                    <a:cubicBezTo>
                      <a:pt x="12" y="50"/>
                      <a:pt x="11" y="53"/>
                      <a:pt x="9" y="55"/>
                    </a:cubicBezTo>
                    <a:cubicBezTo>
                      <a:pt x="9" y="56"/>
                      <a:pt x="9" y="58"/>
                      <a:pt x="10" y="58"/>
                    </a:cubicBezTo>
                    <a:cubicBezTo>
                      <a:pt x="16" y="61"/>
                      <a:pt x="16" y="61"/>
                      <a:pt x="16" y="61"/>
                    </a:cubicBezTo>
                    <a:cubicBezTo>
                      <a:pt x="15" y="64"/>
                      <a:pt x="14" y="66"/>
                      <a:pt x="13" y="69"/>
                    </a:cubicBezTo>
                    <a:cubicBezTo>
                      <a:pt x="12" y="71"/>
                      <a:pt x="11" y="73"/>
                      <a:pt x="11" y="76"/>
                    </a:cubicBezTo>
                    <a:cubicBezTo>
                      <a:pt x="5" y="75"/>
                      <a:pt x="5" y="75"/>
                      <a:pt x="5" y="75"/>
                    </a:cubicBezTo>
                    <a:cubicBezTo>
                      <a:pt x="4" y="75"/>
                      <a:pt x="4" y="75"/>
                      <a:pt x="4" y="75"/>
                    </a:cubicBezTo>
                    <a:cubicBezTo>
                      <a:pt x="3" y="75"/>
                      <a:pt x="2" y="76"/>
                      <a:pt x="2" y="77"/>
                    </a:cubicBezTo>
                    <a:cubicBezTo>
                      <a:pt x="1" y="80"/>
                      <a:pt x="1" y="82"/>
                      <a:pt x="0" y="85"/>
                    </a:cubicBezTo>
                    <a:cubicBezTo>
                      <a:pt x="0" y="86"/>
                      <a:pt x="1" y="87"/>
                      <a:pt x="2" y="88"/>
                    </a:cubicBezTo>
                    <a:cubicBezTo>
                      <a:pt x="8" y="89"/>
                      <a:pt x="8" y="89"/>
                      <a:pt x="8" y="89"/>
                    </a:cubicBezTo>
                    <a:cubicBezTo>
                      <a:pt x="8" y="94"/>
                      <a:pt x="8" y="99"/>
                      <a:pt x="8" y="104"/>
                    </a:cubicBezTo>
                    <a:cubicBezTo>
                      <a:pt x="2" y="105"/>
                      <a:pt x="2" y="105"/>
                      <a:pt x="2" y="105"/>
                    </a:cubicBezTo>
                    <a:cubicBezTo>
                      <a:pt x="1" y="105"/>
                      <a:pt x="0" y="106"/>
                      <a:pt x="0" y="108"/>
                    </a:cubicBezTo>
                    <a:cubicBezTo>
                      <a:pt x="1" y="110"/>
                      <a:pt x="1" y="113"/>
                      <a:pt x="1" y="116"/>
                    </a:cubicBezTo>
                    <a:cubicBezTo>
                      <a:pt x="2" y="117"/>
                      <a:pt x="3" y="118"/>
                      <a:pt x="4" y="118"/>
                    </a:cubicBezTo>
                    <a:cubicBezTo>
                      <a:pt x="4" y="118"/>
                      <a:pt x="4" y="118"/>
                      <a:pt x="4" y="118"/>
                    </a:cubicBezTo>
                    <a:cubicBezTo>
                      <a:pt x="10" y="117"/>
                      <a:pt x="10" y="117"/>
                      <a:pt x="10" y="117"/>
                    </a:cubicBezTo>
                    <a:cubicBezTo>
                      <a:pt x="11" y="122"/>
                      <a:pt x="13" y="127"/>
                      <a:pt x="15" y="132"/>
                    </a:cubicBezTo>
                    <a:cubicBezTo>
                      <a:pt x="9" y="135"/>
                      <a:pt x="9" y="135"/>
                      <a:pt x="9" y="135"/>
                    </a:cubicBezTo>
                    <a:cubicBezTo>
                      <a:pt x="8" y="135"/>
                      <a:pt x="8" y="136"/>
                      <a:pt x="8" y="138"/>
                    </a:cubicBezTo>
                    <a:cubicBezTo>
                      <a:pt x="9" y="140"/>
                      <a:pt x="11" y="143"/>
                      <a:pt x="12" y="145"/>
                    </a:cubicBezTo>
                    <a:cubicBezTo>
                      <a:pt x="12" y="146"/>
                      <a:pt x="13" y="146"/>
                      <a:pt x="14" y="146"/>
                    </a:cubicBezTo>
                    <a:cubicBezTo>
                      <a:pt x="14" y="146"/>
                      <a:pt x="15" y="146"/>
                      <a:pt x="15" y="146"/>
                    </a:cubicBezTo>
                    <a:cubicBezTo>
                      <a:pt x="21" y="144"/>
                      <a:pt x="21" y="144"/>
                      <a:pt x="21" y="144"/>
                    </a:cubicBezTo>
                    <a:cubicBezTo>
                      <a:pt x="23" y="148"/>
                      <a:pt x="26" y="152"/>
                      <a:pt x="29" y="156"/>
                    </a:cubicBezTo>
                    <a:cubicBezTo>
                      <a:pt x="25" y="160"/>
                      <a:pt x="25" y="160"/>
                      <a:pt x="25" y="160"/>
                    </a:cubicBezTo>
                    <a:cubicBezTo>
                      <a:pt x="24" y="161"/>
                      <a:pt x="24" y="163"/>
                      <a:pt x="25" y="163"/>
                    </a:cubicBezTo>
                    <a:cubicBezTo>
                      <a:pt x="27" y="166"/>
                      <a:pt x="29" y="168"/>
                      <a:pt x="31" y="170"/>
                    </a:cubicBezTo>
                    <a:cubicBezTo>
                      <a:pt x="31" y="170"/>
                      <a:pt x="32" y="170"/>
                      <a:pt x="33" y="170"/>
                    </a:cubicBezTo>
                    <a:cubicBezTo>
                      <a:pt x="33" y="170"/>
                      <a:pt x="34" y="170"/>
                      <a:pt x="34" y="170"/>
                    </a:cubicBezTo>
                    <a:cubicBezTo>
                      <a:pt x="39" y="165"/>
                      <a:pt x="39" y="165"/>
                      <a:pt x="39" y="165"/>
                    </a:cubicBezTo>
                    <a:cubicBezTo>
                      <a:pt x="42" y="169"/>
                      <a:pt x="47" y="172"/>
                      <a:pt x="51" y="174"/>
                    </a:cubicBezTo>
                    <a:cubicBezTo>
                      <a:pt x="48" y="180"/>
                      <a:pt x="48" y="180"/>
                      <a:pt x="48" y="180"/>
                    </a:cubicBezTo>
                    <a:cubicBezTo>
                      <a:pt x="48" y="181"/>
                      <a:pt x="48" y="182"/>
                      <a:pt x="49" y="183"/>
                    </a:cubicBezTo>
                    <a:cubicBezTo>
                      <a:pt x="51" y="184"/>
                      <a:pt x="54" y="186"/>
                      <a:pt x="57" y="187"/>
                    </a:cubicBezTo>
                    <a:cubicBezTo>
                      <a:pt x="57" y="187"/>
                      <a:pt x="57" y="187"/>
                      <a:pt x="58" y="187"/>
                    </a:cubicBezTo>
                    <a:cubicBezTo>
                      <a:pt x="58" y="187"/>
                      <a:pt x="59" y="187"/>
                      <a:pt x="59" y="186"/>
                    </a:cubicBezTo>
                    <a:cubicBezTo>
                      <a:pt x="63" y="181"/>
                      <a:pt x="63" y="181"/>
                      <a:pt x="63" y="181"/>
                    </a:cubicBezTo>
                    <a:cubicBezTo>
                      <a:pt x="65" y="182"/>
                      <a:pt x="67" y="182"/>
                      <a:pt x="70" y="183"/>
                    </a:cubicBezTo>
                    <a:cubicBezTo>
                      <a:pt x="72" y="184"/>
                      <a:pt x="74" y="185"/>
                      <a:pt x="77" y="185"/>
                    </a:cubicBezTo>
                    <a:cubicBezTo>
                      <a:pt x="76" y="192"/>
                      <a:pt x="76" y="192"/>
                      <a:pt x="76" y="192"/>
                    </a:cubicBezTo>
                    <a:cubicBezTo>
                      <a:pt x="76" y="193"/>
                      <a:pt x="76" y="194"/>
                      <a:pt x="78" y="194"/>
                    </a:cubicBezTo>
                    <a:cubicBezTo>
                      <a:pt x="81" y="195"/>
                      <a:pt x="83" y="195"/>
                      <a:pt x="86" y="196"/>
                    </a:cubicBezTo>
                    <a:cubicBezTo>
                      <a:pt x="86" y="196"/>
                      <a:pt x="86" y="196"/>
                      <a:pt x="86" y="196"/>
                    </a:cubicBezTo>
                    <a:cubicBezTo>
                      <a:pt x="87" y="196"/>
                      <a:pt x="88" y="195"/>
                      <a:pt x="89" y="194"/>
                    </a:cubicBezTo>
                    <a:cubicBezTo>
                      <a:pt x="90" y="188"/>
                      <a:pt x="90" y="188"/>
                      <a:pt x="90" y="188"/>
                    </a:cubicBezTo>
                    <a:cubicBezTo>
                      <a:pt x="93" y="188"/>
                      <a:pt x="96" y="188"/>
                      <a:pt x="99" y="188"/>
                    </a:cubicBezTo>
                    <a:cubicBezTo>
                      <a:pt x="101" y="188"/>
                      <a:pt x="103" y="188"/>
                      <a:pt x="105" y="188"/>
                    </a:cubicBezTo>
                    <a:cubicBezTo>
                      <a:pt x="106" y="194"/>
                      <a:pt x="106" y="194"/>
                      <a:pt x="106" y="194"/>
                    </a:cubicBezTo>
                    <a:cubicBezTo>
                      <a:pt x="106" y="195"/>
                      <a:pt x="107" y="196"/>
                      <a:pt x="108" y="196"/>
                    </a:cubicBezTo>
                    <a:cubicBezTo>
                      <a:pt x="108" y="196"/>
                      <a:pt x="108" y="196"/>
                      <a:pt x="108" y="196"/>
                    </a:cubicBezTo>
                    <a:cubicBezTo>
                      <a:pt x="111" y="196"/>
                      <a:pt x="114" y="195"/>
                      <a:pt x="117" y="195"/>
                    </a:cubicBezTo>
                    <a:cubicBezTo>
                      <a:pt x="118" y="195"/>
                      <a:pt x="119" y="194"/>
                      <a:pt x="119" y="192"/>
                    </a:cubicBezTo>
                    <a:cubicBezTo>
                      <a:pt x="118" y="186"/>
                      <a:pt x="118" y="186"/>
                      <a:pt x="118" y="186"/>
                    </a:cubicBezTo>
                    <a:cubicBezTo>
                      <a:pt x="123" y="185"/>
                      <a:pt x="128" y="184"/>
                      <a:pt x="133" y="182"/>
                    </a:cubicBezTo>
                    <a:cubicBezTo>
                      <a:pt x="135" y="187"/>
                      <a:pt x="135" y="187"/>
                      <a:pt x="135" y="187"/>
                    </a:cubicBezTo>
                    <a:cubicBezTo>
                      <a:pt x="136" y="188"/>
                      <a:pt x="137" y="189"/>
                      <a:pt x="137" y="189"/>
                    </a:cubicBezTo>
                    <a:cubicBezTo>
                      <a:pt x="138" y="189"/>
                      <a:pt x="138" y="189"/>
                      <a:pt x="138" y="188"/>
                    </a:cubicBezTo>
                    <a:cubicBezTo>
                      <a:pt x="141" y="187"/>
                      <a:pt x="143" y="186"/>
                      <a:pt x="146" y="185"/>
                    </a:cubicBezTo>
                    <a:cubicBezTo>
                      <a:pt x="147" y="184"/>
                      <a:pt x="148" y="183"/>
                      <a:pt x="147" y="182"/>
                    </a:cubicBezTo>
                    <a:cubicBezTo>
                      <a:pt x="144" y="176"/>
                      <a:pt x="144" y="176"/>
                      <a:pt x="144" y="176"/>
                    </a:cubicBezTo>
                    <a:cubicBezTo>
                      <a:pt x="149" y="174"/>
                      <a:pt x="153" y="171"/>
                      <a:pt x="157" y="167"/>
                    </a:cubicBezTo>
                    <a:cubicBezTo>
                      <a:pt x="161" y="172"/>
                      <a:pt x="161" y="172"/>
                      <a:pt x="161" y="172"/>
                    </a:cubicBezTo>
                    <a:cubicBezTo>
                      <a:pt x="162" y="172"/>
                      <a:pt x="162" y="172"/>
                      <a:pt x="163" y="172"/>
                    </a:cubicBezTo>
                    <a:cubicBezTo>
                      <a:pt x="164" y="172"/>
                      <a:pt x="164" y="172"/>
                      <a:pt x="165" y="172"/>
                    </a:cubicBezTo>
                    <a:cubicBezTo>
                      <a:pt x="167" y="170"/>
                      <a:pt x="169" y="168"/>
                      <a:pt x="171" y="166"/>
                    </a:cubicBezTo>
                    <a:cubicBezTo>
                      <a:pt x="172" y="165"/>
                      <a:pt x="172" y="164"/>
                      <a:pt x="171" y="163"/>
                    </a:cubicBezTo>
                    <a:cubicBezTo>
                      <a:pt x="166" y="158"/>
                      <a:pt x="166" y="158"/>
                      <a:pt x="166" y="158"/>
                    </a:cubicBezTo>
                    <a:cubicBezTo>
                      <a:pt x="170" y="155"/>
                      <a:pt x="173" y="150"/>
                      <a:pt x="176" y="146"/>
                    </a:cubicBezTo>
                    <a:cubicBezTo>
                      <a:pt x="181" y="149"/>
                      <a:pt x="181" y="149"/>
                      <a:pt x="181" y="149"/>
                    </a:cubicBezTo>
                    <a:cubicBezTo>
                      <a:pt x="182" y="149"/>
                      <a:pt x="182" y="149"/>
                      <a:pt x="182" y="149"/>
                    </a:cubicBezTo>
                    <a:cubicBezTo>
                      <a:pt x="183" y="149"/>
                      <a:pt x="184" y="149"/>
                      <a:pt x="184" y="148"/>
                    </a:cubicBezTo>
                    <a:cubicBezTo>
                      <a:pt x="186" y="146"/>
                      <a:pt x="187" y="143"/>
                      <a:pt x="188" y="140"/>
                    </a:cubicBezTo>
                    <a:cubicBezTo>
                      <a:pt x="189" y="139"/>
                      <a:pt x="188" y="138"/>
                      <a:pt x="187" y="138"/>
                    </a:cubicBezTo>
                    <a:cubicBezTo>
                      <a:pt x="182" y="134"/>
                      <a:pt x="182" y="134"/>
                      <a:pt x="182" y="134"/>
                    </a:cubicBezTo>
                    <a:cubicBezTo>
                      <a:pt x="183" y="132"/>
                      <a:pt x="184" y="130"/>
                      <a:pt x="185" y="127"/>
                    </a:cubicBezTo>
                    <a:cubicBezTo>
                      <a:pt x="186" y="125"/>
                      <a:pt x="186" y="122"/>
                      <a:pt x="187" y="120"/>
                    </a:cubicBezTo>
                    <a:cubicBezTo>
                      <a:pt x="193" y="121"/>
                      <a:pt x="193" y="121"/>
                      <a:pt x="193" y="121"/>
                    </a:cubicBezTo>
                    <a:cubicBezTo>
                      <a:pt x="193" y="121"/>
                      <a:pt x="193" y="121"/>
                      <a:pt x="193" y="121"/>
                    </a:cubicBezTo>
                    <a:cubicBezTo>
                      <a:pt x="194" y="121"/>
                      <a:pt x="195" y="120"/>
                      <a:pt x="196" y="119"/>
                    </a:cubicBezTo>
                    <a:cubicBezTo>
                      <a:pt x="196" y="116"/>
                      <a:pt x="197" y="113"/>
                      <a:pt x="197" y="111"/>
                    </a:cubicBezTo>
                    <a:cubicBezTo>
                      <a:pt x="197" y="110"/>
                      <a:pt x="196" y="108"/>
                      <a:pt x="195" y="108"/>
                    </a:cubicBezTo>
                    <a:close/>
                  </a:path>
                </a:pathLst>
              </a:custGeom>
              <a:solidFill>
                <a:srgbClr val="4FBFF7"/>
              </a:solidFill>
              <a:ln w="19050" cap="rnd">
                <a:noFill/>
                <a:round/>
                <a:headEnd/>
                <a:tailEnd/>
              </a:ln>
            </p:spPr>
            <p:txBody>
              <a:bodyPr vert="horz" wrap="square" lIns="68580" tIns="34290" rIns="68580" bIns="3429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7565A"/>
                  </a:solidFill>
                  <a:effectLst/>
                  <a:uLnTx/>
                  <a:uFillTx/>
                  <a:latin typeface="Open Sans Light"/>
                </a:endParaRPr>
              </a:p>
            </p:txBody>
          </p:sp>
          <p:sp>
            <p:nvSpPr>
              <p:cNvPr id="322" name="TextBox 321">
                <a:extLst>
                  <a:ext uri="{FF2B5EF4-FFF2-40B4-BE49-F238E27FC236}">
                    <a16:creationId xmlns:a16="http://schemas.microsoft.com/office/drawing/2014/main" id="{E40755E7-EF0B-422F-9012-B552C88F4FD5}"/>
                  </a:ext>
                </a:extLst>
              </p:cNvPr>
              <p:cNvSpPr txBox="1"/>
              <p:nvPr/>
            </p:nvSpPr>
            <p:spPr>
              <a:xfrm rot="360674">
                <a:off x="3993281" y="3583860"/>
                <a:ext cx="2096244" cy="559070"/>
              </a:xfrm>
              <a:prstGeom prst="rect">
                <a:avLst/>
              </a:prstGeom>
              <a:no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2. Plan &amp; </a:t>
                </a:r>
              </a:p>
              <a:p>
                <a:pPr algn="ctr"/>
                <a:r>
                  <a:rPr lang="en-GB" sz="1400" b="1" dirty="0">
                    <a:solidFill>
                      <a:schemeClr val="bg1"/>
                    </a:solidFill>
                    <a:latin typeface="Arial" panose="020B0604020202020204" pitchFamily="34" charset="0"/>
                    <a:cs typeface="Arial" panose="020B0604020202020204" pitchFamily="34" charset="0"/>
                  </a:rPr>
                  <a:t>Implement</a:t>
                </a:r>
              </a:p>
            </p:txBody>
          </p:sp>
        </p:grpSp>
        <p:grpSp>
          <p:nvGrpSpPr>
            <p:cNvPr id="7" name="Group 6">
              <a:extLst>
                <a:ext uri="{FF2B5EF4-FFF2-40B4-BE49-F238E27FC236}">
                  <a16:creationId xmlns:a16="http://schemas.microsoft.com/office/drawing/2014/main" id="{0E360BD1-1174-4A4A-9DF1-EEA7CEB942A8}"/>
                </a:ext>
              </a:extLst>
            </p:cNvPr>
            <p:cNvGrpSpPr/>
            <p:nvPr/>
          </p:nvGrpSpPr>
          <p:grpSpPr>
            <a:xfrm>
              <a:off x="5095970" y="3804178"/>
              <a:ext cx="2096244" cy="1954309"/>
              <a:chOff x="7339830" y="3974838"/>
              <a:chExt cx="2096244" cy="1954309"/>
            </a:xfrm>
          </p:grpSpPr>
          <p:sp>
            <p:nvSpPr>
              <p:cNvPr id="319" name="Freeform 8">
                <a:extLst>
                  <a:ext uri="{FF2B5EF4-FFF2-40B4-BE49-F238E27FC236}">
                    <a16:creationId xmlns:a16="http://schemas.microsoft.com/office/drawing/2014/main" id="{04C8C3E1-A8CE-4DF0-93D5-7766EF22B31E}"/>
                  </a:ext>
                </a:extLst>
              </p:cNvPr>
              <p:cNvSpPr>
                <a:spLocks/>
              </p:cNvSpPr>
              <p:nvPr/>
            </p:nvSpPr>
            <p:spPr bwMode="auto">
              <a:xfrm>
                <a:off x="7404288" y="3974838"/>
                <a:ext cx="1940633" cy="1954309"/>
              </a:xfrm>
              <a:custGeom>
                <a:avLst/>
                <a:gdLst>
                  <a:gd name="T0" fmla="*/ 135 w 146"/>
                  <a:gd name="T1" fmla="*/ 77 h 144"/>
                  <a:gd name="T2" fmla="*/ 144 w 146"/>
                  <a:gd name="T3" fmla="*/ 65 h 144"/>
                  <a:gd name="T4" fmla="*/ 143 w 146"/>
                  <a:gd name="T5" fmla="*/ 53 h 144"/>
                  <a:gd name="T6" fmla="*/ 141 w 146"/>
                  <a:gd name="T7" fmla="*/ 51 h 144"/>
                  <a:gd name="T8" fmla="*/ 129 w 146"/>
                  <a:gd name="T9" fmla="*/ 45 h 144"/>
                  <a:gd name="T10" fmla="*/ 135 w 146"/>
                  <a:gd name="T11" fmla="*/ 39 h 144"/>
                  <a:gd name="T12" fmla="*/ 131 w 146"/>
                  <a:gd name="T13" fmla="*/ 27 h 144"/>
                  <a:gd name="T14" fmla="*/ 128 w 146"/>
                  <a:gd name="T15" fmla="*/ 27 h 144"/>
                  <a:gd name="T16" fmla="*/ 113 w 146"/>
                  <a:gd name="T17" fmla="*/ 25 h 144"/>
                  <a:gd name="T18" fmla="*/ 117 w 146"/>
                  <a:gd name="T19" fmla="*/ 14 h 144"/>
                  <a:gd name="T20" fmla="*/ 108 w 146"/>
                  <a:gd name="T21" fmla="*/ 9 h 144"/>
                  <a:gd name="T22" fmla="*/ 101 w 146"/>
                  <a:gd name="T23" fmla="*/ 17 h 144"/>
                  <a:gd name="T24" fmla="*/ 92 w 146"/>
                  <a:gd name="T25" fmla="*/ 13 h 144"/>
                  <a:gd name="T26" fmla="*/ 92 w 146"/>
                  <a:gd name="T27" fmla="*/ 2 h 144"/>
                  <a:gd name="T28" fmla="*/ 82 w 146"/>
                  <a:gd name="T29" fmla="*/ 0 h 144"/>
                  <a:gd name="T30" fmla="*/ 78 w 146"/>
                  <a:gd name="T31" fmla="*/ 10 h 144"/>
                  <a:gd name="T32" fmla="*/ 73 w 146"/>
                  <a:gd name="T33" fmla="*/ 10 h 144"/>
                  <a:gd name="T34" fmla="*/ 66 w 146"/>
                  <a:gd name="T35" fmla="*/ 1 h 144"/>
                  <a:gd name="T36" fmla="*/ 64 w 146"/>
                  <a:gd name="T37" fmla="*/ 0 h 144"/>
                  <a:gd name="T38" fmla="*/ 52 w 146"/>
                  <a:gd name="T39" fmla="*/ 4 h 144"/>
                  <a:gd name="T40" fmla="*/ 45 w 146"/>
                  <a:gd name="T41" fmla="*/ 17 h 144"/>
                  <a:gd name="T42" fmla="*/ 38 w 146"/>
                  <a:gd name="T43" fmla="*/ 8 h 144"/>
                  <a:gd name="T44" fmla="*/ 29 w 146"/>
                  <a:gd name="T45" fmla="*/ 14 h 144"/>
                  <a:gd name="T46" fmla="*/ 33 w 146"/>
                  <a:gd name="T47" fmla="*/ 25 h 144"/>
                  <a:gd name="T48" fmla="*/ 18 w 146"/>
                  <a:gd name="T49" fmla="*/ 27 h 144"/>
                  <a:gd name="T50" fmla="*/ 15 w 146"/>
                  <a:gd name="T51" fmla="*/ 27 h 144"/>
                  <a:gd name="T52" fmla="*/ 10 w 146"/>
                  <a:gd name="T53" fmla="*/ 38 h 144"/>
                  <a:gd name="T54" fmla="*/ 14 w 146"/>
                  <a:gd name="T55" fmla="*/ 52 h 144"/>
                  <a:gd name="T56" fmla="*/ 5 w 146"/>
                  <a:gd name="T57" fmla="*/ 51 h 144"/>
                  <a:gd name="T58" fmla="*/ 3 w 146"/>
                  <a:gd name="T59" fmla="*/ 53 h 144"/>
                  <a:gd name="T60" fmla="*/ 2 w 146"/>
                  <a:gd name="T61" fmla="*/ 65 h 144"/>
                  <a:gd name="T62" fmla="*/ 11 w 146"/>
                  <a:gd name="T63" fmla="*/ 77 h 144"/>
                  <a:gd name="T64" fmla="*/ 1 w 146"/>
                  <a:gd name="T65" fmla="*/ 81 h 144"/>
                  <a:gd name="T66" fmla="*/ 5 w 146"/>
                  <a:gd name="T67" fmla="*/ 92 h 144"/>
                  <a:gd name="T68" fmla="*/ 14 w 146"/>
                  <a:gd name="T69" fmla="*/ 91 h 144"/>
                  <a:gd name="T70" fmla="*/ 18 w 146"/>
                  <a:gd name="T71" fmla="*/ 100 h 144"/>
                  <a:gd name="T72" fmla="*/ 10 w 146"/>
                  <a:gd name="T73" fmla="*/ 108 h 144"/>
                  <a:gd name="T74" fmla="*/ 17 w 146"/>
                  <a:gd name="T75" fmla="*/ 117 h 144"/>
                  <a:gd name="T76" fmla="*/ 26 w 146"/>
                  <a:gd name="T77" fmla="*/ 112 h 144"/>
                  <a:gd name="T78" fmla="*/ 28 w 146"/>
                  <a:gd name="T79" fmla="*/ 126 h 144"/>
                  <a:gd name="T80" fmla="*/ 37 w 146"/>
                  <a:gd name="T81" fmla="*/ 135 h 144"/>
                  <a:gd name="T82" fmla="*/ 40 w 146"/>
                  <a:gd name="T83" fmla="*/ 134 h 144"/>
                  <a:gd name="T84" fmla="*/ 53 w 146"/>
                  <a:gd name="T85" fmla="*/ 130 h 144"/>
                  <a:gd name="T86" fmla="*/ 52 w 146"/>
                  <a:gd name="T87" fmla="*/ 139 h 144"/>
                  <a:gd name="T88" fmla="*/ 64 w 146"/>
                  <a:gd name="T89" fmla="*/ 144 h 144"/>
                  <a:gd name="T90" fmla="*/ 66 w 146"/>
                  <a:gd name="T91" fmla="*/ 142 h 144"/>
                  <a:gd name="T92" fmla="*/ 73 w 146"/>
                  <a:gd name="T93" fmla="*/ 134 h 144"/>
                  <a:gd name="T94" fmla="*/ 80 w 146"/>
                  <a:gd name="T95" fmla="*/ 142 h 144"/>
                  <a:gd name="T96" fmla="*/ 82 w 146"/>
                  <a:gd name="T97" fmla="*/ 144 h 144"/>
                  <a:gd name="T98" fmla="*/ 94 w 146"/>
                  <a:gd name="T99" fmla="*/ 139 h 144"/>
                  <a:gd name="T100" fmla="*/ 101 w 146"/>
                  <a:gd name="T101" fmla="*/ 127 h 144"/>
                  <a:gd name="T102" fmla="*/ 108 w 146"/>
                  <a:gd name="T103" fmla="*/ 135 h 144"/>
                  <a:gd name="T104" fmla="*/ 118 w 146"/>
                  <a:gd name="T105" fmla="*/ 130 h 144"/>
                  <a:gd name="T106" fmla="*/ 113 w 146"/>
                  <a:gd name="T107" fmla="*/ 119 h 144"/>
                  <a:gd name="T108" fmla="*/ 128 w 146"/>
                  <a:gd name="T109" fmla="*/ 117 h 144"/>
                  <a:gd name="T110" fmla="*/ 131 w 146"/>
                  <a:gd name="T111" fmla="*/ 116 h 144"/>
                  <a:gd name="T112" fmla="*/ 136 w 146"/>
                  <a:gd name="T113" fmla="*/ 105 h 144"/>
                  <a:gd name="T114" fmla="*/ 132 w 146"/>
                  <a:gd name="T115" fmla="*/ 92 h 144"/>
                  <a:gd name="T116" fmla="*/ 141 w 146"/>
                  <a:gd name="T117" fmla="*/ 92 h 144"/>
                  <a:gd name="T118" fmla="*/ 144 w 146"/>
                  <a:gd name="T119" fmla="*/ 91 h 144"/>
                  <a:gd name="T120" fmla="*/ 144 w 146"/>
                  <a:gd name="T121"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 h="144">
                    <a:moveTo>
                      <a:pt x="144" y="79"/>
                    </a:moveTo>
                    <a:cubicBezTo>
                      <a:pt x="135" y="77"/>
                      <a:pt x="135" y="77"/>
                      <a:pt x="135" y="77"/>
                    </a:cubicBezTo>
                    <a:cubicBezTo>
                      <a:pt x="135" y="73"/>
                      <a:pt x="135" y="70"/>
                      <a:pt x="135" y="67"/>
                    </a:cubicBezTo>
                    <a:cubicBezTo>
                      <a:pt x="144" y="65"/>
                      <a:pt x="144" y="65"/>
                      <a:pt x="144" y="65"/>
                    </a:cubicBezTo>
                    <a:cubicBezTo>
                      <a:pt x="145" y="65"/>
                      <a:pt x="146" y="64"/>
                      <a:pt x="145" y="62"/>
                    </a:cubicBezTo>
                    <a:cubicBezTo>
                      <a:pt x="145" y="59"/>
                      <a:pt x="144" y="56"/>
                      <a:pt x="143" y="53"/>
                    </a:cubicBezTo>
                    <a:cubicBezTo>
                      <a:pt x="143" y="52"/>
                      <a:pt x="142" y="51"/>
                      <a:pt x="141" y="51"/>
                    </a:cubicBezTo>
                    <a:cubicBezTo>
                      <a:pt x="141" y="51"/>
                      <a:pt x="141" y="51"/>
                      <a:pt x="141" y="51"/>
                    </a:cubicBezTo>
                    <a:cubicBezTo>
                      <a:pt x="132" y="53"/>
                      <a:pt x="132" y="53"/>
                      <a:pt x="132" y="53"/>
                    </a:cubicBezTo>
                    <a:cubicBezTo>
                      <a:pt x="131" y="50"/>
                      <a:pt x="130" y="47"/>
                      <a:pt x="129" y="45"/>
                    </a:cubicBezTo>
                    <a:cubicBezTo>
                      <a:pt x="129" y="44"/>
                      <a:pt x="128" y="44"/>
                      <a:pt x="128" y="44"/>
                    </a:cubicBezTo>
                    <a:cubicBezTo>
                      <a:pt x="135" y="39"/>
                      <a:pt x="135" y="39"/>
                      <a:pt x="135" y="39"/>
                    </a:cubicBezTo>
                    <a:cubicBezTo>
                      <a:pt x="136" y="38"/>
                      <a:pt x="137" y="37"/>
                      <a:pt x="136" y="36"/>
                    </a:cubicBezTo>
                    <a:cubicBezTo>
                      <a:pt x="134" y="33"/>
                      <a:pt x="133" y="30"/>
                      <a:pt x="131" y="27"/>
                    </a:cubicBezTo>
                    <a:cubicBezTo>
                      <a:pt x="130" y="27"/>
                      <a:pt x="130" y="27"/>
                      <a:pt x="129" y="27"/>
                    </a:cubicBezTo>
                    <a:cubicBezTo>
                      <a:pt x="128" y="27"/>
                      <a:pt x="128" y="27"/>
                      <a:pt x="128" y="27"/>
                    </a:cubicBezTo>
                    <a:cubicBezTo>
                      <a:pt x="120" y="32"/>
                      <a:pt x="120" y="32"/>
                      <a:pt x="120" y="32"/>
                    </a:cubicBezTo>
                    <a:cubicBezTo>
                      <a:pt x="118" y="29"/>
                      <a:pt x="116" y="27"/>
                      <a:pt x="113" y="25"/>
                    </a:cubicBezTo>
                    <a:cubicBezTo>
                      <a:pt x="118" y="17"/>
                      <a:pt x="118" y="17"/>
                      <a:pt x="118" y="17"/>
                    </a:cubicBezTo>
                    <a:cubicBezTo>
                      <a:pt x="119" y="16"/>
                      <a:pt x="118" y="15"/>
                      <a:pt x="117" y="14"/>
                    </a:cubicBezTo>
                    <a:cubicBezTo>
                      <a:pt x="115" y="12"/>
                      <a:pt x="112" y="10"/>
                      <a:pt x="109" y="9"/>
                    </a:cubicBezTo>
                    <a:cubicBezTo>
                      <a:pt x="109" y="9"/>
                      <a:pt x="108" y="9"/>
                      <a:pt x="108" y="9"/>
                    </a:cubicBezTo>
                    <a:cubicBezTo>
                      <a:pt x="107" y="9"/>
                      <a:pt x="107" y="9"/>
                      <a:pt x="106" y="10"/>
                    </a:cubicBezTo>
                    <a:cubicBezTo>
                      <a:pt x="101" y="17"/>
                      <a:pt x="101" y="17"/>
                      <a:pt x="101" y="17"/>
                    </a:cubicBezTo>
                    <a:cubicBezTo>
                      <a:pt x="99" y="15"/>
                      <a:pt x="96" y="14"/>
                      <a:pt x="93" y="13"/>
                    </a:cubicBezTo>
                    <a:cubicBezTo>
                      <a:pt x="93" y="13"/>
                      <a:pt x="92" y="13"/>
                      <a:pt x="92" y="13"/>
                    </a:cubicBezTo>
                    <a:cubicBezTo>
                      <a:pt x="94" y="4"/>
                      <a:pt x="94" y="4"/>
                      <a:pt x="94" y="4"/>
                    </a:cubicBezTo>
                    <a:cubicBezTo>
                      <a:pt x="94" y="3"/>
                      <a:pt x="93" y="2"/>
                      <a:pt x="92" y="2"/>
                    </a:cubicBezTo>
                    <a:cubicBezTo>
                      <a:pt x="89" y="1"/>
                      <a:pt x="86" y="0"/>
                      <a:pt x="82" y="0"/>
                    </a:cubicBezTo>
                    <a:cubicBezTo>
                      <a:pt x="82" y="0"/>
                      <a:pt x="82" y="0"/>
                      <a:pt x="82" y="0"/>
                    </a:cubicBezTo>
                    <a:cubicBezTo>
                      <a:pt x="81" y="0"/>
                      <a:pt x="80" y="0"/>
                      <a:pt x="80" y="2"/>
                    </a:cubicBezTo>
                    <a:cubicBezTo>
                      <a:pt x="78" y="10"/>
                      <a:pt x="78" y="10"/>
                      <a:pt x="78" y="10"/>
                    </a:cubicBezTo>
                    <a:cubicBezTo>
                      <a:pt x="76" y="10"/>
                      <a:pt x="75" y="10"/>
                      <a:pt x="73" y="10"/>
                    </a:cubicBezTo>
                    <a:cubicBezTo>
                      <a:pt x="73" y="10"/>
                      <a:pt x="73" y="10"/>
                      <a:pt x="73" y="10"/>
                    </a:cubicBezTo>
                    <a:cubicBezTo>
                      <a:pt x="71" y="10"/>
                      <a:pt x="70" y="10"/>
                      <a:pt x="68" y="10"/>
                    </a:cubicBezTo>
                    <a:cubicBezTo>
                      <a:pt x="66" y="1"/>
                      <a:pt x="66" y="1"/>
                      <a:pt x="66" y="1"/>
                    </a:cubicBezTo>
                    <a:cubicBezTo>
                      <a:pt x="66" y="0"/>
                      <a:pt x="65" y="0"/>
                      <a:pt x="64" y="0"/>
                    </a:cubicBezTo>
                    <a:cubicBezTo>
                      <a:pt x="64" y="0"/>
                      <a:pt x="64" y="0"/>
                      <a:pt x="64" y="0"/>
                    </a:cubicBezTo>
                    <a:cubicBezTo>
                      <a:pt x="60" y="0"/>
                      <a:pt x="57" y="1"/>
                      <a:pt x="54" y="2"/>
                    </a:cubicBezTo>
                    <a:cubicBezTo>
                      <a:pt x="53" y="2"/>
                      <a:pt x="52" y="3"/>
                      <a:pt x="52" y="4"/>
                    </a:cubicBezTo>
                    <a:cubicBezTo>
                      <a:pt x="54" y="13"/>
                      <a:pt x="54" y="13"/>
                      <a:pt x="54" y="13"/>
                    </a:cubicBezTo>
                    <a:cubicBezTo>
                      <a:pt x="51" y="14"/>
                      <a:pt x="48" y="15"/>
                      <a:pt x="45" y="17"/>
                    </a:cubicBezTo>
                    <a:cubicBezTo>
                      <a:pt x="40" y="9"/>
                      <a:pt x="40" y="9"/>
                      <a:pt x="40" y="9"/>
                    </a:cubicBezTo>
                    <a:cubicBezTo>
                      <a:pt x="39" y="9"/>
                      <a:pt x="39" y="8"/>
                      <a:pt x="38" y="8"/>
                    </a:cubicBezTo>
                    <a:cubicBezTo>
                      <a:pt x="38" y="8"/>
                      <a:pt x="37" y="8"/>
                      <a:pt x="37" y="9"/>
                    </a:cubicBezTo>
                    <a:cubicBezTo>
                      <a:pt x="34" y="10"/>
                      <a:pt x="31" y="12"/>
                      <a:pt x="29" y="14"/>
                    </a:cubicBezTo>
                    <a:cubicBezTo>
                      <a:pt x="28" y="15"/>
                      <a:pt x="27" y="16"/>
                      <a:pt x="28" y="17"/>
                    </a:cubicBezTo>
                    <a:cubicBezTo>
                      <a:pt x="33" y="25"/>
                      <a:pt x="33" y="25"/>
                      <a:pt x="33" y="25"/>
                    </a:cubicBezTo>
                    <a:cubicBezTo>
                      <a:pt x="30" y="27"/>
                      <a:pt x="28" y="29"/>
                      <a:pt x="26" y="31"/>
                    </a:cubicBezTo>
                    <a:cubicBezTo>
                      <a:pt x="18" y="27"/>
                      <a:pt x="18" y="27"/>
                      <a:pt x="18" y="27"/>
                    </a:cubicBezTo>
                    <a:cubicBezTo>
                      <a:pt x="18" y="26"/>
                      <a:pt x="17" y="26"/>
                      <a:pt x="17" y="26"/>
                    </a:cubicBezTo>
                    <a:cubicBezTo>
                      <a:pt x="16" y="26"/>
                      <a:pt x="16" y="27"/>
                      <a:pt x="15" y="27"/>
                    </a:cubicBezTo>
                    <a:cubicBezTo>
                      <a:pt x="13" y="30"/>
                      <a:pt x="11" y="33"/>
                      <a:pt x="10" y="35"/>
                    </a:cubicBezTo>
                    <a:cubicBezTo>
                      <a:pt x="9" y="36"/>
                      <a:pt x="9" y="38"/>
                      <a:pt x="10" y="38"/>
                    </a:cubicBezTo>
                    <a:cubicBezTo>
                      <a:pt x="18" y="44"/>
                      <a:pt x="18" y="44"/>
                      <a:pt x="18" y="44"/>
                    </a:cubicBezTo>
                    <a:cubicBezTo>
                      <a:pt x="16" y="46"/>
                      <a:pt x="15" y="49"/>
                      <a:pt x="14" y="52"/>
                    </a:cubicBezTo>
                    <a:cubicBezTo>
                      <a:pt x="14" y="52"/>
                      <a:pt x="14" y="52"/>
                      <a:pt x="14" y="53"/>
                    </a:cubicBezTo>
                    <a:cubicBezTo>
                      <a:pt x="5" y="51"/>
                      <a:pt x="5" y="51"/>
                      <a:pt x="5" y="51"/>
                    </a:cubicBezTo>
                    <a:cubicBezTo>
                      <a:pt x="5" y="51"/>
                      <a:pt x="5" y="51"/>
                      <a:pt x="5" y="51"/>
                    </a:cubicBezTo>
                    <a:cubicBezTo>
                      <a:pt x="4" y="51"/>
                      <a:pt x="3" y="52"/>
                      <a:pt x="3" y="53"/>
                    </a:cubicBezTo>
                    <a:cubicBezTo>
                      <a:pt x="2" y="56"/>
                      <a:pt x="1" y="59"/>
                      <a:pt x="1" y="62"/>
                    </a:cubicBezTo>
                    <a:cubicBezTo>
                      <a:pt x="0" y="64"/>
                      <a:pt x="1" y="65"/>
                      <a:pt x="2" y="65"/>
                    </a:cubicBezTo>
                    <a:cubicBezTo>
                      <a:pt x="11" y="67"/>
                      <a:pt x="11" y="67"/>
                      <a:pt x="11" y="67"/>
                    </a:cubicBezTo>
                    <a:cubicBezTo>
                      <a:pt x="11" y="70"/>
                      <a:pt x="11" y="73"/>
                      <a:pt x="11" y="77"/>
                    </a:cubicBezTo>
                    <a:cubicBezTo>
                      <a:pt x="2" y="79"/>
                      <a:pt x="2" y="79"/>
                      <a:pt x="2" y="79"/>
                    </a:cubicBezTo>
                    <a:cubicBezTo>
                      <a:pt x="1" y="79"/>
                      <a:pt x="1" y="80"/>
                      <a:pt x="1" y="81"/>
                    </a:cubicBezTo>
                    <a:cubicBezTo>
                      <a:pt x="1" y="84"/>
                      <a:pt x="2" y="88"/>
                      <a:pt x="3" y="91"/>
                    </a:cubicBezTo>
                    <a:cubicBezTo>
                      <a:pt x="3" y="92"/>
                      <a:pt x="4" y="92"/>
                      <a:pt x="5" y="92"/>
                    </a:cubicBezTo>
                    <a:cubicBezTo>
                      <a:pt x="5" y="92"/>
                      <a:pt x="5" y="92"/>
                      <a:pt x="5" y="92"/>
                    </a:cubicBezTo>
                    <a:cubicBezTo>
                      <a:pt x="14" y="91"/>
                      <a:pt x="14" y="91"/>
                      <a:pt x="14" y="91"/>
                    </a:cubicBezTo>
                    <a:cubicBezTo>
                      <a:pt x="15" y="94"/>
                      <a:pt x="16" y="96"/>
                      <a:pt x="17" y="99"/>
                    </a:cubicBezTo>
                    <a:cubicBezTo>
                      <a:pt x="17" y="99"/>
                      <a:pt x="18" y="100"/>
                      <a:pt x="18" y="100"/>
                    </a:cubicBezTo>
                    <a:cubicBezTo>
                      <a:pt x="11" y="105"/>
                      <a:pt x="11" y="105"/>
                      <a:pt x="11" y="105"/>
                    </a:cubicBezTo>
                    <a:cubicBezTo>
                      <a:pt x="10" y="106"/>
                      <a:pt x="9" y="107"/>
                      <a:pt x="10" y="108"/>
                    </a:cubicBezTo>
                    <a:cubicBezTo>
                      <a:pt x="12" y="111"/>
                      <a:pt x="13" y="114"/>
                      <a:pt x="15" y="116"/>
                    </a:cubicBezTo>
                    <a:cubicBezTo>
                      <a:pt x="16" y="117"/>
                      <a:pt x="17" y="117"/>
                      <a:pt x="17" y="117"/>
                    </a:cubicBezTo>
                    <a:cubicBezTo>
                      <a:pt x="18" y="117"/>
                      <a:pt x="18" y="117"/>
                      <a:pt x="18" y="117"/>
                    </a:cubicBezTo>
                    <a:cubicBezTo>
                      <a:pt x="26" y="112"/>
                      <a:pt x="26" y="112"/>
                      <a:pt x="26" y="112"/>
                    </a:cubicBezTo>
                    <a:cubicBezTo>
                      <a:pt x="28" y="114"/>
                      <a:pt x="30" y="117"/>
                      <a:pt x="33" y="119"/>
                    </a:cubicBezTo>
                    <a:cubicBezTo>
                      <a:pt x="28" y="126"/>
                      <a:pt x="28" y="126"/>
                      <a:pt x="28" y="126"/>
                    </a:cubicBezTo>
                    <a:cubicBezTo>
                      <a:pt x="28" y="127"/>
                      <a:pt x="28" y="129"/>
                      <a:pt x="29" y="129"/>
                    </a:cubicBezTo>
                    <a:cubicBezTo>
                      <a:pt x="31" y="131"/>
                      <a:pt x="34" y="133"/>
                      <a:pt x="37" y="135"/>
                    </a:cubicBezTo>
                    <a:cubicBezTo>
                      <a:pt x="37" y="135"/>
                      <a:pt x="38" y="135"/>
                      <a:pt x="38" y="135"/>
                    </a:cubicBezTo>
                    <a:cubicBezTo>
                      <a:pt x="39" y="135"/>
                      <a:pt x="39" y="135"/>
                      <a:pt x="40" y="134"/>
                    </a:cubicBezTo>
                    <a:cubicBezTo>
                      <a:pt x="45" y="127"/>
                      <a:pt x="45" y="127"/>
                      <a:pt x="45" y="127"/>
                    </a:cubicBezTo>
                    <a:cubicBezTo>
                      <a:pt x="48" y="128"/>
                      <a:pt x="50" y="129"/>
                      <a:pt x="53" y="130"/>
                    </a:cubicBezTo>
                    <a:cubicBezTo>
                      <a:pt x="53" y="130"/>
                      <a:pt x="54" y="130"/>
                      <a:pt x="54" y="131"/>
                    </a:cubicBezTo>
                    <a:cubicBezTo>
                      <a:pt x="52" y="139"/>
                      <a:pt x="52" y="139"/>
                      <a:pt x="52" y="139"/>
                    </a:cubicBezTo>
                    <a:cubicBezTo>
                      <a:pt x="52" y="140"/>
                      <a:pt x="53" y="142"/>
                      <a:pt x="54" y="142"/>
                    </a:cubicBezTo>
                    <a:cubicBezTo>
                      <a:pt x="57" y="143"/>
                      <a:pt x="61" y="143"/>
                      <a:pt x="64" y="144"/>
                    </a:cubicBezTo>
                    <a:cubicBezTo>
                      <a:pt x="64" y="144"/>
                      <a:pt x="64" y="144"/>
                      <a:pt x="64" y="144"/>
                    </a:cubicBezTo>
                    <a:cubicBezTo>
                      <a:pt x="65" y="144"/>
                      <a:pt x="66" y="143"/>
                      <a:pt x="66" y="142"/>
                    </a:cubicBezTo>
                    <a:cubicBezTo>
                      <a:pt x="68" y="133"/>
                      <a:pt x="68" y="133"/>
                      <a:pt x="68" y="133"/>
                    </a:cubicBezTo>
                    <a:cubicBezTo>
                      <a:pt x="70" y="134"/>
                      <a:pt x="72" y="134"/>
                      <a:pt x="73" y="134"/>
                    </a:cubicBezTo>
                    <a:cubicBezTo>
                      <a:pt x="75" y="134"/>
                      <a:pt x="76" y="134"/>
                      <a:pt x="78" y="133"/>
                    </a:cubicBezTo>
                    <a:cubicBezTo>
                      <a:pt x="80" y="142"/>
                      <a:pt x="80" y="142"/>
                      <a:pt x="80" y="142"/>
                    </a:cubicBezTo>
                    <a:cubicBezTo>
                      <a:pt x="80" y="143"/>
                      <a:pt x="81" y="144"/>
                      <a:pt x="82" y="144"/>
                    </a:cubicBezTo>
                    <a:cubicBezTo>
                      <a:pt x="82" y="144"/>
                      <a:pt x="82" y="144"/>
                      <a:pt x="82" y="144"/>
                    </a:cubicBezTo>
                    <a:cubicBezTo>
                      <a:pt x="86" y="143"/>
                      <a:pt x="89" y="143"/>
                      <a:pt x="92" y="142"/>
                    </a:cubicBezTo>
                    <a:cubicBezTo>
                      <a:pt x="93" y="142"/>
                      <a:pt x="94" y="141"/>
                      <a:pt x="94" y="139"/>
                    </a:cubicBezTo>
                    <a:cubicBezTo>
                      <a:pt x="92" y="131"/>
                      <a:pt x="92" y="131"/>
                      <a:pt x="92" y="131"/>
                    </a:cubicBezTo>
                    <a:cubicBezTo>
                      <a:pt x="95" y="130"/>
                      <a:pt x="98" y="129"/>
                      <a:pt x="101" y="127"/>
                    </a:cubicBezTo>
                    <a:cubicBezTo>
                      <a:pt x="106" y="134"/>
                      <a:pt x="106" y="134"/>
                      <a:pt x="106" y="134"/>
                    </a:cubicBezTo>
                    <a:cubicBezTo>
                      <a:pt x="107" y="135"/>
                      <a:pt x="107" y="135"/>
                      <a:pt x="108" y="135"/>
                    </a:cubicBezTo>
                    <a:cubicBezTo>
                      <a:pt x="109" y="135"/>
                      <a:pt x="109" y="135"/>
                      <a:pt x="109" y="135"/>
                    </a:cubicBezTo>
                    <a:cubicBezTo>
                      <a:pt x="112" y="133"/>
                      <a:pt x="115" y="131"/>
                      <a:pt x="118" y="130"/>
                    </a:cubicBezTo>
                    <a:cubicBezTo>
                      <a:pt x="118" y="129"/>
                      <a:pt x="119" y="128"/>
                      <a:pt x="118" y="127"/>
                    </a:cubicBezTo>
                    <a:cubicBezTo>
                      <a:pt x="113" y="119"/>
                      <a:pt x="113" y="119"/>
                      <a:pt x="113" y="119"/>
                    </a:cubicBezTo>
                    <a:cubicBezTo>
                      <a:pt x="116" y="117"/>
                      <a:pt x="118" y="115"/>
                      <a:pt x="120" y="112"/>
                    </a:cubicBezTo>
                    <a:cubicBezTo>
                      <a:pt x="128" y="117"/>
                      <a:pt x="128" y="117"/>
                      <a:pt x="128" y="117"/>
                    </a:cubicBezTo>
                    <a:cubicBezTo>
                      <a:pt x="128" y="117"/>
                      <a:pt x="129" y="117"/>
                      <a:pt x="129" y="117"/>
                    </a:cubicBezTo>
                    <a:cubicBezTo>
                      <a:pt x="130" y="117"/>
                      <a:pt x="130" y="117"/>
                      <a:pt x="131" y="116"/>
                    </a:cubicBezTo>
                    <a:cubicBezTo>
                      <a:pt x="133" y="114"/>
                      <a:pt x="135" y="111"/>
                      <a:pt x="136" y="108"/>
                    </a:cubicBezTo>
                    <a:cubicBezTo>
                      <a:pt x="137" y="107"/>
                      <a:pt x="137" y="106"/>
                      <a:pt x="136" y="105"/>
                    </a:cubicBezTo>
                    <a:cubicBezTo>
                      <a:pt x="128" y="100"/>
                      <a:pt x="128" y="100"/>
                      <a:pt x="128" y="100"/>
                    </a:cubicBezTo>
                    <a:cubicBezTo>
                      <a:pt x="130" y="97"/>
                      <a:pt x="131" y="95"/>
                      <a:pt x="132" y="92"/>
                    </a:cubicBezTo>
                    <a:cubicBezTo>
                      <a:pt x="132" y="92"/>
                      <a:pt x="132" y="91"/>
                      <a:pt x="132" y="91"/>
                    </a:cubicBezTo>
                    <a:cubicBezTo>
                      <a:pt x="141" y="92"/>
                      <a:pt x="141" y="92"/>
                      <a:pt x="141" y="92"/>
                    </a:cubicBezTo>
                    <a:cubicBezTo>
                      <a:pt x="141" y="92"/>
                      <a:pt x="141" y="92"/>
                      <a:pt x="141" y="92"/>
                    </a:cubicBezTo>
                    <a:cubicBezTo>
                      <a:pt x="142" y="92"/>
                      <a:pt x="143" y="92"/>
                      <a:pt x="144" y="91"/>
                    </a:cubicBezTo>
                    <a:cubicBezTo>
                      <a:pt x="144" y="88"/>
                      <a:pt x="145" y="84"/>
                      <a:pt x="145" y="81"/>
                    </a:cubicBezTo>
                    <a:cubicBezTo>
                      <a:pt x="146" y="80"/>
                      <a:pt x="145" y="79"/>
                      <a:pt x="144" y="79"/>
                    </a:cubicBezTo>
                    <a:close/>
                  </a:path>
                </a:pathLst>
              </a:custGeom>
              <a:solidFill>
                <a:srgbClr val="25B7AB">
                  <a:alpha val="60000"/>
                </a:srgbClr>
              </a:solidFill>
              <a:ln w="19050" cap="rnd">
                <a:noFill/>
                <a:round/>
                <a:headEnd/>
                <a:tailEnd/>
              </a:ln>
            </p:spPr>
            <p:txBody>
              <a:bodyPr vert="horz" wrap="square" lIns="68580" tIns="34290" rIns="68580" bIns="3429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7565A"/>
                  </a:solidFill>
                  <a:effectLst/>
                  <a:uLnTx/>
                  <a:uFillTx/>
                  <a:latin typeface="Open Sans Light"/>
                </a:endParaRPr>
              </a:p>
            </p:txBody>
          </p:sp>
          <p:sp>
            <p:nvSpPr>
              <p:cNvPr id="324" name="TextBox 323">
                <a:extLst>
                  <a:ext uri="{FF2B5EF4-FFF2-40B4-BE49-F238E27FC236}">
                    <a16:creationId xmlns:a16="http://schemas.microsoft.com/office/drawing/2014/main" id="{6B6DC73D-6B5D-4DA1-AAD3-F6CB57B7301C}"/>
                  </a:ext>
                </a:extLst>
              </p:cNvPr>
              <p:cNvSpPr txBox="1"/>
              <p:nvPr/>
            </p:nvSpPr>
            <p:spPr>
              <a:xfrm>
                <a:off x="7339830" y="4682335"/>
                <a:ext cx="2096244" cy="523220"/>
              </a:xfrm>
              <a:prstGeom prst="rect">
                <a:avLst/>
              </a:prstGeom>
              <a:no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4. Handover &amp; </a:t>
                </a:r>
              </a:p>
              <a:p>
                <a:pPr algn="ctr"/>
                <a:r>
                  <a:rPr lang="en-GB" sz="1400" b="1" dirty="0">
                    <a:solidFill>
                      <a:schemeClr val="bg1"/>
                    </a:solidFill>
                    <a:latin typeface="Arial" panose="020B0604020202020204" pitchFamily="34" charset="0"/>
                    <a:cs typeface="Arial" panose="020B0604020202020204" pitchFamily="34" charset="0"/>
                  </a:rPr>
                  <a:t>Realise</a:t>
                </a:r>
              </a:p>
            </p:txBody>
          </p:sp>
        </p:grpSp>
        <p:grpSp>
          <p:nvGrpSpPr>
            <p:cNvPr id="8" name="Group 7">
              <a:extLst>
                <a:ext uri="{FF2B5EF4-FFF2-40B4-BE49-F238E27FC236}">
                  <a16:creationId xmlns:a16="http://schemas.microsoft.com/office/drawing/2014/main" id="{52703093-3B84-438A-8600-22F15CC73160}"/>
                </a:ext>
              </a:extLst>
            </p:cNvPr>
            <p:cNvGrpSpPr/>
            <p:nvPr/>
          </p:nvGrpSpPr>
          <p:grpSpPr>
            <a:xfrm>
              <a:off x="6783677" y="2975840"/>
              <a:ext cx="1865740" cy="1872672"/>
              <a:chOff x="8594250" y="2268182"/>
              <a:chExt cx="2355267" cy="2196184"/>
            </a:xfrm>
          </p:grpSpPr>
          <p:sp>
            <p:nvSpPr>
              <p:cNvPr id="320" name="Freeform 8">
                <a:extLst>
                  <a:ext uri="{FF2B5EF4-FFF2-40B4-BE49-F238E27FC236}">
                    <a16:creationId xmlns:a16="http://schemas.microsoft.com/office/drawing/2014/main" id="{3ECED10D-F4B3-4F4B-A893-D71B2C20047B}"/>
                  </a:ext>
                </a:extLst>
              </p:cNvPr>
              <p:cNvSpPr>
                <a:spLocks/>
              </p:cNvSpPr>
              <p:nvPr/>
            </p:nvSpPr>
            <p:spPr bwMode="auto">
              <a:xfrm>
                <a:off x="8594250" y="2268182"/>
                <a:ext cx="2355267" cy="2196184"/>
              </a:xfrm>
              <a:custGeom>
                <a:avLst/>
                <a:gdLst>
                  <a:gd name="T0" fmla="*/ 135 w 146"/>
                  <a:gd name="T1" fmla="*/ 77 h 144"/>
                  <a:gd name="T2" fmla="*/ 144 w 146"/>
                  <a:gd name="T3" fmla="*/ 65 h 144"/>
                  <a:gd name="T4" fmla="*/ 143 w 146"/>
                  <a:gd name="T5" fmla="*/ 53 h 144"/>
                  <a:gd name="T6" fmla="*/ 141 w 146"/>
                  <a:gd name="T7" fmla="*/ 51 h 144"/>
                  <a:gd name="T8" fmla="*/ 129 w 146"/>
                  <a:gd name="T9" fmla="*/ 45 h 144"/>
                  <a:gd name="T10" fmla="*/ 135 w 146"/>
                  <a:gd name="T11" fmla="*/ 39 h 144"/>
                  <a:gd name="T12" fmla="*/ 131 w 146"/>
                  <a:gd name="T13" fmla="*/ 27 h 144"/>
                  <a:gd name="T14" fmla="*/ 128 w 146"/>
                  <a:gd name="T15" fmla="*/ 27 h 144"/>
                  <a:gd name="T16" fmla="*/ 113 w 146"/>
                  <a:gd name="T17" fmla="*/ 25 h 144"/>
                  <a:gd name="T18" fmla="*/ 117 w 146"/>
                  <a:gd name="T19" fmla="*/ 14 h 144"/>
                  <a:gd name="T20" fmla="*/ 108 w 146"/>
                  <a:gd name="T21" fmla="*/ 9 h 144"/>
                  <a:gd name="T22" fmla="*/ 101 w 146"/>
                  <a:gd name="T23" fmla="*/ 17 h 144"/>
                  <a:gd name="T24" fmla="*/ 92 w 146"/>
                  <a:gd name="T25" fmla="*/ 13 h 144"/>
                  <a:gd name="T26" fmla="*/ 92 w 146"/>
                  <a:gd name="T27" fmla="*/ 2 h 144"/>
                  <a:gd name="T28" fmla="*/ 82 w 146"/>
                  <a:gd name="T29" fmla="*/ 0 h 144"/>
                  <a:gd name="T30" fmla="*/ 78 w 146"/>
                  <a:gd name="T31" fmla="*/ 10 h 144"/>
                  <a:gd name="T32" fmla="*/ 73 w 146"/>
                  <a:gd name="T33" fmla="*/ 10 h 144"/>
                  <a:gd name="T34" fmla="*/ 66 w 146"/>
                  <a:gd name="T35" fmla="*/ 1 h 144"/>
                  <a:gd name="T36" fmla="*/ 64 w 146"/>
                  <a:gd name="T37" fmla="*/ 0 h 144"/>
                  <a:gd name="T38" fmla="*/ 52 w 146"/>
                  <a:gd name="T39" fmla="*/ 4 h 144"/>
                  <a:gd name="T40" fmla="*/ 45 w 146"/>
                  <a:gd name="T41" fmla="*/ 17 h 144"/>
                  <a:gd name="T42" fmla="*/ 38 w 146"/>
                  <a:gd name="T43" fmla="*/ 8 h 144"/>
                  <a:gd name="T44" fmla="*/ 29 w 146"/>
                  <a:gd name="T45" fmla="*/ 14 h 144"/>
                  <a:gd name="T46" fmla="*/ 33 w 146"/>
                  <a:gd name="T47" fmla="*/ 25 h 144"/>
                  <a:gd name="T48" fmla="*/ 18 w 146"/>
                  <a:gd name="T49" fmla="*/ 27 h 144"/>
                  <a:gd name="T50" fmla="*/ 15 w 146"/>
                  <a:gd name="T51" fmla="*/ 27 h 144"/>
                  <a:gd name="T52" fmla="*/ 10 w 146"/>
                  <a:gd name="T53" fmla="*/ 38 h 144"/>
                  <a:gd name="T54" fmla="*/ 14 w 146"/>
                  <a:gd name="T55" fmla="*/ 52 h 144"/>
                  <a:gd name="T56" fmla="*/ 5 w 146"/>
                  <a:gd name="T57" fmla="*/ 51 h 144"/>
                  <a:gd name="T58" fmla="*/ 3 w 146"/>
                  <a:gd name="T59" fmla="*/ 53 h 144"/>
                  <a:gd name="T60" fmla="*/ 2 w 146"/>
                  <a:gd name="T61" fmla="*/ 65 h 144"/>
                  <a:gd name="T62" fmla="*/ 11 w 146"/>
                  <a:gd name="T63" fmla="*/ 77 h 144"/>
                  <a:gd name="T64" fmla="*/ 1 w 146"/>
                  <a:gd name="T65" fmla="*/ 81 h 144"/>
                  <a:gd name="T66" fmla="*/ 5 w 146"/>
                  <a:gd name="T67" fmla="*/ 92 h 144"/>
                  <a:gd name="T68" fmla="*/ 14 w 146"/>
                  <a:gd name="T69" fmla="*/ 91 h 144"/>
                  <a:gd name="T70" fmla="*/ 18 w 146"/>
                  <a:gd name="T71" fmla="*/ 100 h 144"/>
                  <a:gd name="T72" fmla="*/ 10 w 146"/>
                  <a:gd name="T73" fmla="*/ 108 h 144"/>
                  <a:gd name="T74" fmla="*/ 17 w 146"/>
                  <a:gd name="T75" fmla="*/ 117 h 144"/>
                  <a:gd name="T76" fmla="*/ 26 w 146"/>
                  <a:gd name="T77" fmla="*/ 112 h 144"/>
                  <a:gd name="T78" fmla="*/ 28 w 146"/>
                  <a:gd name="T79" fmla="*/ 126 h 144"/>
                  <a:gd name="T80" fmla="*/ 37 w 146"/>
                  <a:gd name="T81" fmla="*/ 135 h 144"/>
                  <a:gd name="T82" fmla="*/ 40 w 146"/>
                  <a:gd name="T83" fmla="*/ 134 h 144"/>
                  <a:gd name="T84" fmla="*/ 53 w 146"/>
                  <a:gd name="T85" fmla="*/ 130 h 144"/>
                  <a:gd name="T86" fmla="*/ 52 w 146"/>
                  <a:gd name="T87" fmla="*/ 139 h 144"/>
                  <a:gd name="T88" fmla="*/ 64 w 146"/>
                  <a:gd name="T89" fmla="*/ 144 h 144"/>
                  <a:gd name="T90" fmla="*/ 66 w 146"/>
                  <a:gd name="T91" fmla="*/ 142 h 144"/>
                  <a:gd name="T92" fmla="*/ 73 w 146"/>
                  <a:gd name="T93" fmla="*/ 134 h 144"/>
                  <a:gd name="T94" fmla="*/ 80 w 146"/>
                  <a:gd name="T95" fmla="*/ 142 h 144"/>
                  <a:gd name="T96" fmla="*/ 82 w 146"/>
                  <a:gd name="T97" fmla="*/ 144 h 144"/>
                  <a:gd name="T98" fmla="*/ 94 w 146"/>
                  <a:gd name="T99" fmla="*/ 139 h 144"/>
                  <a:gd name="T100" fmla="*/ 101 w 146"/>
                  <a:gd name="T101" fmla="*/ 127 h 144"/>
                  <a:gd name="T102" fmla="*/ 108 w 146"/>
                  <a:gd name="T103" fmla="*/ 135 h 144"/>
                  <a:gd name="T104" fmla="*/ 118 w 146"/>
                  <a:gd name="T105" fmla="*/ 130 h 144"/>
                  <a:gd name="T106" fmla="*/ 113 w 146"/>
                  <a:gd name="T107" fmla="*/ 119 h 144"/>
                  <a:gd name="T108" fmla="*/ 128 w 146"/>
                  <a:gd name="T109" fmla="*/ 117 h 144"/>
                  <a:gd name="T110" fmla="*/ 131 w 146"/>
                  <a:gd name="T111" fmla="*/ 116 h 144"/>
                  <a:gd name="T112" fmla="*/ 136 w 146"/>
                  <a:gd name="T113" fmla="*/ 105 h 144"/>
                  <a:gd name="T114" fmla="*/ 132 w 146"/>
                  <a:gd name="T115" fmla="*/ 92 h 144"/>
                  <a:gd name="T116" fmla="*/ 141 w 146"/>
                  <a:gd name="T117" fmla="*/ 92 h 144"/>
                  <a:gd name="T118" fmla="*/ 144 w 146"/>
                  <a:gd name="T119" fmla="*/ 91 h 144"/>
                  <a:gd name="T120" fmla="*/ 144 w 146"/>
                  <a:gd name="T121"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 h="144">
                    <a:moveTo>
                      <a:pt x="144" y="79"/>
                    </a:moveTo>
                    <a:cubicBezTo>
                      <a:pt x="135" y="77"/>
                      <a:pt x="135" y="77"/>
                      <a:pt x="135" y="77"/>
                    </a:cubicBezTo>
                    <a:cubicBezTo>
                      <a:pt x="135" y="73"/>
                      <a:pt x="135" y="70"/>
                      <a:pt x="135" y="67"/>
                    </a:cubicBezTo>
                    <a:cubicBezTo>
                      <a:pt x="144" y="65"/>
                      <a:pt x="144" y="65"/>
                      <a:pt x="144" y="65"/>
                    </a:cubicBezTo>
                    <a:cubicBezTo>
                      <a:pt x="145" y="65"/>
                      <a:pt x="146" y="64"/>
                      <a:pt x="145" y="62"/>
                    </a:cubicBezTo>
                    <a:cubicBezTo>
                      <a:pt x="145" y="59"/>
                      <a:pt x="144" y="56"/>
                      <a:pt x="143" y="53"/>
                    </a:cubicBezTo>
                    <a:cubicBezTo>
                      <a:pt x="143" y="52"/>
                      <a:pt x="142" y="51"/>
                      <a:pt x="141" y="51"/>
                    </a:cubicBezTo>
                    <a:cubicBezTo>
                      <a:pt x="141" y="51"/>
                      <a:pt x="141" y="51"/>
                      <a:pt x="141" y="51"/>
                    </a:cubicBezTo>
                    <a:cubicBezTo>
                      <a:pt x="132" y="53"/>
                      <a:pt x="132" y="53"/>
                      <a:pt x="132" y="53"/>
                    </a:cubicBezTo>
                    <a:cubicBezTo>
                      <a:pt x="131" y="50"/>
                      <a:pt x="130" y="47"/>
                      <a:pt x="129" y="45"/>
                    </a:cubicBezTo>
                    <a:cubicBezTo>
                      <a:pt x="129" y="44"/>
                      <a:pt x="128" y="44"/>
                      <a:pt x="128" y="44"/>
                    </a:cubicBezTo>
                    <a:cubicBezTo>
                      <a:pt x="135" y="39"/>
                      <a:pt x="135" y="39"/>
                      <a:pt x="135" y="39"/>
                    </a:cubicBezTo>
                    <a:cubicBezTo>
                      <a:pt x="136" y="38"/>
                      <a:pt x="137" y="37"/>
                      <a:pt x="136" y="36"/>
                    </a:cubicBezTo>
                    <a:cubicBezTo>
                      <a:pt x="134" y="33"/>
                      <a:pt x="133" y="30"/>
                      <a:pt x="131" y="27"/>
                    </a:cubicBezTo>
                    <a:cubicBezTo>
                      <a:pt x="130" y="27"/>
                      <a:pt x="130" y="27"/>
                      <a:pt x="129" y="27"/>
                    </a:cubicBezTo>
                    <a:cubicBezTo>
                      <a:pt x="128" y="27"/>
                      <a:pt x="128" y="27"/>
                      <a:pt x="128" y="27"/>
                    </a:cubicBezTo>
                    <a:cubicBezTo>
                      <a:pt x="120" y="32"/>
                      <a:pt x="120" y="32"/>
                      <a:pt x="120" y="32"/>
                    </a:cubicBezTo>
                    <a:cubicBezTo>
                      <a:pt x="118" y="29"/>
                      <a:pt x="116" y="27"/>
                      <a:pt x="113" y="25"/>
                    </a:cubicBezTo>
                    <a:cubicBezTo>
                      <a:pt x="118" y="17"/>
                      <a:pt x="118" y="17"/>
                      <a:pt x="118" y="17"/>
                    </a:cubicBezTo>
                    <a:cubicBezTo>
                      <a:pt x="119" y="16"/>
                      <a:pt x="118" y="15"/>
                      <a:pt x="117" y="14"/>
                    </a:cubicBezTo>
                    <a:cubicBezTo>
                      <a:pt x="115" y="12"/>
                      <a:pt x="112" y="10"/>
                      <a:pt x="109" y="9"/>
                    </a:cubicBezTo>
                    <a:cubicBezTo>
                      <a:pt x="109" y="9"/>
                      <a:pt x="108" y="9"/>
                      <a:pt x="108" y="9"/>
                    </a:cubicBezTo>
                    <a:cubicBezTo>
                      <a:pt x="107" y="9"/>
                      <a:pt x="107" y="9"/>
                      <a:pt x="106" y="10"/>
                    </a:cubicBezTo>
                    <a:cubicBezTo>
                      <a:pt x="101" y="17"/>
                      <a:pt x="101" y="17"/>
                      <a:pt x="101" y="17"/>
                    </a:cubicBezTo>
                    <a:cubicBezTo>
                      <a:pt x="99" y="15"/>
                      <a:pt x="96" y="14"/>
                      <a:pt x="93" y="13"/>
                    </a:cubicBezTo>
                    <a:cubicBezTo>
                      <a:pt x="93" y="13"/>
                      <a:pt x="92" y="13"/>
                      <a:pt x="92" y="13"/>
                    </a:cubicBezTo>
                    <a:cubicBezTo>
                      <a:pt x="94" y="4"/>
                      <a:pt x="94" y="4"/>
                      <a:pt x="94" y="4"/>
                    </a:cubicBezTo>
                    <a:cubicBezTo>
                      <a:pt x="94" y="3"/>
                      <a:pt x="93" y="2"/>
                      <a:pt x="92" y="2"/>
                    </a:cubicBezTo>
                    <a:cubicBezTo>
                      <a:pt x="89" y="1"/>
                      <a:pt x="86" y="0"/>
                      <a:pt x="82" y="0"/>
                    </a:cubicBezTo>
                    <a:cubicBezTo>
                      <a:pt x="82" y="0"/>
                      <a:pt x="82" y="0"/>
                      <a:pt x="82" y="0"/>
                    </a:cubicBezTo>
                    <a:cubicBezTo>
                      <a:pt x="81" y="0"/>
                      <a:pt x="80" y="0"/>
                      <a:pt x="80" y="2"/>
                    </a:cubicBezTo>
                    <a:cubicBezTo>
                      <a:pt x="78" y="10"/>
                      <a:pt x="78" y="10"/>
                      <a:pt x="78" y="10"/>
                    </a:cubicBezTo>
                    <a:cubicBezTo>
                      <a:pt x="76" y="10"/>
                      <a:pt x="75" y="10"/>
                      <a:pt x="73" y="10"/>
                    </a:cubicBezTo>
                    <a:cubicBezTo>
                      <a:pt x="73" y="10"/>
                      <a:pt x="73" y="10"/>
                      <a:pt x="73" y="10"/>
                    </a:cubicBezTo>
                    <a:cubicBezTo>
                      <a:pt x="71" y="10"/>
                      <a:pt x="70" y="10"/>
                      <a:pt x="68" y="10"/>
                    </a:cubicBezTo>
                    <a:cubicBezTo>
                      <a:pt x="66" y="1"/>
                      <a:pt x="66" y="1"/>
                      <a:pt x="66" y="1"/>
                    </a:cubicBezTo>
                    <a:cubicBezTo>
                      <a:pt x="66" y="0"/>
                      <a:pt x="65" y="0"/>
                      <a:pt x="64" y="0"/>
                    </a:cubicBezTo>
                    <a:cubicBezTo>
                      <a:pt x="64" y="0"/>
                      <a:pt x="64" y="0"/>
                      <a:pt x="64" y="0"/>
                    </a:cubicBezTo>
                    <a:cubicBezTo>
                      <a:pt x="60" y="0"/>
                      <a:pt x="57" y="1"/>
                      <a:pt x="54" y="2"/>
                    </a:cubicBezTo>
                    <a:cubicBezTo>
                      <a:pt x="53" y="2"/>
                      <a:pt x="52" y="3"/>
                      <a:pt x="52" y="4"/>
                    </a:cubicBezTo>
                    <a:cubicBezTo>
                      <a:pt x="54" y="13"/>
                      <a:pt x="54" y="13"/>
                      <a:pt x="54" y="13"/>
                    </a:cubicBezTo>
                    <a:cubicBezTo>
                      <a:pt x="51" y="14"/>
                      <a:pt x="48" y="15"/>
                      <a:pt x="45" y="17"/>
                    </a:cubicBezTo>
                    <a:cubicBezTo>
                      <a:pt x="40" y="9"/>
                      <a:pt x="40" y="9"/>
                      <a:pt x="40" y="9"/>
                    </a:cubicBezTo>
                    <a:cubicBezTo>
                      <a:pt x="39" y="9"/>
                      <a:pt x="39" y="8"/>
                      <a:pt x="38" y="8"/>
                    </a:cubicBezTo>
                    <a:cubicBezTo>
                      <a:pt x="38" y="8"/>
                      <a:pt x="37" y="8"/>
                      <a:pt x="37" y="9"/>
                    </a:cubicBezTo>
                    <a:cubicBezTo>
                      <a:pt x="34" y="10"/>
                      <a:pt x="31" y="12"/>
                      <a:pt x="29" y="14"/>
                    </a:cubicBezTo>
                    <a:cubicBezTo>
                      <a:pt x="28" y="15"/>
                      <a:pt x="27" y="16"/>
                      <a:pt x="28" y="17"/>
                    </a:cubicBezTo>
                    <a:cubicBezTo>
                      <a:pt x="33" y="25"/>
                      <a:pt x="33" y="25"/>
                      <a:pt x="33" y="25"/>
                    </a:cubicBezTo>
                    <a:cubicBezTo>
                      <a:pt x="30" y="27"/>
                      <a:pt x="28" y="29"/>
                      <a:pt x="26" y="31"/>
                    </a:cubicBezTo>
                    <a:cubicBezTo>
                      <a:pt x="18" y="27"/>
                      <a:pt x="18" y="27"/>
                      <a:pt x="18" y="27"/>
                    </a:cubicBezTo>
                    <a:cubicBezTo>
                      <a:pt x="18" y="26"/>
                      <a:pt x="17" y="26"/>
                      <a:pt x="17" y="26"/>
                    </a:cubicBezTo>
                    <a:cubicBezTo>
                      <a:pt x="16" y="26"/>
                      <a:pt x="16" y="27"/>
                      <a:pt x="15" y="27"/>
                    </a:cubicBezTo>
                    <a:cubicBezTo>
                      <a:pt x="13" y="30"/>
                      <a:pt x="11" y="33"/>
                      <a:pt x="10" y="35"/>
                    </a:cubicBezTo>
                    <a:cubicBezTo>
                      <a:pt x="9" y="36"/>
                      <a:pt x="9" y="38"/>
                      <a:pt x="10" y="38"/>
                    </a:cubicBezTo>
                    <a:cubicBezTo>
                      <a:pt x="18" y="44"/>
                      <a:pt x="18" y="44"/>
                      <a:pt x="18" y="44"/>
                    </a:cubicBezTo>
                    <a:cubicBezTo>
                      <a:pt x="16" y="46"/>
                      <a:pt x="15" y="49"/>
                      <a:pt x="14" y="52"/>
                    </a:cubicBezTo>
                    <a:cubicBezTo>
                      <a:pt x="14" y="52"/>
                      <a:pt x="14" y="52"/>
                      <a:pt x="14" y="53"/>
                    </a:cubicBezTo>
                    <a:cubicBezTo>
                      <a:pt x="5" y="51"/>
                      <a:pt x="5" y="51"/>
                      <a:pt x="5" y="51"/>
                    </a:cubicBezTo>
                    <a:cubicBezTo>
                      <a:pt x="5" y="51"/>
                      <a:pt x="5" y="51"/>
                      <a:pt x="5" y="51"/>
                    </a:cubicBezTo>
                    <a:cubicBezTo>
                      <a:pt x="4" y="51"/>
                      <a:pt x="3" y="52"/>
                      <a:pt x="3" y="53"/>
                    </a:cubicBezTo>
                    <a:cubicBezTo>
                      <a:pt x="2" y="56"/>
                      <a:pt x="1" y="59"/>
                      <a:pt x="1" y="62"/>
                    </a:cubicBezTo>
                    <a:cubicBezTo>
                      <a:pt x="0" y="64"/>
                      <a:pt x="1" y="65"/>
                      <a:pt x="2" y="65"/>
                    </a:cubicBezTo>
                    <a:cubicBezTo>
                      <a:pt x="11" y="67"/>
                      <a:pt x="11" y="67"/>
                      <a:pt x="11" y="67"/>
                    </a:cubicBezTo>
                    <a:cubicBezTo>
                      <a:pt x="11" y="70"/>
                      <a:pt x="11" y="73"/>
                      <a:pt x="11" y="77"/>
                    </a:cubicBezTo>
                    <a:cubicBezTo>
                      <a:pt x="2" y="79"/>
                      <a:pt x="2" y="79"/>
                      <a:pt x="2" y="79"/>
                    </a:cubicBezTo>
                    <a:cubicBezTo>
                      <a:pt x="1" y="79"/>
                      <a:pt x="1" y="80"/>
                      <a:pt x="1" y="81"/>
                    </a:cubicBezTo>
                    <a:cubicBezTo>
                      <a:pt x="1" y="84"/>
                      <a:pt x="2" y="88"/>
                      <a:pt x="3" y="91"/>
                    </a:cubicBezTo>
                    <a:cubicBezTo>
                      <a:pt x="3" y="92"/>
                      <a:pt x="4" y="92"/>
                      <a:pt x="5" y="92"/>
                    </a:cubicBezTo>
                    <a:cubicBezTo>
                      <a:pt x="5" y="92"/>
                      <a:pt x="5" y="92"/>
                      <a:pt x="5" y="92"/>
                    </a:cubicBezTo>
                    <a:cubicBezTo>
                      <a:pt x="14" y="91"/>
                      <a:pt x="14" y="91"/>
                      <a:pt x="14" y="91"/>
                    </a:cubicBezTo>
                    <a:cubicBezTo>
                      <a:pt x="15" y="94"/>
                      <a:pt x="16" y="96"/>
                      <a:pt x="17" y="99"/>
                    </a:cubicBezTo>
                    <a:cubicBezTo>
                      <a:pt x="17" y="99"/>
                      <a:pt x="18" y="100"/>
                      <a:pt x="18" y="100"/>
                    </a:cubicBezTo>
                    <a:cubicBezTo>
                      <a:pt x="11" y="105"/>
                      <a:pt x="11" y="105"/>
                      <a:pt x="11" y="105"/>
                    </a:cubicBezTo>
                    <a:cubicBezTo>
                      <a:pt x="10" y="106"/>
                      <a:pt x="9" y="107"/>
                      <a:pt x="10" y="108"/>
                    </a:cubicBezTo>
                    <a:cubicBezTo>
                      <a:pt x="12" y="111"/>
                      <a:pt x="13" y="114"/>
                      <a:pt x="15" y="116"/>
                    </a:cubicBezTo>
                    <a:cubicBezTo>
                      <a:pt x="16" y="117"/>
                      <a:pt x="17" y="117"/>
                      <a:pt x="17" y="117"/>
                    </a:cubicBezTo>
                    <a:cubicBezTo>
                      <a:pt x="18" y="117"/>
                      <a:pt x="18" y="117"/>
                      <a:pt x="18" y="117"/>
                    </a:cubicBezTo>
                    <a:cubicBezTo>
                      <a:pt x="26" y="112"/>
                      <a:pt x="26" y="112"/>
                      <a:pt x="26" y="112"/>
                    </a:cubicBezTo>
                    <a:cubicBezTo>
                      <a:pt x="28" y="114"/>
                      <a:pt x="30" y="117"/>
                      <a:pt x="33" y="119"/>
                    </a:cubicBezTo>
                    <a:cubicBezTo>
                      <a:pt x="28" y="126"/>
                      <a:pt x="28" y="126"/>
                      <a:pt x="28" y="126"/>
                    </a:cubicBezTo>
                    <a:cubicBezTo>
                      <a:pt x="28" y="127"/>
                      <a:pt x="28" y="129"/>
                      <a:pt x="29" y="129"/>
                    </a:cubicBezTo>
                    <a:cubicBezTo>
                      <a:pt x="31" y="131"/>
                      <a:pt x="34" y="133"/>
                      <a:pt x="37" y="135"/>
                    </a:cubicBezTo>
                    <a:cubicBezTo>
                      <a:pt x="37" y="135"/>
                      <a:pt x="38" y="135"/>
                      <a:pt x="38" y="135"/>
                    </a:cubicBezTo>
                    <a:cubicBezTo>
                      <a:pt x="39" y="135"/>
                      <a:pt x="39" y="135"/>
                      <a:pt x="40" y="134"/>
                    </a:cubicBezTo>
                    <a:cubicBezTo>
                      <a:pt x="45" y="127"/>
                      <a:pt x="45" y="127"/>
                      <a:pt x="45" y="127"/>
                    </a:cubicBezTo>
                    <a:cubicBezTo>
                      <a:pt x="48" y="128"/>
                      <a:pt x="50" y="129"/>
                      <a:pt x="53" y="130"/>
                    </a:cubicBezTo>
                    <a:cubicBezTo>
                      <a:pt x="53" y="130"/>
                      <a:pt x="54" y="130"/>
                      <a:pt x="54" y="131"/>
                    </a:cubicBezTo>
                    <a:cubicBezTo>
                      <a:pt x="52" y="139"/>
                      <a:pt x="52" y="139"/>
                      <a:pt x="52" y="139"/>
                    </a:cubicBezTo>
                    <a:cubicBezTo>
                      <a:pt x="52" y="140"/>
                      <a:pt x="53" y="142"/>
                      <a:pt x="54" y="142"/>
                    </a:cubicBezTo>
                    <a:cubicBezTo>
                      <a:pt x="57" y="143"/>
                      <a:pt x="61" y="143"/>
                      <a:pt x="64" y="144"/>
                    </a:cubicBezTo>
                    <a:cubicBezTo>
                      <a:pt x="64" y="144"/>
                      <a:pt x="64" y="144"/>
                      <a:pt x="64" y="144"/>
                    </a:cubicBezTo>
                    <a:cubicBezTo>
                      <a:pt x="65" y="144"/>
                      <a:pt x="66" y="143"/>
                      <a:pt x="66" y="142"/>
                    </a:cubicBezTo>
                    <a:cubicBezTo>
                      <a:pt x="68" y="133"/>
                      <a:pt x="68" y="133"/>
                      <a:pt x="68" y="133"/>
                    </a:cubicBezTo>
                    <a:cubicBezTo>
                      <a:pt x="70" y="134"/>
                      <a:pt x="72" y="134"/>
                      <a:pt x="73" y="134"/>
                    </a:cubicBezTo>
                    <a:cubicBezTo>
                      <a:pt x="75" y="134"/>
                      <a:pt x="76" y="134"/>
                      <a:pt x="78" y="133"/>
                    </a:cubicBezTo>
                    <a:cubicBezTo>
                      <a:pt x="80" y="142"/>
                      <a:pt x="80" y="142"/>
                      <a:pt x="80" y="142"/>
                    </a:cubicBezTo>
                    <a:cubicBezTo>
                      <a:pt x="80" y="143"/>
                      <a:pt x="81" y="144"/>
                      <a:pt x="82" y="144"/>
                    </a:cubicBezTo>
                    <a:cubicBezTo>
                      <a:pt x="82" y="144"/>
                      <a:pt x="82" y="144"/>
                      <a:pt x="82" y="144"/>
                    </a:cubicBezTo>
                    <a:cubicBezTo>
                      <a:pt x="86" y="143"/>
                      <a:pt x="89" y="143"/>
                      <a:pt x="92" y="142"/>
                    </a:cubicBezTo>
                    <a:cubicBezTo>
                      <a:pt x="93" y="142"/>
                      <a:pt x="94" y="141"/>
                      <a:pt x="94" y="139"/>
                    </a:cubicBezTo>
                    <a:cubicBezTo>
                      <a:pt x="92" y="131"/>
                      <a:pt x="92" y="131"/>
                      <a:pt x="92" y="131"/>
                    </a:cubicBezTo>
                    <a:cubicBezTo>
                      <a:pt x="95" y="130"/>
                      <a:pt x="98" y="129"/>
                      <a:pt x="101" y="127"/>
                    </a:cubicBezTo>
                    <a:cubicBezTo>
                      <a:pt x="106" y="134"/>
                      <a:pt x="106" y="134"/>
                      <a:pt x="106" y="134"/>
                    </a:cubicBezTo>
                    <a:cubicBezTo>
                      <a:pt x="107" y="135"/>
                      <a:pt x="107" y="135"/>
                      <a:pt x="108" y="135"/>
                    </a:cubicBezTo>
                    <a:cubicBezTo>
                      <a:pt x="109" y="135"/>
                      <a:pt x="109" y="135"/>
                      <a:pt x="109" y="135"/>
                    </a:cubicBezTo>
                    <a:cubicBezTo>
                      <a:pt x="112" y="133"/>
                      <a:pt x="115" y="131"/>
                      <a:pt x="118" y="130"/>
                    </a:cubicBezTo>
                    <a:cubicBezTo>
                      <a:pt x="118" y="129"/>
                      <a:pt x="119" y="128"/>
                      <a:pt x="118" y="127"/>
                    </a:cubicBezTo>
                    <a:cubicBezTo>
                      <a:pt x="113" y="119"/>
                      <a:pt x="113" y="119"/>
                      <a:pt x="113" y="119"/>
                    </a:cubicBezTo>
                    <a:cubicBezTo>
                      <a:pt x="116" y="117"/>
                      <a:pt x="118" y="115"/>
                      <a:pt x="120" y="112"/>
                    </a:cubicBezTo>
                    <a:cubicBezTo>
                      <a:pt x="128" y="117"/>
                      <a:pt x="128" y="117"/>
                      <a:pt x="128" y="117"/>
                    </a:cubicBezTo>
                    <a:cubicBezTo>
                      <a:pt x="128" y="117"/>
                      <a:pt x="129" y="117"/>
                      <a:pt x="129" y="117"/>
                    </a:cubicBezTo>
                    <a:cubicBezTo>
                      <a:pt x="130" y="117"/>
                      <a:pt x="130" y="117"/>
                      <a:pt x="131" y="116"/>
                    </a:cubicBezTo>
                    <a:cubicBezTo>
                      <a:pt x="133" y="114"/>
                      <a:pt x="135" y="111"/>
                      <a:pt x="136" y="108"/>
                    </a:cubicBezTo>
                    <a:cubicBezTo>
                      <a:pt x="137" y="107"/>
                      <a:pt x="137" y="106"/>
                      <a:pt x="136" y="105"/>
                    </a:cubicBezTo>
                    <a:cubicBezTo>
                      <a:pt x="128" y="100"/>
                      <a:pt x="128" y="100"/>
                      <a:pt x="128" y="100"/>
                    </a:cubicBezTo>
                    <a:cubicBezTo>
                      <a:pt x="130" y="97"/>
                      <a:pt x="131" y="95"/>
                      <a:pt x="132" y="92"/>
                    </a:cubicBezTo>
                    <a:cubicBezTo>
                      <a:pt x="132" y="92"/>
                      <a:pt x="132" y="91"/>
                      <a:pt x="132" y="91"/>
                    </a:cubicBezTo>
                    <a:cubicBezTo>
                      <a:pt x="141" y="92"/>
                      <a:pt x="141" y="92"/>
                      <a:pt x="141" y="92"/>
                    </a:cubicBezTo>
                    <a:cubicBezTo>
                      <a:pt x="141" y="92"/>
                      <a:pt x="141" y="92"/>
                      <a:pt x="141" y="92"/>
                    </a:cubicBezTo>
                    <a:cubicBezTo>
                      <a:pt x="142" y="92"/>
                      <a:pt x="143" y="92"/>
                      <a:pt x="144" y="91"/>
                    </a:cubicBezTo>
                    <a:cubicBezTo>
                      <a:pt x="144" y="88"/>
                      <a:pt x="145" y="84"/>
                      <a:pt x="145" y="81"/>
                    </a:cubicBezTo>
                    <a:cubicBezTo>
                      <a:pt x="146" y="80"/>
                      <a:pt x="145" y="79"/>
                      <a:pt x="144" y="79"/>
                    </a:cubicBezTo>
                    <a:close/>
                  </a:path>
                </a:pathLst>
              </a:custGeom>
              <a:solidFill>
                <a:srgbClr val="475C6D">
                  <a:alpha val="60000"/>
                </a:srgbClr>
              </a:solidFill>
              <a:ln w="19050" cap="rnd">
                <a:noFill/>
                <a:round/>
                <a:headEnd/>
                <a:tailEnd/>
              </a:ln>
            </p:spPr>
            <p:txBody>
              <a:bodyPr vert="horz" wrap="square" lIns="68580" tIns="34290" rIns="68580" bIns="3429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7565A"/>
                  </a:solidFill>
                  <a:effectLst/>
                  <a:uLnTx/>
                  <a:uFillTx/>
                  <a:latin typeface="Open Sans Light"/>
                </a:endParaRPr>
              </a:p>
            </p:txBody>
          </p:sp>
          <p:sp>
            <p:nvSpPr>
              <p:cNvPr id="325" name="TextBox 324">
                <a:extLst>
                  <a:ext uri="{FF2B5EF4-FFF2-40B4-BE49-F238E27FC236}">
                    <a16:creationId xmlns:a16="http://schemas.microsoft.com/office/drawing/2014/main" id="{6F30FA8A-C96E-4DF9-8682-1A4C617385FB}"/>
                  </a:ext>
                </a:extLst>
              </p:cNvPr>
              <p:cNvSpPr txBox="1"/>
              <p:nvPr/>
            </p:nvSpPr>
            <p:spPr>
              <a:xfrm>
                <a:off x="8729067" y="3097229"/>
                <a:ext cx="2096244" cy="613608"/>
              </a:xfrm>
              <a:prstGeom prst="rect">
                <a:avLst/>
              </a:prstGeom>
              <a:no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3. Review &amp; </a:t>
                </a:r>
              </a:p>
              <a:p>
                <a:pPr algn="ctr"/>
                <a:r>
                  <a:rPr lang="en-GB" sz="1400" b="1" dirty="0">
                    <a:solidFill>
                      <a:schemeClr val="bg1"/>
                    </a:solidFill>
                    <a:latin typeface="Arial" panose="020B0604020202020204" pitchFamily="34" charset="0"/>
                    <a:cs typeface="Arial" panose="020B0604020202020204" pitchFamily="34" charset="0"/>
                  </a:rPr>
                  <a:t>Monitor</a:t>
                </a:r>
              </a:p>
            </p:txBody>
          </p:sp>
        </p:grpSp>
        <p:grpSp>
          <p:nvGrpSpPr>
            <p:cNvPr id="29" name="Group 28">
              <a:extLst>
                <a:ext uri="{FF2B5EF4-FFF2-40B4-BE49-F238E27FC236}">
                  <a16:creationId xmlns:a16="http://schemas.microsoft.com/office/drawing/2014/main" id="{64731C25-62D0-4C08-A3B9-E5243569DF82}"/>
                </a:ext>
              </a:extLst>
            </p:cNvPr>
            <p:cNvGrpSpPr/>
            <p:nvPr/>
          </p:nvGrpSpPr>
          <p:grpSpPr>
            <a:xfrm>
              <a:off x="8088453" y="2077044"/>
              <a:ext cx="2591398" cy="1954309"/>
              <a:chOff x="2349257" y="3306168"/>
              <a:chExt cx="2096244" cy="1515313"/>
            </a:xfrm>
          </p:grpSpPr>
          <p:sp>
            <p:nvSpPr>
              <p:cNvPr id="30" name="Freeform 7">
                <a:extLst>
                  <a:ext uri="{FF2B5EF4-FFF2-40B4-BE49-F238E27FC236}">
                    <a16:creationId xmlns:a16="http://schemas.microsoft.com/office/drawing/2014/main" id="{F260F4AC-1A4C-442C-BD1E-B8FF0C618065}"/>
                  </a:ext>
                </a:extLst>
              </p:cNvPr>
              <p:cNvSpPr>
                <a:spLocks/>
              </p:cNvSpPr>
              <p:nvPr/>
            </p:nvSpPr>
            <p:spPr bwMode="auto">
              <a:xfrm>
                <a:off x="2553704" y="3306168"/>
                <a:ext cx="1574091" cy="1515313"/>
              </a:xfrm>
              <a:custGeom>
                <a:avLst/>
                <a:gdLst>
                  <a:gd name="T0" fmla="*/ 135 w 145"/>
                  <a:gd name="T1" fmla="*/ 77 h 144"/>
                  <a:gd name="T2" fmla="*/ 143 w 145"/>
                  <a:gd name="T3" fmla="*/ 65 h 144"/>
                  <a:gd name="T4" fmla="*/ 143 w 145"/>
                  <a:gd name="T5" fmla="*/ 53 h 144"/>
                  <a:gd name="T6" fmla="*/ 141 w 145"/>
                  <a:gd name="T7" fmla="*/ 51 h 144"/>
                  <a:gd name="T8" fmla="*/ 129 w 145"/>
                  <a:gd name="T9" fmla="*/ 45 h 144"/>
                  <a:gd name="T10" fmla="*/ 135 w 145"/>
                  <a:gd name="T11" fmla="*/ 39 h 144"/>
                  <a:gd name="T12" fmla="*/ 130 w 145"/>
                  <a:gd name="T13" fmla="*/ 28 h 144"/>
                  <a:gd name="T14" fmla="*/ 127 w 145"/>
                  <a:gd name="T15" fmla="*/ 27 h 144"/>
                  <a:gd name="T16" fmla="*/ 113 w 145"/>
                  <a:gd name="T17" fmla="*/ 25 h 144"/>
                  <a:gd name="T18" fmla="*/ 117 w 145"/>
                  <a:gd name="T19" fmla="*/ 15 h 144"/>
                  <a:gd name="T20" fmla="*/ 108 w 145"/>
                  <a:gd name="T21" fmla="*/ 9 h 144"/>
                  <a:gd name="T22" fmla="*/ 101 w 145"/>
                  <a:gd name="T23" fmla="*/ 17 h 144"/>
                  <a:gd name="T24" fmla="*/ 92 w 145"/>
                  <a:gd name="T25" fmla="*/ 13 h 144"/>
                  <a:gd name="T26" fmla="*/ 92 w 145"/>
                  <a:gd name="T27" fmla="*/ 2 h 144"/>
                  <a:gd name="T28" fmla="*/ 82 w 145"/>
                  <a:gd name="T29" fmla="*/ 0 h 144"/>
                  <a:gd name="T30" fmla="*/ 78 w 145"/>
                  <a:gd name="T31" fmla="*/ 10 h 144"/>
                  <a:gd name="T32" fmla="*/ 72 w 145"/>
                  <a:gd name="T33" fmla="*/ 10 h 144"/>
                  <a:gd name="T34" fmla="*/ 66 w 145"/>
                  <a:gd name="T35" fmla="*/ 2 h 144"/>
                  <a:gd name="T36" fmla="*/ 63 w 145"/>
                  <a:gd name="T37" fmla="*/ 0 h 144"/>
                  <a:gd name="T38" fmla="*/ 52 w 145"/>
                  <a:gd name="T39" fmla="*/ 4 h 144"/>
                  <a:gd name="T40" fmla="*/ 45 w 145"/>
                  <a:gd name="T41" fmla="*/ 17 h 144"/>
                  <a:gd name="T42" fmla="*/ 38 w 145"/>
                  <a:gd name="T43" fmla="*/ 9 h 144"/>
                  <a:gd name="T44" fmla="*/ 28 w 145"/>
                  <a:gd name="T45" fmla="*/ 14 h 144"/>
                  <a:gd name="T46" fmla="*/ 32 w 145"/>
                  <a:gd name="T47" fmla="*/ 25 h 144"/>
                  <a:gd name="T48" fmla="*/ 18 w 145"/>
                  <a:gd name="T49" fmla="*/ 27 h 144"/>
                  <a:gd name="T50" fmla="*/ 15 w 145"/>
                  <a:gd name="T51" fmla="*/ 28 h 144"/>
                  <a:gd name="T52" fmla="*/ 10 w 145"/>
                  <a:gd name="T53" fmla="*/ 39 h 144"/>
                  <a:gd name="T54" fmla="*/ 14 w 145"/>
                  <a:gd name="T55" fmla="*/ 52 h 144"/>
                  <a:gd name="T56" fmla="*/ 5 w 145"/>
                  <a:gd name="T57" fmla="*/ 51 h 144"/>
                  <a:gd name="T58" fmla="*/ 2 w 145"/>
                  <a:gd name="T59" fmla="*/ 53 h 144"/>
                  <a:gd name="T60" fmla="*/ 2 w 145"/>
                  <a:gd name="T61" fmla="*/ 65 h 144"/>
                  <a:gd name="T62" fmla="*/ 11 w 145"/>
                  <a:gd name="T63" fmla="*/ 77 h 144"/>
                  <a:gd name="T64" fmla="*/ 0 w 145"/>
                  <a:gd name="T65" fmla="*/ 82 h 144"/>
                  <a:gd name="T66" fmla="*/ 5 w 145"/>
                  <a:gd name="T67" fmla="*/ 93 h 144"/>
                  <a:gd name="T68" fmla="*/ 14 w 145"/>
                  <a:gd name="T69" fmla="*/ 91 h 144"/>
                  <a:gd name="T70" fmla="*/ 17 w 145"/>
                  <a:gd name="T71" fmla="*/ 100 h 144"/>
                  <a:gd name="T72" fmla="*/ 10 w 145"/>
                  <a:gd name="T73" fmla="*/ 108 h 144"/>
                  <a:gd name="T74" fmla="*/ 17 w 145"/>
                  <a:gd name="T75" fmla="*/ 117 h 144"/>
                  <a:gd name="T76" fmla="*/ 26 w 145"/>
                  <a:gd name="T77" fmla="*/ 112 h 144"/>
                  <a:gd name="T78" fmla="*/ 28 w 145"/>
                  <a:gd name="T79" fmla="*/ 127 h 144"/>
                  <a:gd name="T80" fmla="*/ 37 w 145"/>
                  <a:gd name="T81" fmla="*/ 135 h 144"/>
                  <a:gd name="T82" fmla="*/ 40 w 145"/>
                  <a:gd name="T83" fmla="*/ 134 h 144"/>
                  <a:gd name="T84" fmla="*/ 53 w 145"/>
                  <a:gd name="T85" fmla="*/ 131 h 144"/>
                  <a:gd name="T86" fmla="*/ 52 w 145"/>
                  <a:gd name="T87" fmla="*/ 140 h 144"/>
                  <a:gd name="T88" fmla="*/ 63 w 145"/>
                  <a:gd name="T89" fmla="*/ 144 h 144"/>
                  <a:gd name="T90" fmla="*/ 66 w 145"/>
                  <a:gd name="T91" fmla="*/ 142 h 144"/>
                  <a:gd name="T92" fmla="*/ 73 w 145"/>
                  <a:gd name="T93" fmla="*/ 134 h 144"/>
                  <a:gd name="T94" fmla="*/ 80 w 145"/>
                  <a:gd name="T95" fmla="*/ 142 h 144"/>
                  <a:gd name="T96" fmla="*/ 82 w 145"/>
                  <a:gd name="T97" fmla="*/ 144 h 144"/>
                  <a:gd name="T98" fmla="*/ 93 w 145"/>
                  <a:gd name="T99" fmla="*/ 140 h 144"/>
                  <a:gd name="T100" fmla="*/ 101 w 145"/>
                  <a:gd name="T101" fmla="*/ 127 h 144"/>
                  <a:gd name="T102" fmla="*/ 108 w 145"/>
                  <a:gd name="T103" fmla="*/ 136 h 144"/>
                  <a:gd name="T104" fmla="*/ 117 w 145"/>
                  <a:gd name="T105" fmla="*/ 130 h 144"/>
                  <a:gd name="T106" fmla="*/ 113 w 145"/>
                  <a:gd name="T107" fmla="*/ 119 h 144"/>
                  <a:gd name="T108" fmla="*/ 128 w 145"/>
                  <a:gd name="T109" fmla="*/ 117 h 144"/>
                  <a:gd name="T110" fmla="*/ 131 w 145"/>
                  <a:gd name="T111" fmla="*/ 117 h 144"/>
                  <a:gd name="T112" fmla="*/ 135 w 145"/>
                  <a:gd name="T113" fmla="*/ 106 h 144"/>
                  <a:gd name="T114" fmla="*/ 132 w 145"/>
                  <a:gd name="T115" fmla="*/ 92 h 144"/>
                  <a:gd name="T116" fmla="*/ 141 w 145"/>
                  <a:gd name="T117" fmla="*/ 93 h 144"/>
                  <a:gd name="T118" fmla="*/ 143 w 145"/>
                  <a:gd name="T119" fmla="*/ 91 h 144"/>
                  <a:gd name="T120" fmla="*/ 143 w 145"/>
                  <a:gd name="T121"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5" h="144">
                    <a:moveTo>
                      <a:pt x="143" y="79"/>
                    </a:moveTo>
                    <a:cubicBezTo>
                      <a:pt x="135" y="77"/>
                      <a:pt x="135" y="77"/>
                      <a:pt x="135" y="77"/>
                    </a:cubicBezTo>
                    <a:cubicBezTo>
                      <a:pt x="135" y="74"/>
                      <a:pt x="135" y="70"/>
                      <a:pt x="135" y="67"/>
                    </a:cubicBezTo>
                    <a:cubicBezTo>
                      <a:pt x="143" y="65"/>
                      <a:pt x="143" y="65"/>
                      <a:pt x="143" y="65"/>
                    </a:cubicBezTo>
                    <a:cubicBezTo>
                      <a:pt x="144" y="65"/>
                      <a:pt x="145" y="64"/>
                      <a:pt x="145" y="63"/>
                    </a:cubicBezTo>
                    <a:cubicBezTo>
                      <a:pt x="145" y="59"/>
                      <a:pt x="144" y="56"/>
                      <a:pt x="143" y="53"/>
                    </a:cubicBezTo>
                    <a:cubicBezTo>
                      <a:pt x="143" y="52"/>
                      <a:pt x="142" y="51"/>
                      <a:pt x="141" y="51"/>
                    </a:cubicBezTo>
                    <a:cubicBezTo>
                      <a:pt x="141" y="51"/>
                      <a:pt x="141" y="51"/>
                      <a:pt x="141" y="51"/>
                    </a:cubicBezTo>
                    <a:cubicBezTo>
                      <a:pt x="132" y="53"/>
                      <a:pt x="132" y="53"/>
                      <a:pt x="132" y="53"/>
                    </a:cubicBezTo>
                    <a:cubicBezTo>
                      <a:pt x="131" y="50"/>
                      <a:pt x="130" y="48"/>
                      <a:pt x="129" y="45"/>
                    </a:cubicBezTo>
                    <a:cubicBezTo>
                      <a:pt x="128" y="45"/>
                      <a:pt x="128" y="44"/>
                      <a:pt x="128" y="44"/>
                    </a:cubicBezTo>
                    <a:cubicBezTo>
                      <a:pt x="135" y="39"/>
                      <a:pt x="135" y="39"/>
                      <a:pt x="135" y="39"/>
                    </a:cubicBezTo>
                    <a:cubicBezTo>
                      <a:pt x="136" y="38"/>
                      <a:pt x="136" y="37"/>
                      <a:pt x="136" y="36"/>
                    </a:cubicBezTo>
                    <a:cubicBezTo>
                      <a:pt x="134" y="33"/>
                      <a:pt x="132" y="30"/>
                      <a:pt x="130" y="28"/>
                    </a:cubicBezTo>
                    <a:cubicBezTo>
                      <a:pt x="130" y="27"/>
                      <a:pt x="129" y="27"/>
                      <a:pt x="129" y="27"/>
                    </a:cubicBezTo>
                    <a:cubicBezTo>
                      <a:pt x="128" y="27"/>
                      <a:pt x="128" y="27"/>
                      <a:pt x="127" y="27"/>
                    </a:cubicBezTo>
                    <a:cubicBezTo>
                      <a:pt x="120" y="32"/>
                      <a:pt x="120" y="32"/>
                      <a:pt x="120" y="32"/>
                    </a:cubicBezTo>
                    <a:cubicBezTo>
                      <a:pt x="118" y="29"/>
                      <a:pt x="115" y="27"/>
                      <a:pt x="113" y="25"/>
                    </a:cubicBezTo>
                    <a:cubicBezTo>
                      <a:pt x="118" y="18"/>
                      <a:pt x="118" y="18"/>
                      <a:pt x="118" y="18"/>
                    </a:cubicBezTo>
                    <a:cubicBezTo>
                      <a:pt x="118" y="17"/>
                      <a:pt x="118" y="15"/>
                      <a:pt x="117" y="15"/>
                    </a:cubicBezTo>
                    <a:cubicBezTo>
                      <a:pt x="114" y="13"/>
                      <a:pt x="112" y="11"/>
                      <a:pt x="109" y="9"/>
                    </a:cubicBezTo>
                    <a:cubicBezTo>
                      <a:pt x="109" y="9"/>
                      <a:pt x="108" y="9"/>
                      <a:pt x="108" y="9"/>
                    </a:cubicBezTo>
                    <a:cubicBezTo>
                      <a:pt x="107" y="9"/>
                      <a:pt x="106" y="9"/>
                      <a:pt x="106" y="10"/>
                    </a:cubicBezTo>
                    <a:cubicBezTo>
                      <a:pt x="101" y="17"/>
                      <a:pt x="101" y="17"/>
                      <a:pt x="101" y="17"/>
                    </a:cubicBezTo>
                    <a:cubicBezTo>
                      <a:pt x="98" y="16"/>
                      <a:pt x="96" y="15"/>
                      <a:pt x="93" y="14"/>
                    </a:cubicBezTo>
                    <a:cubicBezTo>
                      <a:pt x="92" y="14"/>
                      <a:pt x="92" y="13"/>
                      <a:pt x="92" y="13"/>
                    </a:cubicBezTo>
                    <a:cubicBezTo>
                      <a:pt x="93" y="5"/>
                      <a:pt x="93" y="5"/>
                      <a:pt x="93" y="5"/>
                    </a:cubicBezTo>
                    <a:cubicBezTo>
                      <a:pt x="94" y="4"/>
                      <a:pt x="93" y="2"/>
                      <a:pt x="92" y="2"/>
                    </a:cubicBezTo>
                    <a:cubicBezTo>
                      <a:pt x="88" y="1"/>
                      <a:pt x="85" y="1"/>
                      <a:pt x="82" y="0"/>
                    </a:cubicBezTo>
                    <a:cubicBezTo>
                      <a:pt x="82" y="0"/>
                      <a:pt x="82" y="0"/>
                      <a:pt x="82" y="0"/>
                    </a:cubicBezTo>
                    <a:cubicBezTo>
                      <a:pt x="81" y="0"/>
                      <a:pt x="80" y="1"/>
                      <a:pt x="80" y="2"/>
                    </a:cubicBezTo>
                    <a:cubicBezTo>
                      <a:pt x="78" y="10"/>
                      <a:pt x="78" y="10"/>
                      <a:pt x="78" y="10"/>
                    </a:cubicBezTo>
                    <a:cubicBezTo>
                      <a:pt x="76" y="10"/>
                      <a:pt x="74" y="10"/>
                      <a:pt x="72" y="10"/>
                    </a:cubicBezTo>
                    <a:cubicBezTo>
                      <a:pt x="72" y="10"/>
                      <a:pt x="72" y="10"/>
                      <a:pt x="72" y="10"/>
                    </a:cubicBezTo>
                    <a:cubicBezTo>
                      <a:pt x="71" y="10"/>
                      <a:pt x="69" y="10"/>
                      <a:pt x="68" y="10"/>
                    </a:cubicBezTo>
                    <a:cubicBezTo>
                      <a:pt x="66" y="2"/>
                      <a:pt x="66" y="2"/>
                      <a:pt x="66" y="2"/>
                    </a:cubicBezTo>
                    <a:cubicBezTo>
                      <a:pt x="66" y="1"/>
                      <a:pt x="65" y="0"/>
                      <a:pt x="64" y="0"/>
                    </a:cubicBezTo>
                    <a:cubicBezTo>
                      <a:pt x="64" y="0"/>
                      <a:pt x="64" y="0"/>
                      <a:pt x="63" y="0"/>
                    </a:cubicBezTo>
                    <a:cubicBezTo>
                      <a:pt x="60" y="0"/>
                      <a:pt x="57" y="1"/>
                      <a:pt x="54" y="2"/>
                    </a:cubicBezTo>
                    <a:cubicBezTo>
                      <a:pt x="53" y="2"/>
                      <a:pt x="52" y="3"/>
                      <a:pt x="52" y="4"/>
                    </a:cubicBezTo>
                    <a:cubicBezTo>
                      <a:pt x="54" y="13"/>
                      <a:pt x="54" y="13"/>
                      <a:pt x="54" y="13"/>
                    </a:cubicBezTo>
                    <a:cubicBezTo>
                      <a:pt x="50" y="14"/>
                      <a:pt x="47" y="15"/>
                      <a:pt x="45" y="17"/>
                    </a:cubicBezTo>
                    <a:cubicBezTo>
                      <a:pt x="39" y="10"/>
                      <a:pt x="39" y="10"/>
                      <a:pt x="39" y="10"/>
                    </a:cubicBezTo>
                    <a:cubicBezTo>
                      <a:pt x="39" y="9"/>
                      <a:pt x="38" y="9"/>
                      <a:pt x="38" y="9"/>
                    </a:cubicBezTo>
                    <a:cubicBezTo>
                      <a:pt x="37" y="9"/>
                      <a:pt x="37" y="9"/>
                      <a:pt x="36" y="9"/>
                    </a:cubicBezTo>
                    <a:cubicBezTo>
                      <a:pt x="34" y="11"/>
                      <a:pt x="31" y="12"/>
                      <a:pt x="28" y="14"/>
                    </a:cubicBezTo>
                    <a:cubicBezTo>
                      <a:pt x="27" y="15"/>
                      <a:pt x="27" y="16"/>
                      <a:pt x="28" y="17"/>
                    </a:cubicBezTo>
                    <a:cubicBezTo>
                      <a:pt x="32" y="25"/>
                      <a:pt x="32" y="25"/>
                      <a:pt x="32" y="25"/>
                    </a:cubicBezTo>
                    <a:cubicBezTo>
                      <a:pt x="30" y="27"/>
                      <a:pt x="28" y="29"/>
                      <a:pt x="25" y="32"/>
                    </a:cubicBezTo>
                    <a:cubicBezTo>
                      <a:pt x="18" y="27"/>
                      <a:pt x="18" y="27"/>
                      <a:pt x="18" y="27"/>
                    </a:cubicBezTo>
                    <a:cubicBezTo>
                      <a:pt x="18" y="27"/>
                      <a:pt x="17" y="27"/>
                      <a:pt x="17" y="27"/>
                    </a:cubicBezTo>
                    <a:cubicBezTo>
                      <a:pt x="16" y="27"/>
                      <a:pt x="15" y="27"/>
                      <a:pt x="15" y="28"/>
                    </a:cubicBezTo>
                    <a:cubicBezTo>
                      <a:pt x="13" y="30"/>
                      <a:pt x="11" y="33"/>
                      <a:pt x="9" y="36"/>
                    </a:cubicBezTo>
                    <a:cubicBezTo>
                      <a:pt x="9" y="37"/>
                      <a:pt x="9" y="38"/>
                      <a:pt x="10" y="39"/>
                    </a:cubicBezTo>
                    <a:cubicBezTo>
                      <a:pt x="17" y="44"/>
                      <a:pt x="17" y="44"/>
                      <a:pt x="17" y="44"/>
                    </a:cubicBezTo>
                    <a:cubicBezTo>
                      <a:pt x="16" y="46"/>
                      <a:pt x="15" y="49"/>
                      <a:pt x="14" y="52"/>
                    </a:cubicBezTo>
                    <a:cubicBezTo>
                      <a:pt x="14" y="52"/>
                      <a:pt x="14" y="53"/>
                      <a:pt x="14" y="53"/>
                    </a:cubicBezTo>
                    <a:cubicBezTo>
                      <a:pt x="5" y="51"/>
                      <a:pt x="5" y="51"/>
                      <a:pt x="5" y="51"/>
                    </a:cubicBezTo>
                    <a:cubicBezTo>
                      <a:pt x="5" y="51"/>
                      <a:pt x="5" y="51"/>
                      <a:pt x="4" y="51"/>
                    </a:cubicBezTo>
                    <a:cubicBezTo>
                      <a:pt x="3" y="51"/>
                      <a:pt x="3" y="52"/>
                      <a:pt x="2" y="53"/>
                    </a:cubicBezTo>
                    <a:cubicBezTo>
                      <a:pt x="1" y="56"/>
                      <a:pt x="1" y="60"/>
                      <a:pt x="0" y="63"/>
                    </a:cubicBezTo>
                    <a:cubicBezTo>
                      <a:pt x="0" y="64"/>
                      <a:pt x="1" y="65"/>
                      <a:pt x="2" y="65"/>
                    </a:cubicBezTo>
                    <a:cubicBezTo>
                      <a:pt x="11" y="67"/>
                      <a:pt x="11" y="67"/>
                      <a:pt x="11" y="67"/>
                    </a:cubicBezTo>
                    <a:cubicBezTo>
                      <a:pt x="10" y="70"/>
                      <a:pt x="10" y="74"/>
                      <a:pt x="11" y="77"/>
                    </a:cubicBezTo>
                    <a:cubicBezTo>
                      <a:pt x="2" y="79"/>
                      <a:pt x="2" y="79"/>
                      <a:pt x="2" y="79"/>
                    </a:cubicBezTo>
                    <a:cubicBezTo>
                      <a:pt x="1" y="79"/>
                      <a:pt x="0" y="80"/>
                      <a:pt x="0" y="82"/>
                    </a:cubicBezTo>
                    <a:cubicBezTo>
                      <a:pt x="1" y="85"/>
                      <a:pt x="2" y="88"/>
                      <a:pt x="2" y="91"/>
                    </a:cubicBezTo>
                    <a:cubicBezTo>
                      <a:pt x="3" y="92"/>
                      <a:pt x="4" y="93"/>
                      <a:pt x="5" y="93"/>
                    </a:cubicBezTo>
                    <a:cubicBezTo>
                      <a:pt x="5" y="93"/>
                      <a:pt x="5" y="93"/>
                      <a:pt x="5" y="93"/>
                    </a:cubicBezTo>
                    <a:cubicBezTo>
                      <a:pt x="14" y="91"/>
                      <a:pt x="14" y="91"/>
                      <a:pt x="14" y="91"/>
                    </a:cubicBezTo>
                    <a:cubicBezTo>
                      <a:pt x="15" y="94"/>
                      <a:pt x="16" y="97"/>
                      <a:pt x="17" y="99"/>
                    </a:cubicBezTo>
                    <a:cubicBezTo>
                      <a:pt x="17" y="100"/>
                      <a:pt x="17" y="100"/>
                      <a:pt x="17" y="100"/>
                    </a:cubicBezTo>
                    <a:cubicBezTo>
                      <a:pt x="10" y="105"/>
                      <a:pt x="10" y="105"/>
                      <a:pt x="10" y="105"/>
                    </a:cubicBezTo>
                    <a:cubicBezTo>
                      <a:pt x="9" y="106"/>
                      <a:pt x="9" y="107"/>
                      <a:pt x="10" y="108"/>
                    </a:cubicBezTo>
                    <a:cubicBezTo>
                      <a:pt x="11" y="111"/>
                      <a:pt x="13" y="114"/>
                      <a:pt x="15" y="117"/>
                    </a:cubicBezTo>
                    <a:cubicBezTo>
                      <a:pt x="16" y="117"/>
                      <a:pt x="16" y="117"/>
                      <a:pt x="17" y="117"/>
                    </a:cubicBezTo>
                    <a:cubicBezTo>
                      <a:pt x="17" y="117"/>
                      <a:pt x="18" y="117"/>
                      <a:pt x="18" y="117"/>
                    </a:cubicBezTo>
                    <a:cubicBezTo>
                      <a:pt x="26" y="112"/>
                      <a:pt x="26" y="112"/>
                      <a:pt x="26" y="112"/>
                    </a:cubicBezTo>
                    <a:cubicBezTo>
                      <a:pt x="28" y="115"/>
                      <a:pt x="30" y="117"/>
                      <a:pt x="33" y="119"/>
                    </a:cubicBezTo>
                    <a:cubicBezTo>
                      <a:pt x="28" y="127"/>
                      <a:pt x="28" y="127"/>
                      <a:pt x="28" y="127"/>
                    </a:cubicBezTo>
                    <a:cubicBezTo>
                      <a:pt x="27" y="128"/>
                      <a:pt x="27" y="129"/>
                      <a:pt x="28" y="130"/>
                    </a:cubicBezTo>
                    <a:cubicBezTo>
                      <a:pt x="31" y="132"/>
                      <a:pt x="34" y="133"/>
                      <a:pt x="37" y="135"/>
                    </a:cubicBezTo>
                    <a:cubicBezTo>
                      <a:pt x="37" y="135"/>
                      <a:pt x="37" y="135"/>
                      <a:pt x="38" y="135"/>
                    </a:cubicBezTo>
                    <a:cubicBezTo>
                      <a:pt x="38" y="135"/>
                      <a:pt x="39" y="135"/>
                      <a:pt x="40" y="134"/>
                    </a:cubicBezTo>
                    <a:cubicBezTo>
                      <a:pt x="45" y="127"/>
                      <a:pt x="45" y="127"/>
                      <a:pt x="45" y="127"/>
                    </a:cubicBezTo>
                    <a:cubicBezTo>
                      <a:pt x="47" y="129"/>
                      <a:pt x="50" y="130"/>
                      <a:pt x="53" y="131"/>
                    </a:cubicBezTo>
                    <a:cubicBezTo>
                      <a:pt x="53" y="131"/>
                      <a:pt x="53" y="131"/>
                      <a:pt x="54" y="131"/>
                    </a:cubicBezTo>
                    <a:cubicBezTo>
                      <a:pt x="52" y="140"/>
                      <a:pt x="52" y="140"/>
                      <a:pt x="52" y="140"/>
                    </a:cubicBezTo>
                    <a:cubicBezTo>
                      <a:pt x="52" y="141"/>
                      <a:pt x="53" y="142"/>
                      <a:pt x="54" y="142"/>
                    </a:cubicBezTo>
                    <a:cubicBezTo>
                      <a:pt x="57" y="143"/>
                      <a:pt x="60" y="144"/>
                      <a:pt x="63" y="144"/>
                    </a:cubicBezTo>
                    <a:cubicBezTo>
                      <a:pt x="64" y="144"/>
                      <a:pt x="64" y="144"/>
                      <a:pt x="64" y="144"/>
                    </a:cubicBezTo>
                    <a:cubicBezTo>
                      <a:pt x="65" y="144"/>
                      <a:pt x="66" y="143"/>
                      <a:pt x="66" y="142"/>
                    </a:cubicBezTo>
                    <a:cubicBezTo>
                      <a:pt x="68" y="134"/>
                      <a:pt x="68" y="134"/>
                      <a:pt x="68" y="134"/>
                    </a:cubicBezTo>
                    <a:cubicBezTo>
                      <a:pt x="70" y="134"/>
                      <a:pt x="71" y="134"/>
                      <a:pt x="73" y="134"/>
                    </a:cubicBezTo>
                    <a:cubicBezTo>
                      <a:pt x="75" y="134"/>
                      <a:pt x="76" y="134"/>
                      <a:pt x="78" y="134"/>
                    </a:cubicBezTo>
                    <a:cubicBezTo>
                      <a:pt x="80" y="142"/>
                      <a:pt x="80" y="142"/>
                      <a:pt x="80" y="142"/>
                    </a:cubicBezTo>
                    <a:cubicBezTo>
                      <a:pt x="80" y="143"/>
                      <a:pt x="81" y="144"/>
                      <a:pt x="82" y="144"/>
                    </a:cubicBezTo>
                    <a:cubicBezTo>
                      <a:pt x="82" y="144"/>
                      <a:pt x="82" y="144"/>
                      <a:pt x="82" y="144"/>
                    </a:cubicBezTo>
                    <a:cubicBezTo>
                      <a:pt x="85" y="144"/>
                      <a:pt x="89" y="143"/>
                      <a:pt x="92" y="142"/>
                    </a:cubicBezTo>
                    <a:cubicBezTo>
                      <a:pt x="93" y="142"/>
                      <a:pt x="94" y="141"/>
                      <a:pt x="93" y="140"/>
                    </a:cubicBezTo>
                    <a:cubicBezTo>
                      <a:pt x="92" y="131"/>
                      <a:pt x="92" y="131"/>
                      <a:pt x="92" y="131"/>
                    </a:cubicBezTo>
                    <a:cubicBezTo>
                      <a:pt x="95" y="130"/>
                      <a:pt x="98" y="129"/>
                      <a:pt x="101" y="127"/>
                    </a:cubicBezTo>
                    <a:cubicBezTo>
                      <a:pt x="106" y="135"/>
                      <a:pt x="106" y="135"/>
                      <a:pt x="106" y="135"/>
                    </a:cubicBezTo>
                    <a:cubicBezTo>
                      <a:pt x="106" y="135"/>
                      <a:pt x="107" y="136"/>
                      <a:pt x="108" y="136"/>
                    </a:cubicBezTo>
                    <a:cubicBezTo>
                      <a:pt x="108" y="136"/>
                      <a:pt x="109" y="135"/>
                      <a:pt x="109" y="135"/>
                    </a:cubicBezTo>
                    <a:cubicBezTo>
                      <a:pt x="112" y="134"/>
                      <a:pt x="115" y="132"/>
                      <a:pt x="117" y="130"/>
                    </a:cubicBezTo>
                    <a:cubicBezTo>
                      <a:pt x="118" y="129"/>
                      <a:pt x="118" y="128"/>
                      <a:pt x="118" y="127"/>
                    </a:cubicBezTo>
                    <a:cubicBezTo>
                      <a:pt x="113" y="119"/>
                      <a:pt x="113" y="119"/>
                      <a:pt x="113" y="119"/>
                    </a:cubicBezTo>
                    <a:cubicBezTo>
                      <a:pt x="116" y="117"/>
                      <a:pt x="118" y="115"/>
                      <a:pt x="120" y="112"/>
                    </a:cubicBezTo>
                    <a:cubicBezTo>
                      <a:pt x="128" y="117"/>
                      <a:pt x="128" y="117"/>
                      <a:pt x="128" y="117"/>
                    </a:cubicBezTo>
                    <a:cubicBezTo>
                      <a:pt x="128" y="117"/>
                      <a:pt x="128" y="118"/>
                      <a:pt x="129" y="118"/>
                    </a:cubicBezTo>
                    <a:cubicBezTo>
                      <a:pt x="129" y="118"/>
                      <a:pt x="130" y="117"/>
                      <a:pt x="131" y="117"/>
                    </a:cubicBezTo>
                    <a:cubicBezTo>
                      <a:pt x="133" y="114"/>
                      <a:pt x="134" y="111"/>
                      <a:pt x="136" y="109"/>
                    </a:cubicBezTo>
                    <a:cubicBezTo>
                      <a:pt x="137" y="108"/>
                      <a:pt x="136" y="106"/>
                      <a:pt x="135" y="106"/>
                    </a:cubicBezTo>
                    <a:cubicBezTo>
                      <a:pt x="128" y="100"/>
                      <a:pt x="128" y="100"/>
                      <a:pt x="128" y="100"/>
                    </a:cubicBezTo>
                    <a:cubicBezTo>
                      <a:pt x="129" y="98"/>
                      <a:pt x="131" y="95"/>
                      <a:pt x="132" y="92"/>
                    </a:cubicBezTo>
                    <a:cubicBezTo>
                      <a:pt x="132" y="92"/>
                      <a:pt x="132" y="92"/>
                      <a:pt x="132" y="91"/>
                    </a:cubicBezTo>
                    <a:cubicBezTo>
                      <a:pt x="141" y="93"/>
                      <a:pt x="141" y="93"/>
                      <a:pt x="141" y="93"/>
                    </a:cubicBezTo>
                    <a:cubicBezTo>
                      <a:pt x="141" y="93"/>
                      <a:pt x="141" y="93"/>
                      <a:pt x="141" y="93"/>
                    </a:cubicBezTo>
                    <a:cubicBezTo>
                      <a:pt x="142" y="93"/>
                      <a:pt x="143" y="92"/>
                      <a:pt x="143" y="91"/>
                    </a:cubicBezTo>
                    <a:cubicBezTo>
                      <a:pt x="144" y="88"/>
                      <a:pt x="145" y="85"/>
                      <a:pt x="145" y="82"/>
                    </a:cubicBezTo>
                    <a:cubicBezTo>
                      <a:pt x="145" y="80"/>
                      <a:pt x="145" y="79"/>
                      <a:pt x="143" y="79"/>
                    </a:cubicBezTo>
                    <a:close/>
                  </a:path>
                </a:pathLst>
              </a:custGeom>
              <a:solidFill>
                <a:srgbClr val="02C2BD"/>
              </a:solidFill>
              <a:ln w="19050" cap="rnd">
                <a:noFill/>
                <a:round/>
                <a:headEnd/>
                <a:tailEnd/>
              </a:ln>
            </p:spPr>
            <p:txBody>
              <a:bodyPr vert="horz" wrap="square" lIns="68580" tIns="34290" rIns="68580" bIns="3429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57565A"/>
                  </a:solidFill>
                  <a:effectLst/>
                  <a:uLnTx/>
                  <a:uFillTx/>
                  <a:latin typeface="Open Sans Light"/>
                </a:endParaRPr>
              </a:p>
            </p:txBody>
          </p:sp>
          <p:sp>
            <p:nvSpPr>
              <p:cNvPr id="31" name="TextBox 30">
                <a:extLst>
                  <a:ext uri="{FF2B5EF4-FFF2-40B4-BE49-F238E27FC236}">
                    <a16:creationId xmlns:a16="http://schemas.microsoft.com/office/drawing/2014/main" id="{0FA785B4-B6A6-4364-9DC8-99CBD17006DF}"/>
                  </a:ext>
                </a:extLst>
              </p:cNvPr>
              <p:cNvSpPr txBox="1"/>
              <p:nvPr/>
            </p:nvSpPr>
            <p:spPr>
              <a:xfrm>
                <a:off x="2349257" y="3761453"/>
                <a:ext cx="2096244" cy="572738"/>
              </a:xfrm>
              <a:prstGeom prst="rect">
                <a:avLst/>
              </a:prstGeom>
              <a:no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1. Identify, </a:t>
                </a:r>
              </a:p>
              <a:p>
                <a:pPr algn="ctr"/>
                <a:r>
                  <a:rPr lang="en-GB" sz="1400" b="1" dirty="0">
                    <a:solidFill>
                      <a:schemeClr val="bg1"/>
                    </a:solidFill>
                    <a:latin typeface="Arial" panose="020B0604020202020204" pitchFamily="34" charset="0"/>
                    <a:cs typeface="Arial" panose="020B0604020202020204" pitchFamily="34" charset="0"/>
                  </a:rPr>
                  <a:t>Value &amp; </a:t>
                </a:r>
              </a:p>
              <a:p>
                <a:pPr algn="ctr"/>
                <a:r>
                  <a:rPr lang="en-GB" sz="1400" b="1" dirty="0">
                    <a:solidFill>
                      <a:schemeClr val="bg1"/>
                    </a:solidFill>
                    <a:latin typeface="Arial" panose="020B0604020202020204" pitchFamily="34" charset="0"/>
                    <a:cs typeface="Arial" panose="020B0604020202020204" pitchFamily="34" charset="0"/>
                  </a:rPr>
                  <a:t>Appraise</a:t>
                </a:r>
              </a:p>
            </p:txBody>
          </p:sp>
        </p:grpSp>
      </p:grpSp>
      <p:sp>
        <p:nvSpPr>
          <p:cNvPr id="4" name="Rectangle 3">
            <a:extLst>
              <a:ext uri="{FF2B5EF4-FFF2-40B4-BE49-F238E27FC236}">
                <a16:creationId xmlns:a16="http://schemas.microsoft.com/office/drawing/2014/main" id="{26C7EEFD-AF64-4A8F-AB68-3FD7D4B75614}"/>
              </a:ext>
            </a:extLst>
          </p:cNvPr>
          <p:cNvSpPr/>
          <p:nvPr/>
        </p:nvSpPr>
        <p:spPr>
          <a:xfrm>
            <a:off x="333051" y="1659285"/>
            <a:ext cx="5680225" cy="3539430"/>
          </a:xfrm>
          <a:prstGeom prst="rect">
            <a:avLst/>
          </a:prstGeom>
        </p:spPr>
        <p:txBody>
          <a:bodyPr wrap="square">
            <a:spAutoFit/>
          </a:bodyPr>
          <a:lstStyle/>
          <a:p>
            <a:r>
              <a:rPr lang="en-GB" sz="1600" dirty="0">
                <a:solidFill>
                  <a:srgbClr val="475C6D"/>
                </a:solidFill>
                <a:latin typeface="Arial" panose="020B0604020202020204" pitchFamily="34" charset="0"/>
                <a:cs typeface="Arial" panose="020B0604020202020204" pitchFamily="34" charset="0"/>
              </a:rPr>
              <a:t>At the outset of the project:</a:t>
            </a:r>
          </a:p>
          <a:p>
            <a:endParaRPr lang="en-GB" sz="1600" dirty="0">
              <a:solidFill>
                <a:srgbClr val="475C6D"/>
              </a:solidFill>
              <a:latin typeface="Arial" panose="020B0604020202020204" pitchFamily="34" charset="0"/>
              <a:cs typeface="Arial" panose="020B0604020202020204" pitchFamily="34" charset="0"/>
            </a:endParaRPr>
          </a:p>
          <a:p>
            <a:pPr marL="285750" indent="-285750">
              <a:buClr>
                <a:srgbClr val="02A4A2"/>
              </a:buClr>
              <a:buFont typeface="Wingdings" panose="05000000000000000000" pitchFamily="2" charset="2"/>
              <a:buChar char="Ø"/>
            </a:pPr>
            <a:r>
              <a:rPr lang="en-GB" sz="1600" b="1" dirty="0">
                <a:solidFill>
                  <a:srgbClr val="475C6D"/>
                </a:solidFill>
                <a:latin typeface="Arial" panose="020B0604020202020204" pitchFamily="34" charset="0"/>
                <a:cs typeface="Arial" panose="020B0604020202020204" pitchFamily="34" charset="0"/>
              </a:rPr>
              <a:t>Objectives</a:t>
            </a:r>
            <a:r>
              <a:rPr lang="en-GB" sz="1600" dirty="0">
                <a:solidFill>
                  <a:srgbClr val="475C6D"/>
                </a:solidFill>
                <a:latin typeface="Arial" panose="020B0604020202020204" pitchFamily="34" charset="0"/>
                <a:cs typeface="Arial" panose="020B0604020202020204" pitchFamily="34" charset="0"/>
              </a:rPr>
              <a:t> for the project are identified</a:t>
            </a:r>
          </a:p>
          <a:p>
            <a:pPr marL="285750" indent="-285750">
              <a:buClr>
                <a:srgbClr val="02A4A2"/>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These objectives will create </a:t>
            </a:r>
            <a:r>
              <a:rPr lang="en-GB" sz="1600" b="1" dirty="0">
                <a:solidFill>
                  <a:srgbClr val="475C6D"/>
                </a:solidFill>
                <a:latin typeface="Arial" panose="020B0604020202020204" pitchFamily="34" charset="0"/>
                <a:cs typeface="Arial" panose="020B0604020202020204" pitchFamily="34" charset="0"/>
              </a:rPr>
              <a:t>Deliverables</a:t>
            </a:r>
          </a:p>
          <a:p>
            <a:pPr marL="285750" indent="-285750">
              <a:buClr>
                <a:srgbClr val="02A4A2"/>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Each deliverable will create </a:t>
            </a:r>
            <a:r>
              <a:rPr lang="en-GB" sz="1600" b="1" dirty="0">
                <a:solidFill>
                  <a:srgbClr val="475C6D"/>
                </a:solidFill>
                <a:latin typeface="Arial" panose="020B0604020202020204" pitchFamily="34" charset="0"/>
                <a:cs typeface="Arial" panose="020B0604020202020204" pitchFamily="34" charset="0"/>
              </a:rPr>
              <a:t>Benefits.  </a:t>
            </a:r>
          </a:p>
          <a:p>
            <a:endParaRPr lang="en-GB" sz="1600" dirty="0">
              <a:solidFill>
                <a:srgbClr val="475C6D"/>
              </a:solidFill>
              <a:latin typeface="Arial" panose="020B0604020202020204" pitchFamily="34" charset="0"/>
              <a:cs typeface="Arial" panose="020B0604020202020204" pitchFamily="34" charset="0"/>
            </a:endParaRPr>
          </a:p>
          <a:p>
            <a:endParaRPr lang="en-GB" sz="1600" dirty="0">
              <a:solidFill>
                <a:srgbClr val="475C6D"/>
              </a:solidFill>
              <a:latin typeface="Arial" panose="020B0604020202020204" pitchFamily="34" charset="0"/>
              <a:cs typeface="Arial" panose="020B0604020202020204" pitchFamily="34" charset="0"/>
            </a:endParaRPr>
          </a:p>
          <a:p>
            <a:r>
              <a:rPr lang="en-GB" sz="1600" dirty="0">
                <a:solidFill>
                  <a:srgbClr val="475C6D"/>
                </a:solidFill>
                <a:latin typeface="Arial" panose="020B0604020202020204" pitchFamily="34" charset="0"/>
                <a:cs typeface="Arial" panose="020B0604020202020204" pitchFamily="34" charset="0"/>
              </a:rPr>
              <a:t>The diagram to the right shows the steps in the </a:t>
            </a:r>
          </a:p>
          <a:p>
            <a:r>
              <a:rPr lang="en-GB" sz="1600" dirty="0">
                <a:solidFill>
                  <a:srgbClr val="475C6D"/>
                </a:solidFill>
                <a:latin typeface="Arial" panose="020B0604020202020204" pitchFamily="34" charset="0"/>
                <a:cs typeface="Arial" panose="020B0604020202020204" pitchFamily="34" charset="0"/>
              </a:rPr>
              <a:t>process,</a:t>
            </a:r>
          </a:p>
          <a:p>
            <a:endParaRPr lang="en-GB" sz="1600" dirty="0">
              <a:solidFill>
                <a:srgbClr val="475C6D"/>
              </a:solidFill>
              <a:latin typeface="Arial" panose="020B0604020202020204" pitchFamily="34" charset="0"/>
              <a:cs typeface="Arial" panose="020B0604020202020204" pitchFamily="34" charset="0"/>
            </a:endParaRPr>
          </a:p>
          <a:p>
            <a:endParaRPr lang="en-GB" sz="1600" dirty="0">
              <a:solidFill>
                <a:srgbClr val="475C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A </a:t>
            </a:r>
            <a:r>
              <a:rPr lang="en-GB" sz="1600" b="1" dirty="0">
                <a:solidFill>
                  <a:srgbClr val="485E6D"/>
                </a:solidFill>
                <a:latin typeface="Arial" panose="020B0604020202020204" pitchFamily="34" charset="0"/>
                <a:cs typeface="Arial" panose="020B0604020202020204" pitchFamily="34" charset="0"/>
              </a:rPr>
              <a:t>Benefits Realisation Plan </a:t>
            </a:r>
            <a:r>
              <a:rPr lang="en-GB" sz="1600" dirty="0">
                <a:solidFill>
                  <a:srgbClr val="485E6D"/>
                </a:solidFill>
                <a:latin typeface="Arial" panose="020B0604020202020204" pitchFamily="34" charset="0"/>
                <a:cs typeface="Arial" panose="020B0604020202020204" pitchFamily="34" charset="0"/>
              </a:rPr>
              <a:t>is a document that details the benefits and the arrangements made to evidence their realisation. </a:t>
            </a:r>
            <a:endParaRPr lang="en-GB" sz="1600" dirty="0">
              <a:solidFill>
                <a:srgbClr val="475C6D"/>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E96DCAB-E941-46E2-8641-5610E596DFCC}"/>
              </a:ext>
            </a:extLst>
          </p:cNvPr>
          <p:cNvSpPr txBox="1"/>
          <p:nvPr/>
        </p:nvSpPr>
        <p:spPr>
          <a:xfrm>
            <a:off x="9267720" y="6404169"/>
            <a:ext cx="2484872" cy="330860"/>
          </a:xfrm>
          <a:prstGeom prst="rect">
            <a:avLst/>
          </a:prstGeom>
          <a:noFill/>
        </p:spPr>
        <p:txBody>
          <a:bodyPr wrap="square" rtlCol="0">
            <a:spAutoFit/>
          </a:bodyPr>
          <a:lstStyle/>
          <a:p>
            <a:pPr algn="ctr"/>
            <a:r>
              <a:rPr lang="en-GB" sz="1550" dirty="0">
                <a:solidFill>
                  <a:schemeClr val="bg1"/>
                </a:solidFill>
                <a:latin typeface="Arial" panose="020B0604020202020204" pitchFamily="34" charset="0"/>
                <a:cs typeface="Arial" panose="020B0604020202020204" pitchFamily="34" charset="0"/>
              </a:rPr>
              <a:t>Identification &amp; appraisal</a:t>
            </a:r>
          </a:p>
        </p:txBody>
      </p:sp>
    </p:spTree>
    <p:extLst>
      <p:ext uri="{BB962C8B-B14F-4D97-AF65-F5344CB8AC3E}">
        <p14:creationId xmlns:p14="http://schemas.microsoft.com/office/powerpoint/2010/main" val="39541701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2" name="Rectangle 1">
            <a:extLst>
              <a:ext uri="{FF2B5EF4-FFF2-40B4-BE49-F238E27FC236}">
                <a16:creationId xmlns:a16="http://schemas.microsoft.com/office/drawing/2014/main" id="{D468CF2A-B37F-40F2-B521-E08441BCFDEA}"/>
              </a:ext>
            </a:extLst>
          </p:cNvPr>
          <p:cNvSpPr/>
          <p:nvPr/>
        </p:nvSpPr>
        <p:spPr>
          <a:xfrm>
            <a:off x="331200" y="1296000"/>
            <a:ext cx="10577030" cy="3046988"/>
          </a:xfrm>
          <a:prstGeom prst="rect">
            <a:avLst/>
          </a:prstGeom>
        </p:spPr>
        <p:txBody>
          <a:bodyPr wrap="square">
            <a:spAutoFit/>
          </a:bodyPr>
          <a:lstStyle/>
          <a:p>
            <a:r>
              <a:rPr lang="en-GB" sz="1600" dirty="0">
                <a:solidFill>
                  <a:srgbClr val="475C6D"/>
                </a:solidFill>
                <a:latin typeface="Arial" panose="020B0604020202020204" pitchFamily="34" charset="0"/>
                <a:cs typeface="Arial" panose="020B0604020202020204" pitchFamily="34" charset="0"/>
              </a:rPr>
              <a:t>Once the </a:t>
            </a:r>
            <a:r>
              <a:rPr lang="en-GB" sz="1600" b="1" dirty="0">
                <a:solidFill>
                  <a:srgbClr val="475C6D"/>
                </a:solidFill>
                <a:latin typeface="Arial" panose="020B0604020202020204" pitchFamily="34" charset="0"/>
                <a:cs typeface="Arial" panose="020B0604020202020204" pitchFamily="34" charset="0"/>
              </a:rPr>
              <a:t>Project Objectives </a:t>
            </a:r>
            <a:r>
              <a:rPr lang="en-GB" sz="1600" dirty="0">
                <a:solidFill>
                  <a:srgbClr val="475C6D"/>
                </a:solidFill>
                <a:latin typeface="Arial" panose="020B0604020202020204" pitchFamily="34" charset="0"/>
                <a:cs typeface="Arial" panose="020B0604020202020204" pitchFamily="34" charset="0"/>
              </a:rPr>
              <a:t>have been defined the project manager needs to think about how these translate into </a:t>
            </a:r>
            <a:r>
              <a:rPr lang="en-GB" sz="1600" b="1" dirty="0">
                <a:solidFill>
                  <a:srgbClr val="475C6D"/>
                </a:solidFill>
                <a:latin typeface="Arial" panose="020B0604020202020204" pitchFamily="34" charset="0"/>
                <a:cs typeface="Arial" panose="020B0604020202020204" pitchFamily="34" charset="0"/>
              </a:rPr>
              <a:t>Benefits</a:t>
            </a:r>
            <a:r>
              <a:rPr lang="en-GB" sz="1600" dirty="0">
                <a:solidFill>
                  <a:srgbClr val="475C6D"/>
                </a:solidFill>
                <a:latin typeface="Arial" panose="020B0604020202020204" pitchFamily="34" charset="0"/>
                <a:cs typeface="Arial" panose="020B0604020202020204" pitchFamily="34" charset="0"/>
              </a:rPr>
              <a:t>. They also need to know how they are going to be measured, or in what way they could assess whether the benefits have been achieved.</a:t>
            </a:r>
          </a:p>
          <a:p>
            <a:endParaRPr lang="en-GB" sz="1600" dirty="0">
              <a:solidFill>
                <a:srgbClr val="475C6D"/>
              </a:solidFill>
              <a:latin typeface="Arial" panose="020B0604020202020204" pitchFamily="34" charset="0"/>
              <a:cs typeface="Arial" panose="020B0604020202020204" pitchFamily="34" charset="0"/>
            </a:endParaRPr>
          </a:p>
          <a:p>
            <a:pPr marL="285750" indent="-285750">
              <a:buClr>
                <a:srgbClr val="02A4A7"/>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Involve team members &amp; stakeholders in benefits identification workshops</a:t>
            </a:r>
          </a:p>
          <a:p>
            <a:pPr marL="285750" indent="-285750">
              <a:buClr>
                <a:srgbClr val="02A4A7"/>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Look for benefits aligned to strategic objectives</a:t>
            </a:r>
          </a:p>
          <a:p>
            <a:pPr marL="285750" indent="-285750">
              <a:buClr>
                <a:srgbClr val="02A4A7"/>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Use benefits maps to identify and understand relationships between benefits</a:t>
            </a:r>
          </a:p>
          <a:p>
            <a:pPr marL="285750" indent="-285750">
              <a:buClr>
                <a:srgbClr val="02A4A7"/>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In options appraisals </a:t>
            </a:r>
            <a:r>
              <a:rPr lang="en-GB" sz="1600" dirty="0">
                <a:solidFill>
                  <a:srgbClr val="485E6D"/>
                </a:solidFill>
                <a:latin typeface="Arial" panose="020B0604020202020204" pitchFamily="34" charset="0"/>
                <a:cs typeface="Arial" panose="020B0604020202020204" pitchFamily="34" charset="0"/>
              </a:rPr>
              <a:t>consider the benefits that each option delivers</a:t>
            </a:r>
          </a:p>
          <a:p>
            <a:pPr marL="285750" indent="-285750">
              <a:buClr>
                <a:srgbClr val="02A4A7"/>
              </a:buClr>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Establish baseline measures &amp; realistic benefit targets</a:t>
            </a:r>
          </a:p>
          <a:p>
            <a:pPr marL="285750" indent="-285750">
              <a:buClr>
                <a:srgbClr val="02A4A7"/>
              </a:buClr>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Create </a:t>
            </a:r>
            <a:r>
              <a:rPr lang="en-GB" sz="1600" b="1" dirty="0">
                <a:solidFill>
                  <a:srgbClr val="485E6D"/>
                </a:solidFill>
                <a:latin typeface="Arial" panose="020B0604020202020204" pitchFamily="34" charset="0"/>
                <a:cs typeface="Arial" panose="020B0604020202020204" pitchFamily="34" charset="0"/>
              </a:rPr>
              <a:t>Benefit Profiles </a:t>
            </a:r>
            <a:r>
              <a:rPr lang="en-GB" sz="1600" dirty="0">
                <a:solidFill>
                  <a:srgbClr val="485E6D"/>
                </a:solidFill>
                <a:latin typeface="Arial" panose="020B0604020202020204" pitchFamily="34" charset="0"/>
                <a:cs typeface="Arial" panose="020B0604020202020204" pitchFamily="34" charset="0"/>
              </a:rPr>
              <a:t>for each benefit</a:t>
            </a:r>
          </a:p>
          <a:p>
            <a:pPr marL="285750" indent="-285750">
              <a:buClr>
                <a:srgbClr val="02A4A7"/>
              </a:buClr>
              <a:buSzPct val="70000"/>
              <a:buFont typeface="Wingdings" panose="05000000000000000000" pitchFamily="2" charset="2"/>
              <a:buChar char="Ø"/>
            </a:pPr>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75C6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EFFBFE9F-F628-4271-9F6B-5391FEB5B22A}"/>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Benefits Identification, Value and Appraisal</a:t>
            </a:r>
          </a:p>
        </p:txBody>
      </p:sp>
      <p:grpSp>
        <p:nvGrpSpPr>
          <p:cNvPr id="6" name="Click box">
            <a:extLst>
              <a:ext uri="{FF2B5EF4-FFF2-40B4-BE49-F238E27FC236}">
                <a16:creationId xmlns:a16="http://schemas.microsoft.com/office/drawing/2014/main" id="{4CD2E559-DEB9-48AA-AB34-093EA37D3B7D}"/>
              </a:ext>
            </a:extLst>
          </p:cNvPr>
          <p:cNvGrpSpPr/>
          <p:nvPr/>
        </p:nvGrpSpPr>
        <p:grpSpPr>
          <a:xfrm>
            <a:off x="331200" y="4677353"/>
            <a:ext cx="3602875" cy="524050"/>
            <a:chOff x="1172767" y="3608908"/>
            <a:chExt cx="3225245" cy="447922"/>
          </a:xfrm>
        </p:grpSpPr>
        <p:sp>
          <p:nvSpPr>
            <p:cNvPr id="7" name="Click box">
              <a:extLst>
                <a:ext uri="{FF2B5EF4-FFF2-40B4-BE49-F238E27FC236}">
                  <a16:creationId xmlns:a16="http://schemas.microsoft.com/office/drawing/2014/main" id="{BBB91AF4-CBB1-49F5-8AA5-AF29E3457533}"/>
                </a:ext>
              </a:extLst>
            </p:cNvPr>
            <p:cNvSpPr txBox="1"/>
            <p:nvPr/>
          </p:nvSpPr>
          <p:spPr>
            <a:xfrm>
              <a:off x="1172767" y="3608908"/>
              <a:ext cx="3016263" cy="289373"/>
            </a:xfrm>
            <a:prstGeom prst="rect">
              <a:avLst/>
            </a:prstGeom>
            <a:solidFill>
              <a:srgbClr val="02A4A2"/>
            </a:solidFill>
            <a:ln w="28575">
              <a:noFill/>
            </a:ln>
            <a:scene3d>
              <a:camera prst="orthographicFront"/>
              <a:lightRig rig="threePt" dir="t"/>
            </a:scene3d>
            <a:sp3d>
              <a:bevelT prst="angle"/>
            </a:sp3d>
          </p:spPr>
          <p:txBody>
            <a:bodyPr wrap="square" rtlCol="0" anchor="ctr" anchorCtr="0">
              <a:spAutoFit/>
            </a:bodyPr>
            <a:lstStyle/>
            <a:p>
              <a:r>
                <a:rPr lang="en-GB" sz="1600" b="1" dirty="0">
                  <a:solidFill>
                    <a:schemeClr val="bg1"/>
                  </a:solidFill>
                  <a:latin typeface="Arial"/>
                  <a:cs typeface="Arial"/>
                </a:rPr>
                <a:t>  Benefit Profiles</a:t>
              </a:r>
              <a:endParaRPr lang="en-US" sz="1600" b="1" dirty="0">
                <a:solidFill>
                  <a:schemeClr val="bg1"/>
                </a:solidFill>
                <a:latin typeface="Arial" panose="020B0604020202020204" pitchFamily="34" charset="0"/>
              </a:endParaRPr>
            </a:p>
          </p:txBody>
        </p:sp>
        <p:pic>
          <p:nvPicPr>
            <p:cNvPr id="8" name="Picture 7" descr="Pointer Cursor PNG Icon (2) - PNG Repo Free PNG Icons">
              <a:extLst>
                <a:ext uri="{FF2B5EF4-FFF2-40B4-BE49-F238E27FC236}">
                  <a16:creationId xmlns:a16="http://schemas.microsoft.com/office/drawing/2014/main" id="{A72C88BF-EE01-4C15-B046-0CD6CF4D2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795974">
              <a:off x="3980048" y="3638866"/>
              <a:ext cx="417964" cy="4179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Text box - f2f">
            <a:extLst>
              <a:ext uri="{FF2B5EF4-FFF2-40B4-BE49-F238E27FC236}">
                <a16:creationId xmlns:a16="http://schemas.microsoft.com/office/drawing/2014/main" id="{13FDF678-516B-4FD1-A4A0-53095F4F9BC9}"/>
              </a:ext>
            </a:extLst>
          </p:cNvPr>
          <p:cNvGrpSpPr/>
          <p:nvPr/>
        </p:nvGrpSpPr>
        <p:grpSpPr>
          <a:xfrm>
            <a:off x="2775284" y="2214568"/>
            <a:ext cx="8149525" cy="2728927"/>
            <a:chOff x="3052918" y="2016384"/>
            <a:chExt cx="7019536" cy="2246879"/>
          </a:xfrm>
        </p:grpSpPr>
        <p:grpSp>
          <p:nvGrpSpPr>
            <p:cNvPr id="10" name="Group 9">
              <a:extLst>
                <a:ext uri="{FF2B5EF4-FFF2-40B4-BE49-F238E27FC236}">
                  <a16:creationId xmlns:a16="http://schemas.microsoft.com/office/drawing/2014/main" id="{61E3B392-AC16-4A50-997E-903ACB5BA72F}"/>
                </a:ext>
              </a:extLst>
            </p:cNvPr>
            <p:cNvGrpSpPr/>
            <p:nvPr/>
          </p:nvGrpSpPr>
          <p:grpSpPr>
            <a:xfrm>
              <a:off x="3052918" y="2016384"/>
              <a:ext cx="7019536" cy="2246879"/>
              <a:chOff x="2526969" y="1951451"/>
              <a:chExt cx="7019536" cy="2246879"/>
            </a:xfrm>
          </p:grpSpPr>
          <p:grpSp>
            <p:nvGrpSpPr>
              <p:cNvPr id="12" name="Group 11">
                <a:extLst>
                  <a:ext uri="{FF2B5EF4-FFF2-40B4-BE49-F238E27FC236}">
                    <a16:creationId xmlns:a16="http://schemas.microsoft.com/office/drawing/2014/main" id="{4B566DBE-8667-479E-AFD9-176F72D974A6}"/>
                  </a:ext>
                </a:extLst>
              </p:cNvPr>
              <p:cNvGrpSpPr/>
              <p:nvPr/>
            </p:nvGrpSpPr>
            <p:grpSpPr>
              <a:xfrm>
                <a:off x="2526969" y="1951451"/>
                <a:ext cx="7019536" cy="2246879"/>
                <a:chOff x="2635896" y="1985381"/>
                <a:chExt cx="7019536" cy="2246879"/>
              </a:xfrm>
            </p:grpSpPr>
            <p:sp>
              <p:nvSpPr>
                <p:cNvPr id="14" name="Rectangle 13">
                  <a:extLst>
                    <a:ext uri="{FF2B5EF4-FFF2-40B4-BE49-F238E27FC236}">
                      <a16:creationId xmlns:a16="http://schemas.microsoft.com/office/drawing/2014/main" id="{63E6D03B-E251-44E0-A1D6-51EC79FB9466}"/>
                    </a:ext>
                  </a:extLst>
                </p:cNvPr>
                <p:cNvSpPr/>
                <p:nvPr/>
              </p:nvSpPr>
              <p:spPr>
                <a:xfrm>
                  <a:off x="2635896" y="1985381"/>
                  <a:ext cx="7019536" cy="2246879"/>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F4159C26-049C-43C5-A8FB-92CA9F3ED3C7}"/>
                    </a:ext>
                  </a:extLst>
                </p:cNvPr>
                <p:cNvSpPr txBox="1"/>
                <p:nvPr/>
              </p:nvSpPr>
              <p:spPr>
                <a:xfrm>
                  <a:off x="2662073" y="2002452"/>
                  <a:ext cx="6993358" cy="278750"/>
                </a:xfrm>
                <a:prstGeom prst="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Benefit Profiles</a:t>
                  </a:r>
                  <a:endParaRPr lang="en-US" sz="1600" b="1" dirty="0">
                    <a:solidFill>
                      <a:schemeClr val="bg1"/>
                    </a:solidFill>
                    <a:latin typeface="Arial" panose="020B0604020202020204" pitchFamily="34" charset="0"/>
                  </a:endParaRPr>
                </a:p>
              </p:txBody>
            </p:sp>
          </p:grpSp>
          <p:sp>
            <p:nvSpPr>
              <p:cNvPr id="13" name="Rectangle: Rounded Corners 12">
                <a:extLst>
                  <a:ext uri="{FF2B5EF4-FFF2-40B4-BE49-F238E27FC236}">
                    <a16:creationId xmlns:a16="http://schemas.microsoft.com/office/drawing/2014/main" id="{08131F87-F6B3-42D6-9F96-157590078579}"/>
                  </a:ext>
                </a:extLst>
              </p:cNvPr>
              <p:cNvSpPr/>
              <p:nvPr/>
            </p:nvSpPr>
            <p:spPr>
              <a:xfrm>
                <a:off x="2696822" y="2343969"/>
                <a:ext cx="6706005" cy="1714266"/>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400" dirty="0">
                    <a:solidFill>
                      <a:srgbClr val="485E6D"/>
                    </a:solidFill>
                    <a:latin typeface="Arial" panose="020B0604020202020204" pitchFamily="34" charset="0"/>
                    <a:cs typeface="Arial" panose="020B0604020202020204" pitchFamily="34" charset="0"/>
                  </a:rPr>
                  <a:t>Each Benefit and Disbenefit should have a benefit profile.  The data in the profile should    include:</a:t>
                </a:r>
              </a:p>
              <a:p>
                <a:pPr lvl="0">
                  <a:defRPr/>
                </a:pPr>
                <a:endParaRPr lang="en-GB" sz="1400" dirty="0">
                  <a:solidFill>
                    <a:srgbClr val="485E6D"/>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Benefit ID</a:t>
                </a:r>
              </a:p>
              <a:p>
                <a:pPr marL="285750" lvl="0"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Benefit Title</a:t>
                </a:r>
              </a:p>
              <a:p>
                <a:pPr marL="285750" lvl="0"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Benefit Description</a:t>
                </a:r>
              </a:p>
              <a:p>
                <a:pPr marL="285750" lvl="0"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Benefit Owner</a:t>
                </a:r>
              </a:p>
              <a:p>
                <a:pPr marL="285750" lvl="0"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Benefit Realisation Timescales</a:t>
                </a:r>
              </a:p>
              <a:p>
                <a:pPr marL="285750" lvl="0"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Benefit Measures</a:t>
                </a:r>
              </a:p>
            </p:txBody>
          </p:sp>
        </p:grpSp>
        <p:pic>
          <p:nvPicPr>
            <p:cNvPr id="11" name="Graphic 10" descr="Close">
              <a:extLst>
                <a:ext uri="{FF2B5EF4-FFF2-40B4-BE49-F238E27FC236}">
                  <a16:creationId xmlns:a16="http://schemas.microsoft.com/office/drawing/2014/main" id="{09B8FCE1-E670-47AA-A0EF-AF38B56F55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40229" y="2072853"/>
              <a:ext cx="150918" cy="251334"/>
            </a:xfrm>
            <a:prstGeom prst="rect">
              <a:avLst/>
            </a:prstGeom>
          </p:spPr>
        </p:pic>
      </p:grpSp>
      <p:sp>
        <p:nvSpPr>
          <p:cNvPr id="18" name="TextBox 17">
            <a:extLst>
              <a:ext uri="{FF2B5EF4-FFF2-40B4-BE49-F238E27FC236}">
                <a16:creationId xmlns:a16="http://schemas.microsoft.com/office/drawing/2014/main" id="{200577C5-F671-4F15-94D7-6EE4B50093AA}"/>
              </a:ext>
            </a:extLst>
          </p:cNvPr>
          <p:cNvSpPr txBox="1"/>
          <p:nvPr/>
        </p:nvSpPr>
        <p:spPr>
          <a:xfrm>
            <a:off x="9367142" y="6407762"/>
            <a:ext cx="2576118" cy="330860"/>
          </a:xfrm>
          <a:prstGeom prst="rect">
            <a:avLst/>
          </a:prstGeom>
          <a:noFill/>
        </p:spPr>
        <p:txBody>
          <a:bodyPr wrap="square" rtlCol="0">
            <a:spAutoFit/>
          </a:bodyPr>
          <a:lstStyle/>
          <a:p>
            <a:r>
              <a:rPr lang="en-GB" sz="1500" dirty="0">
                <a:solidFill>
                  <a:schemeClr val="bg1"/>
                </a:solidFill>
                <a:latin typeface="Arial" panose="020B0604020202020204" pitchFamily="34" charset="0"/>
                <a:cs typeface="Arial" panose="020B0604020202020204" pitchFamily="34" charset="0"/>
              </a:rPr>
              <a:t>Planning &amp; implementation</a:t>
            </a:r>
          </a:p>
        </p:txBody>
      </p:sp>
      <p:sp>
        <p:nvSpPr>
          <p:cNvPr id="21" name="TextBox 20">
            <a:extLst>
              <a:ext uri="{FF2B5EF4-FFF2-40B4-BE49-F238E27FC236}">
                <a16:creationId xmlns:a16="http://schemas.microsoft.com/office/drawing/2014/main" id="{4296D64D-5086-470D-B26E-DEC228CCCAC7}"/>
              </a:ext>
            </a:extLst>
          </p:cNvPr>
          <p:cNvSpPr txBox="1"/>
          <p:nvPr/>
        </p:nvSpPr>
        <p:spPr>
          <a:xfrm>
            <a:off x="331201" y="6438538"/>
            <a:ext cx="2484872" cy="330860"/>
          </a:xfrm>
          <a:prstGeom prst="rect">
            <a:avLst/>
          </a:prstGeom>
          <a:noFill/>
        </p:spPr>
        <p:txBody>
          <a:bodyPr wrap="square" rtlCol="0">
            <a:spAutoFit/>
          </a:bodyPr>
          <a:lstStyle/>
          <a:p>
            <a:pPr algn="ctr"/>
            <a:r>
              <a:rPr lang="en-GB" sz="1550" dirty="0">
                <a:solidFill>
                  <a:schemeClr val="bg1"/>
                </a:solidFill>
                <a:latin typeface="Arial" panose="020B0604020202020204" pitchFamily="34" charset="0"/>
                <a:cs typeface="Arial" panose="020B0604020202020204" pitchFamily="34" charset="0"/>
              </a:rPr>
              <a:t>Benefits process</a:t>
            </a:r>
          </a:p>
        </p:txBody>
      </p:sp>
      <p:sp>
        <p:nvSpPr>
          <p:cNvPr id="22" name="Rectangle: Rounded Corners 21">
            <a:extLst>
              <a:ext uri="{FF2B5EF4-FFF2-40B4-BE49-F238E27FC236}">
                <a16:creationId xmlns:a16="http://schemas.microsoft.com/office/drawing/2014/main" id="{5C8B7D98-D996-4BD1-AAA3-983D3D8166AB}"/>
              </a:ext>
            </a:extLst>
          </p:cNvPr>
          <p:cNvSpPr/>
          <p:nvPr/>
        </p:nvSpPr>
        <p:spPr>
          <a:xfrm>
            <a:off x="3792056" y="5378537"/>
            <a:ext cx="7196871" cy="711397"/>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r>
              <a:rPr lang="en-GB" sz="1400" b="1" dirty="0">
                <a:solidFill>
                  <a:schemeClr val="tx2">
                    <a:lumMod val="75000"/>
                  </a:schemeClr>
                </a:solidFill>
                <a:latin typeface="Arial" panose="020B0604020202020204" pitchFamily="34" charset="0"/>
                <a:cs typeface="Arial" panose="020B0604020202020204" pitchFamily="34" charset="0"/>
              </a:rPr>
              <a:t>Helpful Tip </a:t>
            </a:r>
            <a:r>
              <a:rPr lang="en-GB" sz="1400" dirty="0">
                <a:solidFill>
                  <a:schemeClr val="tx2">
                    <a:lumMod val="75000"/>
                  </a:schemeClr>
                </a:solidFill>
                <a:latin typeface="Arial" panose="020B0604020202020204" pitchFamily="34" charset="0"/>
                <a:cs typeface="Arial" panose="020B0604020202020204" pitchFamily="34" charset="0"/>
              </a:rPr>
              <a:t>When defining your change success criteria, it’s a good idea to be specific. You don’t want to rush a project to bring it in on time if a few extra days, weeks, or </a:t>
            </a:r>
          </a:p>
          <a:p>
            <a:r>
              <a:rPr lang="en-GB" sz="1400" dirty="0">
                <a:solidFill>
                  <a:schemeClr val="tx2">
                    <a:lumMod val="75000"/>
                  </a:schemeClr>
                </a:solidFill>
                <a:latin typeface="Arial" panose="020B0604020202020204" pitchFamily="34" charset="0"/>
                <a:cs typeface="Arial" panose="020B0604020202020204" pitchFamily="34" charset="0"/>
              </a:rPr>
              <a:t>even months, brings more significant benefits.</a:t>
            </a:r>
          </a:p>
        </p:txBody>
      </p:sp>
      <p:pic>
        <p:nvPicPr>
          <p:cNvPr id="23" name="Picture 22">
            <a:extLst>
              <a:ext uri="{FF2B5EF4-FFF2-40B4-BE49-F238E27FC236}">
                <a16:creationId xmlns:a16="http://schemas.microsoft.com/office/drawing/2014/main" id="{B0234C72-F2B1-4CD7-BEC4-67B20DE52E32}"/>
              </a:ext>
            </a:extLst>
          </p:cNvPr>
          <p:cNvPicPr/>
          <p:nvPr/>
        </p:nvPicPr>
        <p:blipFill>
          <a:blip r:embed="rId6">
            <a:extLst>
              <a:ext uri="{28A0092B-C50C-407E-A947-70E740481C1C}">
                <a14:useLocalDpi xmlns:a14="http://schemas.microsoft.com/office/drawing/2010/main" val="0"/>
              </a:ext>
            </a:extLst>
          </a:blip>
          <a:srcRect/>
          <a:stretch/>
        </p:blipFill>
        <p:spPr>
          <a:xfrm>
            <a:off x="10830413" y="5250853"/>
            <a:ext cx="977881" cy="1002638"/>
          </a:xfrm>
          <a:prstGeom prst="rect">
            <a:avLst/>
          </a:prstGeom>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8662841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9"/>
                                        </p:tgtEl>
                                        <p:attrNameLst>
                                          <p:attrName>ppt_x</p:attrName>
                                        </p:attrNameLst>
                                      </p:cBhvr>
                                      <p:tavLst>
                                        <p:tav tm="0">
                                          <p:val>
                                            <p:strVal val="ppt_x"/>
                                          </p:val>
                                        </p:tav>
                                        <p:tav tm="100000">
                                          <p:val>
                                            <p:strVal val="ppt_x"/>
                                          </p:val>
                                        </p:tav>
                                      </p:tavLst>
                                    </p:anim>
                                    <p:anim calcmode="lin" valueType="num">
                                      <p:cBhvr additive="base">
                                        <p:cTn id="14" dur="500"/>
                                        <p:tgtEl>
                                          <p:spTgt spid="9"/>
                                        </p:tgtEl>
                                        <p:attrNameLst>
                                          <p:attrName>ppt_y</p:attrName>
                                        </p:attrNameLst>
                                      </p:cBhvr>
                                      <p:tavLst>
                                        <p:tav tm="0">
                                          <p:val>
                                            <p:strVal val="ppt_y"/>
                                          </p:val>
                                        </p:tav>
                                        <p:tav tm="100000">
                                          <p:val>
                                            <p:strVal val="1+ppt_h/2"/>
                                          </p:val>
                                        </p:tav>
                                      </p:tavLst>
                                    </p:anim>
                                    <p:set>
                                      <p:cBhvr>
                                        <p:cTn id="1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Oval Plan">
            <a:extLst>
              <a:ext uri="{FF2B5EF4-FFF2-40B4-BE49-F238E27FC236}">
                <a16:creationId xmlns:a16="http://schemas.microsoft.com/office/drawing/2014/main" id="{5A68408E-3C8C-42EF-A4CE-8B5405E094DD}"/>
              </a:ext>
            </a:extLst>
          </p:cNvPr>
          <p:cNvSpPr/>
          <p:nvPr/>
        </p:nvSpPr>
        <p:spPr>
          <a:xfrm>
            <a:off x="4985040" y="2746381"/>
            <a:ext cx="2404847" cy="2424364"/>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363" name="Oval realise">
            <a:extLst>
              <a:ext uri="{FF2B5EF4-FFF2-40B4-BE49-F238E27FC236}">
                <a16:creationId xmlns:a16="http://schemas.microsoft.com/office/drawing/2014/main" id="{16624380-253B-45AB-A228-F5D7C5016299}"/>
              </a:ext>
            </a:extLst>
          </p:cNvPr>
          <p:cNvSpPr/>
          <p:nvPr/>
        </p:nvSpPr>
        <p:spPr>
          <a:xfrm>
            <a:off x="7372100" y="3725885"/>
            <a:ext cx="1936414" cy="1864649"/>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364" name="Oval review">
            <a:extLst>
              <a:ext uri="{FF2B5EF4-FFF2-40B4-BE49-F238E27FC236}">
                <a16:creationId xmlns:a16="http://schemas.microsoft.com/office/drawing/2014/main" id="{6E3A4EA5-4480-413C-A405-F3B13DCA874C}"/>
              </a:ext>
            </a:extLst>
          </p:cNvPr>
          <p:cNvSpPr/>
          <p:nvPr/>
        </p:nvSpPr>
        <p:spPr>
          <a:xfrm>
            <a:off x="8714146" y="2182277"/>
            <a:ext cx="1788503" cy="1865487"/>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2" name="Rectangle 1">
            <a:extLst>
              <a:ext uri="{FF2B5EF4-FFF2-40B4-BE49-F238E27FC236}">
                <a16:creationId xmlns:a16="http://schemas.microsoft.com/office/drawing/2014/main" id="{D468CF2A-B37F-40F2-B521-E08441BCFDEA}"/>
              </a:ext>
            </a:extLst>
          </p:cNvPr>
          <p:cNvSpPr/>
          <p:nvPr/>
        </p:nvSpPr>
        <p:spPr>
          <a:xfrm>
            <a:off x="331200" y="1296000"/>
            <a:ext cx="10577030" cy="3293209"/>
          </a:xfrm>
          <a:prstGeom prst="rect">
            <a:avLst/>
          </a:prstGeom>
        </p:spPr>
        <p:txBody>
          <a:bodyPr wrap="square">
            <a:spAutoFit/>
          </a:bodyPr>
          <a:lstStyle/>
          <a:p>
            <a:pPr lvl="0">
              <a:defRPr/>
            </a:pPr>
            <a:r>
              <a:rPr lang="en-GB" sz="1600" dirty="0">
                <a:solidFill>
                  <a:srgbClr val="485E6D"/>
                </a:solidFill>
                <a:latin typeface="Arial" panose="020B0604020202020204" pitchFamily="34" charset="0"/>
                <a:cs typeface="Arial" panose="020B0604020202020204" pitchFamily="34" charset="0"/>
              </a:rPr>
              <a:t>Benefits realisation planning is concerned with ensuring that the necessary plans, structures, governance arrangements and processes are in place to successfully implement the changes and achieve the benefits of the project.</a:t>
            </a:r>
          </a:p>
          <a:p>
            <a:pPr lvl="0">
              <a:defRPr/>
            </a:pPr>
            <a:endParaRPr lang="en-GB" sz="1600" dirty="0">
              <a:solidFill>
                <a:srgbClr val="485E6D"/>
              </a:solidFill>
              <a:latin typeface="Arial" panose="020B0604020202020204" pitchFamily="34" charset="0"/>
              <a:cs typeface="Arial" panose="020B0604020202020204" pitchFamily="34" charset="0"/>
            </a:endParaRPr>
          </a:p>
          <a:p>
            <a:pPr lvl="0">
              <a:defRPr/>
            </a:pPr>
            <a:r>
              <a:rPr lang="en-GB" sz="1600" dirty="0">
                <a:solidFill>
                  <a:srgbClr val="485E6D"/>
                </a:solidFill>
                <a:latin typeface="Arial" panose="020B0604020202020204" pitchFamily="34" charset="0"/>
                <a:cs typeface="Arial" panose="020B0604020202020204" pitchFamily="34" charset="0"/>
              </a:rPr>
              <a:t>This should include:</a:t>
            </a:r>
          </a:p>
          <a:p>
            <a:pPr lvl="0">
              <a:defRPr/>
            </a:pPr>
            <a:endParaRPr lang="en-GB" sz="1600" dirty="0">
              <a:solidFill>
                <a:srgbClr val="485E6D"/>
              </a:solidFill>
              <a:latin typeface="Arial" panose="020B0604020202020204" pitchFamily="34" charset="0"/>
              <a:cs typeface="Arial" panose="020B0604020202020204" pitchFamily="34" charset="0"/>
            </a:endParaRPr>
          </a:p>
          <a:p>
            <a:pPr marL="285750" lvl="0" indent="-285750">
              <a:buClr>
                <a:srgbClr val="02A4A7"/>
              </a:buClr>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Categorising the benefits and linking them to the deliverable that will provide them</a:t>
            </a:r>
          </a:p>
          <a:p>
            <a:pPr marL="285750" lvl="0" indent="-285750">
              <a:buClr>
                <a:srgbClr val="02A4A7"/>
              </a:buClr>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Establishing responsibilities for benefits realisation</a:t>
            </a:r>
          </a:p>
          <a:p>
            <a:pPr marL="285750" lvl="0" indent="-285750">
              <a:buClr>
                <a:srgbClr val="02A4A7"/>
              </a:buClr>
              <a:buFont typeface="Wingdings" panose="05000000000000000000" pitchFamily="2" charset="2"/>
              <a:buChar char="Ø"/>
              <a:defRPr/>
            </a:pPr>
            <a:r>
              <a:rPr lang="en-GB" sz="1600" dirty="0">
                <a:solidFill>
                  <a:srgbClr val="475C6D"/>
                </a:solidFill>
                <a:latin typeface="Arial" panose="020B0604020202020204" pitchFamily="34" charset="0"/>
                <a:cs typeface="Arial" panose="020B0604020202020204" pitchFamily="34" charset="0"/>
              </a:rPr>
              <a:t>Each benefits will have an owner (</a:t>
            </a:r>
            <a:r>
              <a:rPr lang="en-GB" sz="1600" b="1" dirty="0">
                <a:solidFill>
                  <a:srgbClr val="475C6D"/>
                </a:solidFill>
                <a:latin typeface="Arial" panose="020B0604020202020204" pitchFamily="34" charset="0"/>
                <a:cs typeface="Arial" panose="020B0604020202020204" pitchFamily="34" charset="0"/>
              </a:rPr>
              <a:t>note </a:t>
            </a:r>
            <a:r>
              <a:rPr lang="en-GB" sz="1600" dirty="0">
                <a:solidFill>
                  <a:srgbClr val="475C6D"/>
                </a:solidFill>
                <a:latin typeface="Arial" panose="020B0604020202020204" pitchFamily="34" charset="0"/>
                <a:cs typeface="Arial" panose="020B0604020202020204" pitchFamily="34" charset="0"/>
              </a:rPr>
              <a:t>– the deliverable owners and the benefit owners may not be the same person).</a:t>
            </a:r>
          </a:p>
          <a:p>
            <a:pPr marL="285750" lvl="0" indent="-285750">
              <a:buClr>
                <a:srgbClr val="02A4A7"/>
              </a:buClr>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Establish the criteria to measure the success of the change / the level of benefits expected</a:t>
            </a:r>
          </a:p>
          <a:p>
            <a:pPr marL="285750" lvl="0" indent="-285750">
              <a:buClr>
                <a:srgbClr val="02A4A7"/>
              </a:buClr>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Creating your benefits realisation plan</a:t>
            </a:r>
          </a:p>
          <a:p>
            <a:pPr marL="285750" lvl="0" indent="-285750">
              <a:buClr>
                <a:srgbClr val="02A4A7"/>
              </a:buClr>
              <a:buFont typeface="Wingdings" panose="05000000000000000000" pitchFamily="2" charset="2"/>
              <a:buChar char="Ø"/>
              <a:defRPr/>
            </a:pPr>
            <a:endParaRPr lang="en-GB" sz="1600" dirty="0">
              <a:solidFill>
                <a:srgbClr val="485E6D"/>
              </a:solidFill>
              <a:latin typeface="Arial" panose="020B0604020202020204" pitchFamily="34" charset="0"/>
              <a:cs typeface="Arial" panose="020B0604020202020204" pitchFamily="34" charset="0"/>
            </a:endParaRPr>
          </a:p>
        </p:txBody>
      </p:sp>
      <p:sp>
        <p:nvSpPr>
          <p:cNvPr id="67" name="Content Placeholder 1">
            <a:extLst>
              <a:ext uri="{FF2B5EF4-FFF2-40B4-BE49-F238E27FC236}">
                <a16:creationId xmlns:a16="http://schemas.microsoft.com/office/drawing/2014/main" id="{002F069C-ED8D-453F-9353-3D8C63D24037}"/>
              </a:ext>
            </a:extLst>
          </p:cNvPr>
          <p:cNvSpPr txBox="1">
            <a:spLocks/>
          </p:cNvSpPr>
          <p:nvPr/>
        </p:nvSpPr>
        <p:spPr>
          <a:xfrm>
            <a:off x="409689" y="1296000"/>
            <a:ext cx="11590440" cy="45248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GB" sz="1600" dirty="0">
              <a:solidFill>
                <a:srgbClr val="485E6D"/>
              </a:solidFill>
              <a:latin typeface="Arial"/>
              <a:cs typeface="Arial"/>
            </a:endParaRPr>
          </a:p>
        </p:txBody>
      </p:sp>
      <p:sp>
        <p:nvSpPr>
          <p:cNvPr id="56" name="TextBox 55">
            <a:extLst>
              <a:ext uri="{FF2B5EF4-FFF2-40B4-BE49-F238E27FC236}">
                <a16:creationId xmlns:a16="http://schemas.microsoft.com/office/drawing/2014/main" id="{EFFBFE9F-F628-4271-9F6B-5391FEB5B22A}"/>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Benefits Planning &amp; Implementation</a:t>
            </a:r>
          </a:p>
        </p:txBody>
      </p:sp>
      <p:sp>
        <p:nvSpPr>
          <p:cNvPr id="57" name="TextBox 56">
            <a:extLst>
              <a:ext uri="{FF2B5EF4-FFF2-40B4-BE49-F238E27FC236}">
                <a16:creationId xmlns:a16="http://schemas.microsoft.com/office/drawing/2014/main" id="{BD155CFC-CD9A-40F7-8AB6-AD1A5DC6B726}"/>
              </a:ext>
            </a:extLst>
          </p:cNvPr>
          <p:cNvSpPr txBox="1"/>
          <p:nvPr/>
        </p:nvSpPr>
        <p:spPr>
          <a:xfrm>
            <a:off x="331201" y="6438538"/>
            <a:ext cx="2484872" cy="330860"/>
          </a:xfrm>
          <a:prstGeom prst="rect">
            <a:avLst/>
          </a:prstGeom>
          <a:noFill/>
        </p:spPr>
        <p:txBody>
          <a:bodyPr wrap="square" rtlCol="0">
            <a:spAutoFit/>
          </a:bodyPr>
          <a:lstStyle/>
          <a:p>
            <a:pPr algn="ctr"/>
            <a:r>
              <a:rPr lang="en-GB" sz="1550" dirty="0">
                <a:solidFill>
                  <a:schemeClr val="bg1"/>
                </a:solidFill>
                <a:latin typeface="Arial" panose="020B0604020202020204" pitchFamily="34" charset="0"/>
                <a:cs typeface="Arial" panose="020B0604020202020204" pitchFamily="34" charset="0"/>
              </a:rPr>
              <a:t>Identification &amp; appraisal</a:t>
            </a:r>
          </a:p>
        </p:txBody>
      </p:sp>
      <p:grpSp>
        <p:nvGrpSpPr>
          <p:cNvPr id="12" name="Click box">
            <a:extLst>
              <a:ext uri="{FF2B5EF4-FFF2-40B4-BE49-F238E27FC236}">
                <a16:creationId xmlns:a16="http://schemas.microsoft.com/office/drawing/2014/main" id="{15B657A9-ED52-4AE3-BF17-4C328D46C366}"/>
              </a:ext>
            </a:extLst>
          </p:cNvPr>
          <p:cNvGrpSpPr/>
          <p:nvPr/>
        </p:nvGrpSpPr>
        <p:grpSpPr>
          <a:xfrm>
            <a:off x="329691" y="5222887"/>
            <a:ext cx="3602875" cy="524050"/>
            <a:chOff x="1172767" y="3608908"/>
            <a:chExt cx="3225245" cy="447922"/>
          </a:xfrm>
        </p:grpSpPr>
        <p:sp>
          <p:nvSpPr>
            <p:cNvPr id="13" name="Click box">
              <a:extLst>
                <a:ext uri="{FF2B5EF4-FFF2-40B4-BE49-F238E27FC236}">
                  <a16:creationId xmlns:a16="http://schemas.microsoft.com/office/drawing/2014/main" id="{74AF8C6A-7745-44A9-9DBE-18894BC94158}"/>
                </a:ext>
              </a:extLst>
            </p:cNvPr>
            <p:cNvSpPr txBox="1"/>
            <p:nvPr/>
          </p:nvSpPr>
          <p:spPr>
            <a:xfrm>
              <a:off x="1172767" y="3608908"/>
              <a:ext cx="3016263" cy="289373"/>
            </a:xfrm>
            <a:prstGeom prst="rect">
              <a:avLst/>
            </a:prstGeom>
            <a:solidFill>
              <a:srgbClr val="02A4A2"/>
            </a:solidFill>
            <a:ln w="28575">
              <a:noFill/>
            </a:ln>
            <a:scene3d>
              <a:camera prst="orthographicFront"/>
              <a:lightRig rig="threePt" dir="t"/>
            </a:scene3d>
            <a:sp3d>
              <a:bevelT prst="angle"/>
            </a:sp3d>
          </p:spPr>
          <p:txBody>
            <a:bodyPr wrap="square" rtlCol="0" anchor="ctr" anchorCtr="0">
              <a:spAutoFit/>
            </a:bodyPr>
            <a:lstStyle/>
            <a:p>
              <a:r>
                <a:rPr lang="en-GB" sz="1600" b="1" dirty="0">
                  <a:solidFill>
                    <a:schemeClr val="bg1"/>
                  </a:solidFill>
                  <a:latin typeface="Arial"/>
                  <a:cs typeface="Arial"/>
                </a:rPr>
                <a:t>  Benefits Realisation Plan</a:t>
              </a:r>
              <a:endParaRPr lang="en-US" sz="1600" b="1" dirty="0">
                <a:solidFill>
                  <a:schemeClr val="bg1"/>
                </a:solidFill>
                <a:latin typeface="Arial" panose="020B0604020202020204" pitchFamily="34" charset="0"/>
              </a:endParaRPr>
            </a:p>
          </p:txBody>
        </p:sp>
        <p:pic>
          <p:nvPicPr>
            <p:cNvPr id="14" name="Picture 13" descr="Pointer Cursor PNG Icon (2) - PNG Repo Free PNG Icons">
              <a:extLst>
                <a:ext uri="{FF2B5EF4-FFF2-40B4-BE49-F238E27FC236}">
                  <a16:creationId xmlns:a16="http://schemas.microsoft.com/office/drawing/2014/main" id="{2DF1D57C-E3B3-4910-AB22-DE50B06E8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795974">
              <a:off x="3980048" y="3638866"/>
              <a:ext cx="417964" cy="4179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Text box - f2f">
            <a:extLst>
              <a:ext uri="{FF2B5EF4-FFF2-40B4-BE49-F238E27FC236}">
                <a16:creationId xmlns:a16="http://schemas.microsoft.com/office/drawing/2014/main" id="{7EC4961E-4B0F-4A31-B9F6-45F60759AD0F}"/>
              </a:ext>
            </a:extLst>
          </p:cNvPr>
          <p:cNvGrpSpPr/>
          <p:nvPr/>
        </p:nvGrpSpPr>
        <p:grpSpPr>
          <a:xfrm>
            <a:off x="1888100" y="1561045"/>
            <a:ext cx="8149525" cy="3373040"/>
            <a:chOff x="3052918" y="2016384"/>
            <a:chExt cx="7019536" cy="2777213"/>
          </a:xfrm>
        </p:grpSpPr>
        <p:grpSp>
          <p:nvGrpSpPr>
            <p:cNvPr id="16" name="Group 15">
              <a:extLst>
                <a:ext uri="{FF2B5EF4-FFF2-40B4-BE49-F238E27FC236}">
                  <a16:creationId xmlns:a16="http://schemas.microsoft.com/office/drawing/2014/main" id="{3990395D-EBD4-4CD6-8915-4771B147C3B0}"/>
                </a:ext>
              </a:extLst>
            </p:cNvPr>
            <p:cNvGrpSpPr/>
            <p:nvPr/>
          </p:nvGrpSpPr>
          <p:grpSpPr>
            <a:xfrm>
              <a:off x="3052918" y="2016384"/>
              <a:ext cx="7019536" cy="2777213"/>
              <a:chOff x="2526969" y="1951451"/>
              <a:chExt cx="7019536" cy="2777213"/>
            </a:xfrm>
          </p:grpSpPr>
          <p:grpSp>
            <p:nvGrpSpPr>
              <p:cNvPr id="18" name="Group 17">
                <a:extLst>
                  <a:ext uri="{FF2B5EF4-FFF2-40B4-BE49-F238E27FC236}">
                    <a16:creationId xmlns:a16="http://schemas.microsoft.com/office/drawing/2014/main" id="{F2769ABE-D9BA-4069-AFAF-E37F983F75E0}"/>
                  </a:ext>
                </a:extLst>
              </p:cNvPr>
              <p:cNvGrpSpPr/>
              <p:nvPr/>
            </p:nvGrpSpPr>
            <p:grpSpPr>
              <a:xfrm>
                <a:off x="2526969" y="1951451"/>
                <a:ext cx="7019536" cy="2777213"/>
                <a:chOff x="2635896" y="1985381"/>
                <a:chExt cx="7019536" cy="2777213"/>
              </a:xfrm>
            </p:grpSpPr>
            <p:sp>
              <p:nvSpPr>
                <p:cNvPr id="20" name="Rectangle 19">
                  <a:extLst>
                    <a:ext uri="{FF2B5EF4-FFF2-40B4-BE49-F238E27FC236}">
                      <a16:creationId xmlns:a16="http://schemas.microsoft.com/office/drawing/2014/main" id="{827EB275-1786-4A2D-A586-7A94DCC316C3}"/>
                    </a:ext>
                  </a:extLst>
                </p:cNvPr>
                <p:cNvSpPr/>
                <p:nvPr/>
              </p:nvSpPr>
              <p:spPr>
                <a:xfrm>
                  <a:off x="2635896" y="1985381"/>
                  <a:ext cx="7019536" cy="2777213"/>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588B7501-0AD2-4056-8BE7-A1A7C6FD5967}"/>
                    </a:ext>
                  </a:extLst>
                </p:cNvPr>
                <p:cNvSpPr txBox="1"/>
                <p:nvPr/>
              </p:nvSpPr>
              <p:spPr>
                <a:xfrm>
                  <a:off x="2662073" y="2002452"/>
                  <a:ext cx="6993358" cy="278750"/>
                </a:xfrm>
                <a:prstGeom prst="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Benefits Realisation Plan</a:t>
                  </a:r>
                  <a:endParaRPr lang="en-US" sz="1600" b="1" dirty="0">
                    <a:solidFill>
                      <a:schemeClr val="bg1"/>
                    </a:solidFill>
                    <a:latin typeface="Arial" panose="020B0604020202020204" pitchFamily="34" charset="0"/>
                  </a:endParaRPr>
                </a:p>
              </p:txBody>
            </p:sp>
          </p:grpSp>
          <p:sp>
            <p:nvSpPr>
              <p:cNvPr id="19" name="Rectangle: Rounded Corners 18">
                <a:extLst>
                  <a:ext uri="{FF2B5EF4-FFF2-40B4-BE49-F238E27FC236}">
                    <a16:creationId xmlns:a16="http://schemas.microsoft.com/office/drawing/2014/main" id="{1B8A28BE-BDFC-4F4D-9177-0960D0D666CD}"/>
                  </a:ext>
                </a:extLst>
              </p:cNvPr>
              <p:cNvSpPr/>
              <p:nvPr/>
            </p:nvSpPr>
            <p:spPr>
              <a:xfrm>
                <a:off x="2696822" y="2343969"/>
                <a:ext cx="6706005" cy="2252910"/>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400" dirty="0">
                    <a:solidFill>
                      <a:srgbClr val="485E6D"/>
                    </a:solidFill>
                    <a:latin typeface="Arial" panose="020B0604020202020204" pitchFamily="34" charset="0"/>
                    <a:cs typeface="Arial" panose="020B0604020202020204" pitchFamily="34" charset="0"/>
                  </a:rPr>
                  <a:t>A benefits realisation plan is a document that details the benefits and the arrangements made to evidence their realisation.  The plan can include:</a:t>
                </a:r>
              </a:p>
              <a:p>
                <a:pPr lvl="0">
                  <a:defRPr/>
                </a:pPr>
                <a:endParaRPr lang="en-GB" sz="1400" dirty="0">
                  <a:solidFill>
                    <a:srgbClr val="485E6D"/>
                  </a:solidFill>
                  <a:latin typeface="Arial" panose="020B0604020202020204" pitchFamily="34" charset="0"/>
                  <a:cs typeface="Arial" panose="020B0604020202020204" pitchFamily="34" charset="0"/>
                </a:endParaRPr>
              </a:p>
              <a:p>
                <a:pPr marL="285750" lvl="0" indent="-285750">
                  <a:buClr>
                    <a:srgbClr val="02A4A7"/>
                  </a:buClr>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Schedule for review of the benefits plan</a:t>
                </a:r>
              </a:p>
              <a:p>
                <a:pPr marL="285750" lvl="0" indent="-285750">
                  <a:buClr>
                    <a:srgbClr val="02A4A7"/>
                  </a:buClr>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Any pre-transition activities needed before handover to BAU</a:t>
                </a:r>
              </a:p>
              <a:p>
                <a:pPr marL="285750" lvl="0" indent="-285750">
                  <a:buClr>
                    <a:srgbClr val="02A4A7"/>
                  </a:buClr>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The business as usual benefit owner</a:t>
                </a:r>
              </a:p>
              <a:p>
                <a:pPr marL="285750" lvl="0" indent="-285750">
                  <a:buClr>
                    <a:srgbClr val="02A4A7"/>
                  </a:buClr>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The change which the benefits realisation depends on</a:t>
                </a:r>
              </a:p>
              <a:p>
                <a:pPr marL="285750" lvl="0" indent="-285750">
                  <a:buClr>
                    <a:srgbClr val="02A4A7"/>
                  </a:buClr>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Benefit descriptions and level of benefits expected</a:t>
                </a:r>
              </a:p>
              <a:p>
                <a:pPr marL="285750" lvl="0" indent="-285750">
                  <a:buClr>
                    <a:srgbClr val="02A4A7"/>
                  </a:buClr>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Current baseline is and how the level of change will be measured (metrics)</a:t>
                </a:r>
              </a:p>
              <a:p>
                <a:pPr marL="285750" lvl="0" indent="-285750">
                  <a:buClr>
                    <a:srgbClr val="02A4A7"/>
                  </a:buClr>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When the benefit is expected to be realised</a:t>
                </a:r>
              </a:p>
              <a:p>
                <a:pPr marL="285750" lvl="0" indent="-285750">
                  <a:buClr>
                    <a:srgbClr val="02A4A7"/>
                  </a:buClr>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Any risks and opportunities that may affect benefit realisation (also to be logged in risk logs)</a:t>
                </a:r>
              </a:p>
            </p:txBody>
          </p:sp>
        </p:grpSp>
        <p:pic>
          <p:nvPicPr>
            <p:cNvPr id="17" name="Graphic 16" descr="Close">
              <a:extLst>
                <a:ext uri="{FF2B5EF4-FFF2-40B4-BE49-F238E27FC236}">
                  <a16:creationId xmlns:a16="http://schemas.microsoft.com/office/drawing/2014/main" id="{315FA655-13D2-46B1-BD0F-963CC152AE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40229" y="2072853"/>
              <a:ext cx="150918" cy="251334"/>
            </a:xfrm>
            <a:prstGeom prst="rect">
              <a:avLst/>
            </a:prstGeom>
          </p:spPr>
        </p:pic>
      </p:grpSp>
      <p:sp>
        <p:nvSpPr>
          <p:cNvPr id="22" name="TextBox 21">
            <a:extLst>
              <a:ext uri="{FF2B5EF4-FFF2-40B4-BE49-F238E27FC236}">
                <a16:creationId xmlns:a16="http://schemas.microsoft.com/office/drawing/2014/main" id="{CDAEC3D9-DD00-41F5-9F09-70E4DD0CBAFC}"/>
              </a:ext>
            </a:extLst>
          </p:cNvPr>
          <p:cNvSpPr txBox="1"/>
          <p:nvPr/>
        </p:nvSpPr>
        <p:spPr>
          <a:xfrm>
            <a:off x="9453918" y="6448731"/>
            <a:ext cx="2241656"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Handover &amp; realisation</a:t>
            </a:r>
          </a:p>
        </p:txBody>
      </p:sp>
    </p:spTree>
    <p:extLst>
      <p:ext uri="{BB962C8B-B14F-4D97-AF65-F5344CB8AC3E}">
        <p14:creationId xmlns:p14="http://schemas.microsoft.com/office/powerpoint/2010/main" val="777923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5"/>
                                        </p:tgtEl>
                                        <p:attrNameLst>
                                          <p:attrName>ppt_x</p:attrName>
                                        </p:attrNameLst>
                                      </p:cBhvr>
                                      <p:tavLst>
                                        <p:tav tm="0">
                                          <p:val>
                                            <p:strVal val="ppt_x"/>
                                          </p:val>
                                        </p:tav>
                                        <p:tav tm="100000">
                                          <p:val>
                                            <p:strVal val="ppt_x"/>
                                          </p:val>
                                        </p:tav>
                                      </p:tavLst>
                                    </p:anim>
                                    <p:anim calcmode="lin" valueType="num">
                                      <p:cBhvr additive="base">
                                        <p:cTn id="14" dur="500"/>
                                        <p:tgtEl>
                                          <p:spTgt spid="15"/>
                                        </p:tgtEl>
                                        <p:attrNameLst>
                                          <p:attrName>ppt_y</p:attrName>
                                        </p:attrNameLst>
                                      </p:cBhvr>
                                      <p:tavLst>
                                        <p:tav tm="0">
                                          <p:val>
                                            <p:strVal val="ppt_y"/>
                                          </p:val>
                                        </p:tav>
                                        <p:tav tm="100000">
                                          <p:val>
                                            <p:strVal val="1+ppt_h/2"/>
                                          </p:val>
                                        </p:tav>
                                      </p:tavLst>
                                    </p:anim>
                                    <p:set>
                                      <p:cBhvr>
                                        <p:cTn id="1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2" name="Rectangle 1">
            <a:extLst>
              <a:ext uri="{FF2B5EF4-FFF2-40B4-BE49-F238E27FC236}">
                <a16:creationId xmlns:a16="http://schemas.microsoft.com/office/drawing/2014/main" id="{D468CF2A-B37F-40F2-B521-E08441BCFDEA}"/>
              </a:ext>
            </a:extLst>
          </p:cNvPr>
          <p:cNvSpPr/>
          <p:nvPr/>
        </p:nvSpPr>
        <p:spPr>
          <a:xfrm>
            <a:off x="331200" y="1296000"/>
            <a:ext cx="10577030" cy="4278094"/>
          </a:xfrm>
          <a:prstGeom prst="rect">
            <a:avLst/>
          </a:prstGeom>
        </p:spPr>
        <p:txBody>
          <a:bodyPr wrap="square">
            <a:spAutoFit/>
          </a:bodyPr>
          <a:lstStyle/>
          <a:p>
            <a:pPr lvl="0">
              <a:defRPr/>
            </a:pPr>
            <a:r>
              <a:rPr lang="en-GB" sz="1600" dirty="0">
                <a:solidFill>
                  <a:srgbClr val="485E6D"/>
                </a:solidFill>
                <a:latin typeface="Arial" panose="020B0604020202020204" pitchFamily="34" charset="0"/>
                <a:cs typeface="Arial" panose="020B0604020202020204" pitchFamily="34" charset="0"/>
              </a:rPr>
              <a:t>As the deliverables are completed and handed over to the business owners, then benefits realisation will begin.</a:t>
            </a:r>
          </a:p>
          <a:p>
            <a:pPr lvl="0">
              <a:defRPr/>
            </a:pPr>
            <a:endParaRPr lang="en-GB" sz="1600" dirty="0">
              <a:solidFill>
                <a:srgbClr val="485E6D"/>
              </a:solidFill>
              <a:latin typeface="Arial" panose="020B0604020202020204" pitchFamily="34" charset="0"/>
              <a:cs typeface="Arial" panose="020B0604020202020204" pitchFamily="34" charset="0"/>
            </a:endParaRPr>
          </a:p>
          <a:p>
            <a:pPr lvl="0">
              <a:defRPr/>
            </a:pPr>
            <a:r>
              <a:rPr lang="en-GB" sz="1600" dirty="0">
                <a:solidFill>
                  <a:srgbClr val="485E6D"/>
                </a:solidFill>
                <a:latin typeface="Arial" panose="020B0604020202020204" pitchFamily="34" charset="0"/>
                <a:cs typeface="Arial" panose="020B0604020202020204" pitchFamily="34" charset="0"/>
              </a:rPr>
              <a:t>The </a:t>
            </a:r>
            <a:r>
              <a:rPr lang="en-GB" sz="1600" b="1" dirty="0">
                <a:solidFill>
                  <a:srgbClr val="485E6D"/>
                </a:solidFill>
                <a:latin typeface="Arial" panose="020B0604020202020204" pitchFamily="34" charset="0"/>
                <a:cs typeface="Arial" panose="020B0604020202020204" pitchFamily="34" charset="0"/>
              </a:rPr>
              <a:t>Business Owners will</a:t>
            </a:r>
            <a:r>
              <a:rPr lang="en-GB" sz="1600" dirty="0">
                <a:solidFill>
                  <a:srgbClr val="485E6D"/>
                </a:solidFill>
                <a:latin typeface="Arial" panose="020B0604020202020204" pitchFamily="34" charset="0"/>
                <a:cs typeface="Arial" panose="020B0604020202020204" pitchFamily="34" charset="0"/>
              </a:rPr>
              <a:t>;</a:t>
            </a:r>
          </a:p>
          <a:p>
            <a:pPr lvl="0">
              <a:defRPr/>
            </a:pPr>
            <a:endParaRPr lang="en-GB" sz="1600" dirty="0">
              <a:solidFill>
                <a:srgbClr val="485E6D"/>
              </a:solidFill>
              <a:latin typeface="Arial" panose="020B0604020202020204" pitchFamily="34" charset="0"/>
              <a:cs typeface="Arial" panose="020B0604020202020204" pitchFamily="34" charset="0"/>
            </a:endParaRPr>
          </a:p>
          <a:p>
            <a:pPr marL="285750" lvl="0" indent="-285750">
              <a:buClr>
                <a:srgbClr val="02A4A7"/>
              </a:buClr>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Make sure that implementation of the deliverable is completed successfully so that the benefits can be realised</a:t>
            </a:r>
          </a:p>
          <a:p>
            <a:pPr marL="285750" lvl="0" indent="-285750">
              <a:buClr>
                <a:srgbClr val="02A4A7"/>
              </a:buClr>
              <a:buFont typeface="Wingdings" panose="05000000000000000000" pitchFamily="2" charset="2"/>
              <a:buChar char="Ø"/>
              <a:defRPr/>
            </a:pPr>
            <a:endParaRPr lang="en-GB" sz="1600" dirty="0">
              <a:solidFill>
                <a:srgbClr val="485E6D"/>
              </a:solidFill>
              <a:latin typeface="Arial" panose="020B0604020202020204" pitchFamily="34" charset="0"/>
              <a:cs typeface="Arial" panose="020B0604020202020204" pitchFamily="34" charset="0"/>
            </a:endParaRPr>
          </a:p>
          <a:p>
            <a:pPr marL="285750" lvl="0" indent="-285750">
              <a:buClr>
                <a:srgbClr val="02A4A7"/>
              </a:buClr>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Ensure that there is regular monitoring before, during and after implementation of the deliverables both on the deliverables themselves and the level of benefits</a:t>
            </a:r>
          </a:p>
          <a:p>
            <a:pPr marL="285750" lvl="0" indent="-285750">
              <a:buClr>
                <a:srgbClr val="02A4A7"/>
              </a:buClr>
              <a:buFont typeface="Wingdings" panose="05000000000000000000" pitchFamily="2" charset="2"/>
              <a:buChar char="Ø"/>
              <a:defRPr/>
            </a:pPr>
            <a:endParaRPr lang="en-GB" sz="1600" dirty="0">
              <a:solidFill>
                <a:srgbClr val="485E6D"/>
              </a:solidFill>
              <a:latin typeface="Arial" panose="020B0604020202020204" pitchFamily="34" charset="0"/>
              <a:cs typeface="Arial" panose="020B0604020202020204" pitchFamily="34" charset="0"/>
            </a:endParaRPr>
          </a:p>
          <a:p>
            <a:pPr marL="285750" lvl="0" indent="-285750">
              <a:buClr>
                <a:srgbClr val="02A4A7"/>
              </a:buClr>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Recommended or take corrective action if results are not as expected</a:t>
            </a:r>
          </a:p>
          <a:p>
            <a:pPr marL="285750" lvl="0" indent="-285750">
              <a:buClr>
                <a:srgbClr val="02A4A7"/>
              </a:buClr>
              <a:buFont typeface="Wingdings" panose="05000000000000000000" pitchFamily="2" charset="2"/>
              <a:buChar char="Ø"/>
              <a:defRPr/>
            </a:pPr>
            <a:endParaRPr lang="en-GB" sz="1600" dirty="0">
              <a:solidFill>
                <a:srgbClr val="485E6D"/>
              </a:solidFill>
              <a:latin typeface="Arial" panose="020B0604020202020204" pitchFamily="34" charset="0"/>
              <a:cs typeface="Arial" panose="020B0604020202020204" pitchFamily="34" charset="0"/>
            </a:endParaRPr>
          </a:p>
          <a:p>
            <a:pPr marL="285750" lvl="0" indent="-285750">
              <a:buClr>
                <a:srgbClr val="02A4A7"/>
              </a:buClr>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Optimise changes for maximum benefit realisation</a:t>
            </a:r>
          </a:p>
          <a:p>
            <a:pPr marL="285750" lvl="0" indent="-285750">
              <a:buClr>
                <a:srgbClr val="02A4A7"/>
              </a:buClr>
              <a:buFont typeface="Wingdings" panose="05000000000000000000" pitchFamily="2" charset="2"/>
              <a:buChar char="Ø"/>
              <a:defRPr/>
            </a:pPr>
            <a:endParaRPr lang="en-GB" sz="1600" dirty="0">
              <a:solidFill>
                <a:srgbClr val="485E6D"/>
              </a:solidFill>
              <a:latin typeface="Arial" panose="020B0604020202020204" pitchFamily="34" charset="0"/>
              <a:cs typeface="Arial" panose="020B0604020202020204" pitchFamily="34" charset="0"/>
            </a:endParaRPr>
          </a:p>
          <a:p>
            <a:pPr marL="285750" lvl="0" indent="-285750">
              <a:buClr>
                <a:srgbClr val="02A4A7"/>
              </a:buClr>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They may often use benefit dashboards to track benefit realisation progress </a:t>
            </a:r>
          </a:p>
          <a:p>
            <a:pPr marL="285750" lvl="0" indent="-285750">
              <a:buClr>
                <a:srgbClr val="02A4A7"/>
              </a:buClr>
              <a:buFont typeface="Wingdings" panose="05000000000000000000" pitchFamily="2" charset="2"/>
              <a:buChar char="Ø"/>
              <a:defRPr/>
            </a:pPr>
            <a:endParaRPr lang="en-GB" sz="1600" dirty="0">
              <a:solidFill>
                <a:srgbClr val="485E6D"/>
              </a:solidFill>
              <a:latin typeface="Arial" panose="020B0604020202020204" pitchFamily="34" charset="0"/>
              <a:cs typeface="Arial" panose="020B0604020202020204" pitchFamily="34" charset="0"/>
            </a:endParaRPr>
          </a:p>
          <a:p>
            <a:pPr marL="285750" lvl="0" indent="-285750">
              <a:buClr>
                <a:srgbClr val="02A4A7"/>
              </a:buClr>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Evaluate realised benefits</a:t>
            </a:r>
          </a:p>
          <a:p>
            <a:endParaRPr lang="en-GB" sz="1600" dirty="0">
              <a:solidFill>
                <a:srgbClr val="475C6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EFFBFE9F-F628-4271-9F6B-5391FEB5B22A}"/>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Benefits Handover and Realisation</a:t>
            </a:r>
          </a:p>
        </p:txBody>
      </p:sp>
      <p:sp>
        <p:nvSpPr>
          <p:cNvPr id="57" name="TextBox 56">
            <a:extLst>
              <a:ext uri="{FF2B5EF4-FFF2-40B4-BE49-F238E27FC236}">
                <a16:creationId xmlns:a16="http://schemas.microsoft.com/office/drawing/2014/main" id="{BD155CFC-CD9A-40F7-8AB6-AD1A5DC6B726}"/>
              </a:ext>
            </a:extLst>
          </p:cNvPr>
          <p:cNvSpPr txBox="1"/>
          <p:nvPr/>
        </p:nvSpPr>
        <p:spPr>
          <a:xfrm>
            <a:off x="331200" y="6433288"/>
            <a:ext cx="2624701" cy="323165"/>
          </a:xfrm>
          <a:prstGeom prst="rect">
            <a:avLst/>
          </a:prstGeom>
          <a:noFill/>
        </p:spPr>
        <p:txBody>
          <a:bodyPr wrap="square" rtlCol="0">
            <a:spAutoFit/>
          </a:bodyPr>
          <a:lstStyle/>
          <a:p>
            <a:pPr algn="ctr"/>
            <a:r>
              <a:rPr lang="en-GB" sz="1500" dirty="0">
                <a:solidFill>
                  <a:schemeClr val="bg1"/>
                </a:solidFill>
                <a:latin typeface="Arial" panose="020B0604020202020204" pitchFamily="34" charset="0"/>
                <a:cs typeface="Arial" panose="020B0604020202020204" pitchFamily="34" charset="0"/>
              </a:rPr>
              <a:t>Planning &amp; implementation</a:t>
            </a:r>
          </a:p>
        </p:txBody>
      </p:sp>
      <p:grpSp>
        <p:nvGrpSpPr>
          <p:cNvPr id="6" name="Click box">
            <a:extLst>
              <a:ext uri="{FF2B5EF4-FFF2-40B4-BE49-F238E27FC236}">
                <a16:creationId xmlns:a16="http://schemas.microsoft.com/office/drawing/2014/main" id="{499DB89E-DE41-4FCC-A715-04140D8CD833}"/>
              </a:ext>
            </a:extLst>
          </p:cNvPr>
          <p:cNvGrpSpPr/>
          <p:nvPr/>
        </p:nvGrpSpPr>
        <p:grpSpPr>
          <a:xfrm>
            <a:off x="331200" y="5676983"/>
            <a:ext cx="3602875" cy="524050"/>
            <a:chOff x="1172767" y="3608908"/>
            <a:chExt cx="3225245" cy="447922"/>
          </a:xfrm>
        </p:grpSpPr>
        <p:sp>
          <p:nvSpPr>
            <p:cNvPr id="7" name="Click box">
              <a:extLst>
                <a:ext uri="{FF2B5EF4-FFF2-40B4-BE49-F238E27FC236}">
                  <a16:creationId xmlns:a16="http://schemas.microsoft.com/office/drawing/2014/main" id="{4A733D7F-BAA4-4953-987A-3FDC89653B68}"/>
                </a:ext>
              </a:extLst>
            </p:cNvPr>
            <p:cNvSpPr txBox="1"/>
            <p:nvPr/>
          </p:nvSpPr>
          <p:spPr>
            <a:xfrm>
              <a:off x="1172767" y="3608908"/>
              <a:ext cx="3016263" cy="289373"/>
            </a:xfrm>
            <a:prstGeom prst="rect">
              <a:avLst/>
            </a:prstGeom>
            <a:solidFill>
              <a:srgbClr val="02A4A2"/>
            </a:solidFill>
            <a:ln w="28575">
              <a:noFill/>
            </a:ln>
            <a:scene3d>
              <a:camera prst="orthographicFront"/>
              <a:lightRig rig="threePt" dir="t"/>
            </a:scene3d>
            <a:sp3d>
              <a:bevelT prst="angle"/>
            </a:sp3d>
          </p:spPr>
          <p:txBody>
            <a:bodyPr wrap="square" rtlCol="0" anchor="ctr" anchorCtr="0">
              <a:spAutoFit/>
            </a:bodyPr>
            <a:lstStyle/>
            <a:p>
              <a:r>
                <a:rPr lang="en-GB" sz="1600" b="1" dirty="0">
                  <a:solidFill>
                    <a:schemeClr val="bg1"/>
                  </a:solidFill>
                  <a:latin typeface="Arial"/>
                  <a:cs typeface="Arial"/>
                </a:rPr>
                <a:t>  Benefits dashboards</a:t>
              </a:r>
              <a:endParaRPr lang="en-US" sz="1600" b="1" dirty="0">
                <a:solidFill>
                  <a:schemeClr val="bg1"/>
                </a:solidFill>
                <a:latin typeface="Arial" panose="020B0604020202020204" pitchFamily="34" charset="0"/>
              </a:endParaRPr>
            </a:p>
          </p:txBody>
        </p:sp>
        <p:pic>
          <p:nvPicPr>
            <p:cNvPr id="8" name="Picture 7" descr="Pointer Cursor PNG Icon (2) - PNG Repo Free PNG Icons">
              <a:extLst>
                <a:ext uri="{FF2B5EF4-FFF2-40B4-BE49-F238E27FC236}">
                  <a16:creationId xmlns:a16="http://schemas.microsoft.com/office/drawing/2014/main" id="{8BD5BA5F-000D-4D39-9518-81A6FCC3C8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795974">
              <a:off x="3980048" y="3638866"/>
              <a:ext cx="417964" cy="4179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Text box - f2f">
            <a:extLst>
              <a:ext uri="{FF2B5EF4-FFF2-40B4-BE49-F238E27FC236}">
                <a16:creationId xmlns:a16="http://schemas.microsoft.com/office/drawing/2014/main" id="{152286A1-3A64-4730-A046-D84ECA0609EC}"/>
              </a:ext>
            </a:extLst>
          </p:cNvPr>
          <p:cNvGrpSpPr/>
          <p:nvPr/>
        </p:nvGrpSpPr>
        <p:grpSpPr>
          <a:xfrm>
            <a:off x="2758705" y="1688109"/>
            <a:ext cx="8149525" cy="2844727"/>
            <a:chOff x="3052918" y="2016384"/>
            <a:chExt cx="7019536" cy="2342223"/>
          </a:xfrm>
        </p:grpSpPr>
        <p:grpSp>
          <p:nvGrpSpPr>
            <p:cNvPr id="10" name="Group 9">
              <a:extLst>
                <a:ext uri="{FF2B5EF4-FFF2-40B4-BE49-F238E27FC236}">
                  <a16:creationId xmlns:a16="http://schemas.microsoft.com/office/drawing/2014/main" id="{DC8701E6-E919-46E9-B6A4-0C6A480CA705}"/>
                </a:ext>
              </a:extLst>
            </p:cNvPr>
            <p:cNvGrpSpPr/>
            <p:nvPr/>
          </p:nvGrpSpPr>
          <p:grpSpPr>
            <a:xfrm>
              <a:off x="3052918" y="2016384"/>
              <a:ext cx="7019536" cy="2342223"/>
              <a:chOff x="2526969" y="1951451"/>
              <a:chExt cx="7019536" cy="2342223"/>
            </a:xfrm>
          </p:grpSpPr>
          <p:grpSp>
            <p:nvGrpSpPr>
              <p:cNvPr id="12" name="Group 11">
                <a:extLst>
                  <a:ext uri="{FF2B5EF4-FFF2-40B4-BE49-F238E27FC236}">
                    <a16:creationId xmlns:a16="http://schemas.microsoft.com/office/drawing/2014/main" id="{31BF1298-E272-44B0-8208-ECD8A66AED34}"/>
                  </a:ext>
                </a:extLst>
              </p:cNvPr>
              <p:cNvGrpSpPr/>
              <p:nvPr/>
            </p:nvGrpSpPr>
            <p:grpSpPr>
              <a:xfrm>
                <a:off x="2526969" y="1951451"/>
                <a:ext cx="7019536" cy="2342223"/>
                <a:chOff x="2635896" y="1985381"/>
                <a:chExt cx="7019536" cy="2342223"/>
              </a:xfrm>
            </p:grpSpPr>
            <p:sp>
              <p:nvSpPr>
                <p:cNvPr id="14" name="Rectangle 13">
                  <a:extLst>
                    <a:ext uri="{FF2B5EF4-FFF2-40B4-BE49-F238E27FC236}">
                      <a16:creationId xmlns:a16="http://schemas.microsoft.com/office/drawing/2014/main" id="{53CBDCEF-4447-4642-9C8B-6AFFB7F54094}"/>
                    </a:ext>
                  </a:extLst>
                </p:cNvPr>
                <p:cNvSpPr/>
                <p:nvPr/>
              </p:nvSpPr>
              <p:spPr>
                <a:xfrm>
                  <a:off x="2635896" y="1985381"/>
                  <a:ext cx="7019536" cy="2342223"/>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F6B8AB47-EFB3-4C60-BC6B-6507AA25816C}"/>
                    </a:ext>
                  </a:extLst>
                </p:cNvPr>
                <p:cNvSpPr txBox="1"/>
                <p:nvPr/>
              </p:nvSpPr>
              <p:spPr>
                <a:xfrm>
                  <a:off x="2662073" y="2002452"/>
                  <a:ext cx="6993358" cy="278750"/>
                </a:xfrm>
                <a:prstGeom prst="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Benefits Dashboards</a:t>
                  </a:r>
                  <a:endParaRPr lang="en-US" sz="1600" b="1" dirty="0">
                    <a:solidFill>
                      <a:schemeClr val="bg1"/>
                    </a:solidFill>
                    <a:latin typeface="Arial" panose="020B0604020202020204" pitchFamily="34" charset="0"/>
                  </a:endParaRPr>
                </a:p>
              </p:txBody>
            </p:sp>
          </p:grpSp>
          <p:sp>
            <p:nvSpPr>
              <p:cNvPr id="13" name="Rectangle: Rounded Corners 12">
                <a:extLst>
                  <a:ext uri="{FF2B5EF4-FFF2-40B4-BE49-F238E27FC236}">
                    <a16:creationId xmlns:a16="http://schemas.microsoft.com/office/drawing/2014/main" id="{06348174-CE5C-4006-A519-42FF97708BE7}"/>
                  </a:ext>
                </a:extLst>
              </p:cNvPr>
              <p:cNvSpPr/>
              <p:nvPr/>
            </p:nvSpPr>
            <p:spPr>
              <a:xfrm>
                <a:off x="2696822" y="2343969"/>
                <a:ext cx="6706005" cy="1728807"/>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400" dirty="0">
                    <a:solidFill>
                      <a:srgbClr val="485E6D"/>
                    </a:solidFill>
                    <a:latin typeface="Arial" panose="020B0604020202020204" pitchFamily="34" charset="0"/>
                    <a:cs typeface="Arial" panose="020B0604020202020204" pitchFamily="34" charset="0"/>
                  </a:rPr>
                  <a:t>Dashboards established for reporting benefits realisation can include:</a:t>
                </a:r>
              </a:p>
              <a:p>
                <a:pPr lvl="0">
                  <a:defRPr/>
                </a:pPr>
                <a:endParaRPr lang="en-GB" sz="1400" dirty="0">
                  <a:solidFill>
                    <a:srgbClr val="485E6D"/>
                  </a:solidFill>
                  <a:latin typeface="Arial" panose="020B0604020202020204" pitchFamily="34" charset="0"/>
                  <a:cs typeface="Arial" panose="020B0604020202020204" pitchFamily="34" charset="0"/>
                </a:endParaRPr>
              </a:p>
              <a:p>
                <a:pPr marL="285750" lvl="0" indent="-285750">
                  <a:buClr>
                    <a:srgbClr val="02A4A7"/>
                  </a:buClr>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Benefit ID</a:t>
                </a:r>
              </a:p>
              <a:p>
                <a:pPr marL="285750" lvl="0" indent="-285750">
                  <a:buClr>
                    <a:srgbClr val="02A4A7"/>
                  </a:buClr>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Benefit Title</a:t>
                </a:r>
              </a:p>
              <a:p>
                <a:pPr marL="285750" lvl="0" indent="-285750">
                  <a:buClr>
                    <a:srgbClr val="02A4A7"/>
                  </a:buClr>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Benefit Risk RAG Status</a:t>
                </a:r>
              </a:p>
              <a:p>
                <a:pPr marL="285750" lvl="0" indent="-285750">
                  <a:buClr>
                    <a:srgbClr val="02A4A7"/>
                  </a:buClr>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Forecast Value </a:t>
                </a:r>
              </a:p>
              <a:p>
                <a:pPr marL="285750" lvl="0" indent="-285750">
                  <a:buClr>
                    <a:srgbClr val="02A4A7"/>
                  </a:buClr>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Actual Value of Realisation</a:t>
                </a:r>
              </a:p>
              <a:p>
                <a:pPr marL="285750" lvl="0" indent="-285750">
                  <a:buClr>
                    <a:srgbClr val="02A4A7"/>
                  </a:buClr>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Enabling Change KPIs</a:t>
                </a:r>
              </a:p>
            </p:txBody>
          </p:sp>
        </p:grpSp>
        <p:pic>
          <p:nvPicPr>
            <p:cNvPr id="11" name="Graphic 10" descr="Close">
              <a:extLst>
                <a:ext uri="{FF2B5EF4-FFF2-40B4-BE49-F238E27FC236}">
                  <a16:creationId xmlns:a16="http://schemas.microsoft.com/office/drawing/2014/main" id="{5BC8C8C3-0426-4DBC-A153-7354AFE917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40229" y="2072853"/>
              <a:ext cx="150918" cy="251334"/>
            </a:xfrm>
            <a:prstGeom prst="rect">
              <a:avLst/>
            </a:prstGeom>
          </p:spPr>
        </p:pic>
      </p:grpSp>
      <p:sp>
        <p:nvSpPr>
          <p:cNvPr id="16" name="TextBox 15">
            <a:extLst>
              <a:ext uri="{FF2B5EF4-FFF2-40B4-BE49-F238E27FC236}">
                <a16:creationId xmlns:a16="http://schemas.microsoft.com/office/drawing/2014/main" id="{71995CD8-8DA9-4474-821E-88572871781B}"/>
              </a:ext>
            </a:extLst>
          </p:cNvPr>
          <p:cNvSpPr txBox="1"/>
          <p:nvPr/>
        </p:nvSpPr>
        <p:spPr>
          <a:xfrm>
            <a:off x="9453918" y="6448731"/>
            <a:ext cx="2246246"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Monitoring &amp; reviewing</a:t>
            </a:r>
          </a:p>
        </p:txBody>
      </p:sp>
    </p:spTree>
    <p:extLst>
      <p:ext uri="{BB962C8B-B14F-4D97-AF65-F5344CB8AC3E}">
        <p14:creationId xmlns:p14="http://schemas.microsoft.com/office/powerpoint/2010/main" val="30782957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9"/>
                                        </p:tgtEl>
                                        <p:attrNameLst>
                                          <p:attrName>ppt_x</p:attrName>
                                        </p:attrNameLst>
                                      </p:cBhvr>
                                      <p:tavLst>
                                        <p:tav tm="0">
                                          <p:val>
                                            <p:strVal val="ppt_x"/>
                                          </p:val>
                                        </p:tav>
                                        <p:tav tm="100000">
                                          <p:val>
                                            <p:strVal val="ppt_x"/>
                                          </p:val>
                                        </p:tav>
                                      </p:tavLst>
                                    </p:anim>
                                    <p:anim calcmode="lin" valueType="num">
                                      <p:cBhvr additive="base">
                                        <p:cTn id="14" dur="500"/>
                                        <p:tgtEl>
                                          <p:spTgt spid="9"/>
                                        </p:tgtEl>
                                        <p:attrNameLst>
                                          <p:attrName>ppt_y</p:attrName>
                                        </p:attrNameLst>
                                      </p:cBhvr>
                                      <p:tavLst>
                                        <p:tav tm="0">
                                          <p:val>
                                            <p:strVal val="ppt_y"/>
                                          </p:val>
                                        </p:tav>
                                        <p:tav tm="100000">
                                          <p:val>
                                            <p:strVal val="1+ppt_h/2"/>
                                          </p:val>
                                        </p:tav>
                                      </p:tavLst>
                                    </p:anim>
                                    <p:set>
                                      <p:cBhvr>
                                        <p:cTn id="1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2" name="Rectangle 1">
            <a:extLst>
              <a:ext uri="{FF2B5EF4-FFF2-40B4-BE49-F238E27FC236}">
                <a16:creationId xmlns:a16="http://schemas.microsoft.com/office/drawing/2014/main" id="{D468CF2A-B37F-40F2-B521-E08441BCFDEA}"/>
              </a:ext>
            </a:extLst>
          </p:cNvPr>
          <p:cNvSpPr/>
          <p:nvPr/>
        </p:nvSpPr>
        <p:spPr>
          <a:xfrm>
            <a:off x="331200" y="1296000"/>
            <a:ext cx="10577030" cy="4770537"/>
          </a:xfrm>
          <a:prstGeom prst="rect">
            <a:avLst/>
          </a:prstGeom>
        </p:spPr>
        <p:txBody>
          <a:bodyPr wrap="square">
            <a:spAutoFit/>
          </a:bodyPr>
          <a:lstStyle/>
          <a:p>
            <a:pPr lvl="0">
              <a:defRPr/>
            </a:pPr>
            <a:r>
              <a:rPr lang="en-GB" sz="1600" dirty="0">
                <a:solidFill>
                  <a:srgbClr val="485E6D"/>
                </a:solidFill>
                <a:latin typeface="Arial" panose="020B0604020202020204" pitchFamily="34" charset="0"/>
                <a:cs typeface="Arial" panose="020B0604020202020204" pitchFamily="34" charset="0"/>
              </a:rPr>
              <a:t>Regular reviews should take place throughout the project lifecycle and after the project has completed.  These reviews will be undertaken by the relevant project team member during the life of the project or by the business owners after the project has closed.  </a:t>
            </a:r>
          </a:p>
          <a:p>
            <a:pPr lvl="0">
              <a:defRPr/>
            </a:pPr>
            <a:endParaRPr lang="en-GB" sz="1600" dirty="0">
              <a:solidFill>
                <a:srgbClr val="485E6D"/>
              </a:solidFill>
              <a:latin typeface="Arial" panose="020B0604020202020204" pitchFamily="34" charset="0"/>
              <a:cs typeface="Arial" panose="020B0604020202020204" pitchFamily="34" charset="0"/>
            </a:endParaRPr>
          </a:p>
          <a:p>
            <a:pPr lvl="0">
              <a:defRPr/>
            </a:pPr>
            <a:r>
              <a:rPr lang="en-GB" sz="1600" dirty="0">
                <a:solidFill>
                  <a:srgbClr val="485E6D"/>
                </a:solidFill>
                <a:latin typeface="Arial" panose="020B0604020202020204" pitchFamily="34" charset="0"/>
                <a:cs typeface="Arial" panose="020B0604020202020204" pitchFamily="34" charset="0"/>
              </a:rPr>
              <a:t>The reviews should also inform stakeholders and board members of the progress being made in achieving the benefits. </a:t>
            </a:r>
          </a:p>
          <a:p>
            <a:pPr lvl="0">
              <a:defRPr/>
            </a:pPr>
            <a:endParaRPr lang="en-GB" sz="1600" dirty="0">
              <a:solidFill>
                <a:srgbClr val="485E6D"/>
              </a:solidFill>
              <a:latin typeface="Arial" panose="020B0604020202020204" pitchFamily="34" charset="0"/>
              <a:cs typeface="Arial" panose="020B0604020202020204" pitchFamily="34" charset="0"/>
            </a:endParaRPr>
          </a:p>
          <a:p>
            <a:pPr lvl="0">
              <a:defRPr/>
            </a:pPr>
            <a:r>
              <a:rPr lang="en-GB" sz="1600" dirty="0">
                <a:solidFill>
                  <a:srgbClr val="485E6D"/>
                </a:solidFill>
                <a:latin typeface="Arial" panose="020B0604020202020204" pitchFamily="34" charset="0"/>
                <a:cs typeface="Arial" panose="020B0604020202020204" pitchFamily="34" charset="0"/>
              </a:rPr>
              <a:t>Ultimately it is the sponsor that is responsible to ensure that the benefits detailed in the business case are realised.</a:t>
            </a:r>
          </a:p>
          <a:p>
            <a:pPr lvl="0">
              <a:defRPr/>
            </a:pPr>
            <a:endParaRPr lang="en-GB" sz="1600" dirty="0">
              <a:solidFill>
                <a:srgbClr val="485E6D"/>
              </a:solidFill>
              <a:latin typeface="Arial" panose="020B0604020202020204" pitchFamily="34" charset="0"/>
              <a:cs typeface="Arial" panose="020B0604020202020204" pitchFamily="34" charset="0"/>
            </a:endParaRPr>
          </a:p>
          <a:p>
            <a:pPr lvl="0">
              <a:defRPr/>
            </a:pPr>
            <a:r>
              <a:rPr lang="en-GB" sz="1600" dirty="0">
                <a:solidFill>
                  <a:srgbClr val="485E6D"/>
                </a:solidFill>
                <a:latin typeface="Arial" panose="020B0604020202020204" pitchFamily="34" charset="0"/>
                <a:cs typeface="Arial" panose="020B0604020202020204" pitchFamily="34" charset="0"/>
              </a:rPr>
              <a:t>The review should:</a:t>
            </a:r>
          </a:p>
          <a:p>
            <a:pPr marL="285750" lvl="0" indent="-285750">
              <a:buClr>
                <a:srgbClr val="02A4A7"/>
              </a:buClr>
              <a:buFont typeface="Wingdings" panose="05000000000000000000" pitchFamily="2" charset="2"/>
              <a:buChar char="Ø"/>
              <a:defRPr/>
            </a:pPr>
            <a:endParaRPr lang="en-GB" sz="1600" dirty="0">
              <a:solidFill>
                <a:srgbClr val="485E6D"/>
              </a:solidFill>
              <a:latin typeface="Arial" panose="020B0604020202020204" pitchFamily="34" charset="0"/>
              <a:cs typeface="Arial" panose="020B0604020202020204" pitchFamily="34" charset="0"/>
            </a:endParaRPr>
          </a:p>
          <a:p>
            <a:pPr marL="742950" lvl="1" indent="-285750">
              <a:buClr>
                <a:srgbClr val="02A4A7"/>
              </a:buClr>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Checks that the planned benefits remain achievable and have not changed in scope or value</a:t>
            </a:r>
          </a:p>
          <a:p>
            <a:pPr marL="742950" lvl="1" indent="-285750">
              <a:buClr>
                <a:srgbClr val="02A4A7"/>
              </a:buClr>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Ensure that benefits remain aligned to objectives and to reprioritise or realign them as necessary</a:t>
            </a:r>
          </a:p>
          <a:p>
            <a:pPr marL="742950" lvl="1" indent="-285750">
              <a:buClr>
                <a:srgbClr val="02A4A7"/>
              </a:buClr>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Identify any further potential for benefits</a:t>
            </a:r>
          </a:p>
          <a:p>
            <a:pPr marL="742950" lvl="1" indent="-285750">
              <a:buClr>
                <a:srgbClr val="02A4A7"/>
              </a:buClr>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Assess performance of the change against their original baseline performance levels and against the benefits realisation plan</a:t>
            </a:r>
          </a:p>
          <a:p>
            <a:pPr marL="742950" lvl="1" indent="-285750">
              <a:buClr>
                <a:srgbClr val="02A4A7"/>
              </a:buClr>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Review the effectiveness of the way in which benefits management is being handled</a:t>
            </a:r>
          </a:p>
          <a:p>
            <a:pPr marL="742950" lvl="1" indent="-285750">
              <a:buClr>
                <a:srgbClr val="02A4A7"/>
              </a:buClr>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Log any lessons learned to improve processes or revise benefits management strategy</a:t>
            </a:r>
          </a:p>
          <a:p>
            <a:endParaRPr lang="en-GB" sz="1600" dirty="0">
              <a:solidFill>
                <a:srgbClr val="475C6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EFFBFE9F-F628-4271-9F6B-5391FEB5B22A}"/>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Benefits Monitoring and Reviews</a:t>
            </a:r>
          </a:p>
        </p:txBody>
      </p:sp>
      <p:sp>
        <p:nvSpPr>
          <p:cNvPr id="57" name="TextBox 56">
            <a:extLst>
              <a:ext uri="{FF2B5EF4-FFF2-40B4-BE49-F238E27FC236}">
                <a16:creationId xmlns:a16="http://schemas.microsoft.com/office/drawing/2014/main" id="{BD155CFC-CD9A-40F7-8AB6-AD1A5DC6B726}"/>
              </a:ext>
            </a:extLst>
          </p:cNvPr>
          <p:cNvSpPr txBox="1"/>
          <p:nvPr/>
        </p:nvSpPr>
        <p:spPr>
          <a:xfrm>
            <a:off x="436098" y="6435205"/>
            <a:ext cx="2339186" cy="323165"/>
          </a:xfrm>
          <a:prstGeom prst="rect">
            <a:avLst/>
          </a:prstGeom>
          <a:noFill/>
        </p:spPr>
        <p:txBody>
          <a:bodyPr wrap="square" rtlCol="0">
            <a:spAutoFit/>
          </a:bodyPr>
          <a:lstStyle/>
          <a:p>
            <a:pPr algn="ctr"/>
            <a:r>
              <a:rPr lang="en-GB" sz="1500" dirty="0">
                <a:solidFill>
                  <a:schemeClr val="bg1"/>
                </a:solidFill>
                <a:latin typeface="Arial" panose="020B0604020202020204" pitchFamily="34" charset="0"/>
                <a:cs typeface="Arial" panose="020B0604020202020204" pitchFamily="34" charset="0"/>
              </a:rPr>
              <a:t>Handover &amp; realisation</a:t>
            </a:r>
          </a:p>
        </p:txBody>
      </p:sp>
      <p:sp>
        <p:nvSpPr>
          <p:cNvPr id="4" name="TextBox 3">
            <a:extLst>
              <a:ext uri="{FF2B5EF4-FFF2-40B4-BE49-F238E27FC236}">
                <a16:creationId xmlns:a16="http://schemas.microsoft.com/office/drawing/2014/main" id="{35EC0A21-A080-85C1-453E-286FF7143BC3}"/>
              </a:ext>
            </a:extLst>
          </p:cNvPr>
          <p:cNvSpPr txBox="1"/>
          <p:nvPr/>
        </p:nvSpPr>
        <p:spPr>
          <a:xfrm>
            <a:off x="9490295" y="6435204"/>
            <a:ext cx="1790322" cy="323165"/>
          </a:xfrm>
          <a:prstGeom prst="rect">
            <a:avLst/>
          </a:prstGeom>
          <a:noFill/>
        </p:spPr>
        <p:txBody>
          <a:bodyPr wrap="square">
            <a:spAutoFit/>
          </a:bodyPr>
          <a:lstStyle/>
          <a:p>
            <a:r>
              <a:rPr lang="en-GB" sz="1500" dirty="0">
                <a:solidFill>
                  <a:schemeClr val="bg1"/>
                </a:solidFill>
                <a:latin typeface="Arial" panose="020B0604020202020204" pitchFamily="34" charset="0"/>
                <a:cs typeface="Arial" panose="020B0604020202020204" pitchFamily="34" charset="0"/>
              </a:rPr>
              <a:t>Benefits strategy</a:t>
            </a:r>
          </a:p>
        </p:txBody>
      </p:sp>
    </p:spTree>
    <p:extLst>
      <p:ext uri="{BB962C8B-B14F-4D97-AF65-F5344CB8AC3E}">
        <p14:creationId xmlns:p14="http://schemas.microsoft.com/office/powerpoint/2010/main" val="3174225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6" name="TextBox 55">
            <a:extLst>
              <a:ext uri="{FF2B5EF4-FFF2-40B4-BE49-F238E27FC236}">
                <a16:creationId xmlns:a16="http://schemas.microsoft.com/office/drawing/2014/main" id="{EFFBFE9F-F628-4271-9F6B-5391FEB5B22A}"/>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Benefits Strategy</a:t>
            </a:r>
          </a:p>
        </p:txBody>
      </p:sp>
      <p:sp>
        <p:nvSpPr>
          <p:cNvPr id="57" name="TextBox 56">
            <a:extLst>
              <a:ext uri="{FF2B5EF4-FFF2-40B4-BE49-F238E27FC236}">
                <a16:creationId xmlns:a16="http://schemas.microsoft.com/office/drawing/2014/main" id="{BD155CFC-CD9A-40F7-8AB6-AD1A5DC6B726}"/>
              </a:ext>
            </a:extLst>
          </p:cNvPr>
          <p:cNvSpPr txBox="1"/>
          <p:nvPr/>
        </p:nvSpPr>
        <p:spPr>
          <a:xfrm>
            <a:off x="436098" y="6435205"/>
            <a:ext cx="2339186" cy="323165"/>
          </a:xfrm>
          <a:prstGeom prst="rect">
            <a:avLst/>
          </a:prstGeom>
          <a:noFill/>
        </p:spPr>
        <p:txBody>
          <a:bodyPr wrap="square" rtlCol="0">
            <a:spAutoFit/>
          </a:bodyPr>
          <a:lstStyle/>
          <a:p>
            <a:pPr algn="ctr"/>
            <a:r>
              <a:rPr lang="en-GB" sz="1500" dirty="0">
                <a:solidFill>
                  <a:schemeClr val="bg1"/>
                </a:solidFill>
                <a:latin typeface="Arial" panose="020B0604020202020204" pitchFamily="34" charset="0"/>
                <a:cs typeface="Arial" panose="020B0604020202020204" pitchFamily="34" charset="0"/>
              </a:rPr>
              <a:t>Monitoring and reviews</a:t>
            </a:r>
          </a:p>
        </p:txBody>
      </p:sp>
      <p:sp>
        <p:nvSpPr>
          <p:cNvPr id="3" name="Rectangle 2">
            <a:extLst>
              <a:ext uri="{FF2B5EF4-FFF2-40B4-BE49-F238E27FC236}">
                <a16:creationId xmlns:a16="http://schemas.microsoft.com/office/drawing/2014/main" id="{5A8D677B-C16D-4BB5-B346-E6C0F7C59A44}"/>
              </a:ext>
            </a:extLst>
          </p:cNvPr>
          <p:cNvSpPr/>
          <p:nvPr/>
        </p:nvSpPr>
        <p:spPr>
          <a:xfrm>
            <a:off x="331200" y="1332954"/>
            <a:ext cx="10374314" cy="2308324"/>
          </a:xfrm>
          <a:prstGeom prst="rect">
            <a:avLst/>
          </a:prstGeom>
        </p:spPr>
        <p:txBody>
          <a:bodyPr wrap="square">
            <a:spAutoFit/>
          </a:bodyPr>
          <a:lstStyle/>
          <a:p>
            <a:r>
              <a:rPr lang="en-GB" sz="1600" dirty="0">
                <a:solidFill>
                  <a:srgbClr val="475C6D"/>
                </a:solidFill>
                <a:latin typeface="Arial" panose="020B0604020202020204" pitchFamily="34" charset="0"/>
                <a:cs typeface="Arial" panose="020B0604020202020204" pitchFamily="34" charset="0"/>
              </a:rPr>
              <a:t>An organisations benefits management strategy defines the policy, approach, methods and processes for achieving  benefits.</a:t>
            </a:r>
          </a:p>
          <a:p>
            <a:endParaRPr lang="en-GB" sz="1600" dirty="0">
              <a:solidFill>
                <a:srgbClr val="475C6D"/>
              </a:solidFill>
              <a:latin typeface="Arial" panose="020B0604020202020204" pitchFamily="34" charset="0"/>
              <a:cs typeface="Arial" panose="020B0604020202020204" pitchFamily="34" charset="0"/>
            </a:endParaRPr>
          </a:p>
          <a:p>
            <a:r>
              <a:rPr lang="en-GB" sz="1600" dirty="0">
                <a:solidFill>
                  <a:srgbClr val="475C6D"/>
                </a:solidFill>
                <a:latin typeface="Arial" panose="020B0604020202020204" pitchFamily="34" charset="0"/>
                <a:cs typeface="Arial" panose="020B0604020202020204" pitchFamily="34" charset="0"/>
              </a:rPr>
              <a:t>The strategy may include:</a:t>
            </a:r>
          </a:p>
          <a:p>
            <a:endParaRPr lang="en-GB" sz="1600" dirty="0">
              <a:solidFill>
                <a:srgbClr val="475C6D"/>
              </a:solidFill>
              <a:latin typeface="Arial" panose="020B0604020202020204" pitchFamily="34" charset="0"/>
              <a:cs typeface="Arial" panose="020B0604020202020204" pitchFamily="34" charset="0"/>
            </a:endParaRPr>
          </a:p>
          <a:p>
            <a:pPr marL="742950" lvl="1" indent="-285750">
              <a:buClr>
                <a:srgbClr val="02A4A7"/>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Benefit Categories</a:t>
            </a:r>
          </a:p>
          <a:p>
            <a:pPr marL="742950" lvl="1" indent="-285750">
              <a:buClr>
                <a:srgbClr val="02A4A7"/>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Benefit Mapping Techniques</a:t>
            </a:r>
          </a:p>
          <a:p>
            <a:pPr marL="742950" lvl="1" indent="-285750">
              <a:buClr>
                <a:srgbClr val="02A4A7"/>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Roles &amp; Responsibilities</a:t>
            </a:r>
          </a:p>
          <a:p>
            <a:pPr marL="742950" lvl="1" indent="-285750">
              <a:buClr>
                <a:srgbClr val="02A4A7"/>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Benefit Processes</a:t>
            </a:r>
          </a:p>
        </p:txBody>
      </p:sp>
      <p:sp>
        <p:nvSpPr>
          <p:cNvPr id="2" name="TextBox 1">
            <a:extLst>
              <a:ext uri="{FF2B5EF4-FFF2-40B4-BE49-F238E27FC236}">
                <a16:creationId xmlns:a16="http://schemas.microsoft.com/office/drawing/2014/main" id="{F3CB622D-D9EE-10B8-21BB-C1939A9DD70D}"/>
              </a:ext>
            </a:extLst>
          </p:cNvPr>
          <p:cNvSpPr txBox="1"/>
          <p:nvPr/>
        </p:nvSpPr>
        <p:spPr>
          <a:xfrm>
            <a:off x="9416716" y="6435205"/>
            <a:ext cx="2339186" cy="323165"/>
          </a:xfrm>
          <a:prstGeom prst="rect">
            <a:avLst/>
          </a:prstGeom>
          <a:noFill/>
        </p:spPr>
        <p:txBody>
          <a:bodyPr wrap="square" rtlCol="0">
            <a:spAutoFit/>
          </a:bodyPr>
          <a:lstStyle/>
          <a:p>
            <a:pPr algn="ctr"/>
            <a:r>
              <a:rPr lang="en-GB" sz="1500" dirty="0">
                <a:solidFill>
                  <a:schemeClr val="bg1"/>
                </a:solidFill>
                <a:latin typeface="Arial" panose="020B0604020202020204" pitchFamily="34" charset="0"/>
                <a:cs typeface="Arial" panose="020B0604020202020204" pitchFamily="34" charset="0"/>
              </a:rPr>
              <a:t>Introduction to framework</a:t>
            </a:r>
          </a:p>
        </p:txBody>
      </p:sp>
    </p:spTree>
    <p:extLst>
      <p:ext uri="{BB962C8B-B14F-4D97-AF65-F5344CB8AC3E}">
        <p14:creationId xmlns:p14="http://schemas.microsoft.com/office/powerpoint/2010/main" val="5213779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35F9EC2B-C3A3-4978-B7A0-DDC40DCA47FE}"/>
              </a:ext>
            </a:extLst>
          </p:cNvPr>
          <p:cNvSpPr/>
          <p:nvPr/>
        </p:nvSpPr>
        <p:spPr>
          <a:xfrm>
            <a:off x="5813938" y="5618374"/>
            <a:ext cx="6065881" cy="487690"/>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r>
              <a:rPr lang="en-GB" sz="1200" b="1" dirty="0">
                <a:solidFill>
                  <a:schemeClr val="tx2">
                    <a:lumMod val="75000"/>
                  </a:schemeClr>
                </a:solidFill>
                <a:latin typeface="Arial" panose="020B0604020202020204" pitchFamily="34" charset="0"/>
                <a:cs typeface="Arial" panose="020B0604020202020204" pitchFamily="34" charset="0"/>
              </a:rPr>
              <a:t>Helpful Tip  </a:t>
            </a:r>
            <a:r>
              <a:rPr lang="en-GB" sz="1200" dirty="0">
                <a:solidFill>
                  <a:schemeClr val="tx2">
                    <a:lumMod val="75000"/>
                  </a:schemeClr>
                </a:solidFill>
                <a:latin typeface="Arial" panose="020B0604020202020204" pitchFamily="34" charset="0"/>
                <a:cs typeface="Arial" panose="020B0604020202020204" pitchFamily="34" charset="0"/>
              </a:rPr>
              <a:t>Remember, not all projects set out to solve problems, so if you’re </a:t>
            </a:r>
          </a:p>
          <a:p>
            <a:r>
              <a:rPr lang="en-GB" sz="1200" dirty="0">
                <a:solidFill>
                  <a:schemeClr val="tx2">
                    <a:lumMod val="75000"/>
                  </a:schemeClr>
                </a:solidFill>
                <a:latin typeface="Arial" panose="020B0604020202020204" pitchFamily="34" charset="0"/>
                <a:cs typeface="Arial" panose="020B0604020202020204" pitchFamily="34" charset="0"/>
              </a:rPr>
              <a:t>working on an opportunity, describe that instead (What does “good” look like?).</a:t>
            </a:r>
          </a:p>
        </p:txBody>
      </p:sp>
      <p:pic>
        <p:nvPicPr>
          <p:cNvPr id="3" name="Picture 2">
            <a:extLst>
              <a:ext uri="{FF2B5EF4-FFF2-40B4-BE49-F238E27FC236}">
                <a16:creationId xmlns:a16="http://schemas.microsoft.com/office/drawing/2014/main" id="{6FA389B2-142B-4CC9-A774-2C7CC5276D5E}"/>
              </a:ext>
            </a:extLst>
          </p:cNvPr>
          <p:cNvPicPr>
            <a:picLocks noChangeAspect="1"/>
          </p:cNvPicPr>
          <p:nvPr/>
        </p:nvPicPr>
        <p:blipFill>
          <a:blip r:embed="rId2"/>
          <a:stretch>
            <a:fillRect/>
          </a:stretch>
        </p:blipFill>
        <p:spPr>
          <a:xfrm>
            <a:off x="7409210" y="2652440"/>
            <a:ext cx="3810949" cy="2038134"/>
          </a:xfrm>
          <a:prstGeom prst="rect">
            <a:avLst/>
          </a:prstGeom>
        </p:spPr>
      </p:pic>
      <p:sp>
        <p:nvSpPr>
          <p:cNvPr id="118" name="Rectangle 117">
            <a:extLst>
              <a:ext uri="{FF2B5EF4-FFF2-40B4-BE49-F238E27FC236}">
                <a16:creationId xmlns:a16="http://schemas.microsoft.com/office/drawing/2014/main" id="{1B96EA3D-860D-4993-BF8E-30B7905553D1}"/>
              </a:ext>
            </a:extLst>
          </p:cNvPr>
          <p:cNvSpPr/>
          <p:nvPr/>
        </p:nvSpPr>
        <p:spPr>
          <a:xfrm>
            <a:off x="344431" y="2059015"/>
            <a:ext cx="6323145" cy="3785652"/>
          </a:xfrm>
          <a:prstGeom prst="rect">
            <a:avLst/>
          </a:prstGeom>
        </p:spPr>
        <p:txBody>
          <a:bodyPr wrap="square">
            <a:spAutoFit/>
          </a:bodyPr>
          <a:lstStyle/>
          <a:p>
            <a:r>
              <a:rPr lang="en-GB" sz="1600" dirty="0">
                <a:solidFill>
                  <a:srgbClr val="485E6D"/>
                </a:solidFill>
                <a:latin typeface="Arial" panose="020B0604020202020204" pitchFamily="34" charset="0"/>
                <a:cs typeface="Arial" panose="020B0604020202020204" pitchFamily="34" charset="0"/>
              </a:rPr>
              <a:t>The </a:t>
            </a:r>
            <a:r>
              <a:rPr lang="en-GB" sz="1600" b="1" dirty="0">
                <a:solidFill>
                  <a:srgbClr val="485E6D"/>
                </a:solidFill>
                <a:latin typeface="Arial" panose="020B0604020202020204" pitchFamily="34" charset="0"/>
                <a:cs typeface="Arial" panose="020B0604020202020204" pitchFamily="34" charset="0"/>
              </a:rPr>
              <a:t>Vision</a:t>
            </a:r>
            <a:r>
              <a:rPr lang="en-GB" sz="1600" dirty="0">
                <a:solidFill>
                  <a:srgbClr val="485E6D"/>
                </a:solidFill>
                <a:latin typeface="Arial" panose="020B0604020202020204" pitchFamily="34" charset="0"/>
                <a:cs typeface="Arial" panose="020B0604020202020204" pitchFamily="34" charset="0"/>
              </a:rPr>
              <a:t> describes:</a:t>
            </a:r>
          </a:p>
          <a:p>
            <a:endParaRPr lang="en-GB" sz="1600"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What the business will be like after successful project completion</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It articulates what you are going to achieve</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It should inspire project sponsors and stakeholders to invest in and initiate the project</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Your aims and ambitions should be clearly documented</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What benefits and impact your project may have </a:t>
            </a:r>
          </a:p>
          <a:p>
            <a:pPr lvl="1"/>
            <a:endParaRPr lang="en-GB" sz="1600" dirty="0">
              <a:solidFill>
                <a:srgbClr val="485E6D"/>
              </a:solidFill>
              <a:latin typeface="Arial" panose="020B0604020202020204" pitchFamily="34" charset="0"/>
              <a:cs typeface="Arial" panose="020B0604020202020204" pitchFamily="34" charset="0"/>
            </a:endParaRPr>
          </a:p>
          <a:p>
            <a:pPr lvl="1"/>
            <a:r>
              <a:rPr lang="en-GB" sz="1600" b="1" dirty="0">
                <a:solidFill>
                  <a:srgbClr val="485E6D"/>
                </a:solidFill>
                <a:latin typeface="Arial" panose="020B0604020202020204" pitchFamily="34" charset="0"/>
                <a:cs typeface="Arial" panose="020B0604020202020204" pitchFamily="34" charset="0"/>
              </a:rPr>
              <a:t>Projects need to be benefit driven to ensure maximum value from the investment in change.</a:t>
            </a:r>
          </a:p>
          <a:p>
            <a:pPr marL="742950" lvl="1" indent="-285750">
              <a:buFont typeface="Wingdings" panose="05000000000000000000" pitchFamily="2" charset="2"/>
              <a:buChar char="Ø"/>
            </a:pPr>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4" name="TextBox 53">
            <a:extLst>
              <a:ext uri="{FF2B5EF4-FFF2-40B4-BE49-F238E27FC236}">
                <a16:creationId xmlns:a16="http://schemas.microsoft.com/office/drawing/2014/main" id="{E90F60A3-6D09-4052-B800-36EE8B770C50}"/>
              </a:ext>
            </a:extLst>
          </p:cNvPr>
          <p:cNvSpPr txBox="1"/>
          <p:nvPr/>
        </p:nvSpPr>
        <p:spPr>
          <a:xfrm>
            <a:off x="331200" y="558000"/>
            <a:ext cx="346653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The Project Vision</a:t>
            </a:r>
          </a:p>
        </p:txBody>
      </p:sp>
      <p:sp>
        <p:nvSpPr>
          <p:cNvPr id="56" name="TextBox 55">
            <a:extLst>
              <a:ext uri="{FF2B5EF4-FFF2-40B4-BE49-F238E27FC236}">
                <a16:creationId xmlns:a16="http://schemas.microsoft.com/office/drawing/2014/main" id="{4D39D192-7626-460A-9A45-E2525F95D998}"/>
              </a:ext>
            </a:extLst>
          </p:cNvPr>
          <p:cNvSpPr txBox="1"/>
          <p:nvPr/>
        </p:nvSpPr>
        <p:spPr>
          <a:xfrm>
            <a:off x="641684" y="6448731"/>
            <a:ext cx="2133600" cy="338554"/>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Kick-off the project</a:t>
            </a:r>
          </a:p>
        </p:txBody>
      </p:sp>
      <p:sp>
        <p:nvSpPr>
          <p:cNvPr id="55" name="TextBox 54">
            <a:extLst>
              <a:ext uri="{FF2B5EF4-FFF2-40B4-BE49-F238E27FC236}">
                <a16:creationId xmlns:a16="http://schemas.microsoft.com/office/drawing/2014/main" id="{E0F4FA65-1800-43AB-B35E-A5000A50C399}"/>
              </a:ext>
            </a:extLst>
          </p:cNvPr>
          <p:cNvSpPr txBox="1"/>
          <p:nvPr/>
        </p:nvSpPr>
        <p:spPr>
          <a:xfrm>
            <a:off x="9410921" y="6448731"/>
            <a:ext cx="2339999" cy="338554"/>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Develop the vision</a:t>
            </a:r>
          </a:p>
        </p:txBody>
      </p:sp>
      <p:grpSp>
        <p:nvGrpSpPr>
          <p:cNvPr id="2" name="Group 1">
            <a:extLst>
              <a:ext uri="{FF2B5EF4-FFF2-40B4-BE49-F238E27FC236}">
                <a16:creationId xmlns:a16="http://schemas.microsoft.com/office/drawing/2014/main" id="{ADD541F0-33F3-475C-9B4E-467FFEC3745D}"/>
              </a:ext>
            </a:extLst>
          </p:cNvPr>
          <p:cNvGrpSpPr/>
          <p:nvPr/>
        </p:nvGrpSpPr>
        <p:grpSpPr>
          <a:xfrm>
            <a:off x="6153114" y="7015885"/>
            <a:ext cx="2962580" cy="1952139"/>
            <a:chOff x="8221648" y="2214847"/>
            <a:chExt cx="2962580" cy="1952139"/>
          </a:xfrm>
        </p:grpSpPr>
        <p:sp>
          <p:nvSpPr>
            <p:cNvPr id="57" name="Rectangle: Rounded Corners 56">
              <a:extLst>
                <a:ext uri="{FF2B5EF4-FFF2-40B4-BE49-F238E27FC236}">
                  <a16:creationId xmlns:a16="http://schemas.microsoft.com/office/drawing/2014/main" id="{04E0DAD2-71EA-4BF5-897E-3A6215006631}"/>
                </a:ext>
              </a:extLst>
            </p:cNvPr>
            <p:cNvSpPr/>
            <p:nvPr/>
          </p:nvSpPr>
          <p:spPr>
            <a:xfrm>
              <a:off x="8221648" y="2214847"/>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58" name="Rectangle: Rounded Corners 57">
              <a:extLst>
                <a:ext uri="{FF2B5EF4-FFF2-40B4-BE49-F238E27FC236}">
                  <a16:creationId xmlns:a16="http://schemas.microsoft.com/office/drawing/2014/main" id="{7420F979-018D-4592-BA9D-155A2F343AB9}"/>
                </a:ext>
              </a:extLst>
            </p:cNvPr>
            <p:cNvSpPr/>
            <p:nvPr/>
          </p:nvSpPr>
          <p:spPr>
            <a:xfrm>
              <a:off x="8221648" y="2546718"/>
              <a:ext cx="2962580" cy="294198"/>
            </a:xfrm>
            <a:prstGeom prst="roundRect">
              <a:avLst/>
            </a:prstGeom>
            <a:solidFill>
              <a:srgbClr val="1DA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Professionalism</a:t>
              </a:r>
            </a:p>
          </p:txBody>
        </p:sp>
        <p:sp>
          <p:nvSpPr>
            <p:cNvPr id="59" name="Rectangle: Rounded Corners 58">
              <a:extLst>
                <a:ext uri="{FF2B5EF4-FFF2-40B4-BE49-F238E27FC236}">
                  <a16:creationId xmlns:a16="http://schemas.microsoft.com/office/drawing/2014/main" id="{A55999BB-2ACD-41A6-8AB2-EA0C464D58C7}"/>
                </a:ext>
              </a:extLst>
            </p:cNvPr>
            <p:cNvSpPr/>
            <p:nvPr/>
          </p:nvSpPr>
          <p:spPr>
            <a:xfrm>
              <a:off x="8221648" y="2874373"/>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61" name="Rectangle: Rounded Corners 60">
              <a:extLst>
                <a:ext uri="{FF2B5EF4-FFF2-40B4-BE49-F238E27FC236}">
                  <a16:creationId xmlns:a16="http://schemas.microsoft.com/office/drawing/2014/main" id="{AA22438B-7466-40A5-8662-05721CD5165B}"/>
                </a:ext>
              </a:extLst>
            </p:cNvPr>
            <p:cNvSpPr/>
            <p:nvPr/>
          </p:nvSpPr>
          <p:spPr>
            <a:xfrm>
              <a:off x="8221648" y="3205694"/>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62" name="Rectangle: Rounded Corners 61">
              <a:extLst>
                <a:ext uri="{FF2B5EF4-FFF2-40B4-BE49-F238E27FC236}">
                  <a16:creationId xmlns:a16="http://schemas.microsoft.com/office/drawing/2014/main" id="{899EBA3C-5723-45F4-B419-8B49BB98DB83}"/>
                </a:ext>
              </a:extLst>
            </p:cNvPr>
            <p:cNvSpPr/>
            <p:nvPr/>
          </p:nvSpPr>
          <p:spPr>
            <a:xfrm>
              <a:off x="8221648" y="3539241"/>
              <a:ext cx="2962580" cy="294198"/>
            </a:xfrm>
            <a:prstGeom prst="roundRect">
              <a:avLst/>
            </a:prstGeom>
            <a:solidFill>
              <a:srgbClr val="EF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Scope management</a:t>
              </a:r>
            </a:p>
          </p:txBody>
        </p:sp>
        <p:sp>
          <p:nvSpPr>
            <p:cNvPr id="63" name="Rectangle: Rounded Corners 62">
              <a:extLst>
                <a:ext uri="{FF2B5EF4-FFF2-40B4-BE49-F238E27FC236}">
                  <a16:creationId xmlns:a16="http://schemas.microsoft.com/office/drawing/2014/main" id="{A39A01D1-6CDF-40C3-A083-18FCB479D0E3}"/>
                </a:ext>
              </a:extLst>
            </p:cNvPr>
            <p:cNvSpPr/>
            <p:nvPr/>
          </p:nvSpPr>
          <p:spPr>
            <a:xfrm>
              <a:off x="8221648" y="3872788"/>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grpSp>
      <p:pic>
        <p:nvPicPr>
          <p:cNvPr id="16" name="Picture 15">
            <a:extLst>
              <a:ext uri="{FF2B5EF4-FFF2-40B4-BE49-F238E27FC236}">
                <a16:creationId xmlns:a16="http://schemas.microsoft.com/office/drawing/2014/main" id="{E4A42461-33EB-42FF-91C5-07539BBA81D9}"/>
              </a:ext>
            </a:extLst>
          </p:cNvPr>
          <p:cNvPicPr/>
          <p:nvPr/>
        </p:nvPicPr>
        <p:blipFill>
          <a:blip r:embed="rId4">
            <a:extLst>
              <a:ext uri="{28A0092B-C50C-407E-A947-70E740481C1C}">
                <a14:useLocalDpi xmlns:a14="http://schemas.microsoft.com/office/drawing/2010/main" val="0"/>
              </a:ext>
            </a:extLst>
          </a:blip>
          <a:srcRect/>
          <a:stretch/>
        </p:blipFill>
        <p:spPr>
          <a:xfrm>
            <a:off x="11298813" y="5386315"/>
            <a:ext cx="806906" cy="827334"/>
          </a:xfrm>
          <a:prstGeom prst="rect">
            <a:avLst/>
          </a:prstGeom>
          <a:ln>
            <a:noFill/>
          </a:ln>
          <a:effectLst>
            <a:outerShdw blurRad="50800" dist="38100" dir="5400000" algn="t" rotWithShape="0">
              <a:prstClr val="black">
                <a:alpha val="40000"/>
              </a:prstClr>
            </a:outerShdw>
          </a:effectLst>
        </p:spPr>
      </p:pic>
      <p:sp>
        <p:nvSpPr>
          <p:cNvPr id="7" name="Rectangle 6">
            <a:extLst>
              <a:ext uri="{FF2B5EF4-FFF2-40B4-BE49-F238E27FC236}">
                <a16:creationId xmlns:a16="http://schemas.microsoft.com/office/drawing/2014/main" id="{3F72A007-3ACC-4C5F-BE43-0D02E4F8AE16}"/>
              </a:ext>
            </a:extLst>
          </p:cNvPr>
          <p:cNvSpPr/>
          <p:nvPr/>
        </p:nvSpPr>
        <p:spPr>
          <a:xfrm>
            <a:off x="331200" y="1178276"/>
            <a:ext cx="10147325" cy="830997"/>
          </a:xfrm>
          <a:prstGeom prst="rect">
            <a:avLst/>
          </a:prstGeom>
        </p:spPr>
        <p:txBody>
          <a:bodyPr wrap="square">
            <a:spAutoFit/>
          </a:bodyPr>
          <a:lstStyle/>
          <a:p>
            <a:r>
              <a:rPr lang="en-GB" sz="1600" b="1" dirty="0">
                <a:solidFill>
                  <a:srgbClr val="475C6D"/>
                </a:solidFill>
                <a:latin typeface="Arial" panose="020B0604020202020204" pitchFamily="34" charset="0"/>
                <a:cs typeface="Arial" panose="020B0604020202020204" pitchFamily="34" charset="0"/>
              </a:rPr>
              <a:t>What is the Problem? / What is the Project Purpose and Need?</a:t>
            </a:r>
          </a:p>
          <a:p>
            <a:endParaRPr lang="en-GB" sz="1600" b="1" dirty="0">
              <a:solidFill>
                <a:srgbClr val="475C6D"/>
              </a:solidFill>
              <a:latin typeface="Arial" panose="020B0604020202020204" pitchFamily="34" charset="0"/>
              <a:cs typeface="Arial" panose="020B0604020202020204" pitchFamily="34" charset="0"/>
            </a:endParaRPr>
          </a:p>
          <a:p>
            <a:r>
              <a:rPr lang="en-GB" sz="1600" dirty="0">
                <a:solidFill>
                  <a:srgbClr val="475C6D"/>
                </a:solidFill>
                <a:latin typeface="Arial" panose="020B0604020202020204" pitchFamily="34" charset="0"/>
                <a:cs typeface="Arial" panose="020B0604020202020204" pitchFamily="34" charset="0"/>
              </a:rPr>
              <a:t>One of the first actions for the project team and stakeholders is to develop a </a:t>
            </a:r>
            <a:r>
              <a:rPr lang="en-GB" sz="1600" b="1" dirty="0">
                <a:solidFill>
                  <a:srgbClr val="475C6D"/>
                </a:solidFill>
                <a:latin typeface="Arial" panose="020B0604020202020204" pitchFamily="34" charset="0"/>
                <a:cs typeface="Arial" panose="020B0604020202020204" pitchFamily="34" charset="0"/>
              </a:rPr>
              <a:t>Vision</a:t>
            </a:r>
            <a:r>
              <a:rPr lang="en-GB" sz="1600" dirty="0">
                <a:solidFill>
                  <a:srgbClr val="475C6D"/>
                </a:solidFill>
                <a:latin typeface="Arial" panose="020B0604020202020204" pitchFamily="34" charset="0"/>
                <a:cs typeface="Arial" panose="020B0604020202020204" pitchFamily="34" charset="0"/>
              </a:rPr>
              <a:t> for the project. </a:t>
            </a:r>
          </a:p>
        </p:txBody>
      </p:sp>
    </p:spTree>
    <p:extLst>
      <p:ext uri="{BB962C8B-B14F-4D97-AF65-F5344CB8AC3E}">
        <p14:creationId xmlns:p14="http://schemas.microsoft.com/office/powerpoint/2010/main" val="39260949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2.22222E-6 L 0.00091 -0.39121 " pathEditMode="relative" rAng="0" ptsTypes="AA">
                                      <p:cBhvr>
                                        <p:cTn id="6" dur="2000" fill="hold"/>
                                        <p:tgtEl>
                                          <p:spTgt spid="2"/>
                                        </p:tgtEl>
                                        <p:attrNameLst>
                                          <p:attrName>ppt_x</p:attrName>
                                          <p:attrName>ppt_y</p:attrName>
                                        </p:attrNameLst>
                                      </p:cBhvr>
                                      <p:rCtr x="39" y="-1956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091 -0.39121 L 6.657E-17 4.44444E-6 " pathEditMode="relative" rAng="0" ptsTypes="AA">
                                      <p:cBhvr>
                                        <p:cTn id="10" dur="2000" fill="hold"/>
                                        <p:tgtEl>
                                          <p:spTgt spid="2"/>
                                        </p:tgtEl>
                                        <p:attrNameLst>
                                          <p:attrName>ppt_x</p:attrName>
                                          <p:attrName>ppt_y</p:attrName>
                                        </p:attrNameLst>
                                      </p:cBhvr>
                                      <p:rCtr x="-104" y="19375"/>
                                    </p:animMotion>
                                  </p:childTnLst>
                                </p:cTn>
                              </p:par>
                            </p:childTnLst>
                          </p:cTn>
                        </p:par>
                      </p:childTnLst>
                    </p:cTn>
                  </p:par>
                </p:childTnLst>
              </p:cTn>
              <p:nextCondLst>
                <p:cond evt="onClick" delay="0">
                  <p:tgtEl>
                    <p:spTgt spid="60"/>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1B96EA3D-860D-4993-BF8E-30B7905553D1}"/>
              </a:ext>
            </a:extLst>
          </p:cNvPr>
          <p:cNvSpPr/>
          <p:nvPr/>
        </p:nvSpPr>
        <p:spPr>
          <a:xfrm>
            <a:off x="331200" y="1224000"/>
            <a:ext cx="10416517" cy="5262979"/>
          </a:xfrm>
          <a:prstGeom prst="rect">
            <a:avLst/>
          </a:prstGeom>
        </p:spPr>
        <p:txBody>
          <a:bodyPr wrap="square">
            <a:spAutoFit/>
          </a:bodyPr>
          <a:lstStyle/>
          <a:p>
            <a:r>
              <a:rPr lang="en-GB" sz="1600" b="1" dirty="0">
                <a:solidFill>
                  <a:srgbClr val="485E6D"/>
                </a:solidFill>
                <a:latin typeface="Arial" panose="020B0604020202020204" pitchFamily="34" charset="0"/>
                <a:cs typeface="Arial" panose="020B0604020202020204" pitchFamily="34" charset="0"/>
              </a:rPr>
              <a:t>Engage</a:t>
            </a:r>
            <a:r>
              <a:rPr lang="en-GB" sz="1600" dirty="0">
                <a:solidFill>
                  <a:srgbClr val="485E6D"/>
                </a:solidFill>
                <a:latin typeface="Arial" panose="020B0604020202020204" pitchFamily="34" charset="0"/>
                <a:cs typeface="Arial" panose="020B0604020202020204" pitchFamily="34" charset="0"/>
              </a:rPr>
              <a:t> with other teams in this stage to gain their input and buy-in.  Vision statements could also</a:t>
            </a:r>
            <a:r>
              <a:rPr lang="en-GB" sz="1600" b="1" dirty="0">
                <a:solidFill>
                  <a:srgbClr val="485E6D"/>
                </a:solidFill>
                <a:latin typeface="Arial" panose="020B0604020202020204" pitchFamily="34" charset="0"/>
                <a:cs typeface="Arial" panose="020B0604020202020204" pitchFamily="34" charset="0"/>
              </a:rPr>
              <a:t> </a:t>
            </a:r>
            <a:r>
              <a:rPr lang="en-GB" sz="1600" dirty="0">
                <a:solidFill>
                  <a:srgbClr val="485E6D"/>
                </a:solidFill>
                <a:latin typeface="Arial" panose="020B0604020202020204" pitchFamily="34" charset="0"/>
                <a:cs typeface="Arial" panose="020B0604020202020204" pitchFamily="34" charset="0"/>
              </a:rPr>
              <a:t>include</a:t>
            </a:r>
            <a:r>
              <a:rPr lang="en-GB" sz="1600" b="1" dirty="0">
                <a:solidFill>
                  <a:srgbClr val="485E6D"/>
                </a:solidFill>
                <a:latin typeface="Arial" panose="020B0604020202020204" pitchFamily="34" charset="0"/>
                <a:cs typeface="Arial" panose="020B0604020202020204" pitchFamily="34" charset="0"/>
              </a:rPr>
              <a:t> visual elements </a:t>
            </a:r>
            <a:r>
              <a:rPr lang="en-GB" sz="1600" dirty="0">
                <a:solidFill>
                  <a:srgbClr val="485E6D"/>
                </a:solidFill>
                <a:latin typeface="Arial" panose="020B0604020202020204" pitchFamily="34" charset="0"/>
                <a:cs typeface="Arial" panose="020B0604020202020204" pitchFamily="34" charset="0"/>
              </a:rPr>
              <a:t>to give a bigger impact.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Some </a:t>
            </a:r>
            <a:r>
              <a:rPr lang="en-GB" sz="1600" b="1" dirty="0">
                <a:solidFill>
                  <a:srgbClr val="485E6D"/>
                </a:solidFill>
                <a:latin typeface="Arial" panose="020B0604020202020204" pitchFamily="34" charset="0"/>
                <a:cs typeface="Arial" panose="020B0604020202020204" pitchFamily="34" charset="0"/>
              </a:rPr>
              <a:t>examples</a:t>
            </a:r>
            <a:r>
              <a:rPr lang="en-GB" sz="1600" dirty="0">
                <a:solidFill>
                  <a:srgbClr val="485E6D"/>
                </a:solidFill>
                <a:latin typeface="Arial" panose="020B0604020202020204" pitchFamily="34" charset="0"/>
                <a:cs typeface="Arial" panose="020B0604020202020204" pitchFamily="34" charset="0"/>
              </a:rPr>
              <a:t> of vision statements are below:</a:t>
            </a:r>
          </a:p>
          <a:p>
            <a:endParaRPr lang="en-GB" sz="1600"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i="1" dirty="0">
                <a:solidFill>
                  <a:srgbClr val="475C6D"/>
                </a:solidFill>
                <a:latin typeface="Arial" panose="020B0604020202020204" pitchFamily="34" charset="0"/>
                <a:cs typeface="Arial" panose="020B0604020202020204" pitchFamily="34" charset="0"/>
              </a:rPr>
              <a:t>“To make the best products on earth and to leave the world better than we found it.“ </a:t>
            </a:r>
            <a:r>
              <a:rPr lang="en-GB" sz="1600" dirty="0">
                <a:solidFill>
                  <a:srgbClr val="475C6D"/>
                </a:solidFill>
                <a:latin typeface="Arial" panose="020B0604020202020204" pitchFamily="34" charset="0"/>
                <a:cs typeface="Arial" panose="020B0604020202020204" pitchFamily="34" charset="0"/>
              </a:rPr>
              <a:t>(Apple)</a:t>
            </a:r>
          </a:p>
          <a:p>
            <a:pPr marL="742950" lvl="1" indent="-285750">
              <a:buFont typeface="Wingdings" panose="05000000000000000000" pitchFamily="2" charset="2"/>
              <a:buChar char="Ø"/>
            </a:pPr>
            <a:endParaRPr lang="en-GB" sz="1600" i="1"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i="1" dirty="0">
                <a:solidFill>
                  <a:srgbClr val="475C6D"/>
                </a:solidFill>
                <a:latin typeface="Arial" panose="020B0604020202020204" pitchFamily="34" charset="0"/>
                <a:cs typeface="Arial" panose="020B0604020202020204" pitchFamily="34" charset="0"/>
              </a:rPr>
              <a:t>“A thriving regional partnership improving population health and patient outcomes with global impact.” </a:t>
            </a:r>
            <a:r>
              <a:rPr lang="en-GB" sz="1600" dirty="0">
                <a:solidFill>
                  <a:srgbClr val="475C6D"/>
                </a:solidFill>
                <a:latin typeface="Arial" panose="020B0604020202020204" pitchFamily="34" charset="0"/>
                <a:cs typeface="Arial" panose="020B0604020202020204" pitchFamily="34" charset="0"/>
              </a:rPr>
              <a:t>(Wessex Health Partners)</a:t>
            </a:r>
          </a:p>
          <a:p>
            <a:pPr marL="742950" lvl="1" indent="-285750">
              <a:buFont typeface="Wingdings" panose="05000000000000000000" pitchFamily="2" charset="2"/>
              <a:buChar char="Ø"/>
            </a:pP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i="1" dirty="0">
                <a:solidFill>
                  <a:srgbClr val="475C6D"/>
                </a:solidFill>
                <a:latin typeface="Arial" panose="020B0604020202020204" pitchFamily="34" charset="0"/>
                <a:cs typeface="Arial" panose="020B0604020202020204" pitchFamily="34" charset="0"/>
              </a:rPr>
              <a:t>“Our vision is to make Dorset the healthiest place to live. By working together, we can achieve the best possible improvements in your health and wellbeing.”(</a:t>
            </a:r>
            <a:r>
              <a:rPr lang="en-GB" sz="1600" dirty="0">
                <a:solidFill>
                  <a:srgbClr val="475C6D"/>
                </a:solidFill>
                <a:latin typeface="Arial" panose="020B0604020202020204" pitchFamily="34" charset="0"/>
                <a:cs typeface="Arial" panose="020B0604020202020204" pitchFamily="34" charset="0"/>
              </a:rPr>
              <a:t>NHS Dorset – Joint Forward Plan: 2023-2028)</a:t>
            </a:r>
          </a:p>
          <a:p>
            <a:pPr lvl="1"/>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chemeClr val="tx2">
                    <a:lumMod val="75000"/>
                  </a:schemeClr>
                </a:solidFill>
                <a:latin typeface="Arial" panose="020B0604020202020204" pitchFamily="34" charset="0"/>
                <a:cs typeface="Arial" panose="020B0604020202020204" pitchFamily="34" charset="0"/>
              </a:rPr>
              <a:t>For more help with project visions, have a look at our </a:t>
            </a:r>
            <a:r>
              <a:rPr lang="en-GB" sz="1600" b="1" dirty="0">
                <a:solidFill>
                  <a:schemeClr val="tx2">
                    <a:lumMod val="75000"/>
                  </a:schemeClr>
                </a:solidFill>
                <a:latin typeface="Arial" panose="020B0604020202020204" pitchFamily="34" charset="0"/>
                <a:cs typeface="Arial" panose="020B0604020202020204" pitchFamily="34" charset="0"/>
                <a:hlinkClick r:id="rId2"/>
              </a:rPr>
              <a:t>Creating a vision guide</a:t>
            </a:r>
            <a:r>
              <a:rPr lang="en-GB" sz="1600" dirty="0">
                <a:solidFill>
                  <a:schemeClr val="tx2">
                    <a:lumMod val="75000"/>
                  </a:schemeClr>
                </a:solidFill>
                <a:latin typeface="Arial" panose="020B0604020202020204" pitchFamily="34" charset="0"/>
                <a:cs typeface="Arial" panose="020B0604020202020204" pitchFamily="34" charset="0"/>
                <a:hlinkClick r:id="rId2"/>
              </a:rPr>
              <a:t> </a:t>
            </a:r>
            <a:r>
              <a:rPr lang="en-GB" sz="1600" dirty="0">
                <a:solidFill>
                  <a:schemeClr val="tx2">
                    <a:lumMod val="75000"/>
                  </a:schemeClr>
                </a:solidFill>
                <a:latin typeface="Arial" panose="020B0604020202020204" pitchFamily="34" charset="0"/>
                <a:cs typeface="Arial" panose="020B0604020202020204" pitchFamily="34" charset="0"/>
              </a:rPr>
              <a:t>in the tools and templates library.</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4" name="TextBox 53">
            <a:extLst>
              <a:ext uri="{FF2B5EF4-FFF2-40B4-BE49-F238E27FC236}">
                <a16:creationId xmlns:a16="http://schemas.microsoft.com/office/drawing/2014/main" id="{E90F60A3-6D09-4052-B800-36EE8B770C50}"/>
              </a:ext>
            </a:extLst>
          </p:cNvPr>
          <p:cNvSpPr txBox="1"/>
          <p:nvPr/>
        </p:nvSpPr>
        <p:spPr>
          <a:xfrm>
            <a:off x="331200" y="558000"/>
            <a:ext cx="346653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Develop the Vision</a:t>
            </a:r>
          </a:p>
        </p:txBody>
      </p:sp>
      <p:sp>
        <p:nvSpPr>
          <p:cNvPr id="56" name="TextBox 55">
            <a:extLst>
              <a:ext uri="{FF2B5EF4-FFF2-40B4-BE49-F238E27FC236}">
                <a16:creationId xmlns:a16="http://schemas.microsoft.com/office/drawing/2014/main" id="{4D39D192-7626-460A-9A45-E2525F95D998}"/>
              </a:ext>
            </a:extLst>
          </p:cNvPr>
          <p:cNvSpPr txBox="1"/>
          <p:nvPr/>
        </p:nvSpPr>
        <p:spPr>
          <a:xfrm>
            <a:off x="637205" y="6399715"/>
            <a:ext cx="2133600" cy="338554"/>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The project vision</a:t>
            </a:r>
          </a:p>
        </p:txBody>
      </p:sp>
      <p:sp>
        <p:nvSpPr>
          <p:cNvPr id="55" name="TextBox 54">
            <a:extLst>
              <a:ext uri="{FF2B5EF4-FFF2-40B4-BE49-F238E27FC236}">
                <a16:creationId xmlns:a16="http://schemas.microsoft.com/office/drawing/2014/main" id="{E0F4FA65-1800-43AB-B35E-A5000A50C399}"/>
              </a:ext>
            </a:extLst>
          </p:cNvPr>
          <p:cNvSpPr txBox="1"/>
          <p:nvPr/>
        </p:nvSpPr>
        <p:spPr>
          <a:xfrm>
            <a:off x="9433644" y="6385081"/>
            <a:ext cx="2339999" cy="338554"/>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Project governance</a:t>
            </a:r>
          </a:p>
        </p:txBody>
      </p:sp>
      <p:sp>
        <p:nvSpPr>
          <p:cNvPr id="15" name="Rectangle: Rounded Corners 14">
            <a:extLst>
              <a:ext uri="{FF2B5EF4-FFF2-40B4-BE49-F238E27FC236}">
                <a16:creationId xmlns:a16="http://schemas.microsoft.com/office/drawing/2014/main" id="{35F9EC2B-C3A3-4978-B7A0-DDC40DCA47FE}"/>
              </a:ext>
            </a:extLst>
          </p:cNvPr>
          <p:cNvSpPr/>
          <p:nvPr/>
        </p:nvSpPr>
        <p:spPr>
          <a:xfrm>
            <a:off x="5875860" y="5536483"/>
            <a:ext cx="6065881" cy="487690"/>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r>
              <a:rPr lang="en-GB" sz="1200" b="1" dirty="0">
                <a:solidFill>
                  <a:schemeClr val="tx2">
                    <a:lumMod val="75000"/>
                  </a:schemeClr>
                </a:solidFill>
                <a:latin typeface="Arial" panose="020B0604020202020204" pitchFamily="34" charset="0"/>
                <a:cs typeface="Arial" panose="020B0604020202020204" pitchFamily="34" charset="0"/>
              </a:rPr>
              <a:t>Helpful Tip </a:t>
            </a:r>
            <a:r>
              <a:rPr lang="en-GB" sz="1200" dirty="0">
                <a:solidFill>
                  <a:schemeClr val="tx2">
                    <a:lumMod val="75000"/>
                  </a:schemeClr>
                </a:solidFill>
                <a:latin typeface="Arial" panose="020B0604020202020204" pitchFamily="34" charset="0"/>
                <a:cs typeface="Arial" panose="020B0604020202020204" pitchFamily="34" charset="0"/>
              </a:rPr>
              <a:t>Remember, not all projects set out to solve problems, so you could  describe what “good” looks like?</a:t>
            </a:r>
          </a:p>
        </p:txBody>
      </p:sp>
      <p:grpSp>
        <p:nvGrpSpPr>
          <p:cNvPr id="2" name="Group 1">
            <a:extLst>
              <a:ext uri="{FF2B5EF4-FFF2-40B4-BE49-F238E27FC236}">
                <a16:creationId xmlns:a16="http://schemas.microsoft.com/office/drawing/2014/main" id="{ADD541F0-33F3-475C-9B4E-467FFEC3745D}"/>
              </a:ext>
            </a:extLst>
          </p:cNvPr>
          <p:cNvGrpSpPr/>
          <p:nvPr/>
        </p:nvGrpSpPr>
        <p:grpSpPr>
          <a:xfrm>
            <a:off x="6153114" y="7015885"/>
            <a:ext cx="2962580" cy="1952139"/>
            <a:chOff x="8221648" y="2214847"/>
            <a:chExt cx="2962580" cy="1952139"/>
          </a:xfrm>
        </p:grpSpPr>
        <p:sp>
          <p:nvSpPr>
            <p:cNvPr id="57" name="Rectangle: Rounded Corners 56">
              <a:extLst>
                <a:ext uri="{FF2B5EF4-FFF2-40B4-BE49-F238E27FC236}">
                  <a16:creationId xmlns:a16="http://schemas.microsoft.com/office/drawing/2014/main" id="{04E0DAD2-71EA-4BF5-897E-3A6215006631}"/>
                </a:ext>
              </a:extLst>
            </p:cNvPr>
            <p:cNvSpPr/>
            <p:nvPr/>
          </p:nvSpPr>
          <p:spPr>
            <a:xfrm>
              <a:off x="8221648" y="2214847"/>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58" name="Rectangle: Rounded Corners 57">
              <a:extLst>
                <a:ext uri="{FF2B5EF4-FFF2-40B4-BE49-F238E27FC236}">
                  <a16:creationId xmlns:a16="http://schemas.microsoft.com/office/drawing/2014/main" id="{7420F979-018D-4592-BA9D-155A2F343AB9}"/>
                </a:ext>
              </a:extLst>
            </p:cNvPr>
            <p:cNvSpPr/>
            <p:nvPr/>
          </p:nvSpPr>
          <p:spPr>
            <a:xfrm>
              <a:off x="8221648" y="2546718"/>
              <a:ext cx="2962580" cy="294198"/>
            </a:xfrm>
            <a:prstGeom prst="roundRect">
              <a:avLst/>
            </a:prstGeom>
            <a:solidFill>
              <a:srgbClr val="1DA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Professionalism</a:t>
              </a:r>
            </a:p>
          </p:txBody>
        </p:sp>
        <p:sp>
          <p:nvSpPr>
            <p:cNvPr id="59" name="Rectangle: Rounded Corners 58">
              <a:extLst>
                <a:ext uri="{FF2B5EF4-FFF2-40B4-BE49-F238E27FC236}">
                  <a16:creationId xmlns:a16="http://schemas.microsoft.com/office/drawing/2014/main" id="{A55999BB-2ACD-41A6-8AB2-EA0C464D58C7}"/>
                </a:ext>
              </a:extLst>
            </p:cNvPr>
            <p:cNvSpPr/>
            <p:nvPr/>
          </p:nvSpPr>
          <p:spPr>
            <a:xfrm>
              <a:off x="8221648" y="2874373"/>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61" name="Rectangle: Rounded Corners 60">
              <a:extLst>
                <a:ext uri="{FF2B5EF4-FFF2-40B4-BE49-F238E27FC236}">
                  <a16:creationId xmlns:a16="http://schemas.microsoft.com/office/drawing/2014/main" id="{AA22438B-7466-40A5-8662-05721CD5165B}"/>
                </a:ext>
              </a:extLst>
            </p:cNvPr>
            <p:cNvSpPr/>
            <p:nvPr/>
          </p:nvSpPr>
          <p:spPr>
            <a:xfrm>
              <a:off x="8221648" y="3205694"/>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62" name="Rectangle: Rounded Corners 61">
              <a:extLst>
                <a:ext uri="{FF2B5EF4-FFF2-40B4-BE49-F238E27FC236}">
                  <a16:creationId xmlns:a16="http://schemas.microsoft.com/office/drawing/2014/main" id="{899EBA3C-5723-45F4-B419-8B49BB98DB83}"/>
                </a:ext>
              </a:extLst>
            </p:cNvPr>
            <p:cNvSpPr/>
            <p:nvPr/>
          </p:nvSpPr>
          <p:spPr>
            <a:xfrm>
              <a:off x="8221648" y="3539241"/>
              <a:ext cx="2962580" cy="294198"/>
            </a:xfrm>
            <a:prstGeom prst="roundRect">
              <a:avLst/>
            </a:prstGeom>
            <a:solidFill>
              <a:srgbClr val="EF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Scope management</a:t>
              </a:r>
            </a:p>
          </p:txBody>
        </p:sp>
        <p:sp>
          <p:nvSpPr>
            <p:cNvPr id="63" name="Rectangle: Rounded Corners 62">
              <a:extLst>
                <a:ext uri="{FF2B5EF4-FFF2-40B4-BE49-F238E27FC236}">
                  <a16:creationId xmlns:a16="http://schemas.microsoft.com/office/drawing/2014/main" id="{A39A01D1-6CDF-40C3-A083-18FCB479D0E3}"/>
                </a:ext>
              </a:extLst>
            </p:cNvPr>
            <p:cNvSpPr/>
            <p:nvPr/>
          </p:nvSpPr>
          <p:spPr>
            <a:xfrm>
              <a:off x="8221648" y="3872788"/>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grpSp>
      <p:pic>
        <p:nvPicPr>
          <p:cNvPr id="16" name="Picture 15">
            <a:extLst>
              <a:ext uri="{FF2B5EF4-FFF2-40B4-BE49-F238E27FC236}">
                <a16:creationId xmlns:a16="http://schemas.microsoft.com/office/drawing/2014/main" id="{E4A42461-33EB-42FF-91C5-07539BBA81D9}"/>
              </a:ext>
            </a:extLst>
          </p:cNvPr>
          <p:cNvPicPr/>
          <p:nvPr/>
        </p:nvPicPr>
        <p:blipFill>
          <a:blip r:embed="rId4">
            <a:extLst>
              <a:ext uri="{28A0092B-C50C-407E-A947-70E740481C1C}">
                <a14:useLocalDpi xmlns:a14="http://schemas.microsoft.com/office/drawing/2010/main" val="0"/>
              </a:ext>
            </a:extLst>
          </a:blip>
          <a:srcRect/>
          <a:stretch/>
        </p:blipFill>
        <p:spPr>
          <a:xfrm>
            <a:off x="11385094" y="5352125"/>
            <a:ext cx="806906" cy="827334"/>
          </a:xfrm>
          <a:prstGeom prst="rect">
            <a:avLst/>
          </a:prstGeom>
          <a:ln>
            <a:noFill/>
          </a:ln>
          <a:effectLst>
            <a:outerShdw blurRad="50800" dist="38100" dir="5400000" algn="t" rotWithShape="0">
              <a:prstClr val="black">
                <a:alpha val="40000"/>
              </a:prstClr>
            </a:outerShdw>
          </a:effectLst>
        </p:spPr>
      </p:pic>
      <p:grpSp>
        <p:nvGrpSpPr>
          <p:cNvPr id="6" name="Group 5" hidden="1">
            <a:extLst>
              <a:ext uri="{FF2B5EF4-FFF2-40B4-BE49-F238E27FC236}">
                <a16:creationId xmlns:a16="http://schemas.microsoft.com/office/drawing/2014/main" id="{EEB9DF82-7DA3-4ECE-A0AC-04979FCAEE1B}"/>
              </a:ext>
            </a:extLst>
          </p:cNvPr>
          <p:cNvGrpSpPr/>
          <p:nvPr/>
        </p:nvGrpSpPr>
        <p:grpSpPr>
          <a:xfrm>
            <a:off x="1158846" y="1024810"/>
            <a:ext cx="9677043" cy="5360271"/>
            <a:chOff x="1314592" y="1355463"/>
            <a:chExt cx="9677043" cy="5360271"/>
          </a:xfrm>
        </p:grpSpPr>
        <p:sp>
          <p:nvSpPr>
            <p:cNvPr id="5" name="Rectangle: Rounded Corners 4">
              <a:extLst>
                <a:ext uri="{FF2B5EF4-FFF2-40B4-BE49-F238E27FC236}">
                  <a16:creationId xmlns:a16="http://schemas.microsoft.com/office/drawing/2014/main" id="{DF5843C2-72F6-456D-A231-DA3617A32858}"/>
                </a:ext>
              </a:extLst>
            </p:cNvPr>
            <p:cNvSpPr/>
            <p:nvPr/>
          </p:nvSpPr>
          <p:spPr>
            <a:xfrm>
              <a:off x="1314592" y="1363058"/>
              <a:ext cx="9677043" cy="5352676"/>
            </a:xfrm>
            <a:prstGeom prst="roundRect">
              <a:avLst>
                <a:gd name="adj" fmla="val 7184"/>
              </a:avLst>
            </a:prstGeom>
            <a:solidFill>
              <a:srgbClr val="EB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4" name="Picture 3">
              <a:extLst>
                <a:ext uri="{FF2B5EF4-FFF2-40B4-BE49-F238E27FC236}">
                  <a16:creationId xmlns:a16="http://schemas.microsoft.com/office/drawing/2014/main" id="{A1BCA181-A15B-4724-B5CB-C26717E5AA8F}"/>
                </a:ext>
              </a:extLst>
            </p:cNvPr>
            <p:cNvPicPr>
              <a:picLocks noChangeAspect="1"/>
            </p:cNvPicPr>
            <p:nvPr/>
          </p:nvPicPr>
          <p:blipFill>
            <a:blip r:embed="rId5"/>
            <a:stretch>
              <a:fillRect/>
            </a:stretch>
          </p:blipFill>
          <p:spPr>
            <a:xfrm>
              <a:off x="1560385" y="1861042"/>
              <a:ext cx="9321786" cy="4767225"/>
            </a:xfrm>
            <a:prstGeom prst="rect">
              <a:avLst/>
            </a:prstGeom>
          </p:spPr>
        </p:pic>
        <p:sp>
          <p:nvSpPr>
            <p:cNvPr id="19" name="TextBox 18" hidden="1">
              <a:extLst>
                <a:ext uri="{FF2B5EF4-FFF2-40B4-BE49-F238E27FC236}">
                  <a16:creationId xmlns:a16="http://schemas.microsoft.com/office/drawing/2014/main" id="{BF8B81CF-3AD0-4246-94EE-5E18B741F07E}"/>
                </a:ext>
              </a:extLst>
            </p:cNvPr>
            <p:cNvSpPr txBox="1"/>
            <p:nvPr/>
          </p:nvSpPr>
          <p:spPr>
            <a:xfrm>
              <a:off x="1314592" y="1355463"/>
              <a:ext cx="9677043" cy="408623"/>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Example – visual style project vision                                                                                                                              </a:t>
              </a:r>
              <a:r>
                <a:rPr lang="en-GB" b="1" dirty="0">
                  <a:solidFill>
                    <a:schemeClr val="bg1"/>
                  </a:solidFill>
                  <a:latin typeface="Arial"/>
                  <a:cs typeface="Arial"/>
                </a:rPr>
                <a:t>X</a:t>
              </a:r>
              <a:endParaRPr lang="en-US" b="1" dirty="0">
                <a:solidFill>
                  <a:schemeClr val="bg1"/>
                </a:solidFill>
                <a:latin typeface="Arial" panose="020B0604020202020204" pitchFamily="34" charset="0"/>
              </a:endParaRPr>
            </a:p>
          </p:txBody>
        </p:sp>
      </p:grpSp>
    </p:spTree>
    <p:extLst>
      <p:ext uri="{BB962C8B-B14F-4D97-AF65-F5344CB8AC3E}">
        <p14:creationId xmlns:p14="http://schemas.microsoft.com/office/powerpoint/2010/main" val="40559602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60"/>
                    </p:tgtEl>
                  </p:cond>
                </p:stCondLst>
                <p:endSync evt="end" delay="0">
                  <p:rtn val="all"/>
                </p:endSync>
                <p:childTnLst>
                  <p:par>
                    <p:cTn id="10" fill="hold">
                      <p:stCondLst>
                        <p:cond delay="0"/>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1.875E-6 2.22222E-6 L 0.00091 -0.39121 " pathEditMode="relative" rAng="0" ptsTypes="AA">
                                      <p:cBhvr>
                                        <p:cTn id="13" dur="2000" fill="hold"/>
                                        <p:tgtEl>
                                          <p:spTgt spid="2"/>
                                        </p:tgtEl>
                                        <p:attrNameLst>
                                          <p:attrName>ppt_x</p:attrName>
                                          <p:attrName>ppt_y</p:attrName>
                                        </p:attrNameLst>
                                      </p:cBhvr>
                                      <p:rCtr x="39" y="-19560"/>
                                    </p:animMotion>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0.00091 -0.39121 L 6.657E-17 4.44444E-6 " pathEditMode="relative" rAng="0" ptsTypes="AA">
                                      <p:cBhvr>
                                        <p:cTn id="17" dur="2000" fill="hold"/>
                                        <p:tgtEl>
                                          <p:spTgt spid="2"/>
                                        </p:tgtEl>
                                        <p:attrNameLst>
                                          <p:attrName>ppt_x</p:attrName>
                                          <p:attrName>ppt_y</p:attrName>
                                        </p:attrNameLst>
                                      </p:cBhvr>
                                      <p:rCtr x="-104" y="19375"/>
                                    </p:animMotion>
                                  </p:childTnLst>
                                </p:cTn>
                              </p:par>
                            </p:childTnLst>
                          </p:cTn>
                        </p:par>
                      </p:childTnLst>
                    </p:cTn>
                  </p:par>
                </p:childTnLst>
              </p:cTn>
              <p:nextCondLst>
                <p:cond evt="onClick" delay="0">
                  <p:tgtEl>
                    <p:spTgt spid="60"/>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 presetClass="exit" presetSubtype="8" fill="hold" nodeType="click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0-ppt_w/2"/>
                                          </p:val>
                                        </p:tav>
                                      </p:tavLst>
                                    </p:anim>
                                    <p:anim calcmode="lin" valueType="num">
                                      <p:cBhvr additive="base">
                                        <p:cTn id="23" dur="500"/>
                                        <p:tgtEl>
                                          <p:spTgt spid="6"/>
                                        </p:tgtEl>
                                        <p:attrNameLst>
                                          <p:attrName>ppt_y</p:attrName>
                                        </p:attrNameLst>
                                      </p:cBhvr>
                                      <p:tavLst>
                                        <p:tav tm="0">
                                          <p:val>
                                            <p:strVal val="ppt_y"/>
                                          </p:val>
                                        </p:tav>
                                        <p:tav tm="100000">
                                          <p:val>
                                            <p:strVal val="ppt_y"/>
                                          </p:val>
                                        </p:tav>
                                      </p:tavLst>
                                    </p:anim>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tructure">
            <a:extLst>
              <a:ext uri="{FF2B5EF4-FFF2-40B4-BE49-F238E27FC236}">
                <a16:creationId xmlns:a16="http://schemas.microsoft.com/office/drawing/2014/main" id="{E84DCB6F-DC49-4372-98D5-0BCAC84665CF}"/>
              </a:ext>
            </a:extLst>
          </p:cNvPr>
          <p:cNvSpPr/>
          <p:nvPr/>
        </p:nvSpPr>
        <p:spPr>
          <a:xfrm>
            <a:off x="1961229" y="3371399"/>
            <a:ext cx="656598" cy="1811506"/>
          </a:xfrm>
          <a:prstGeom prst="rect">
            <a:avLst/>
          </a:prstGeom>
          <a:solidFill>
            <a:srgbClr val="AD92C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b="1" dirty="0">
                <a:solidFill>
                  <a:srgbClr val="475C6D"/>
                </a:solidFill>
                <a:latin typeface="Arial" panose="020B0604020202020204" pitchFamily="34" charset="0"/>
                <a:cs typeface="Arial" panose="020B0604020202020204" pitchFamily="34" charset="0"/>
              </a:rPr>
              <a:t>Structure</a:t>
            </a:r>
          </a:p>
        </p:txBody>
      </p:sp>
      <p:sp>
        <p:nvSpPr>
          <p:cNvPr id="17" name="People">
            <a:extLst>
              <a:ext uri="{FF2B5EF4-FFF2-40B4-BE49-F238E27FC236}">
                <a16:creationId xmlns:a16="http://schemas.microsoft.com/office/drawing/2014/main" id="{1CB9E924-B8D2-4DA3-B0A5-8C62204275D8}"/>
              </a:ext>
            </a:extLst>
          </p:cNvPr>
          <p:cNvSpPr/>
          <p:nvPr/>
        </p:nvSpPr>
        <p:spPr>
          <a:xfrm>
            <a:off x="3508166" y="3371399"/>
            <a:ext cx="656598" cy="1811506"/>
          </a:xfrm>
          <a:prstGeom prst="rect">
            <a:avLst/>
          </a:prstGeom>
          <a:solidFill>
            <a:srgbClr val="AD92C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b="1" dirty="0">
                <a:solidFill>
                  <a:srgbClr val="475C6D"/>
                </a:solidFill>
                <a:latin typeface="Arial" panose="020B0604020202020204" pitchFamily="34" charset="0"/>
                <a:cs typeface="Arial" panose="020B0604020202020204" pitchFamily="34" charset="0"/>
              </a:rPr>
              <a:t>People</a:t>
            </a:r>
          </a:p>
        </p:txBody>
      </p:sp>
      <p:sp>
        <p:nvSpPr>
          <p:cNvPr id="18" name="Inforamtion">
            <a:extLst>
              <a:ext uri="{FF2B5EF4-FFF2-40B4-BE49-F238E27FC236}">
                <a16:creationId xmlns:a16="http://schemas.microsoft.com/office/drawing/2014/main" id="{16392C0D-01F3-4D52-8A6B-344991140A37}"/>
              </a:ext>
            </a:extLst>
          </p:cNvPr>
          <p:cNvSpPr/>
          <p:nvPr/>
        </p:nvSpPr>
        <p:spPr>
          <a:xfrm>
            <a:off x="4980138" y="3371399"/>
            <a:ext cx="656598" cy="1811506"/>
          </a:xfrm>
          <a:prstGeom prst="rect">
            <a:avLst/>
          </a:prstGeom>
          <a:solidFill>
            <a:srgbClr val="AD92C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b="1" dirty="0">
                <a:solidFill>
                  <a:srgbClr val="475C6D"/>
                </a:solidFill>
                <a:latin typeface="Arial" panose="020B0604020202020204" pitchFamily="34" charset="0"/>
                <a:cs typeface="Arial" panose="020B0604020202020204" pitchFamily="34" charset="0"/>
              </a:rPr>
              <a:t>Information</a:t>
            </a:r>
          </a:p>
        </p:txBody>
      </p:sp>
      <p:sp>
        <p:nvSpPr>
          <p:cNvPr id="19" name="Rectangle 18">
            <a:extLst>
              <a:ext uri="{FF2B5EF4-FFF2-40B4-BE49-F238E27FC236}">
                <a16:creationId xmlns:a16="http://schemas.microsoft.com/office/drawing/2014/main" id="{25DF0DF6-2853-489E-AA84-76C789A33659}"/>
              </a:ext>
            </a:extLst>
          </p:cNvPr>
          <p:cNvSpPr/>
          <p:nvPr/>
        </p:nvSpPr>
        <p:spPr>
          <a:xfrm rot="16200000">
            <a:off x="3656228" y="3226303"/>
            <a:ext cx="207090" cy="4249829"/>
          </a:xfrm>
          <a:prstGeom prst="rect">
            <a:avLst/>
          </a:prstGeom>
          <a:solidFill>
            <a:srgbClr val="AD92C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56704B78-EEFE-49F2-97CC-B18E836BF0AD}"/>
              </a:ext>
            </a:extLst>
          </p:cNvPr>
          <p:cNvGrpSpPr/>
          <p:nvPr/>
        </p:nvGrpSpPr>
        <p:grpSpPr>
          <a:xfrm>
            <a:off x="6153114" y="6987617"/>
            <a:ext cx="2962580" cy="960542"/>
            <a:chOff x="6153114" y="5316732"/>
            <a:chExt cx="2962580" cy="960542"/>
          </a:xfrm>
        </p:grpSpPr>
        <p:sp>
          <p:nvSpPr>
            <p:cNvPr id="59" name="Rectangle: Rounded Corners 58">
              <a:extLst>
                <a:ext uri="{FF2B5EF4-FFF2-40B4-BE49-F238E27FC236}">
                  <a16:creationId xmlns:a16="http://schemas.microsoft.com/office/drawing/2014/main" id="{9398C195-F347-4A59-B20D-27AC8E6D82D2}"/>
                </a:ext>
              </a:extLst>
            </p:cNvPr>
            <p:cNvSpPr/>
            <p:nvPr/>
          </p:nvSpPr>
          <p:spPr>
            <a:xfrm>
              <a:off x="6153114" y="5983076"/>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61" name="Rectangle: Rounded Corners 60">
              <a:extLst>
                <a:ext uri="{FF2B5EF4-FFF2-40B4-BE49-F238E27FC236}">
                  <a16:creationId xmlns:a16="http://schemas.microsoft.com/office/drawing/2014/main" id="{6AD2D386-B4D1-44D6-802D-6F076DF573E9}"/>
                </a:ext>
              </a:extLst>
            </p:cNvPr>
            <p:cNvSpPr/>
            <p:nvPr/>
          </p:nvSpPr>
          <p:spPr>
            <a:xfrm>
              <a:off x="6153114" y="5649904"/>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63" name="Rectangle: Rounded Corners 62">
              <a:extLst>
                <a:ext uri="{FF2B5EF4-FFF2-40B4-BE49-F238E27FC236}">
                  <a16:creationId xmlns:a16="http://schemas.microsoft.com/office/drawing/2014/main" id="{79A0CFA2-4E22-43CC-AB72-84CD220F8FDD}"/>
                </a:ext>
              </a:extLst>
            </p:cNvPr>
            <p:cNvSpPr/>
            <p:nvPr/>
          </p:nvSpPr>
          <p:spPr>
            <a:xfrm>
              <a:off x="6153114" y="5316732"/>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18" name="Rectangle 117">
            <a:extLst>
              <a:ext uri="{FF2B5EF4-FFF2-40B4-BE49-F238E27FC236}">
                <a16:creationId xmlns:a16="http://schemas.microsoft.com/office/drawing/2014/main" id="{1B96EA3D-860D-4993-BF8E-30B7905553D1}"/>
              </a:ext>
            </a:extLst>
          </p:cNvPr>
          <p:cNvSpPr/>
          <p:nvPr/>
        </p:nvSpPr>
        <p:spPr>
          <a:xfrm>
            <a:off x="331200" y="1224000"/>
            <a:ext cx="10484789" cy="1323439"/>
          </a:xfrm>
          <a:prstGeom prst="rect">
            <a:avLst/>
          </a:prstGeom>
        </p:spPr>
        <p:txBody>
          <a:bodyPr wrap="square" anchor="t">
            <a:spAutoFit/>
          </a:bodyPr>
          <a:lstStyle/>
          <a:p>
            <a:r>
              <a:rPr lang="en-GB" sz="1600" b="1" dirty="0">
                <a:solidFill>
                  <a:srgbClr val="485E6D"/>
                </a:solidFill>
                <a:latin typeface="Arial" panose="020B0604020202020204" pitchFamily="34" charset="0"/>
                <a:cs typeface="Arial" panose="020B0604020202020204" pitchFamily="34" charset="0"/>
              </a:rPr>
              <a:t>Project Governance </a:t>
            </a:r>
            <a:r>
              <a:rPr lang="en-GB" sz="1600" dirty="0">
                <a:solidFill>
                  <a:srgbClr val="485E6D"/>
                </a:solidFill>
                <a:latin typeface="Arial" panose="020B0604020202020204" pitchFamily="34" charset="0"/>
                <a:cs typeface="Arial" panose="020B0604020202020204" pitchFamily="34" charset="0"/>
              </a:rPr>
              <a:t>is the framework for how project </a:t>
            </a:r>
            <a:r>
              <a:rPr lang="en-GB" sz="1600" b="1" dirty="0">
                <a:solidFill>
                  <a:srgbClr val="485E6D"/>
                </a:solidFill>
                <a:latin typeface="Arial" panose="020B0604020202020204" pitchFamily="34" charset="0"/>
                <a:cs typeface="Arial" panose="020B0604020202020204" pitchFamily="34" charset="0"/>
              </a:rPr>
              <a:t>decisions</a:t>
            </a:r>
            <a:r>
              <a:rPr lang="en-GB" sz="1600" dirty="0">
                <a:solidFill>
                  <a:srgbClr val="485E6D"/>
                </a:solidFill>
                <a:latin typeface="Arial" panose="020B0604020202020204" pitchFamily="34" charset="0"/>
                <a:cs typeface="Arial" panose="020B0604020202020204" pitchFamily="34" charset="0"/>
              </a:rPr>
              <a:t> are made. It tells you what activities the project does, and who is responsible.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Project governance describes three elements these are known as the </a:t>
            </a:r>
            <a:r>
              <a:rPr lang="en-GB" sz="1600" b="1" dirty="0">
                <a:solidFill>
                  <a:srgbClr val="485E6D"/>
                </a:solidFill>
                <a:latin typeface="Arial" panose="020B0604020202020204" pitchFamily="34" charset="0"/>
                <a:cs typeface="Arial" panose="020B0604020202020204" pitchFamily="34" charset="0"/>
              </a:rPr>
              <a:t>three pillars </a:t>
            </a:r>
            <a:r>
              <a:rPr lang="en-GB" sz="1600" dirty="0">
                <a:solidFill>
                  <a:srgbClr val="485E6D"/>
                </a:solidFill>
                <a:latin typeface="Arial" panose="020B0604020202020204" pitchFamily="34" charset="0"/>
                <a:cs typeface="Arial" panose="020B0604020202020204" pitchFamily="34" charset="0"/>
              </a:rPr>
              <a:t>(shown in the diagram below).</a:t>
            </a:r>
          </a:p>
          <a:p>
            <a:pPr algn="just"/>
            <a:endParaRPr lang="en-GB" sz="1600" dirty="0">
              <a:solidFill>
                <a:srgbClr val="485E6D"/>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C138754E-BDD1-44E3-AD99-9AC590E5CC69}"/>
              </a:ext>
            </a:extLst>
          </p:cNvPr>
          <p:cNvSpPr txBox="1"/>
          <p:nvPr/>
        </p:nvSpPr>
        <p:spPr>
          <a:xfrm>
            <a:off x="641684" y="6448731"/>
            <a:ext cx="213360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Develop the vision</a:t>
            </a:r>
          </a:p>
        </p:txBody>
      </p:sp>
      <p:sp>
        <p:nvSpPr>
          <p:cNvPr id="54" name="TextBox 53">
            <a:extLst>
              <a:ext uri="{FF2B5EF4-FFF2-40B4-BE49-F238E27FC236}">
                <a16:creationId xmlns:a16="http://schemas.microsoft.com/office/drawing/2014/main" id="{8588A0EA-DBA2-4E1B-9EAA-28227808E87E}"/>
              </a:ext>
            </a:extLst>
          </p:cNvPr>
          <p:cNvSpPr txBox="1"/>
          <p:nvPr/>
        </p:nvSpPr>
        <p:spPr>
          <a:xfrm>
            <a:off x="9367096" y="6448731"/>
            <a:ext cx="2339999" cy="338554"/>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Roles &amp; responsibilities</a:t>
            </a:r>
          </a:p>
        </p:txBody>
      </p:sp>
      <p:sp>
        <p:nvSpPr>
          <p:cNvPr id="56" name="TextBox 55">
            <a:extLst>
              <a:ext uri="{FF2B5EF4-FFF2-40B4-BE49-F238E27FC236}">
                <a16:creationId xmlns:a16="http://schemas.microsoft.com/office/drawing/2014/main" id="{82BFC2CE-6160-48A9-9BC9-646D440247E5}"/>
              </a:ext>
            </a:extLst>
          </p:cNvPr>
          <p:cNvSpPr txBox="1"/>
          <p:nvPr/>
        </p:nvSpPr>
        <p:spPr>
          <a:xfrm>
            <a:off x="331200" y="558000"/>
            <a:ext cx="5338080"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Set up the Project Governance </a:t>
            </a:r>
          </a:p>
        </p:txBody>
      </p:sp>
      <p:sp>
        <p:nvSpPr>
          <p:cNvPr id="7" name="Isosceles Triangle 6">
            <a:extLst>
              <a:ext uri="{FF2B5EF4-FFF2-40B4-BE49-F238E27FC236}">
                <a16:creationId xmlns:a16="http://schemas.microsoft.com/office/drawing/2014/main" id="{057863DA-5502-443A-9ECE-EE3A3CF1A2D9}"/>
              </a:ext>
            </a:extLst>
          </p:cNvPr>
          <p:cNvSpPr/>
          <p:nvPr/>
        </p:nvSpPr>
        <p:spPr>
          <a:xfrm>
            <a:off x="1929848" y="2493833"/>
            <a:ext cx="3734882" cy="812799"/>
          </a:xfrm>
          <a:prstGeom prst="triangle">
            <a:avLst>
              <a:gd name="adj" fmla="val 50247"/>
            </a:avLst>
          </a:prstGeom>
          <a:solidFill>
            <a:srgbClr val="AD92C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GB" sz="1600" b="1" dirty="0">
                <a:solidFill>
                  <a:srgbClr val="475C6D"/>
                </a:solidFill>
                <a:latin typeface="Arial" panose="020B0604020202020204" pitchFamily="34" charset="0"/>
                <a:cs typeface="Arial" panose="020B0604020202020204" pitchFamily="34" charset="0"/>
              </a:rPr>
              <a:t>Project Governance</a:t>
            </a:r>
          </a:p>
        </p:txBody>
      </p:sp>
      <p:sp>
        <p:nvSpPr>
          <p:cNvPr id="21" name="Rectangle: Rounded Corners 20">
            <a:extLst>
              <a:ext uri="{FF2B5EF4-FFF2-40B4-BE49-F238E27FC236}">
                <a16:creationId xmlns:a16="http://schemas.microsoft.com/office/drawing/2014/main" id="{582E5C40-B30A-42E9-85D6-2DADDD84FE6F}"/>
              </a:ext>
            </a:extLst>
          </p:cNvPr>
          <p:cNvSpPr/>
          <p:nvPr/>
        </p:nvSpPr>
        <p:spPr>
          <a:xfrm>
            <a:off x="6721225" y="5624634"/>
            <a:ext cx="4889104" cy="443756"/>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pPr lvl="1"/>
            <a:r>
              <a:rPr lang="en-GB" sz="1200" b="1" dirty="0">
                <a:solidFill>
                  <a:schemeClr val="tx2">
                    <a:lumMod val="75000"/>
                  </a:schemeClr>
                </a:solidFill>
                <a:latin typeface="Arial" panose="020B0604020202020204" pitchFamily="34" charset="0"/>
                <a:cs typeface="Arial" panose="020B0604020202020204" pitchFamily="34" charset="0"/>
              </a:rPr>
              <a:t>Helpful Tip </a:t>
            </a:r>
            <a:r>
              <a:rPr lang="en-GB" sz="1200" dirty="0">
                <a:solidFill>
                  <a:schemeClr val="tx2">
                    <a:lumMod val="75000"/>
                  </a:schemeClr>
                </a:solidFill>
                <a:latin typeface="Arial" panose="020B0604020202020204" pitchFamily="34" charset="0"/>
                <a:cs typeface="Arial" panose="020B0604020202020204" pitchFamily="34" charset="0"/>
              </a:rPr>
              <a:t>For further information on Project Governance, look at the </a:t>
            </a:r>
            <a:r>
              <a:rPr lang="en-GB" sz="1200" dirty="0">
                <a:solidFill>
                  <a:srgbClr val="475C6D"/>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Assurance, Governance &amp; Reporting theme</a:t>
            </a:r>
            <a:endParaRPr lang="en-GB" sz="1200" dirty="0">
              <a:solidFill>
                <a:srgbClr val="475C6D"/>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57482D10-6F92-4666-918A-3FD2B0B57A89}"/>
              </a:ext>
            </a:extLst>
          </p:cNvPr>
          <p:cNvPicPr/>
          <p:nvPr/>
        </p:nvPicPr>
        <p:blipFill>
          <a:blip r:embed="rId4">
            <a:extLst>
              <a:ext uri="{28A0092B-C50C-407E-A947-70E740481C1C}">
                <a14:useLocalDpi xmlns:a14="http://schemas.microsoft.com/office/drawing/2010/main" val="0"/>
              </a:ext>
            </a:extLst>
          </a:blip>
          <a:srcRect/>
          <a:stretch/>
        </p:blipFill>
        <p:spPr>
          <a:xfrm>
            <a:off x="11282178" y="5510054"/>
            <a:ext cx="656301" cy="672916"/>
          </a:xfrm>
          <a:prstGeom prst="rect">
            <a:avLst/>
          </a:prstGeom>
          <a:ln>
            <a:noFill/>
          </a:ln>
          <a:effectLst>
            <a:outerShdw blurRad="50800" dist="38100" dir="5400000" algn="t" rotWithShape="0">
              <a:prstClr val="black">
                <a:alpha val="40000"/>
              </a:prstClr>
            </a:outerShdw>
          </a:effectLst>
        </p:spPr>
      </p:pic>
      <p:grpSp>
        <p:nvGrpSpPr>
          <p:cNvPr id="23" name="Text box -people">
            <a:extLst>
              <a:ext uri="{FF2B5EF4-FFF2-40B4-BE49-F238E27FC236}">
                <a16:creationId xmlns:a16="http://schemas.microsoft.com/office/drawing/2014/main" id="{C458BBD0-9403-4D79-9E83-C4D242730DA2}"/>
              </a:ext>
            </a:extLst>
          </p:cNvPr>
          <p:cNvGrpSpPr/>
          <p:nvPr/>
        </p:nvGrpSpPr>
        <p:grpSpPr>
          <a:xfrm>
            <a:off x="2537352" y="3337513"/>
            <a:ext cx="6719031" cy="1453125"/>
            <a:chOff x="3079096" y="1977792"/>
            <a:chExt cx="6719031" cy="3155819"/>
          </a:xfrm>
        </p:grpSpPr>
        <p:grpSp>
          <p:nvGrpSpPr>
            <p:cNvPr id="24" name="Group 23">
              <a:extLst>
                <a:ext uri="{FF2B5EF4-FFF2-40B4-BE49-F238E27FC236}">
                  <a16:creationId xmlns:a16="http://schemas.microsoft.com/office/drawing/2014/main" id="{1EB3F9DE-C233-4B23-A9C3-0CF01E79558F}"/>
                </a:ext>
              </a:extLst>
            </p:cNvPr>
            <p:cNvGrpSpPr/>
            <p:nvPr/>
          </p:nvGrpSpPr>
          <p:grpSpPr>
            <a:xfrm>
              <a:off x="3079096" y="1977792"/>
              <a:ext cx="6719031" cy="3155819"/>
              <a:chOff x="2553147" y="1912859"/>
              <a:chExt cx="6719031" cy="3155819"/>
            </a:xfrm>
          </p:grpSpPr>
          <p:grpSp>
            <p:nvGrpSpPr>
              <p:cNvPr id="26" name="Group 25">
                <a:extLst>
                  <a:ext uri="{FF2B5EF4-FFF2-40B4-BE49-F238E27FC236}">
                    <a16:creationId xmlns:a16="http://schemas.microsoft.com/office/drawing/2014/main" id="{4D622737-2987-484D-BA42-F6D7570F3FD7}"/>
                  </a:ext>
                </a:extLst>
              </p:cNvPr>
              <p:cNvGrpSpPr/>
              <p:nvPr/>
            </p:nvGrpSpPr>
            <p:grpSpPr>
              <a:xfrm>
                <a:off x="2553147" y="1912859"/>
                <a:ext cx="6719031" cy="3155819"/>
                <a:chOff x="2662074" y="1946789"/>
                <a:chExt cx="6719031" cy="3155819"/>
              </a:xfrm>
            </p:grpSpPr>
            <p:sp>
              <p:nvSpPr>
                <p:cNvPr id="28" name="Rectangle 278">
                  <a:extLst>
                    <a:ext uri="{FF2B5EF4-FFF2-40B4-BE49-F238E27FC236}">
                      <a16:creationId xmlns:a16="http://schemas.microsoft.com/office/drawing/2014/main" id="{9ADC2362-F39F-4F6E-B793-42F07222BBCB}"/>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892B7FB4-EFCA-48CD-9C97-7683B904A3AF}"/>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People</a:t>
                  </a:r>
                  <a:endParaRPr lang="en-US" b="1" dirty="0">
                    <a:solidFill>
                      <a:schemeClr val="bg1"/>
                    </a:solidFill>
                    <a:latin typeface="Arial" panose="020B0604020202020204" pitchFamily="34" charset="0"/>
                  </a:endParaRPr>
                </a:p>
              </p:txBody>
            </p:sp>
          </p:grpSp>
          <p:sp>
            <p:nvSpPr>
              <p:cNvPr id="27" name="Rectangle: Rounded Corners 26">
                <a:extLst>
                  <a:ext uri="{FF2B5EF4-FFF2-40B4-BE49-F238E27FC236}">
                    <a16:creationId xmlns:a16="http://schemas.microsoft.com/office/drawing/2014/main" id="{A5B06D3E-B5C0-4C14-9F12-13B5E3FB9B45}"/>
                  </a:ext>
                </a:extLst>
              </p:cNvPr>
              <p:cNvSpPr/>
              <p:nvPr/>
            </p:nvSpPr>
            <p:spPr>
              <a:xfrm>
                <a:off x="2802525" y="2899807"/>
                <a:ext cx="6254685" cy="1921626"/>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latin typeface="Arial" panose="020B0604020202020204" pitchFamily="34" charset="0"/>
                    <a:cs typeface="Arial" panose="020B0604020202020204" pitchFamily="34" charset="0"/>
                  </a:rPr>
                  <a:t>Investing in effective project managers is key to any project. But first, senior management needs to understand their current activities. From this, project governance can establish the goals each PM should achieve. These goals need to be clear, reachable and sustainable.</a:t>
                </a:r>
                <a:endParaRPr lang="en-GB" sz="1200" kern="0" dirty="0">
                  <a:solidFill>
                    <a:schemeClr val="bg1"/>
                  </a:solidFill>
                  <a:latin typeface="Arial" panose="020B0604020202020204" pitchFamily="34" charset="0"/>
                  <a:ea typeface="+mn-lt"/>
                  <a:cs typeface="Arial" panose="020B0604020202020204" pitchFamily="34" charset="0"/>
                </a:endParaRPr>
              </a:p>
            </p:txBody>
          </p:sp>
        </p:grpSp>
        <p:pic>
          <p:nvPicPr>
            <p:cNvPr id="25" name="Graphic 24" descr="Close">
              <a:extLst>
                <a:ext uri="{FF2B5EF4-FFF2-40B4-BE49-F238E27FC236}">
                  <a16:creationId xmlns:a16="http://schemas.microsoft.com/office/drawing/2014/main" id="{4F2EA9E6-D33C-4177-9B15-02810898A9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61488" y="2022758"/>
              <a:ext cx="323931" cy="539462"/>
            </a:xfrm>
            <a:prstGeom prst="roundRect">
              <a:avLst/>
            </a:prstGeom>
          </p:spPr>
        </p:pic>
      </p:grpSp>
      <p:grpSp>
        <p:nvGrpSpPr>
          <p:cNvPr id="30" name="Text box - structure">
            <a:extLst>
              <a:ext uri="{FF2B5EF4-FFF2-40B4-BE49-F238E27FC236}">
                <a16:creationId xmlns:a16="http://schemas.microsoft.com/office/drawing/2014/main" id="{7D16B4CE-6999-469E-94CA-DE1DACB49B22}"/>
              </a:ext>
            </a:extLst>
          </p:cNvPr>
          <p:cNvGrpSpPr/>
          <p:nvPr/>
        </p:nvGrpSpPr>
        <p:grpSpPr>
          <a:xfrm>
            <a:off x="2559454" y="3380425"/>
            <a:ext cx="6719031" cy="1453125"/>
            <a:chOff x="3079096" y="1977792"/>
            <a:chExt cx="6719031" cy="3155819"/>
          </a:xfrm>
        </p:grpSpPr>
        <p:grpSp>
          <p:nvGrpSpPr>
            <p:cNvPr id="31" name="Group 30">
              <a:extLst>
                <a:ext uri="{FF2B5EF4-FFF2-40B4-BE49-F238E27FC236}">
                  <a16:creationId xmlns:a16="http://schemas.microsoft.com/office/drawing/2014/main" id="{634F1970-4560-4EFF-BC3A-6D7FA5DCB3D8}"/>
                </a:ext>
              </a:extLst>
            </p:cNvPr>
            <p:cNvGrpSpPr/>
            <p:nvPr/>
          </p:nvGrpSpPr>
          <p:grpSpPr>
            <a:xfrm>
              <a:off x="3079096" y="1977792"/>
              <a:ext cx="6719031" cy="3155819"/>
              <a:chOff x="2553147" y="1912859"/>
              <a:chExt cx="6719031" cy="3155819"/>
            </a:xfrm>
          </p:grpSpPr>
          <p:grpSp>
            <p:nvGrpSpPr>
              <p:cNvPr id="33" name="Group 32">
                <a:extLst>
                  <a:ext uri="{FF2B5EF4-FFF2-40B4-BE49-F238E27FC236}">
                    <a16:creationId xmlns:a16="http://schemas.microsoft.com/office/drawing/2014/main" id="{8CFA672B-D66D-4742-9F1C-A6B8F1ECAA7A}"/>
                  </a:ext>
                </a:extLst>
              </p:cNvPr>
              <p:cNvGrpSpPr/>
              <p:nvPr/>
            </p:nvGrpSpPr>
            <p:grpSpPr>
              <a:xfrm>
                <a:off x="2553147" y="1912859"/>
                <a:ext cx="6719031" cy="3155819"/>
                <a:chOff x="2662074" y="1946789"/>
                <a:chExt cx="6719031" cy="3155819"/>
              </a:xfrm>
            </p:grpSpPr>
            <p:sp>
              <p:nvSpPr>
                <p:cNvPr id="35" name="Rectangle 278">
                  <a:extLst>
                    <a:ext uri="{FF2B5EF4-FFF2-40B4-BE49-F238E27FC236}">
                      <a16:creationId xmlns:a16="http://schemas.microsoft.com/office/drawing/2014/main" id="{80CEF352-AFC3-41F7-A285-442774638175}"/>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id="{12590024-F9BF-4BE2-A908-C1AE59941919}"/>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Structure</a:t>
                  </a:r>
                  <a:endParaRPr lang="en-US" b="1" dirty="0">
                    <a:solidFill>
                      <a:schemeClr val="bg1"/>
                    </a:solidFill>
                    <a:latin typeface="Arial" panose="020B0604020202020204" pitchFamily="34" charset="0"/>
                  </a:endParaRPr>
                </a:p>
              </p:txBody>
            </p:sp>
          </p:grpSp>
          <p:sp>
            <p:nvSpPr>
              <p:cNvPr id="34" name="Rectangle: Rounded Corners 33">
                <a:extLst>
                  <a:ext uri="{FF2B5EF4-FFF2-40B4-BE49-F238E27FC236}">
                    <a16:creationId xmlns:a16="http://schemas.microsoft.com/office/drawing/2014/main" id="{7D45CFAE-C565-47D5-B82B-F520B330C05B}"/>
                  </a:ext>
                </a:extLst>
              </p:cNvPr>
              <p:cNvSpPr/>
              <p:nvPr/>
            </p:nvSpPr>
            <p:spPr>
              <a:xfrm>
                <a:off x="2802525" y="2899807"/>
                <a:ext cx="6254685" cy="1921626"/>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latin typeface="Arial" panose="020B0604020202020204" pitchFamily="34" charset="0"/>
                    <a:cs typeface="Arial" panose="020B0604020202020204" pitchFamily="34" charset="0"/>
                  </a:rPr>
                  <a:t>The organisation’s structure and environment have to support the project. That means senior management is willing to invest time and energy to establish a vision for project managers to take forward. The “structure” element of project governance describes not just the immediate project team, but the organisation as a whole.</a:t>
                </a:r>
                <a:endParaRPr lang="en-GB" sz="1200" kern="0" dirty="0">
                  <a:solidFill>
                    <a:schemeClr val="bg1"/>
                  </a:solidFill>
                  <a:latin typeface="Arial" panose="020B0604020202020204" pitchFamily="34" charset="0"/>
                  <a:ea typeface="+mn-lt"/>
                  <a:cs typeface="Arial" panose="020B0604020202020204" pitchFamily="34" charset="0"/>
                </a:endParaRPr>
              </a:p>
            </p:txBody>
          </p:sp>
        </p:grpSp>
        <p:pic>
          <p:nvPicPr>
            <p:cNvPr id="32" name="Graphic 31" descr="Close">
              <a:extLst>
                <a:ext uri="{FF2B5EF4-FFF2-40B4-BE49-F238E27FC236}">
                  <a16:creationId xmlns:a16="http://schemas.microsoft.com/office/drawing/2014/main" id="{2EC7A653-D287-4C09-960C-421EE32535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61488" y="2022758"/>
              <a:ext cx="323931" cy="539462"/>
            </a:xfrm>
            <a:prstGeom prst="roundRect">
              <a:avLst/>
            </a:prstGeom>
          </p:spPr>
        </p:pic>
      </p:grpSp>
      <p:grpSp>
        <p:nvGrpSpPr>
          <p:cNvPr id="37" name="Text box - info">
            <a:extLst>
              <a:ext uri="{FF2B5EF4-FFF2-40B4-BE49-F238E27FC236}">
                <a16:creationId xmlns:a16="http://schemas.microsoft.com/office/drawing/2014/main" id="{8008C35F-AC92-4173-AB59-FB698B9F9E53}"/>
              </a:ext>
            </a:extLst>
          </p:cNvPr>
          <p:cNvGrpSpPr/>
          <p:nvPr/>
        </p:nvGrpSpPr>
        <p:grpSpPr>
          <a:xfrm>
            <a:off x="2559454" y="3380425"/>
            <a:ext cx="6719031" cy="1453125"/>
            <a:chOff x="3079096" y="1977792"/>
            <a:chExt cx="6719031" cy="3155819"/>
          </a:xfrm>
        </p:grpSpPr>
        <p:grpSp>
          <p:nvGrpSpPr>
            <p:cNvPr id="38" name="Group 37">
              <a:extLst>
                <a:ext uri="{FF2B5EF4-FFF2-40B4-BE49-F238E27FC236}">
                  <a16:creationId xmlns:a16="http://schemas.microsoft.com/office/drawing/2014/main" id="{18FF62D4-6BED-4E42-9A59-9ACC2DD5E3C6}"/>
                </a:ext>
              </a:extLst>
            </p:cNvPr>
            <p:cNvGrpSpPr/>
            <p:nvPr/>
          </p:nvGrpSpPr>
          <p:grpSpPr>
            <a:xfrm>
              <a:off x="3079096" y="1977792"/>
              <a:ext cx="6719031" cy="3155819"/>
              <a:chOff x="2553147" y="1912859"/>
              <a:chExt cx="6719031" cy="3155819"/>
            </a:xfrm>
          </p:grpSpPr>
          <p:grpSp>
            <p:nvGrpSpPr>
              <p:cNvPr id="40" name="Group 39">
                <a:extLst>
                  <a:ext uri="{FF2B5EF4-FFF2-40B4-BE49-F238E27FC236}">
                    <a16:creationId xmlns:a16="http://schemas.microsoft.com/office/drawing/2014/main" id="{A7C8C996-3B4E-4B38-9882-92E0A8C93221}"/>
                  </a:ext>
                </a:extLst>
              </p:cNvPr>
              <p:cNvGrpSpPr/>
              <p:nvPr/>
            </p:nvGrpSpPr>
            <p:grpSpPr>
              <a:xfrm>
                <a:off x="2553147" y="1912859"/>
                <a:ext cx="6719031" cy="3155819"/>
                <a:chOff x="2662074" y="1946789"/>
                <a:chExt cx="6719031" cy="3155819"/>
              </a:xfrm>
            </p:grpSpPr>
            <p:sp>
              <p:nvSpPr>
                <p:cNvPr id="42" name="Rectangle 278">
                  <a:extLst>
                    <a:ext uri="{FF2B5EF4-FFF2-40B4-BE49-F238E27FC236}">
                      <a16:creationId xmlns:a16="http://schemas.microsoft.com/office/drawing/2014/main" id="{8E14B7EF-BC1E-49EB-AB8D-69C198F6601A}"/>
                    </a:ext>
                  </a:extLst>
                </p:cNvPr>
                <p:cNvSpPr/>
                <p:nvPr/>
              </p:nvSpPr>
              <p:spPr>
                <a:xfrm>
                  <a:off x="2662074" y="2288848"/>
                  <a:ext cx="6707980" cy="2813760"/>
                </a:xfrm>
                <a:prstGeom prst="roundRect">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B343B15D-0C72-4554-BAFC-BBED759F73B9}"/>
                    </a:ext>
                  </a:extLst>
                </p:cNvPr>
                <p:cNvSpPr txBox="1"/>
                <p:nvPr/>
              </p:nvSpPr>
              <p:spPr>
                <a:xfrm>
                  <a:off x="2662074" y="1946789"/>
                  <a:ext cx="6719031" cy="73952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Information</a:t>
                  </a:r>
                  <a:endParaRPr lang="en-US" b="1" dirty="0">
                    <a:solidFill>
                      <a:schemeClr val="bg1"/>
                    </a:solidFill>
                    <a:latin typeface="Arial" panose="020B0604020202020204" pitchFamily="34" charset="0"/>
                  </a:endParaRPr>
                </a:p>
              </p:txBody>
            </p:sp>
          </p:grpSp>
          <p:sp>
            <p:nvSpPr>
              <p:cNvPr id="41" name="Rectangle: Rounded Corners 40">
                <a:extLst>
                  <a:ext uri="{FF2B5EF4-FFF2-40B4-BE49-F238E27FC236}">
                    <a16:creationId xmlns:a16="http://schemas.microsoft.com/office/drawing/2014/main" id="{B58A9573-05A7-4683-8A54-D2BA271AA640}"/>
                  </a:ext>
                </a:extLst>
              </p:cNvPr>
              <p:cNvSpPr/>
              <p:nvPr/>
            </p:nvSpPr>
            <p:spPr>
              <a:xfrm>
                <a:off x="2802525" y="2899807"/>
                <a:ext cx="6254685" cy="1921626"/>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latin typeface="Arial" panose="020B0604020202020204" pitchFamily="34" charset="0"/>
                    <a:cs typeface="Arial" panose="020B0604020202020204" pitchFamily="34" charset="0"/>
                  </a:rPr>
                  <a:t>While it’s important to understand people, the process is even more important. Regardless of how many goals are set or what the vision is, every project will suffer without clear and consistent information sharing.</a:t>
                </a:r>
                <a:endParaRPr lang="en-GB" sz="1200" kern="0" dirty="0">
                  <a:solidFill>
                    <a:schemeClr val="bg1"/>
                  </a:solidFill>
                  <a:latin typeface="Arial" panose="020B0604020202020204" pitchFamily="34" charset="0"/>
                  <a:ea typeface="+mn-lt"/>
                  <a:cs typeface="Arial" panose="020B0604020202020204" pitchFamily="34" charset="0"/>
                </a:endParaRPr>
              </a:p>
            </p:txBody>
          </p:sp>
        </p:grpSp>
        <p:pic>
          <p:nvPicPr>
            <p:cNvPr id="39" name="Graphic 38" descr="Close">
              <a:extLst>
                <a:ext uri="{FF2B5EF4-FFF2-40B4-BE49-F238E27FC236}">
                  <a16:creationId xmlns:a16="http://schemas.microsoft.com/office/drawing/2014/main" id="{300599AF-8D43-47B5-BCB0-F32FB1DCA6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61488" y="2022758"/>
              <a:ext cx="323931" cy="539462"/>
            </a:xfrm>
            <a:prstGeom prst="roundRect">
              <a:avLst/>
            </a:prstGeom>
          </p:spPr>
        </p:pic>
      </p:grpSp>
      <p:sp>
        <p:nvSpPr>
          <p:cNvPr id="13" name="TextBox 12">
            <a:extLst>
              <a:ext uri="{FF2B5EF4-FFF2-40B4-BE49-F238E27FC236}">
                <a16:creationId xmlns:a16="http://schemas.microsoft.com/office/drawing/2014/main" id="{71D0E4CE-7C44-B53F-1377-4A83AD78D987}"/>
              </a:ext>
            </a:extLst>
          </p:cNvPr>
          <p:cNvSpPr txBox="1"/>
          <p:nvPr/>
        </p:nvSpPr>
        <p:spPr>
          <a:xfrm>
            <a:off x="1840153" y="5618534"/>
            <a:ext cx="6792684" cy="338554"/>
          </a:xfrm>
          <a:prstGeom prst="rect">
            <a:avLst/>
          </a:prstGeom>
          <a:noFill/>
        </p:spPr>
        <p:txBody>
          <a:bodyPr wrap="square">
            <a:spAutoFit/>
          </a:bodyPr>
          <a:lstStyle/>
          <a:p>
            <a:pPr algn="just"/>
            <a:r>
              <a:rPr lang="en-GB" sz="1600" b="1" i="1" dirty="0">
                <a:solidFill>
                  <a:srgbClr val="485E6D"/>
                </a:solidFill>
                <a:latin typeface="Arial" panose="020B0604020202020204" pitchFamily="34" charset="0"/>
                <a:cs typeface="Arial" panose="020B0604020202020204" pitchFamily="34" charset="0"/>
              </a:rPr>
              <a:t>Click on each pillar to see more detail. </a:t>
            </a:r>
          </a:p>
        </p:txBody>
      </p:sp>
    </p:spTree>
    <p:extLst>
      <p:ext uri="{BB962C8B-B14F-4D97-AF65-F5344CB8AC3E}">
        <p14:creationId xmlns:p14="http://schemas.microsoft.com/office/powerpoint/2010/main" val="36908461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1.11111E-6 L -0.00013 -0.23866 " pathEditMode="relative" rAng="0" ptsTypes="AA">
                                      <p:cBhvr>
                                        <p:cTn id="6" dur="2000" fill="hold"/>
                                        <p:tgtEl>
                                          <p:spTgt spid="2"/>
                                        </p:tgtEl>
                                        <p:attrNameLst>
                                          <p:attrName>ppt_x</p:attrName>
                                          <p:attrName>ppt_y</p:attrName>
                                        </p:attrNameLst>
                                      </p:cBhvr>
                                      <p:rCtr x="-13" y="-1194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013 -0.23866 L -1.875E-6 1.11111E-6 " pathEditMode="relative" rAng="0" ptsTypes="AA">
                                      <p:cBhvr>
                                        <p:cTn id="10" dur="2000" fill="hold"/>
                                        <p:tgtEl>
                                          <p:spTgt spid="2"/>
                                        </p:tgtEl>
                                        <p:attrNameLst>
                                          <p:attrName>ppt_x</p:attrName>
                                          <p:attrName>ppt_y</p:attrName>
                                        </p:attrNameLst>
                                      </p:cBhvr>
                                      <p:rCtr x="0" y="11921"/>
                                    </p:animMotion>
                                  </p:childTnLst>
                                </p:cTn>
                              </p:par>
                            </p:childTnLst>
                          </p:cTn>
                        </p:par>
                      </p:childTnLst>
                    </p:cTn>
                  </p:par>
                </p:childTnLst>
              </p:cTn>
              <p:nextCondLst>
                <p:cond evt="onClick" delay="0">
                  <p:tgtEl>
                    <p:spTgt spid="60"/>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p:stCondLst>
                        <p:cond delay="0"/>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500" fill="hold"/>
                                        <p:tgtEl>
                                          <p:spTgt spid="37"/>
                                        </p:tgtEl>
                                        <p:attrNameLst>
                                          <p:attrName>ppt_x</p:attrName>
                                        </p:attrNameLst>
                                      </p:cBhvr>
                                      <p:tavLst>
                                        <p:tav tm="0">
                                          <p:val>
                                            <p:strVal val="#ppt_x"/>
                                          </p:val>
                                        </p:tav>
                                        <p:tav tm="100000">
                                          <p:val>
                                            <p:strVal val="#ppt_x"/>
                                          </p:val>
                                        </p:tav>
                                      </p:tavLst>
                                    </p:anim>
                                    <p:anim calcmode="lin" valueType="num">
                                      <p:cBhvr additive="base">
                                        <p:cTn id="1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8"/>
                  </p:tgtEl>
                </p:cond>
              </p:nextCondLst>
            </p:seq>
            <p:seq concurrent="1" nextAc="seek">
              <p:cTn id="18" restart="whenNotActive" fill="hold" evtFilter="cancelBubble" nodeType="interactiveSeq">
                <p:stCondLst>
                  <p:cond evt="onClick" delay="0">
                    <p:tgtEl>
                      <p:spTgt spid="37"/>
                    </p:tgtEl>
                  </p:cond>
                </p:stCondLst>
                <p:endSync evt="end" delay="0">
                  <p:rtn val="all"/>
                </p:endSync>
                <p:childTnLst>
                  <p:par>
                    <p:cTn id="19" fill="hold">
                      <p:stCondLst>
                        <p:cond delay="0"/>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37"/>
                                        </p:tgtEl>
                                        <p:attrNameLst>
                                          <p:attrName>ppt_x</p:attrName>
                                        </p:attrNameLst>
                                      </p:cBhvr>
                                      <p:tavLst>
                                        <p:tav tm="0">
                                          <p:val>
                                            <p:strVal val="ppt_x"/>
                                          </p:val>
                                        </p:tav>
                                        <p:tav tm="100000">
                                          <p:val>
                                            <p:strVal val="ppt_x"/>
                                          </p:val>
                                        </p:tav>
                                      </p:tavLst>
                                    </p:anim>
                                    <p:anim calcmode="lin" valueType="num">
                                      <p:cBhvr additive="base">
                                        <p:cTn id="23" dur="500"/>
                                        <p:tgtEl>
                                          <p:spTgt spid="37"/>
                                        </p:tgtEl>
                                        <p:attrNameLst>
                                          <p:attrName>ppt_y</p:attrName>
                                        </p:attrNameLst>
                                      </p:cBhvr>
                                      <p:tavLst>
                                        <p:tav tm="0">
                                          <p:val>
                                            <p:strVal val="ppt_y"/>
                                          </p:val>
                                        </p:tav>
                                        <p:tav tm="100000">
                                          <p:val>
                                            <p:strVal val="1+ppt_h/2"/>
                                          </p:val>
                                        </p:tav>
                                      </p:tavLst>
                                    </p:anim>
                                    <p:set>
                                      <p:cBhvr>
                                        <p:cTn id="24"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5" restart="whenNotActive" fill="hold" evtFilter="cancelBubble" nodeType="interactiveSeq">
                <p:stCondLst>
                  <p:cond evt="onClick" delay="0">
                    <p:tgtEl>
                      <p:spTgt spid="8"/>
                    </p:tgtEl>
                  </p:cond>
                </p:stCondLst>
                <p:endSync evt="end" delay="0">
                  <p:rtn val="all"/>
                </p:endSync>
                <p:childTnLst>
                  <p:par>
                    <p:cTn id="26" fill="hold">
                      <p:stCondLst>
                        <p:cond delay="0"/>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fill="hold"/>
                                        <p:tgtEl>
                                          <p:spTgt spid="30"/>
                                        </p:tgtEl>
                                        <p:attrNameLst>
                                          <p:attrName>ppt_x</p:attrName>
                                        </p:attrNameLst>
                                      </p:cBhvr>
                                      <p:tavLst>
                                        <p:tav tm="0">
                                          <p:val>
                                            <p:strVal val="#ppt_x"/>
                                          </p:val>
                                        </p:tav>
                                        <p:tav tm="100000">
                                          <p:val>
                                            <p:strVal val="#ppt_x"/>
                                          </p:val>
                                        </p:tav>
                                      </p:tavLst>
                                    </p:anim>
                                    <p:anim calcmode="lin" valueType="num">
                                      <p:cBhvr additive="base">
                                        <p:cTn id="3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30"/>
                    </p:tgtEl>
                  </p:cond>
                </p:stCondLst>
                <p:endSync evt="end" delay="0">
                  <p:rtn val="all"/>
                </p:endSync>
                <p:childTnLst>
                  <p:par>
                    <p:cTn id="33" fill="hold">
                      <p:stCondLst>
                        <p:cond delay="0"/>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30"/>
                                        </p:tgtEl>
                                        <p:attrNameLst>
                                          <p:attrName>ppt_x</p:attrName>
                                        </p:attrNameLst>
                                      </p:cBhvr>
                                      <p:tavLst>
                                        <p:tav tm="0">
                                          <p:val>
                                            <p:strVal val="ppt_x"/>
                                          </p:val>
                                        </p:tav>
                                        <p:tav tm="100000">
                                          <p:val>
                                            <p:strVal val="ppt_x"/>
                                          </p:val>
                                        </p:tav>
                                      </p:tavLst>
                                    </p:anim>
                                    <p:anim calcmode="lin" valueType="num">
                                      <p:cBhvr additive="base">
                                        <p:cTn id="37" dur="500"/>
                                        <p:tgtEl>
                                          <p:spTgt spid="30"/>
                                        </p:tgtEl>
                                        <p:attrNameLst>
                                          <p:attrName>ppt_y</p:attrName>
                                        </p:attrNameLst>
                                      </p:cBhvr>
                                      <p:tavLst>
                                        <p:tav tm="0">
                                          <p:val>
                                            <p:strVal val="ppt_y"/>
                                          </p:val>
                                        </p:tav>
                                        <p:tav tm="100000">
                                          <p:val>
                                            <p:strVal val="1+ppt_h/2"/>
                                          </p:val>
                                        </p:tav>
                                      </p:tavLst>
                                    </p:anim>
                                    <p:set>
                                      <p:cBhvr>
                                        <p:cTn id="3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9" restart="whenNotActive" fill="hold" evtFilter="cancelBubble" nodeType="interactiveSeq">
                <p:stCondLst>
                  <p:cond evt="onClick" delay="0">
                    <p:tgtEl>
                      <p:spTgt spid="17"/>
                    </p:tgtEl>
                  </p:cond>
                </p:stCondLst>
                <p:endSync evt="end" delay="0">
                  <p:rtn val="all"/>
                </p:endSync>
                <p:childTnLst>
                  <p:par>
                    <p:cTn id="40" fill="hold">
                      <p:stCondLst>
                        <p:cond delay="0"/>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7"/>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2" presetClass="exit" presetSubtype="4" fill="hold" nodeType="clickEffect">
                                  <p:stCondLst>
                                    <p:cond delay="0"/>
                                  </p:stCondLst>
                                  <p:childTnLst>
                                    <p:anim calcmode="lin" valueType="num">
                                      <p:cBhvr additive="base">
                                        <p:cTn id="50" dur="500"/>
                                        <p:tgtEl>
                                          <p:spTgt spid="23"/>
                                        </p:tgtEl>
                                        <p:attrNameLst>
                                          <p:attrName>ppt_x</p:attrName>
                                        </p:attrNameLst>
                                      </p:cBhvr>
                                      <p:tavLst>
                                        <p:tav tm="0">
                                          <p:val>
                                            <p:strVal val="ppt_x"/>
                                          </p:val>
                                        </p:tav>
                                        <p:tav tm="100000">
                                          <p:val>
                                            <p:strVal val="ppt_x"/>
                                          </p:val>
                                        </p:tav>
                                      </p:tavLst>
                                    </p:anim>
                                    <p:anim calcmode="lin" valueType="num">
                                      <p:cBhvr additive="base">
                                        <p:cTn id="51" dur="500"/>
                                        <p:tgtEl>
                                          <p:spTgt spid="23"/>
                                        </p:tgtEl>
                                        <p:attrNameLst>
                                          <p:attrName>ppt_y</p:attrName>
                                        </p:attrNameLst>
                                      </p:cBhvr>
                                      <p:tavLst>
                                        <p:tav tm="0">
                                          <p:val>
                                            <p:strVal val="ppt_y"/>
                                          </p:val>
                                        </p:tav>
                                        <p:tav tm="100000">
                                          <p:val>
                                            <p:strVal val="1+ppt_h/2"/>
                                          </p:val>
                                        </p:tav>
                                      </p:tavLst>
                                    </p:anim>
                                    <p:set>
                                      <p:cBhvr>
                                        <p:cTn id="52"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62" name="TextBox 61">
            <a:extLst>
              <a:ext uri="{FF2B5EF4-FFF2-40B4-BE49-F238E27FC236}">
                <a16:creationId xmlns:a16="http://schemas.microsoft.com/office/drawing/2014/main" id="{C138754E-BDD1-44E3-AD99-9AC590E5CC69}"/>
              </a:ext>
            </a:extLst>
          </p:cNvPr>
          <p:cNvSpPr txBox="1"/>
          <p:nvPr/>
        </p:nvSpPr>
        <p:spPr>
          <a:xfrm>
            <a:off x="641684" y="6448731"/>
            <a:ext cx="21336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Project governance</a:t>
            </a:r>
          </a:p>
        </p:txBody>
      </p:sp>
      <p:sp>
        <p:nvSpPr>
          <p:cNvPr id="54" name="TextBox 53">
            <a:extLst>
              <a:ext uri="{FF2B5EF4-FFF2-40B4-BE49-F238E27FC236}">
                <a16:creationId xmlns:a16="http://schemas.microsoft.com/office/drawing/2014/main" id="{8588A0EA-DBA2-4E1B-9EAA-28227808E87E}"/>
              </a:ext>
            </a:extLst>
          </p:cNvPr>
          <p:cNvSpPr txBox="1"/>
          <p:nvPr/>
        </p:nvSpPr>
        <p:spPr>
          <a:xfrm>
            <a:off x="9367096" y="6448731"/>
            <a:ext cx="2339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Problem definition</a:t>
            </a:r>
          </a:p>
        </p:txBody>
      </p:sp>
      <p:sp>
        <p:nvSpPr>
          <p:cNvPr id="56" name="TextBox 55">
            <a:extLst>
              <a:ext uri="{FF2B5EF4-FFF2-40B4-BE49-F238E27FC236}">
                <a16:creationId xmlns:a16="http://schemas.microsoft.com/office/drawing/2014/main" id="{82BFC2CE-6160-48A9-9BC9-646D440247E5}"/>
              </a:ext>
            </a:extLst>
          </p:cNvPr>
          <p:cNvSpPr txBox="1"/>
          <p:nvPr/>
        </p:nvSpPr>
        <p:spPr>
          <a:xfrm>
            <a:off x="331200" y="558000"/>
            <a:ext cx="53380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Roles &amp; Responsibilities</a:t>
            </a:r>
          </a:p>
        </p:txBody>
      </p:sp>
      <p:sp>
        <p:nvSpPr>
          <p:cNvPr id="44" name="TextBox 43">
            <a:extLst>
              <a:ext uri="{FF2B5EF4-FFF2-40B4-BE49-F238E27FC236}">
                <a16:creationId xmlns:a16="http://schemas.microsoft.com/office/drawing/2014/main" id="{1EE76211-BD93-4EC2-910F-2F1AD1134962}"/>
              </a:ext>
            </a:extLst>
          </p:cNvPr>
          <p:cNvSpPr txBox="1"/>
          <p:nvPr/>
        </p:nvSpPr>
        <p:spPr>
          <a:xfrm>
            <a:off x="331199" y="2633212"/>
            <a:ext cx="6735426" cy="830997"/>
          </a:xfrm>
          <a:prstGeom prst="rect">
            <a:avLst/>
          </a:prstGeom>
          <a:noFill/>
        </p:spPr>
        <p:txBody>
          <a:bodyPr wrap="square" rtlCol="0">
            <a:spAutoFit/>
          </a:bodyPr>
          <a:lstStyle/>
          <a:p>
            <a:r>
              <a:rPr lang="en-GB" sz="1600" dirty="0">
                <a:solidFill>
                  <a:srgbClr val="475C6D"/>
                </a:solidFill>
                <a:latin typeface="Arial" panose="020B0604020202020204" pitchFamily="34" charset="0"/>
                <a:cs typeface="Arial" panose="020B0604020202020204" pitchFamily="34" charset="0"/>
              </a:rPr>
              <a:t>Project stakeholders are listed along the top of the chart and mapped against the tasks for delivering the project and the responsibility they will take.</a:t>
            </a:r>
            <a:endParaRPr lang="en-GB" sz="1600" dirty="0">
              <a:solidFill>
                <a:srgbClr val="475C6D"/>
              </a:solidFill>
              <a:latin typeface="Arial" panose="020B0604020202020204" pitchFamily="34" charset="0"/>
            </a:endParaRPr>
          </a:p>
        </p:txBody>
      </p:sp>
      <p:pic>
        <p:nvPicPr>
          <p:cNvPr id="46" name="Picture 45" descr="A screenshot of a cell phone&#10;&#10;Description automatically generated">
            <a:extLst>
              <a:ext uri="{FF2B5EF4-FFF2-40B4-BE49-F238E27FC236}">
                <a16:creationId xmlns:a16="http://schemas.microsoft.com/office/drawing/2014/main" id="{01657B88-634F-4571-8467-7DA320511539}"/>
              </a:ext>
            </a:extLst>
          </p:cNvPr>
          <p:cNvPicPr>
            <a:picLocks noChangeAspect="1"/>
          </p:cNvPicPr>
          <p:nvPr/>
        </p:nvPicPr>
        <p:blipFill rotWithShape="1">
          <a:blip r:embed="rId3">
            <a:extLst>
              <a:ext uri="{28A0092B-C50C-407E-A947-70E740481C1C}">
                <a14:useLocalDpi xmlns:a14="http://schemas.microsoft.com/office/drawing/2010/main" val="0"/>
              </a:ext>
            </a:extLst>
          </a:blip>
          <a:srcRect l="2610" t="2434" r="2229" b="9450"/>
          <a:stretch/>
        </p:blipFill>
        <p:spPr>
          <a:xfrm>
            <a:off x="7247607" y="2756166"/>
            <a:ext cx="3618661" cy="3360559"/>
          </a:xfrm>
          <a:prstGeom prst="rect">
            <a:avLst/>
          </a:prstGeom>
        </p:spPr>
      </p:pic>
      <p:sp>
        <p:nvSpPr>
          <p:cNvPr id="3" name="Rectangle 2">
            <a:extLst>
              <a:ext uri="{FF2B5EF4-FFF2-40B4-BE49-F238E27FC236}">
                <a16:creationId xmlns:a16="http://schemas.microsoft.com/office/drawing/2014/main" id="{CD42EAAF-6D16-42FC-ADE2-7708403CA6E8}"/>
              </a:ext>
            </a:extLst>
          </p:cNvPr>
          <p:cNvSpPr/>
          <p:nvPr/>
        </p:nvSpPr>
        <p:spPr>
          <a:xfrm>
            <a:off x="331200" y="1228977"/>
            <a:ext cx="10535068" cy="1569660"/>
          </a:xfrm>
          <a:prstGeom prst="rect">
            <a:avLst/>
          </a:prstGeom>
        </p:spPr>
        <p:txBody>
          <a:bodyPr wrap="square">
            <a:spAutoFit/>
          </a:bodyPr>
          <a:lstStyle/>
          <a:p>
            <a:r>
              <a:rPr lang="en-GB" sz="1600" dirty="0">
                <a:solidFill>
                  <a:srgbClr val="475C6D"/>
                </a:solidFill>
                <a:latin typeface="Arial" panose="020B0604020202020204" pitchFamily="34" charset="0"/>
                <a:cs typeface="Arial" panose="020B0604020202020204" pitchFamily="34" charset="0"/>
              </a:rPr>
              <a:t>A project should have defined and agreed roles and responsibilities within an organisation structure that engages the business, user and supplier stakeholder interests.  </a:t>
            </a:r>
          </a:p>
          <a:p>
            <a:endParaRPr lang="en-GB" sz="1600" dirty="0">
              <a:solidFill>
                <a:srgbClr val="475C6D"/>
              </a:solidFill>
              <a:latin typeface="Arial" panose="020B0604020202020204" pitchFamily="34" charset="0"/>
              <a:cs typeface="Arial" panose="020B0604020202020204" pitchFamily="34" charset="0"/>
            </a:endParaRPr>
          </a:p>
          <a:p>
            <a:r>
              <a:rPr lang="en-GB" sz="1600" dirty="0">
                <a:solidFill>
                  <a:srgbClr val="475C6D"/>
                </a:solidFill>
                <a:latin typeface="Arial" panose="020B0604020202020204" pitchFamily="34" charset="0"/>
                <a:cs typeface="Arial" panose="020B0604020202020204" pitchFamily="34" charset="0"/>
              </a:rPr>
              <a:t>Each role will have different responsibilities within the project and one way of defining these is to use a responsibility matrix, for example the </a:t>
            </a:r>
            <a:r>
              <a:rPr lang="en-GB" sz="1600" b="1" dirty="0">
                <a:solidFill>
                  <a:srgbClr val="475C6D"/>
                </a:solidFill>
                <a:latin typeface="Arial" panose="020B0604020202020204" pitchFamily="34" charset="0"/>
                <a:cs typeface="Arial" panose="020B0604020202020204" pitchFamily="34" charset="0"/>
              </a:rPr>
              <a:t>RACI model </a:t>
            </a:r>
            <a:r>
              <a:rPr lang="en-GB" sz="1600" dirty="0">
                <a:solidFill>
                  <a:srgbClr val="475C6D"/>
                </a:solidFill>
                <a:latin typeface="Arial" panose="020B0604020202020204" pitchFamily="34" charset="0"/>
                <a:cs typeface="Arial" panose="020B0604020202020204" pitchFamily="34" charset="0"/>
              </a:rPr>
              <a:t>as shown below.</a:t>
            </a:r>
          </a:p>
          <a:p>
            <a:endParaRPr lang="en-GB" sz="1600" dirty="0">
              <a:solidFill>
                <a:srgbClr val="475C6D"/>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56704B78-EEFE-49F2-97CC-B18E836BF0AD}"/>
              </a:ext>
            </a:extLst>
          </p:cNvPr>
          <p:cNvGrpSpPr/>
          <p:nvPr/>
        </p:nvGrpSpPr>
        <p:grpSpPr>
          <a:xfrm>
            <a:off x="6153114" y="6987617"/>
            <a:ext cx="2962580" cy="960542"/>
            <a:chOff x="6153114" y="5316732"/>
            <a:chExt cx="2962580" cy="960542"/>
          </a:xfrm>
        </p:grpSpPr>
        <p:sp>
          <p:nvSpPr>
            <p:cNvPr id="59" name="Rectangle: Rounded Corners 58">
              <a:extLst>
                <a:ext uri="{FF2B5EF4-FFF2-40B4-BE49-F238E27FC236}">
                  <a16:creationId xmlns:a16="http://schemas.microsoft.com/office/drawing/2014/main" id="{9398C195-F347-4A59-B20D-27AC8E6D82D2}"/>
                </a:ext>
              </a:extLst>
            </p:cNvPr>
            <p:cNvSpPr/>
            <p:nvPr/>
          </p:nvSpPr>
          <p:spPr>
            <a:xfrm>
              <a:off x="6153114" y="5983076"/>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Project delivery</a:t>
              </a:r>
            </a:p>
          </p:txBody>
        </p:sp>
        <p:sp>
          <p:nvSpPr>
            <p:cNvPr id="63" name="Rectangle: Rounded Corners 62">
              <a:extLst>
                <a:ext uri="{FF2B5EF4-FFF2-40B4-BE49-F238E27FC236}">
                  <a16:creationId xmlns:a16="http://schemas.microsoft.com/office/drawing/2014/main" id="{79A0CFA2-4E22-43CC-AB72-84CD220F8FDD}"/>
                </a:ext>
              </a:extLst>
            </p:cNvPr>
            <p:cNvSpPr/>
            <p:nvPr/>
          </p:nvSpPr>
          <p:spPr>
            <a:xfrm>
              <a:off x="6153114" y="5316732"/>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Project structure &amp; governance</a:t>
              </a:r>
            </a:p>
          </p:txBody>
        </p:sp>
        <p:sp>
          <p:nvSpPr>
            <p:cNvPr id="61" name="Rectangle: Rounded Corners 60">
              <a:extLst>
                <a:ext uri="{FF2B5EF4-FFF2-40B4-BE49-F238E27FC236}">
                  <a16:creationId xmlns:a16="http://schemas.microsoft.com/office/drawing/2014/main" id="{6AD2D386-B4D1-44D6-802D-6F076DF573E9}"/>
                </a:ext>
              </a:extLst>
            </p:cNvPr>
            <p:cNvSpPr/>
            <p:nvPr/>
          </p:nvSpPr>
          <p:spPr>
            <a:xfrm>
              <a:off x="6153114" y="5649904"/>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Planning for success</a:t>
              </a:r>
            </a:p>
          </p:txBody>
        </p:sp>
      </p:grpSp>
      <p:pic>
        <p:nvPicPr>
          <p:cNvPr id="6" name="Picture 5">
            <a:extLst>
              <a:ext uri="{FF2B5EF4-FFF2-40B4-BE49-F238E27FC236}">
                <a16:creationId xmlns:a16="http://schemas.microsoft.com/office/drawing/2014/main" id="{5757796F-23C4-D6EA-F376-C56A41F79F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59540" y="3464209"/>
            <a:ext cx="5878743" cy="2262301"/>
          </a:xfrm>
          <a:prstGeom prst="rect">
            <a:avLst/>
          </a:prstGeom>
        </p:spPr>
      </p:pic>
    </p:spTree>
    <p:extLst>
      <p:ext uri="{BB962C8B-B14F-4D97-AF65-F5344CB8AC3E}">
        <p14:creationId xmlns:p14="http://schemas.microsoft.com/office/powerpoint/2010/main" val="39918867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1.11111E-6 L -0.00013 -0.23866 " pathEditMode="relative" rAng="0" ptsTypes="AA">
                                      <p:cBhvr>
                                        <p:cTn id="6" dur="2000" fill="hold"/>
                                        <p:tgtEl>
                                          <p:spTgt spid="2"/>
                                        </p:tgtEl>
                                        <p:attrNameLst>
                                          <p:attrName>ppt_x</p:attrName>
                                          <p:attrName>ppt_y</p:attrName>
                                        </p:attrNameLst>
                                      </p:cBhvr>
                                      <p:rCtr x="-13" y="-1194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013 -0.23866 L -1.875E-6 1.11111E-6 " pathEditMode="relative" rAng="0" ptsTypes="AA">
                                      <p:cBhvr>
                                        <p:cTn id="10" dur="2000" fill="hold"/>
                                        <p:tgtEl>
                                          <p:spTgt spid="2"/>
                                        </p:tgtEl>
                                        <p:attrNameLst>
                                          <p:attrName>ppt_x</p:attrName>
                                          <p:attrName>ppt_y</p:attrName>
                                        </p:attrNameLst>
                                      </p:cBhvr>
                                      <p:rCtr x="0" y="11921"/>
                                    </p:animMotion>
                                  </p:childTnLst>
                                </p:cTn>
                              </p:par>
                            </p:childTnLst>
                          </p:cTn>
                        </p:par>
                      </p:childTnLst>
                    </p:cTn>
                  </p:par>
                </p:childTnLst>
              </p:cTn>
              <p:nextCondLst>
                <p:cond evt="onClick" delay="0">
                  <p:tgtEl>
                    <p:spTgt spid="60"/>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129">
            <a:extLst>
              <a:ext uri="{FF2B5EF4-FFF2-40B4-BE49-F238E27FC236}">
                <a16:creationId xmlns:a16="http://schemas.microsoft.com/office/drawing/2014/main" id="{4930F303-8E8C-4EFE-8560-58EA17B4A4C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313491" y="2230907"/>
            <a:ext cx="5058586" cy="3093329"/>
          </a:xfrm>
          <a:prstGeom prst="rect">
            <a:avLst/>
          </a:prstGeom>
        </p:spPr>
      </p:pic>
      <p:sp>
        <p:nvSpPr>
          <p:cNvPr id="118" name="Rectangle 117">
            <a:extLst>
              <a:ext uri="{FF2B5EF4-FFF2-40B4-BE49-F238E27FC236}">
                <a16:creationId xmlns:a16="http://schemas.microsoft.com/office/drawing/2014/main" id="{0441FE2E-0227-4367-8977-23EA1226B8FA}"/>
              </a:ext>
            </a:extLst>
          </p:cNvPr>
          <p:cNvSpPr/>
          <p:nvPr/>
        </p:nvSpPr>
        <p:spPr>
          <a:xfrm>
            <a:off x="331201" y="1224000"/>
            <a:ext cx="10458720" cy="1569660"/>
          </a:xfrm>
          <a:prstGeom prst="rect">
            <a:avLst/>
          </a:prstGeom>
        </p:spPr>
        <p:txBody>
          <a:bodyPr wrap="square">
            <a:spAutoFit/>
          </a:bodyPr>
          <a:lstStyle/>
          <a:p>
            <a:pPr marL="0" lvl="3" indent="-914400"/>
            <a:r>
              <a:rPr lang="en-GB" sz="1600" b="1" dirty="0">
                <a:solidFill>
                  <a:srgbClr val="485D6F"/>
                </a:solidFill>
                <a:latin typeface="Arial" panose="020B0604020202020204" pitchFamily="34" charset="0"/>
                <a:cs typeface="Arial" panose="020B0604020202020204" pitchFamily="34" charset="0"/>
              </a:rPr>
              <a:t>Problem Definition </a:t>
            </a:r>
            <a:r>
              <a:rPr lang="en-GB" sz="1600" dirty="0">
                <a:solidFill>
                  <a:srgbClr val="485D6F"/>
                </a:solidFill>
                <a:latin typeface="Arial" panose="020B0604020202020204" pitchFamily="34" charset="0"/>
                <a:cs typeface="Arial" panose="020B0604020202020204" pitchFamily="34" charset="0"/>
              </a:rPr>
              <a:t>helps answer the question ‘What problem are we trying to solve?’</a:t>
            </a:r>
          </a:p>
          <a:p>
            <a:pPr marL="0" lvl="3" indent="-914400"/>
            <a:endParaRPr lang="en-GB" sz="1600" dirty="0">
              <a:solidFill>
                <a:srgbClr val="485D6F"/>
              </a:solidFill>
              <a:latin typeface="Arial" panose="020B0604020202020204" pitchFamily="34" charset="0"/>
              <a:cs typeface="Arial" panose="020B0604020202020204" pitchFamily="34" charset="0"/>
            </a:endParaRPr>
          </a:p>
          <a:p>
            <a:pPr marL="0" lvl="3" indent="-914400"/>
            <a:r>
              <a:rPr lang="en-GB" sz="1600" dirty="0">
                <a:solidFill>
                  <a:srgbClr val="485D6F"/>
                </a:solidFill>
                <a:latin typeface="Arial" panose="020B0604020202020204" pitchFamily="34" charset="0"/>
                <a:cs typeface="Arial" panose="020B0604020202020204" pitchFamily="34" charset="0"/>
              </a:rPr>
              <a:t>By analysing the problem from different angles and using different tools available, we can identify multiple factors that need to be taken into consideration when designing a potential solution.</a:t>
            </a:r>
          </a:p>
          <a:p>
            <a:pPr marL="0" lvl="3" indent="-914400"/>
            <a:endParaRPr lang="en-GB" sz="1600" dirty="0">
              <a:solidFill>
                <a:srgbClr val="485D6F"/>
              </a:solidFill>
              <a:latin typeface="Arial" panose="020B0604020202020204" pitchFamily="34" charset="0"/>
              <a:cs typeface="Arial" panose="020B0604020202020204" pitchFamily="34" charset="0"/>
            </a:endParaRPr>
          </a:p>
          <a:p>
            <a:pPr marL="0" lvl="3" indent="-914400"/>
            <a:r>
              <a:rPr lang="en-GB" sz="1600" dirty="0">
                <a:solidFill>
                  <a:srgbClr val="485D6F"/>
                </a:solidFill>
                <a:latin typeface="Arial" panose="020B0604020202020204" pitchFamily="34" charset="0"/>
                <a:cs typeface="Arial" panose="020B0604020202020204" pitchFamily="34" charset="0"/>
              </a:rPr>
              <a:t>Getting to the root cause of a problem will allow more robust solutions to be considered. </a:t>
            </a:r>
          </a:p>
        </p:txBody>
      </p:sp>
      <p:sp>
        <p:nvSpPr>
          <p:cNvPr id="128" name="TextBox 127">
            <a:extLst>
              <a:ext uri="{FF2B5EF4-FFF2-40B4-BE49-F238E27FC236}">
                <a16:creationId xmlns:a16="http://schemas.microsoft.com/office/drawing/2014/main" id="{15D20503-A25C-4E3F-A094-9BBCA5163345}"/>
              </a:ext>
            </a:extLst>
          </p:cNvPr>
          <p:cNvSpPr txBox="1"/>
          <p:nvPr/>
        </p:nvSpPr>
        <p:spPr>
          <a:xfrm>
            <a:off x="331199" y="2948985"/>
            <a:ext cx="5513349" cy="1815882"/>
          </a:xfrm>
          <a:prstGeom prst="rect">
            <a:avLst/>
          </a:prstGeom>
          <a:noFill/>
        </p:spPr>
        <p:txBody>
          <a:bodyPr wrap="square" rtlCol="0">
            <a:spAutoFit/>
          </a:bodyPr>
          <a:lstStyle/>
          <a:p>
            <a:pPr lvl="0"/>
            <a:r>
              <a:rPr lang="en-GB" sz="1600" dirty="0">
                <a:solidFill>
                  <a:srgbClr val="485D6F"/>
                </a:solidFill>
                <a:latin typeface="Arial" panose="020B0604020202020204" pitchFamily="34" charset="0"/>
                <a:cs typeface="Arial" panose="020B0604020202020204" pitchFamily="34" charset="0"/>
              </a:rPr>
              <a:t>Suggested tools and templates to assist with </a:t>
            </a:r>
            <a:r>
              <a:rPr lang="en-GB" sz="1600" b="1" dirty="0">
                <a:solidFill>
                  <a:srgbClr val="485D6F"/>
                </a:solidFill>
                <a:latin typeface="Arial" panose="020B0604020202020204" pitchFamily="34" charset="0"/>
                <a:cs typeface="Arial" panose="020B0604020202020204" pitchFamily="34" charset="0"/>
              </a:rPr>
              <a:t>Problem Definition</a:t>
            </a:r>
            <a:r>
              <a:rPr lang="en-GB" sz="1600" dirty="0">
                <a:solidFill>
                  <a:srgbClr val="485D6F"/>
                </a:solidFill>
                <a:latin typeface="Arial" panose="020B0604020202020204" pitchFamily="34" charset="0"/>
                <a:cs typeface="Arial" panose="020B0604020202020204" pitchFamily="34" charset="0"/>
              </a:rPr>
              <a:t> include: </a:t>
            </a:r>
          </a:p>
          <a:p>
            <a:pPr lvl="1" algn="just"/>
            <a:r>
              <a:rPr lang="en-GB" sz="1600" dirty="0">
                <a:solidFill>
                  <a:srgbClr val="485D6F"/>
                </a:solidFill>
                <a:latin typeface="Arial" panose="020B0604020202020204" pitchFamily="34" charset="0"/>
                <a:cs typeface="Arial" panose="020B0604020202020204" pitchFamily="34" charset="0"/>
              </a:rPr>
              <a:t> </a:t>
            </a:r>
          </a:p>
          <a:p>
            <a:pPr marL="742950" lvl="1" indent="-285750" algn="just">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hlinkClick r:id="rId3"/>
              </a:rPr>
              <a:t>Driver</a:t>
            </a:r>
            <a:r>
              <a:rPr lang="en-GB" sz="1600" dirty="0">
                <a:solidFill>
                  <a:srgbClr val="485D6F"/>
                </a:solidFill>
                <a:latin typeface="Arial" panose="020B0604020202020204" pitchFamily="34" charset="0"/>
                <a:cs typeface="Arial" panose="020B0604020202020204" pitchFamily="34" charset="0"/>
              </a:rPr>
              <a:t> and </a:t>
            </a:r>
            <a:r>
              <a:rPr lang="en-GB" sz="1600" dirty="0">
                <a:solidFill>
                  <a:srgbClr val="485D6F"/>
                </a:solidFill>
                <a:latin typeface="Arial" panose="020B0604020202020204" pitchFamily="34" charset="0"/>
                <a:cs typeface="Arial" panose="020B0604020202020204" pitchFamily="34" charset="0"/>
                <a:hlinkClick r:id="rId4"/>
              </a:rPr>
              <a:t>Fishbone</a:t>
            </a:r>
            <a:r>
              <a:rPr lang="en-GB" sz="1600" dirty="0">
                <a:solidFill>
                  <a:srgbClr val="485D6F"/>
                </a:solidFill>
                <a:latin typeface="Arial" panose="020B0604020202020204" pitchFamily="34" charset="0"/>
                <a:cs typeface="Arial" panose="020B0604020202020204" pitchFamily="34" charset="0"/>
              </a:rPr>
              <a:t> diagram template </a:t>
            </a:r>
          </a:p>
          <a:p>
            <a:pPr marL="742950" lvl="1" indent="-285750" algn="just">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hlinkClick r:id="rId5"/>
              </a:rPr>
              <a:t>Root Cause (5 Why’s) </a:t>
            </a:r>
            <a:r>
              <a:rPr lang="en-GB" sz="1600" dirty="0">
                <a:solidFill>
                  <a:srgbClr val="485D6F"/>
                </a:solidFill>
                <a:latin typeface="Arial" panose="020B0604020202020204" pitchFamily="34" charset="0"/>
                <a:cs typeface="Arial" panose="020B0604020202020204" pitchFamily="34" charset="0"/>
              </a:rPr>
              <a:t>analysis </a:t>
            </a:r>
          </a:p>
          <a:p>
            <a:pPr marL="742950" lvl="1" indent="-285750" algn="just">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hlinkClick r:id="rId6"/>
              </a:rPr>
              <a:t>Affinity Diagram Template</a:t>
            </a:r>
            <a:endParaRPr lang="en-GB" sz="1600" dirty="0">
              <a:solidFill>
                <a:srgbClr val="485D6F"/>
              </a:solidFill>
              <a:latin typeface="Arial" panose="020B0604020202020204" pitchFamily="34" charset="0"/>
              <a:cs typeface="Arial" panose="020B0604020202020204" pitchFamily="34" charset="0"/>
            </a:endParaRPr>
          </a:p>
          <a:p>
            <a:pPr lvl="1" algn="just"/>
            <a:endParaRPr lang="en-GB" sz="1600" dirty="0">
              <a:solidFill>
                <a:srgbClr val="485D6F"/>
              </a:solidFill>
              <a:latin typeface="Arial" panose="020B0604020202020204" pitchFamily="34" charset="0"/>
              <a:cs typeface="Arial" panose="020B0604020202020204" pitchFamily="34" charset="0"/>
            </a:endParaRPr>
          </a:p>
        </p:txBody>
      </p:sp>
      <p:sp>
        <p:nvSpPr>
          <p:cNvPr id="131" name="Rectangle: Rounded Corners 130">
            <a:extLst>
              <a:ext uri="{FF2B5EF4-FFF2-40B4-BE49-F238E27FC236}">
                <a16:creationId xmlns:a16="http://schemas.microsoft.com/office/drawing/2014/main" id="{E4140173-3878-43E9-8B92-947FC733C6DC}"/>
              </a:ext>
            </a:extLst>
          </p:cNvPr>
          <p:cNvSpPr/>
          <p:nvPr/>
        </p:nvSpPr>
        <p:spPr>
          <a:xfrm>
            <a:off x="3742998" y="5449751"/>
            <a:ext cx="7593601" cy="761055"/>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pPr lvl="1"/>
            <a:r>
              <a:rPr lang="en-GB" sz="1400" b="1" dirty="0">
                <a:solidFill>
                  <a:schemeClr val="tx2">
                    <a:lumMod val="75000"/>
                  </a:schemeClr>
                </a:solidFill>
                <a:latin typeface="Arial" panose="020B0604020202020204" pitchFamily="34" charset="0"/>
                <a:cs typeface="Arial" panose="020B0604020202020204" pitchFamily="34" charset="0"/>
              </a:rPr>
              <a:t>Helpful Tip </a:t>
            </a:r>
            <a:r>
              <a:rPr lang="en-GB" sz="1400" dirty="0">
                <a:solidFill>
                  <a:schemeClr val="tx2">
                    <a:lumMod val="75000"/>
                  </a:schemeClr>
                </a:solidFill>
                <a:latin typeface="Arial" panose="020B0604020202020204" pitchFamily="34" charset="0"/>
                <a:cs typeface="Arial" panose="020B0604020202020204" pitchFamily="34" charset="0"/>
              </a:rPr>
              <a:t>A common mistake during problem definition is getting distracted by ideas of how to solve the perceived problems. Try to avoid jumping to potential solutions at this stage and focus on clearly defining the problem which you are trying to solve.</a:t>
            </a:r>
          </a:p>
        </p:txBody>
      </p:sp>
      <p:pic>
        <p:nvPicPr>
          <p:cNvPr id="132" name="Picture 131">
            <a:extLst>
              <a:ext uri="{FF2B5EF4-FFF2-40B4-BE49-F238E27FC236}">
                <a16:creationId xmlns:a16="http://schemas.microsoft.com/office/drawing/2014/main" id="{7355C6A2-C3FC-4165-AD68-6F1DDCDAA2FE}"/>
              </a:ext>
            </a:extLst>
          </p:cNvPr>
          <p:cNvPicPr/>
          <p:nvPr/>
        </p:nvPicPr>
        <p:blipFill>
          <a:blip r:embed="rId7">
            <a:extLst>
              <a:ext uri="{28A0092B-C50C-407E-A947-70E740481C1C}">
                <a14:useLocalDpi xmlns:a14="http://schemas.microsoft.com/office/drawing/2010/main" val="0"/>
              </a:ext>
            </a:extLst>
          </a:blip>
          <a:srcRect/>
          <a:stretch/>
        </p:blipFill>
        <p:spPr>
          <a:xfrm>
            <a:off x="11159178" y="5259439"/>
            <a:ext cx="1045241" cy="1071704"/>
          </a:xfrm>
          <a:prstGeom prst="rect">
            <a:avLst/>
          </a:prstGeom>
          <a:ln>
            <a:noFill/>
          </a:ln>
          <a:effectLst>
            <a:outerShdw blurRad="50800" dist="38100" dir="5400000" algn="t" rotWithShape="0">
              <a:prstClr val="black">
                <a:alpha val="40000"/>
              </a:prstClr>
            </a:outerShdw>
          </a:effectLst>
        </p:spPr>
      </p:pic>
      <p:sp>
        <p:nvSpPr>
          <p:cNvPr id="188" name="TextBox 187">
            <a:extLst>
              <a:ext uri="{FF2B5EF4-FFF2-40B4-BE49-F238E27FC236}">
                <a16:creationId xmlns:a16="http://schemas.microsoft.com/office/drawing/2014/main" id="{C9B5FA73-5686-4E6C-A54C-7A1DAEDF8E89}"/>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Problem Definition</a:t>
            </a:r>
          </a:p>
        </p:txBody>
      </p:sp>
      <p:pic>
        <p:nvPicPr>
          <p:cNvPr id="189" name="Wheel">
            <a:extLst>
              <a:ext uri="{FF2B5EF4-FFF2-40B4-BE49-F238E27FC236}">
                <a16:creationId xmlns:a16="http://schemas.microsoft.com/office/drawing/2014/main" id="{1A5D3813-38B5-413C-A165-5CF24AD2E51F}"/>
              </a:ext>
            </a:extLst>
          </p:cNvPr>
          <p:cNvPicPr>
            <a:picLocks noChangeAspect="1"/>
          </p:cNvPicPr>
          <p:nvPr/>
        </p:nvPicPr>
        <p:blipFill rotWithShape="1">
          <a:blip r:embed="rId8">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6" name="TextBox 55">
            <a:extLst>
              <a:ext uri="{FF2B5EF4-FFF2-40B4-BE49-F238E27FC236}">
                <a16:creationId xmlns:a16="http://schemas.microsoft.com/office/drawing/2014/main" id="{DD5970EC-73E1-4B14-8E8C-A66B0015C421}"/>
              </a:ext>
            </a:extLst>
          </p:cNvPr>
          <p:cNvSpPr txBox="1"/>
          <p:nvPr/>
        </p:nvSpPr>
        <p:spPr>
          <a:xfrm>
            <a:off x="641684" y="6448731"/>
            <a:ext cx="21336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Roles &amp; responsibilities</a:t>
            </a:r>
          </a:p>
        </p:txBody>
      </p:sp>
      <p:grpSp>
        <p:nvGrpSpPr>
          <p:cNvPr id="2" name="Group 1">
            <a:extLst>
              <a:ext uri="{FF2B5EF4-FFF2-40B4-BE49-F238E27FC236}">
                <a16:creationId xmlns:a16="http://schemas.microsoft.com/office/drawing/2014/main" id="{07D39A19-E779-4EF3-8A48-35C80B5094D2}"/>
              </a:ext>
            </a:extLst>
          </p:cNvPr>
          <p:cNvGrpSpPr/>
          <p:nvPr/>
        </p:nvGrpSpPr>
        <p:grpSpPr>
          <a:xfrm>
            <a:off x="6153114" y="6964354"/>
            <a:ext cx="2962580" cy="1289811"/>
            <a:chOff x="8221648" y="2874373"/>
            <a:chExt cx="2962580" cy="1289811"/>
          </a:xfrm>
        </p:grpSpPr>
        <p:sp>
          <p:nvSpPr>
            <p:cNvPr id="57" name="Rectangle: Rounded Corners 56">
              <a:extLst>
                <a:ext uri="{FF2B5EF4-FFF2-40B4-BE49-F238E27FC236}">
                  <a16:creationId xmlns:a16="http://schemas.microsoft.com/office/drawing/2014/main" id="{71D524FF-3761-4181-9A1D-4D25DD87E995}"/>
                </a:ext>
              </a:extLst>
            </p:cNvPr>
            <p:cNvSpPr/>
            <p:nvPr/>
          </p:nvSpPr>
          <p:spPr>
            <a:xfrm>
              <a:off x="8221648" y="2874373"/>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58" name="Rectangle: Rounded Corners 57">
              <a:extLst>
                <a:ext uri="{FF2B5EF4-FFF2-40B4-BE49-F238E27FC236}">
                  <a16:creationId xmlns:a16="http://schemas.microsoft.com/office/drawing/2014/main" id="{DCBE747C-5BD8-427C-A264-61CD89D1871C}"/>
                </a:ext>
              </a:extLst>
            </p:cNvPr>
            <p:cNvSpPr/>
            <p:nvPr/>
          </p:nvSpPr>
          <p:spPr>
            <a:xfrm>
              <a:off x="8221648" y="3206244"/>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59" name="Rectangle: Rounded Corners 58">
              <a:extLst>
                <a:ext uri="{FF2B5EF4-FFF2-40B4-BE49-F238E27FC236}">
                  <a16:creationId xmlns:a16="http://schemas.microsoft.com/office/drawing/2014/main" id="{09EC9B89-EDBC-40F0-B0E4-C871531EA7EE}"/>
                </a:ext>
              </a:extLst>
            </p:cNvPr>
            <p:cNvSpPr/>
            <p:nvPr/>
          </p:nvSpPr>
          <p:spPr>
            <a:xfrm>
              <a:off x="8221648" y="3538115"/>
              <a:ext cx="2962580" cy="294198"/>
            </a:xfrm>
            <a:prstGeom prst="roundRect">
              <a:avLst/>
            </a:prstGeom>
            <a:solidFill>
              <a:srgbClr val="F2A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Conflict management</a:t>
              </a:r>
            </a:p>
          </p:txBody>
        </p:sp>
        <p:sp>
          <p:nvSpPr>
            <p:cNvPr id="60" name="Rectangle: Rounded Corners 59">
              <a:extLst>
                <a:ext uri="{FF2B5EF4-FFF2-40B4-BE49-F238E27FC236}">
                  <a16:creationId xmlns:a16="http://schemas.microsoft.com/office/drawing/2014/main" id="{3435159E-3044-4781-8DD6-B578BDDE026D}"/>
                </a:ext>
              </a:extLst>
            </p:cNvPr>
            <p:cNvSpPr/>
            <p:nvPr/>
          </p:nvSpPr>
          <p:spPr>
            <a:xfrm>
              <a:off x="8221648" y="3869986"/>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grpSp>
      <p:sp>
        <p:nvSpPr>
          <p:cNvPr id="62" name="TextBox 61">
            <a:extLst>
              <a:ext uri="{FF2B5EF4-FFF2-40B4-BE49-F238E27FC236}">
                <a16:creationId xmlns:a16="http://schemas.microsoft.com/office/drawing/2014/main" id="{B2163EED-880D-4C60-84A1-FFCFC1BBDC2C}"/>
              </a:ext>
            </a:extLst>
          </p:cNvPr>
          <p:cNvSpPr txBox="1"/>
          <p:nvPr/>
        </p:nvSpPr>
        <p:spPr>
          <a:xfrm>
            <a:off x="9396757" y="6429191"/>
            <a:ext cx="225894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Project objectives</a:t>
            </a:r>
          </a:p>
        </p:txBody>
      </p:sp>
    </p:spTree>
    <p:extLst>
      <p:ext uri="{BB962C8B-B14F-4D97-AF65-F5344CB8AC3E}">
        <p14:creationId xmlns:p14="http://schemas.microsoft.com/office/powerpoint/2010/main" val="27995166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9"/>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7.40741E-7 L -0.00247 -0.28912 " pathEditMode="relative" rAng="0" ptsTypes="AA">
                                      <p:cBhvr>
                                        <p:cTn id="6" dur="2000" fill="hold"/>
                                        <p:tgtEl>
                                          <p:spTgt spid="2"/>
                                        </p:tgtEl>
                                        <p:attrNameLst>
                                          <p:attrName>ppt_x</p:attrName>
                                          <p:attrName>ppt_y</p:attrName>
                                        </p:attrNameLst>
                                      </p:cBhvr>
                                      <p:rCtr x="-130" y="-1446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247 -0.28912 L 3.95833E-6 -2.96296E-6 " pathEditMode="relative" rAng="0" ptsTypes="AA">
                                      <p:cBhvr>
                                        <p:cTn id="10" dur="2000" fill="hold"/>
                                        <p:tgtEl>
                                          <p:spTgt spid="2"/>
                                        </p:tgtEl>
                                        <p:attrNameLst>
                                          <p:attrName>ppt_x</p:attrName>
                                          <p:attrName>ppt_y</p:attrName>
                                        </p:attrNameLst>
                                      </p:cBhvr>
                                      <p:rCtr x="247" y="14306"/>
                                    </p:animMotion>
                                  </p:childTnLst>
                                </p:cTn>
                              </p:par>
                            </p:childTnLst>
                          </p:cTn>
                        </p:par>
                      </p:childTnLst>
                    </p:cTn>
                  </p:par>
                </p:childTnLst>
              </p:cTn>
              <p:nextCondLst>
                <p:cond evt="onClick" delay="0">
                  <p:tgtEl>
                    <p:spTgt spid="189"/>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 name="Group 130">
            <a:extLst>
              <a:ext uri="{FF2B5EF4-FFF2-40B4-BE49-F238E27FC236}">
                <a16:creationId xmlns:a16="http://schemas.microsoft.com/office/drawing/2014/main" id="{70915E46-E7BA-4011-A533-963AC8C44DA1}"/>
              </a:ext>
            </a:extLst>
          </p:cNvPr>
          <p:cNvGrpSpPr/>
          <p:nvPr/>
        </p:nvGrpSpPr>
        <p:grpSpPr>
          <a:xfrm>
            <a:off x="2277119" y="2415233"/>
            <a:ext cx="7938310" cy="2012756"/>
            <a:chOff x="3385815" y="2964627"/>
            <a:chExt cx="5751105" cy="1546513"/>
          </a:xfrm>
        </p:grpSpPr>
        <p:sp>
          <p:nvSpPr>
            <p:cNvPr id="132" name="Oval 131">
              <a:extLst>
                <a:ext uri="{FF2B5EF4-FFF2-40B4-BE49-F238E27FC236}">
                  <a16:creationId xmlns:a16="http://schemas.microsoft.com/office/drawing/2014/main" id="{82883BEE-DE0F-43DB-B06D-7A1130949DEA}"/>
                </a:ext>
              </a:extLst>
            </p:cNvPr>
            <p:cNvSpPr/>
            <p:nvPr/>
          </p:nvSpPr>
          <p:spPr>
            <a:xfrm>
              <a:off x="3385815" y="3323628"/>
              <a:ext cx="1130931" cy="896213"/>
            </a:xfrm>
            <a:prstGeom prst="ellipse">
              <a:avLst/>
            </a:prstGeom>
            <a:noFill/>
            <a:ln w="254000">
              <a:solidFill>
                <a:srgbClr val="7E579F">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33" name="Oval 132">
              <a:extLst>
                <a:ext uri="{FF2B5EF4-FFF2-40B4-BE49-F238E27FC236}">
                  <a16:creationId xmlns:a16="http://schemas.microsoft.com/office/drawing/2014/main" id="{5A9E60BA-244E-4AA7-BEC9-D16866E1732B}"/>
                </a:ext>
              </a:extLst>
            </p:cNvPr>
            <p:cNvSpPr/>
            <p:nvPr/>
          </p:nvSpPr>
          <p:spPr>
            <a:xfrm>
              <a:off x="4520799" y="3323628"/>
              <a:ext cx="1156768" cy="896213"/>
            </a:xfrm>
            <a:prstGeom prst="ellipse">
              <a:avLst/>
            </a:prstGeom>
            <a:noFill/>
            <a:ln w="254000">
              <a:solidFill>
                <a:srgbClr val="7E579F">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35" name="Arc 134">
              <a:extLst>
                <a:ext uri="{FF2B5EF4-FFF2-40B4-BE49-F238E27FC236}">
                  <a16:creationId xmlns:a16="http://schemas.microsoft.com/office/drawing/2014/main" id="{67827B19-9FCB-4ECF-A19C-C043413838D6}"/>
                </a:ext>
              </a:extLst>
            </p:cNvPr>
            <p:cNvSpPr/>
            <p:nvPr/>
          </p:nvSpPr>
          <p:spPr>
            <a:xfrm>
              <a:off x="3405323" y="3305812"/>
              <a:ext cx="1111422" cy="893125"/>
            </a:xfrm>
            <a:prstGeom prst="arc">
              <a:avLst>
                <a:gd name="adj1" fmla="val 10766207"/>
                <a:gd name="adj2" fmla="val 0"/>
              </a:avLst>
            </a:prstGeom>
            <a:noFill/>
            <a:ln w="254000" cap="rnd">
              <a:solidFill>
                <a:srgbClr val="8B65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latin typeface="Arial" panose="020B0604020202020204" pitchFamily="34" charset="0"/>
              </a:endParaRPr>
            </a:p>
          </p:txBody>
        </p:sp>
        <p:sp>
          <p:nvSpPr>
            <p:cNvPr id="136" name="Oval 135">
              <a:extLst>
                <a:ext uri="{FF2B5EF4-FFF2-40B4-BE49-F238E27FC236}">
                  <a16:creationId xmlns:a16="http://schemas.microsoft.com/office/drawing/2014/main" id="{E472F0FA-749C-4AAB-BEEA-23376481BAC5}"/>
                </a:ext>
              </a:extLst>
            </p:cNvPr>
            <p:cNvSpPr/>
            <p:nvPr/>
          </p:nvSpPr>
          <p:spPr>
            <a:xfrm>
              <a:off x="5673744" y="3323628"/>
              <a:ext cx="1156768" cy="896213"/>
            </a:xfrm>
            <a:prstGeom prst="ellipse">
              <a:avLst/>
            </a:prstGeom>
            <a:noFill/>
            <a:ln w="254000">
              <a:solidFill>
                <a:srgbClr val="7E579F">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37" name="Arc 136">
              <a:extLst>
                <a:ext uri="{FF2B5EF4-FFF2-40B4-BE49-F238E27FC236}">
                  <a16:creationId xmlns:a16="http://schemas.microsoft.com/office/drawing/2014/main" id="{89B659C3-66C4-4079-92C5-66B131603ACF}"/>
                </a:ext>
              </a:extLst>
            </p:cNvPr>
            <p:cNvSpPr/>
            <p:nvPr/>
          </p:nvSpPr>
          <p:spPr>
            <a:xfrm rot="10800000">
              <a:off x="4521646" y="3324473"/>
              <a:ext cx="1155561" cy="895277"/>
            </a:xfrm>
            <a:prstGeom prst="arc">
              <a:avLst>
                <a:gd name="adj1" fmla="val 10766207"/>
                <a:gd name="adj2" fmla="val 0"/>
              </a:avLst>
            </a:prstGeom>
            <a:noFill/>
            <a:ln w="254000" cap="rnd">
              <a:solidFill>
                <a:srgbClr val="8B65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latin typeface="Arial" panose="020B0604020202020204" pitchFamily="34" charset="0"/>
              </a:endParaRPr>
            </a:p>
          </p:txBody>
        </p:sp>
        <p:sp>
          <p:nvSpPr>
            <p:cNvPr id="138" name="Oval 137">
              <a:extLst>
                <a:ext uri="{FF2B5EF4-FFF2-40B4-BE49-F238E27FC236}">
                  <a16:creationId xmlns:a16="http://schemas.microsoft.com/office/drawing/2014/main" id="{17385314-E048-4776-AF7B-D26A34FFE91B}"/>
                </a:ext>
              </a:extLst>
            </p:cNvPr>
            <p:cNvSpPr/>
            <p:nvPr/>
          </p:nvSpPr>
          <p:spPr>
            <a:xfrm>
              <a:off x="6808731" y="3323628"/>
              <a:ext cx="1156768" cy="896213"/>
            </a:xfrm>
            <a:prstGeom prst="ellipse">
              <a:avLst/>
            </a:prstGeom>
            <a:noFill/>
            <a:ln w="254000">
              <a:solidFill>
                <a:srgbClr val="7E579F">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39" name="Arc 138">
              <a:extLst>
                <a:ext uri="{FF2B5EF4-FFF2-40B4-BE49-F238E27FC236}">
                  <a16:creationId xmlns:a16="http://schemas.microsoft.com/office/drawing/2014/main" id="{7C6A770D-89F6-4A65-A12D-E78F07F91070}"/>
                </a:ext>
              </a:extLst>
            </p:cNvPr>
            <p:cNvSpPr/>
            <p:nvPr/>
          </p:nvSpPr>
          <p:spPr>
            <a:xfrm>
              <a:off x="5674595" y="3323538"/>
              <a:ext cx="1133201" cy="896213"/>
            </a:xfrm>
            <a:prstGeom prst="arc">
              <a:avLst>
                <a:gd name="adj1" fmla="val 10766207"/>
                <a:gd name="adj2" fmla="val 0"/>
              </a:avLst>
            </a:prstGeom>
            <a:noFill/>
            <a:ln w="254000" cap="rnd">
              <a:solidFill>
                <a:srgbClr val="8B65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latin typeface="Arial" panose="020B0604020202020204" pitchFamily="34" charset="0"/>
              </a:endParaRPr>
            </a:p>
          </p:txBody>
        </p:sp>
        <p:sp>
          <p:nvSpPr>
            <p:cNvPr id="140" name="Oval 139">
              <a:extLst>
                <a:ext uri="{FF2B5EF4-FFF2-40B4-BE49-F238E27FC236}">
                  <a16:creationId xmlns:a16="http://schemas.microsoft.com/office/drawing/2014/main" id="{36EE0BEF-5CEE-4189-B7A2-570443DC26E2}"/>
                </a:ext>
              </a:extLst>
            </p:cNvPr>
            <p:cNvSpPr/>
            <p:nvPr/>
          </p:nvSpPr>
          <p:spPr>
            <a:xfrm>
              <a:off x="7960916" y="3298745"/>
              <a:ext cx="1176004" cy="896213"/>
            </a:xfrm>
            <a:prstGeom prst="ellipse">
              <a:avLst/>
            </a:prstGeom>
            <a:noFill/>
            <a:ln w="254000">
              <a:solidFill>
                <a:srgbClr val="7E579F">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41" name="Arc 140">
              <a:extLst>
                <a:ext uri="{FF2B5EF4-FFF2-40B4-BE49-F238E27FC236}">
                  <a16:creationId xmlns:a16="http://schemas.microsoft.com/office/drawing/2014/main" id="{27838386-42A0-428B-90FA-3ABDEE0A5131}"/>
                </a:ext>
              </a:extLst>
            </p:cNvPr>
            <p:cNvSpPr/>
            <p:nvPr/>
          </p:nvSpPr>
          <p:spPr>
            <a:xfrm rot="10800000">
              <a:off x="6809572" y="3324473"/>
              <a:ext cx="1155561" cy="895277"/>
            </a:xfrm>
            <a:prstGeom prst="arc">
              <a:avLst>
                <a:gd name="adj1" fmla="val 10766207"/>
                <a:gd name="adj2" fmla="val 0"/>
              </a:avLst>
            </a:prstGeom>
            <a:noFill/>
            <a:ln w="254000" cap="rnd">
              <a:solidFill>
                <a:srgbClr val="8B65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latin typeface="Arial" panose="020B0604020202020204" pitchFamily="34" charset="0"/>
              </a:endParaRPr>
            </a:p>
          </p:txBody>
        </p:sp>
        <p:sp>
          <p:nvSpPr>
            <p:cNvPr id="142" name="Arc 141">
              <a:extLst>
                <a:ext uri="{FF2B5EF4-FFF2-40B4-BE49-F238E27FC236}">
                  <a16:creationId xmlns:a16="http://schemas.microsoft.com/office/drawing/2014/main" id="{CA63EC88-EEE6-4C7A-975F-192EA1A98772}"/>
                </a:ext>
              </a:extLst>
            </p:cNvPr>
            <p:cNvSpPr/>
            <p:nvPr/>
          </p:nvSpPr>
          <p:spPr>
            <a:xfrm>
              <a:off x="7980426" y="3299591"/>
              <a:ext cx="1155561" cy="895277"/>
            </a:xfrm>
            <a:prstGeom prst="arc">
              <a:avLst>
                <a:gd name="adj1" fmla="val 10766207"/>
                <a:gd name="adj2" fmla="val 0"/>
              </a:avLst>
            </a:prstGeom>
            <a:noFill/>
            <a:ln w="254000" cap="rnd">
              <a:solidFill>
                <a:srgbClr val="8B65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latin typeface="Arial" panose="020B0604020202020204" pitchFamily="34" charset="0"/>
              </a:endParaRPr>
            </a:p>
          </p:txBody>
        </p:sp>
        <p:sp>
          <p:nvSpPr>
            <p:cNvPr id="143" name="Oval 142">
              <a:extLst>
                <a:ext uri="{FF2B5EF4-FFF2-40B4-BE49-F238E27FC236}">
                  <a16:creationId xmlns:a16="http://schemas.microsoft.com/office/drawing/2014/main" id="{43635F05-19C5-47B7-A7F4-4635C19BC5CB}"/>
                </a:ext>
              </a:extLst>
            </p:cNvPr>
            <p:cNvSpPr/>
            <p:nvPr/>
          </p:nvSpPr>
          <p:spPr>
            <a:xfrm>
              <a:off x="3533872" y="3464327"/>
              <a:ext cx="835572" cy="6086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E579F"/>
                  </a:solidFill>
                  <a:latin typeface="Arial" panose="020B0604020202020204" pitchFamily="34" charset="0"/>
                  <a:cs typeface="Arial" panose="020B0604020202020204" pitchFamily="34" charset="0"/>
                </a:rPr>
                <a:t>S</a:t>
              </a:r>
            </a:p>
          </p:txBody>
        </p:sp>
        <p:sp>
          <p:nvSpPr>
            <p:cNvPr id="144" name="Oval 143">
              <a:extLst>
                <a:ext uri="{FF2B5EF4-FFF2-40B4-BE49-F238E27FC236}">
                  <a16:creationId xmlns:a16="http://schemas.microsoft.com/office/drawing/2014/main" id="{2296BB55-EEE1-4932-9B25-C7E80F3DB78F}"/>
                </a:ext>
              </a:extLst>
            </p:cNvPr>
            <p:cNvSpPr/>
            <p:nvPr/>
          </p:nvSpPr>
          <p:spPr>
            <a:xfrm>
              <a:off x="4678541" y="3464327"/>
              <a:ext cx="835572" cy="6086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E579F"/>
                  </a:solidFill>
                  <a:latin typeface="Arial" panose="020B0604020202020204" pitchFamily="34" charset="0"/>
                  <a:cs typeface="Arial" panose="020B0604020202020204" pitchFamily="34" charset="0"/>
                </a:rPr>
                <a:t>M</a:t>
              </a:r>
            </a:p>
          </p:txBody>
        </p:sp>
        <p:sp>
          <p:nvSpPr>
            <p:cNvPr id="146" name="Oval 145">
              <a:extLst>
                <a:ext uri="{FF2B5EF4-FFF2-40B4-BE49-F238E27FC236}">
                  <a16:creationId xmlns:a16="http://schemas.microsoft.com/office/drawing/2014/main" id="{564F2FF6-1FE9-460D-B76A-CF5464615257}"/>
                </a:ext>
              </a:extLst>
            </p:cNvPr>
            <p:cNvSpPr/>
            <p:nvPr/>
          </p:nvSpPr>
          <p:spPr>
            <a:xfrm>
              <a:off x="5838049" y="3464327"/>
              <a:ext cx="835572" cy="6086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E579F"/>
                  </a:solidFill>
                  <a:latin typeface="Arial" panose="020B0604020202020204" pitchFamily="34" charset="0"/>
                  <a:cs typeface="Arial" panose="020B0604020202020204" pitchFamily="34" charset="0"/>
                </a:rPr>
                <a:t>A</a:t>
              </a:r>
            </a:p>
          </p:txBody>
        </p:sp>
        <p:sp>
          <p:nvSpPr>
            <p:cNvPr id="147" name="Oval 146">
              <a:extLst>
                <a:ext uri="{FF2B5EF4-FFF2-40B4-BE49-F238E27FC236}">
                  <a16:creationId xmlns:a16="http://schemas.microsoft.com/office/drawing/2014/main" id="{6E532209-D8BD-4836-91DB-AB05D5A75C51}"/>
                </a:ext>
              </a:extLst>
            </p:cNvPr>
            <p:cNvSpPr/>
            <p:nvPr/>
          </p:nvSpPr>
          <p:spPr>
            <a:xfrm>
              <a:off x="6970262" y="3464327"/>
              <a:ext cx="835572" cy="6086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E579F"/>
                  </a:solidFill>
                  <a:latin typeface="Arial" panose="020B0604020202020204" pitchFamily="34" charset="0"/>
                  <a:cs typeface="Arial" panose="020B0604020202020204" pitchFamily="34" charset="0"/>
                </a:rPr>
                <a:t>R</a:t>
              </a:r>
            </a:p>
          </p:txBody>
        </p:sp>
        <p:sp>
          <p:nvSpPr>
            <p:cNvPr id="148" name="Oval 147">
              <a:extLst>
                <a:ext uri="{FF2B5EF4-FFF2-40B4-BE49-F238E27FC236}">
                  <a16:creationId xmlns:a16="http://schemas.microsoft.com/office/drawing/2014/main" id="{72DA30D4-3B00-4C16-9CD8-32FFE2A3D334}"/>
                </a:ext>
              </a:extLst>
            </p:cNvPr>
            <p:cNvSpPr/>
            <p:nvPr/>
          </p:nvSpPr>
          <p:spPr>
            <a:xfrm>
              <a:off x="8153817" y="3464327"/>
              <a:ext cx="835572" cy="6086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E579F"/>
                  </a:solidFill>
                  <a:latin typeface="Arial" panose="020B0604020202020204" pitchFamily="34" charset="0"/>
                  <a:cs typeface="Arial" panose="020B0604020202020204" pitchFamily="34" charset="0"/>
                </a:rPr>
                <a:t>T</a:t>
              </a:r>
            </a:p>
          </p:txBody>
        </p:sp>
        <p:sp>
          <p:nvSpPr>
            <p:cNvPr id="149" name="TextBox 148">
              <a:extLst>
                <a:ext uri="{FF2B5EF4-FFF2-40B4-BE49-F238E27FC236}">
                  <a16:creationId xmlns:a16="http://schemas.microsoft.com/office/drawing/2014/main" id="{B7652929-971B-4220-8033-765BA84890EE}"/>
                </a:ext>
              </a:extLst>
            </p:cNvPr>
            <p:cNvSpPr txBox="1"/>
            <p:nvPr/>
          </p:nvSpPr>
          <p:spPr>
            <a:xfrm>
              <a:off x="3646170" y="4072015"/>
              <a:ext cx="962881" cy="283778"/>
            </a:xfrm>
            <a:prstGeom prst="rect">
              <a:avLst/>
            </a:prstGeom>
            <a:noFill/>
          </p:spPr>
          <p:txBody>
            <a:bodyPr wrap="square" rtlCol="0">
              <a:spAutoFit/>
            </a:bodyPr>
            <a:lstStyle/>
            <a:p>
              <a:r>
                <a:rPr lang="en-GB" dirty="0">
                  <a:solidFill>
                    <a:srgbClr val="475C6D"/>
                  </a:solidFill>
                  <a:latin typeface="Arial" panose="020B0604020202020204" pitchFamily="34" charset="0"/>
                </a:rPr>
                <a:t>Specific</a:t>
              </a:r>
            </a:p>
          </p:txBody>
        </p:sp>
        <p:sp>
          <p:nvSpPr>
            <p:cNvPr id="150" name="TextBox 149">
              <a:extLst>
                <a:ext uri="{FF2B5EF4-FFF2-40B4-BE49-F238E27FC236}">
                  <a16:creationId xmlns:a16="http://schemas.microsoft.com/office/drawing/2014/main" id="{1477D981-AF1C-4B61-A056-2F49B120C3AD}"/>
                </a:ext>
              </a:extLst>
            </p:cNvPr>
            <p:cNvSpPr txBox="1"/>
            <p:nvPr/>
          </p:nvSpPr>
          <p:spPr>
            <a:xfrm>
              <a:off x="4660506" y="3228979"/>
              <a:ext cx="1315222" cy="283778"/>
            </a:xfrm>
            <a:prstGeom prst="rect">
              <a:avLst/>
            </a:prstGeom>
            <a:noFill/>
          </p:spPr>
          <p:txBody>
            <a:bodyPr wrap="square" rtlCol="0">
              <a:spAutoFit/>
            </a:bodyPr>
            <a:lstStyle/>
            <a:p>
              <a:r>
                <a:rPr lang="en-GB" dirty="0">
                  <a:solidFill>
                    <a:srgbClr val="475C6D"/>
                  </a:solidFill>
                  <a:latin typeface="Arial" panose="020B0604020202020204" pitchFamily="34" charset="0"/>
                </a:rPr>
                <a:t>Measurable</a:t>
              </a:r>
            </a:p>
          </p:txBody>
        </p:sp>
        <p:sp>
          <p:nvSpPr>
            <p:cNvPr id="151" name="TextBox 150">
              <a:extLst>
                <a:ext uri="{FF2B5EF4-FFF2-40B4-BE49-F238E27FC236}">
                  <a16:creationId xmlns:a16="http://schemas.microsoft.com/office/drawing/2014/main" id="{66FC9590-E374-4898-89D8-17D8A0EF0B56}"/>
                </a:ext>
              </a:extLst>
            </p:cNvPr>
            <p:cNvSpPr txBox="1">
              <a:spLocks/>
            </p:cNvSpPr>
            <p:nvPr/>
          </p:nvSpPr>
          <p:spPr>
            <a:xfrm>
              <a:off x="5864924" y="4052396"/>
              <a:ext cx="1352539" cy="283778"/>
            </a:xfrm>
            <a:prstGeom prst="rect">
              <a:avLst/>
            </a:prstGeom>
            <a:noFill/>
          </p:spPr>
          <p:txBody>
            <a:bodyPr wrap="square" rtlCol="0" anchor="t">
              <a:spAutoFit/>
            </a:bodyPr>
            <a:lstStyle/>
            <a:p>
              <a:r>
                <a:rPr lang="en-GB" dirty="0">
                  <a:solidFill>
                    <a:srgbClr val="475C6D"/>
                  </a:solidFill>
                  <a:latin typeface="Arial" panose="020B0604020202020204" pitchFamily="34" charset="0"/>
                </a:rPr>
                <a:t>Achievable</a:t>
              </a:r>
            </a:p>
          </p:txBody>
        </p:sp>
        <p:sp>
          <p:nvSpPr>
            <p:cNvPr id="152" name="TextBox 151">
              <a:extLst>
                <a:ext uri="{FF2B5EF4-FFF2-40B4-BE49-F238E27FC236}">
                  <a16:creationId xmlns:a16="http://schemas.microsoft.com/office/drawing/2014/main" id="{BD88E7D5-F30E-4C66-A3D5-D82F709BBEF6}"/>
                </a:ext>
              </a:extLst>
            </p:cNvPr>
            <p:cNvSpPr txBox="1"/>
            <p:nvPr/>
          </p:nvSpPr>
          <p:spPr>
            <a:xfrm>
              <a:off x="7091451" y="3194452"/>
              <a:ext cx="962881" cy="283778"/>
            </a:xfrm>
            <a:prstGeom prst="rect">
              <a:avLst/>
            </a:prstGeom>
            <a:noFill/>
          </p:spPr>
          <p:txBody>
            <a:bodyPr wrap="square" rtlCol="0">
              <a:spAutoFit/>
            </a:bodyPr>
            <a:lstStyle/>
            <a:p>
              <a:r>
                <a:rPr lang="en-GB" dirty="0">
                  <a:solidFill>
                    <a:srgbClr val="475C6D"/>
                  </a:solidFill>
                  <a:latin typeface="Arial" panose="020B0604020202020204" pitchFamily="34" charset="0"/>
                </a:rPr>
                <a:t>Realistic</a:t>
              </a:r>
            </a:p>
          </p:txBody>
        </p:sp>
        <p:sp>
          <p:nvSpPr>
            <p:cNvPr id="153" name="TextBox 152">
              <a:extLst>
                <a:ext uri="{FF2B5EF4-FFF2-40B4-BE49-F238E27FC236}">
                  <a16:creationId xmlns:a16="http://schemas.microsoft.com/office/drawing/2014/main" id="{4C714E00-83EC-44EA-989B-E1AE8FC46F1A}"/>
                </a:ext>
              </a:extLst>
            </p:cNvPr>
            <p:cNvSpPr txBox="1"/>
            <p:nvPr/>
          </p:nvSpPr>
          <p:spPr>
            <a:xfrm>
              <a:off x="8109403" y="4000783"/>
              <a:ext cx="962881" cy="283778"/>
            </a:xfrm>
            <a:prstGeom prst="rect">
              <a:avLst/>
            </a:prstGeom>
            <a:noFill/>
          </p:spPr>
          <p:txBody>
            <a:bodyPr wrap="square" rtlCol="0">
              <a:spAutoFit/>
            </a:bodyPr>
            <a:lstStyle/>
            <a:p>
              <a:r>
                <a:rPr lang="en-GB" dirty="0">
                  <a:solidFill>
                    <a:srgbClr val="475C6D"/>
                  </a:solidFill>
                  <a:latin typeface="Arial" panose="020B0604020202020204" pitchFamily="34" charset="0"/>
                </a:rPr>
                <a:t>Timebound</a:t>
              </a:r>
            </a:p>
          </p:txBody>
        </p:sp>
        <p:sp>
          <p:nvSpPr>
            <p:cNvPr id="154" name="Oval 153">
              <a:extLst>
                <a:ext uri="{FF2B5EF4-FFF2-40B4-BE49-F238E27FC236}">
                  <a16:creationId xmlns:a16="http://schemas.microsoft.com/office/drawing/2014/main" id="{A55499BA-0E5F-4F12-B955-178E1C5E5AC9}"/>
                </a:ext>
              </a:extLst>
            </p:cNvPr>
            <p:cNvSpPr/>
            <p:nvPr/>
          </p:nvSpPr>
          <p:spPr>
            <a:xfrm>
              <a:off x="3622262" y="2999263"/>
              <a:ext cx="619990" cy="533400"/>
            </a:xfrm>
            <a:prstGeom prst="ellipse">
              <a:avLst/>
            </a:prstGeom>
            <a:solidFill>
              <a:srgbClr val="2C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155" name="Graphic 14" descr="Target">
              <a:extLst>
                <a:ext uri="{FF2B5EF4-FFF2-40B4-BE49-F238E27FC236}">
                  <a16:creationId xmlns:a16="http://schemas.microsoft.com/office/drawing/2014/main" id="{AF3C4022-F3C5-40F0-9DCA-E725A61E15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56898" y="2999263"/>
              <a:ext cx="568037" cy="533401"/>
            </a:xfrm>
            <a:prstGeom prst="rect">
              <a:avLst/>
            </a:prstGeom>
          </p:spPr>
        </p:pic>
        <p:sp>
          <p:nvSpPr>
            <p:cNvPr id="156" name="Oval 155">
              <a:extLst>
                <a:ext uri="{FF2B5EF4-FFF2-40B4-BE49-F238E27FC236}">
                  <a16:creationId xmlns:a16="http://schemas.microsoft.com/office/drawing/2014/main" id="{B1CE16EF-4D8C-46C9-A24D-4206D4FF88BE}"/>
                </a:ext>
              </a:extLst>
            </p:cNvPr>
            <p:cNvSpPr/>
            <p:nvPr/>
          </p:nvSpPr>
          <p:spPr>
            <a:xfrm>
              <a:off x="7077236" y="3977740"/>
              <a:ext cx="619990" cy="533400"/>
            </a:xfrm>
            <a:prstGeom prst="ellipse">
              <a:avLst/>
            </a:prstGeom>
            <a:solidFill>
              <a:srgbClr val="2C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157" name="Oval 156">
              <a:extLst>
                <a:ext uri="{FF2B5EF4-FFF2-40B4-BE49-F238E27FC236}">
                  <a16:creationId xmlns:a16="http://schemas.microsoft.com/office/drawing/2014/main" id="{312DBF74-A960-45EE-B979-C446ED238E5D}"/>
                </a:ext>
              </a:extLst>
            </p:cNvPr>
            <p:cNvSpPr/>
            <p:nvPr/>
          </p:nvSpPr>
          <p:spPr>
            <a:xfrm>
              <a:off x="5960216" y="3051217"/>
              <a:ext cx="619990" cy="533400"/>
            </a:xfrm>
            <a:prstGeom prst="ellipse">
              <a:avLst/>
            </a:prstGeom>
            <a:solidFill>
              <a:srgbClr val="2C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158" name="Oval 157">
              <a:extLst>
                <a:ext uri="{FF2B5EF4-FFF2-40B4-BE49-F238E27FC236}">
                  <a16:creationId xmlns:a16="http://schemas.microsoft.com/office/drawing/2014/main" id="{5991BE85-E66E-4763-B4BA-AD05C956C94C}"/>
                </a:ext>
              </a:extLst>
            </p:cNvPr>
            <p:cNvSpPr/>
            <p:nvPr/>
          </p:nvSpPr>
          <p:spPr>
            <a:xfrm>
              <a:off x="4765261" y="3925786"/>
              <a:ext cx="619990" cy="533400"/>
            </a:xfrm>
            <a:prstGeom prst="ellipse">
              <a:avLst/>
            </a:prstGeom>
            <a:solidFill>
              <a:srgbClr val="2C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159" name="Graphic 20" descr="Gauge">
              <a:extLst>
                <a:ext uri="{FF2B5EF4-FFF2-40B4-BE49-F238E27FC236}">
                  <a16:creationId xmlns:a16="http://schemas.microsoft.com/office/drawing/2014/main" id="{E8A19920-5CEF-4A4F-BA06-0EA48BAD20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86909" y="3826205"/>
              <a:ext cx="585355" cy="611333"/>
            </a:xfrm>
            <a:prstGeom prst="rect">
              <a:avLst/>
            </a:prstGeom>
          </p:spPr>
        </p:pic>
        <p:pic>
          <p:nvPicPr>
            <p:cNvPr id="160" name="Graphic 22" descr="Checklist">
              <a:extLst>
                <a:ext uri="{FF2B5EF4-FFF2-40B4-BE49-F238E27FC236}">
                  <a16:creationId xmlns:a16="http://schemas.microsoft.com/office/drawing/2014/main" id="{758799A9-EBD4-401B-8BDA-88E955BF76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29489" y="3085854"/>
              <a:ext cx="481445" cy="481446"/>
            </a:xfrm>
            <a:prstGeom prst="rect">
              <a:avLst/>
            </a:prstGeom>
          </p:spPr>
        </p:pic>
        <p:sp>
          <p:nvSpPr>
            <p:cNvPr id="161" name="Oval 160">
              <a:extLst>
                <a:ext uri="{FF2B5EF4-FFF2-40B4-BE49-F238E27FC236}">
                  <a16:creationId xmlns:a16="http://schemas.microsoft.com/office/drawing/2014/main" id="{BCE93223-A787-4E33-91D8-D7D6132F8D05}"/>
                </a:ext>
              </a:extLst>
            </p:cNvPr>
            <p:cNvSpPr/>
            <p:nvPr/>
          </p:nvSpPr>
          <p:spPr>
            <a:xfrm>
              <a:off x="8280849" y="3033898"/>
              <a:ext cx="619990" cy="533400"/>
            </a:xfrm>
            <a:prstGeom prst="ellipse">
              <a:avLst/>
            </a:prstGeom>
            <a:solidFill>
              <a:srgbClr val="2C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162" name="Graphic 18" descr="Stopwatch">
              <a:extLst>
                <a:ext uri="{FF2B5EF4-FFF2-40B4-BE49-F238E27FC236}">
                  <a16:creationId xmlns:a16="http://schemas.microsoft.com/office/drawing/2014/main" id="{756B7A51-E681-493A-B38D-9B1AD6FC63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46213" y="2964627"/>
              <a:ext cx="680604" cy="663287"/>
            </a:xfrm>
            <a:prstGeom prst="rect">
              <a:avLst/>
            </a:prstGeom>
          </p:spPr>
        </p:pic>
        <p:pic>
          <p:nvPicPr>
            <p:cNvPr id="163" name="Graphic 16" descr="Bar chart">
              <a:extLst>
                <a:ext uri="{FF2B5EF4-FFF2-40B4-BE49-F238E27FC236}">
                  <a16:creationId xmlns:a16="http://schemas.microsoft.com/office/drawing/2014/main" id="{AD34A9B3-EB18-4FA4-9A11-35F9810AB0B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42184" y="3990728"/>
              <a:ext cx="498764" cy="507423"/>
            </a:xfrm>
            <a:prstGeom prst="rect">
              <a:avLst/>
            </a:prstGeom>
          </p:spPr>
        </p:pic>
      </p:grpSp>
      <p:sp>
        <p:nvSpPr>
          <p:cNvPr id="20" name="Rectangle 19">
            <a:extLst>
              <a:ext uri="{FF2B5EF4-FFF2-40B4-BE49-F238E27FC236}">
                <a16:creationId xmlns:a16="http://schemas.microsoft.com/office/drawing/2014/main" id="{A728EAB0-51B6-40BE-830B-EDA081D8E07A}"/>
              </a:ext>
            </a:extLst>
          </p:cNvPr>
          <p:cNvSpPr/>
          <p:nvPr/>
        </p:nvSpPr>
        <p:spPr>
          <a:xfrm>
            <a:off x="0" y="6345382"/>
            <a:ext cx="12192000" cy="512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4" name="Action Button: Go Forward or Next 33">
            <a:hlinkClick r:id="" action="ppaction://hlinkshowjump?jump=nextslide" highlightClick="1"/>
            <a:extLst>
              <a:ext uri="{FF2B5EF4-FFF2-40B4-BE49-F238E27FC236}">
                <a16:creationId xmlns:a16="http://schemas.microsoft.com/office/drawing/2014/main" id="{DDB65562-DC15-4C99-B3B1-8D000F39C2A9}"/>
              </a:ext>
            </a:extLst>
          </p:cNvPr>
          <p:cNvSpPr/>
          <p:nvPr/>
        </p:nvSpPr>
        <p:spPr>
          <a:xfrm>
            <a:off x="11674469" y="6413591"/>
            <a:ext cx="376200" cy="376200"/>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5" name="Action Button: Go Forward or Next 34">
            <a:hlinkClick r:id="" action="ppaction://hlinkshowjump?jump=previousslide" highlightClick="1"/>
            <a:extLst>
              <a:ext uri="{FF2B5EF4-FFF2-40B4-BE49-F238E27FC236}">
                <a16:creationId xmlns:a16="http://schemas.microsoft.com/office/drawing/2014/main" id="{D66E7955-F2DD-4B73-A1DE-6A9004C62C1A}"/>
              </a:ext>
            </a:extLst>
          </p:cNvPr>
          <p:cNvSpPr/>
          <p:nvPr/>
        </p:nvSpPr>
        <p:spPr>
          <a:xfrm rot="10800000">
            <a:off x="141331" y="6413591"/>
            <a:ext cx="376200" cy="381156"/>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3" name="Rectangle 32"/>
          <p:cNvSpPr/>
          <p:nvPr/>
        </p:nvSpPr>
        <p:spPr>
          <a:xfrm>
            <a:off x="9537895" y="6413591"/>
            <a:ext cx="2136574"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prstClr val="white"/>
                </a:solidFill>
                <a:latin typeface="Arial" panose="020B0604020202020204" pitchFamily="34" charset="0"/>
                <a:cs typeface="Arial" panose="020B0604020202020204" pitchFamily="34" charset="0"/>
              </a:rPr>
              <a:t>Identifying benefits</a:t>
            </a: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Rectangle 68"/>
          <p:cNvSpPr/>
          <p:nvPr/>
        </p:nvSpPr>
        <p:spPr>
          <a:xfrm>
            <a:off x="517532" y="6413591"/>
            <a:ext cx="2138400"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prstClr val="white"/>
                </a:solidFill>
                <a:latin typeface="Arial" panose="020B0604020202020204" pitchFamily="34" charset="0"/>
                <a:cs typeface="Arial" panose="020B0604020202020204" pitchFamily="34" charset="0"/>
              </a:rPr>
              <a:t>Problem definition</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13">
            <a:clrChange>
              <a:clrFrom>
                <a:srgbClr val="FFFFFF"/>
              </a:clrFrom>
              <a:clrTo>
                <a:srgbClr val="FFFFFF">
                  <a:alpha val="0"/>
                </a:srgbClr>
              </a:clrTo>
            </a:clrChange>
          </a:blip>
          <a:srcRect l="7678" t="18964"/>
          <a:stretch/>
        </p:blipFill>
        <p:spPr>
          <a:xfrm>
            <a:off x="7344009" y="6355223"/>
            <a:ext cx="580791" cy="525571"/>
          </a:xfrm>
          <a:prstGeom prst="rect">
            <a:avLst/>
          </a:prstGeom>
        </p:spPr>
      </p:pic>
      <p:pic>
        <p:nvPicPr>
          <p:cNvPr id="6" name="Graphic 5" descr="Mining tools">
            <a:hlinkClick r:id="rId14" tooltip="Tools &amp; Templates"/>
            <a:extLst>
              <a:ext uri="{FF2B5EF4-FFF2-40B4-BE49-F238E27FC236}">
                <a16:creationId xmlns:a16="http://schemas.microsoft.com/office/drawing/2014/main" id="{435BADB0-EEC8-41AC-AF77-163DADE9E21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653524" y="6331691"/>
            <a:ext cx="550572" cy="540000"/>
          </a:xfrm>
          <a:prstGeom prst="rect">
            <a:avLst/>
          </a:prstGeom>
        </p:spPr>
      </p:pic>
      <p:pic>
        <p:nvPicPr>
          <p:cNvPr id="15" name="Graphic 14" descr="Open book">
            <a:hlinkClick r:id="rId14" tooltip="Glossary"/>
            <a:extLst>
              <a:ext uri="{FF2B5EF4-FFF2-40B4-BE49-F238E27FC236}">
                <a16:creationId xmlns:a16="http://schemas.microsoft.com/office/drawing/2014/main" id="{5C5384C9-C34A-4C8C-A5C8-FF88A97AFB1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515735" y="6345382"/>
            <a:ext cx="550572" cy="540000"/>
          </a:xfrm>
          <a:prstGeom prst="rect">
            <a:avLst/>
          </a:prstGeom>
        </p:spPr>
      </p:pic>
      <p:pic>
        <p:nvPicPr>
          <p:cNvPr id="17" name="Graphic 16" descr="Classroom">
            <a:hlinkClick r:id="rId19" tooltip="Training &amp; Development "/>
            <a:extLst>
              <a:ext uri="{FF2B5EF4-FFF2-40B4-BE49-F238E27FC236}">
                <a16:creationId xmlns:a16="http://schemas.microsoft.com/office/drawing/2014/main" id="{114D0709-4810-4EC9-AFC1-B8056922942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470818" y="6345382"/>
            <a:ext cx="550572" cy="540000"/>
          </a:xfrm>
          <a:prstGeom prst="rect">
            <a:avLst/>
          </a:prstGeom>
        </p:spPr>
      </p:pic>
      <p:sp>
        <p:nvSpPr>
          <p:cNvPr id="118" name="Rectangle 117">
            <a:extLst>
              <a:ext uri="{FF2B5EF4-FFF2-40B4-BE49-F238E27FC236}">
                <a16:creationId xmlns:a16="http://schemas.microsoft.com/office/drawing/2014/main" id="{1B96EA3D-860D-4993-BF8E-30B7905553D1}"/>
              </a:ext>
            </a:extLst>
          </p:cNvPr>
          <p:cNvSpPr/>
          <p:nvPr/>
        </p:nvSpPr>
        <p:spPr>
          <a:xfrm>
            <a:off x="331200" y="1224000"/>
            <a:ext cx="11299321" cy="5016758"/>
          </a:xfrm>
          <a:prstGeom prst="rect">
            <a:avLst/>
          </a:prstGeom>
        </p:spPr>
        <p:txBody>
          <a:bodyPr wrap="square">
            <a:spAutoFit/>
          </a:bodyPr>
          <a:lstStyle/>
          <a:p>
            <a:r>
              <a:rPr lang="en-GB" sz="1600" dirty="0">
                <a:solidFill>
                  <a:srgbClr val="485E6D"/>
                </a:solidFill>
                <a:latin typeface="Arial" panose="020B0604020202020204" pitchFamily="34" charset="0"/>
                <a:cs typeface="Arial" panose="020B0604020202020204" pitchFamily="34" charset="0"/>
              </a:rPr>
              <a:t>Objectives are the specific goals of the project to be achieved by producing deliverables and ensure they align to the organisation’s strategic objectives.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The objectives should be </a:t>
            </a:r>
            <a:r>
              <a:rPr lang="en-GB" sz="1600" b="1" dirty="0">
                <a:solidFill>
                  <a:srgbClr val="485E6D"/>
                </a:solidFill>
                <a:latin typeface="Arial" panose="020B0604020202020204" pitchFamily="34" charset="0"/>
                <a:cs typeface="Arial" panose="020B0604020202020204" pitchFamily="34" charset="0"/>
              </a:rPr>
              <a:t>SMART</a:t>
            </a:r>
            <a:endParaRPr lang="en-GB" sz="1600" dirty="0">
              <a:solidFill>
                <a:srgbClr val="485E6D"/>
              </a:solidFill>
              <a:latin typeface="Arial" panose="020B0604020202020204" pitchFamily="34" charset="0"/>
              <a:cs typeface="Arial" panose="020B0604020202020204" pitchFamily="34" charset="0"/>
            </a:endParaRPr>
          </a:p>
          <a:p>
            <a:endParaRPr lang="en-GB" sz="1600" b="1" dirty="0">
              <a:solidFill>
                <a:srgbClr val="485E6D"/>
              </a:solidFill>
              <a:latin typeface="Arial" panose="020B0604020202020204" pitchFamily="34" charset="0"/>
              <a:cs typeface="Arial" panose="020B0604020202020204" pitchFamily="34" charset="0"/>
            </a:endParaRPr>
          </a:p>
          <a:p>
            <a:endParaRPr lang="en-GB" sz="1600" b="1" dirty="0">
              <a:solidFill>
                <a:srgbClr val="485E6D"/>
              </a:solidFill>
              <a:latin typeface="Arial" panose="020B0604020202020204" pitchFamily="34" charset="0"/>
              <a:cs typeface="Arial" panose="020B0604020202020204" pitchFamily="34" charset="0"/>
            </a:endParaRPr>
          </a:p>
          <a:p>
            <a:endParaRPr lang="en-GB" sz="1600" b="1" dirty="0">
              <a:solidFill>
                <a:srgbClr val="485E6D"/>
              </a:solidFill>
              <a:latin typeface="Arial" panose="020B0604020202020204" pitchFamily="34" charset="0"/>
              <a:cs typeface="Arial" panose="020B0604020202020204" pitchFamily="34" charset="0"/>
            </a:endParaRPr>
          </a:p>
          <a:p>
            <a:endParaRPr lang="en-GB" sz="1600" b="1"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pPr algn="ctr"/>
            <a:endParaRPr lang="en-GB" sz="1600" dirty="0">
              <a:solidFill>
                <a:srgbClr val="485E6D"/>
              </a:solidFill>
              <a:latin typeface="Arial" panose="020B0604020202020204" pitchFamily="34" charset="0"/>
              <a:cs typeface="Arial" panose="020B0604020202020204" pitchFamily="34" charset="0"/>
            </a:endParaRPr>
          </a:p>
          <a:p>
            <a:pPr algn="ctr"/>
            <a:endParaRPr lang="en-GB" sz="1600" dirty="0">
              <a:solidFill>
                <a:srgbClr val="485E6D"/>
              </a:solidFill>
              <a:latin typeface="Arial" panose="020B0604020202020204" pitchFamily="34" charset="0"/>
              <a:cs typeface="Arial" panose="020B0604020202020204" pitchFamily="34" charset="0"/>
            </a:endParaRPr>
          </a:p>
          <a:p>
            <a:pPr algn="ctr"/>
            <a:endParaRPr lang="en-GB" sz="1600" dirty="0">
              <a:solidFill>
                <a:srgbClr val="485E6D"/>
              </a:solidFill>
              <a:latin typeface="Arial" panose="020B0604020202020204" pitchFamily="34" charset="0"/>
              <a:cs typeface="Arial" panose="020B0604020202020204" pitchFamily="34" charset="0"/>
            </a:endParaRPr>
          </a:p>
          <a:p>
            <a:pPr algn="ctr"/>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They do not contain words such as “optimise”, “maximise”, “minimise” and they do not have vague deadlines such as “Autumn” or “Quarter 3”. They are not “ongoing” and they should not describe what you plan to do, how you plan to do it, or what you plan to produce. </a:t>
            </a:r>
          </a:p>
          <a:p>
            <a:pPr algn="just"/>
            <a:endParaRPr lang="en-GB" sz="1600" dirty="0">
              <a:solidFill>
                <a:srgbClr val="485E6D"/>
              </a:solidFill>
              <a:latin typeface="Arial" panose="020B0604020202020204" pitchFamily="34" charset="0"/>
              <a:cs typeface="Arial" panose="020B0604020202020204" pitchFamily="34" charset="0"/>
            </a:endParaRPr>
          </a:p>
          <a:p>
            <a:pPr algn="just"/>
            <a:endParaRPr lang="en-GB" sz="1600" dirty="0">
              <a:solidFill>
                <a:srgbClr val="485E6D"/>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F4A14404-135A-49FB-9393-1F693C51295F}"/>
              </a:ext>
            </a:extLst>
          </p:cNvPr>
          <p:cNvSpPr txBox="1"/>
          <p:nvPr/>
        </p:nvSpPr>
        <p:spPr>
          <a:xfrm>
            <a:off x="331200" y="558000"/>
            <a:ext cx="346653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Project Objectives</a:t>
            </a:r>
          </a:p>
        </p:txBody>
      </p:sp>
      <p:grpSp>
        <p:nvGrpSpPr>
          <p:cNvPr id="2" name="Group 1">
            <a:extLst>
              <a:ext uri="{FF2B5EF4-FFF2-40B4-BE49-F238E27FC236}">
                <a16:creationId xmlns:a16="http://schemas.microsoft.com/office/drawing/2014/main" id="{DA968B95-76E9-4645-9BF8-75FF938F2A93}"/>
              </a:ext>
            </a:extLst>
          </p:cNvPr>
          <p:cNvGrpSpPr/>
          <p:nvPr/>
        </p:nvGrpSpPr>
        <p:grpSpPr>
          <a:xfrm>
            <a:off x="6113136" y="6950873"/>
            <a:ext cx="2975280" cy="2285265"/>
            <a:chOff x="10192433" y="7521608"/>
            <a:chExt cx="2975280" cy="2285265"/>
          </a:xfrm>
        </p:grpSpPr>
        <p:sp>
          <p:nvSpPr>
            <p:cNvPr id="104" name="Rectangle: Rounded Corners 103">
              <a:extLst>
                <a:ext uri="{FF2B5EF4-FFF2-40B4-BE49-F238E27FC236}">
                  <a16:creationId xmlns:a16="http://schemas.microsoft.com/office/drawing/2014/main" id="{487E481D-3407-4EC8-8E30-C84C5BF50C49}"/>
                </a:ext>
              </a:extLst>
            </p:cNvPr>
            <p:cNvSpPr/>
            <p:nvPr/>
          </p:nvSpPr>
          <p:spPr>
            <a:xfrm>
              <a:off x="10193179" y="7521608"/>
              <a:ext cx="2962580" cy="294198"/>
            </a:xfrm>
            <a:prstGeom prst="roundRect">
              <a:avLst/>
            </a:prstGeom>
            <a:solidFill>
              <a:srgbClr val="44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Leadership &amp; team management</a:t>
              </a:r>
            </a:p>
          </p:txBody>
        </p:sp>
        <p:sp>
          <p:nvSpPr>
            <p:cNvPr id="105" name="Rectangle: Rounded Corners 104">
              <a:extLst>
                <a:ext uri="{FF2B5EF4-FFF2-40B4-BE49-F238E27FC236}">
                  <a16:creationId xmlns:a16="http://schemas.microsoft.com/office/drawing/2014/main" id="{44226794-3265-4BF4-8F85-98CD6AE1637D}"/>
                </a:ext>
              </a:extLst>
            </p:cNvPr>
            <p:cNvSpPr/>
            <p:nvPr/>
          </p:nvSpPr>
          <p:spPr>
            <a:xfrm>
              <a:off x="10193179" y="7853479"/>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106" name="Rectangle: Rounded Corners 105">
              <a:extLst>
                <a:ext uri="{FF2B5EF4-FFF2-40B4-BE49-F238E27FC236}">
                  <a16:creationId xmlns:a16="http://schemas.microsoft.com/office/drawing/2014/main" id="{80E611AF-58F1-44B4-AAD4-46446923F02B}"/>
                </a:ext>
              </a:extLst>
            </p:cNvPr>
            <p:cNvSpPr/>
            <p:nvPr/>
          </p:nvSpPr>
          <p:spPr>
            <a:xfrm>
              <a:off x="10193179" y="8185350"/>
              <a:ext cx="2962580" cy="294198"/>
            </a:xfrm>
            <a:prstGeom prst="roundRect">
              <a:avLst/>
            </a:prstGeom>
            <a:solidFill>
              <a:srgbClr val="1DA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Professionalism</a:t>
              </a:r>
            </a:p>
          </p:txBody>
        </p:sp>
        <p:sp>
          <p:nvSpPr>
            <p:cNvPr id="107" name="Rectangle: Rounded Corners 106">
              <a:extLst>
                <a:ext uri="{FF2B5EF4-FFF2-40B4-BE49-F238E27FC236}">
                  <a16:creationId xmlns:a16="http://schemas.microsoft.com/office/drawing/2014/main" id="{5FDEAE75-FBB5-4A6C-8E13-85B7D4825674}"/>
                </a:ext>
              </a:extLst>
            </p:cNvPr>
            <p:cNvSpPr/>
            <p:nvPr/>
          </p:nvSpPr>
          <p:spPr>
            <a:xfrm>
              <a:off x="10192433" y="8512636"/>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108" name="Rectangle: Rounded Corners 107">
              <a:extLst>
                <a:ext uri="{FF2B5EF4-FFF2-40B4-BE49-F238E27FC236}">
                  <a16:creationId xmlns:a16="http://schemas.microsoft.com/office/drawing/2014/main" id="{595B3CDD-71AB-4D14-AAE3-30F7658E3980}"/>
                </a:ext>
              </a:extLst>
            </p:cNvPr>
            <p:cNvSpPr/>
            <p:nvPr/>
          </p:nvSpPr>
          <p:spPr>
            <a:xfrm>
              <a:off x="10192433" y="8846720"/>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109" name="Rectangle: Rounded Corners 108">
              <a:extLst>
                <a:ext uri="{FF2B5EF4-FFF2-40B4-BE49-F238E27FC236}">
                  <a16:creationId xmlns:a16="http://schemas.microsoft.com/office/drawing/2014/main" id="{0C5F3DFE-DEE0-448B-ABF1-4E9DD0E1870B}"/>
                </a:ext>
              </a:extLst>
            </p:cNvPr>
            <p:cNvSpPr/>
            <p:nvPr/>
          </p:nvSpPr>
          <p:spPr>
            <a:xfrm>
              <a:off x="10205133" y="9178591"/>
              <a:ext cx="2962580" cy="294198"/>
            </a:xfrm>
            <a:prstGeom prst="roundRect">
              <a:avLst/>
            </a:prstGeom>
            <a:solidFill>
              <a:srgbClr val="EF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Scope management</a:t>
              </a:r>
            </a:p>
          </p:txBody>
        </p:sp>
        <p:sp>
          <p:nvSpPr>
            <p:cNvPr id="110" name="Rectangle: Rounded Corners 109">
              <a:extLst>
                <a:ext uri="{FF2B5EF4-FFF2-40B4-BE49-F238E27FC236}">
                  <a16:creationId xmlns:a16="http://schemas.microsoft.com/office/drawing/2014/main" id="{78D36E0C-BD21-4A9C-9145-04300B09E96C}"/>
                </a:ext>
              </a:extLst>
            </p:cNvPr>
            <p:cNvSpPr/>
            <p:nvPr/>
          </p:nvSpPr>
          <p:spPr>
            <a:xfrm>
              <a:off x="10205133" y="9512675"/>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grpSp>
    </p:spTree>
    <p:extLst>
      <p:ext uri="{BB962C8B-B14F-4D97-AF65-F5344CB8AC3E}">
        <p14:creationId xmlns:p14="http://schemas.microsoft.com/office/powerpoint/2010/main" val="35928553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2.59259E-6 L 2.5E-6 -0.44213 " pathEditMode="relative" rAng="0" ptsTypes="AA">
                                      <p:cBhvr>
                                        <p:cTn id="6" dur="2000" fill="hold"/>
                                        <p:tgtEl>
                                          <p:spTgt spid="2"/>
                                        </p:tgtEl>
                                        <p:attrNameLst>
                                          <p:attrName>ppt_x</p:attrName>
                                          <p:attrName>ppt_y</p:attrName>
                                        </p:attrNameLst>
                                      </p:cBhvr>
                                      <p:rCtr x="0" y="-2210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5E-6 -0.44213 L 2.5E-6 4.81481E-6 " pathEditMode="relative" rAng="0" ptsTypes="AA">
                                      <p:cBhvr>
                                        <p:cTn id="10" dur="2000" fill="hold"/>
                                        <p:tgtEl>
                                          <p:spTgt spid="2"/>
                                        </p:tgtEl>
                                        <p:attrNameLst>
                                          <p:attrName>ppt_x</p:attrName>
                                          <p:attrName>ppt_y</p:attrName>
                                        </p:attrNameLst>
                                      </p:cBhvr>
                                      <p:rCtr x="0" y="22037"/>
                                    </p:animMotion>
                                  </p:childTnLst>
                                </p:cTn>
                              </p:par>
                            </p:childTnLst>
                          </p:cTn>
                        </p:par>
                      </p:childTnLst>
                    </p:cTn>
                  </p:par>
                </p:childTnLst>
              </p:cTn>
              <p:nextCondLst>
                <p:cond evt="onClick" delay="0">
                  <p:tgtEl>
                    <p:spTgt spid="60"/>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BC899B73-1B93-4919-93BC-EE16097F4A42}"/>
              </a:ext>
            </a:extLst>
          </p:cNvPr>
          <p:cNvSpPr/>
          <p:nvPr/>
        </p:nvSpPr>
        <p:spPr>
          <a:xfrm>
            <a:off x="4363469" y="5687972"/>
            <a:ext cx="7356043" cy="472174"/>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r>
              <a:rPr lang="en-GB" sz="1400" b="1" dirty="0">
                <a:solidFill>
                  <a:schemeClr val="tx2">
                    <a:lumMod val="75000"/>
                  </a:schemeClr>
                </a:solidFill>
                <a:latin typeface="Arial" panose="020B0604020202020204" pitchFamily="34" charset="0"/>
                <a:cs typeface="Arial" panose="020B0604020202020204" pitchFamily="34" charset="0"/>
              </a:rPr>
              <a:t>Helpful Tip </a:t>
            </a:r>
            <a:r>
              <a:rPr lang="en-GB" sz="1400" dirty="0">
                <a:solidFill>
                  <a:schemeClr val="tx2">
                    <a:lumMod val="75000"/>
                  </a:schemeClr>
                </a:solidFill>
                <a:latin typeface="Arial" panose="020B0604020202020204" pitchFamily="34" charset="0"/>
                <a:cs typeface="Arial" panose="020B0604020202020204" pitchFamily="34" charset="0"/>
              </a:rPr>
              <a:t> See the </a:t>
            </a:r>
            <a:r>
              <a:rPr lang="en-GB" sz="1400" dirty="0">
                <a:solidFill>
                  <a:srgbClr val="475C6D"/>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Benefit Management theme </a:t>
            </a:r>
            <a:r>
              <a:rPr lang="en-GB" sz="1400" dirty="0">
                <a:solidFill>
                  <a:schemeClr val="tx2">
                    <a:lumMod val="75000"/>
                  </a:schemeClr>
                </a:solidFill>
                <a:latin typeface="Arial" panose="020B0604020202020204" pitchFamily="34" charset="0"/>
                <a:cs typeface="Arial" panose="020B0604020202020204" pitchFamily="34" charset="0"/>
              </a:rPr>
              <a:t>for more information on identifying benefits.</a:t>
            </a:r>
          </a:p>
        </p:txBody>
      </p:sp>
      <p:sp>
        <p:nvSpPr>
          <p:cNvPr id="20" name="Rectangle 19">
            <a:extLst>
              <a:ext uri="{FF2B5EF4-FFF2-40B4-BE49-F238E27FC236}">
                <a16:creationId xmlns:a16="http://schemas.microsoft.com/office/drawing/2014/main" id="{A728EAB0-51B6-40BE-830B-EDA081D8E07A}"/>
              </a:ext>
            </a:extLst>
          </p:cNvPr>
          <p:cNvSpPr/>
          <p:nvPr/>
        </p:nvSpPr>
        <p:spPr>
          <a:xfrm>
            <a:off x="0" y="6345382"/>
            <a:ext cx="12192000" cy="512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4" name="Action Button: Go Forward or Next 33">
            <a:hlinkClick r:id="" action="ppaction://hlinkshowjump?jump=nextslide" highlightClick="1"/>
            <a:extLst>
              <a:ext uri="{FF2B5EF4-FFF2-40B4-BE49-F238E27FC236}">
                <a16:creationId xmlns:a16="http://schemas.microsoft.com/office/drawing/2014/main" id="{DDB65562-DC15-4C99-B3B1-8D000F39C2A9}"/>
              </a:ext>
            </a:extLst>
          </p:cNvPr>
          <p:cNvSpPr/>
          <p:nvPr/>
        </p:nvSpPr>
        <p:spPr>
          <a:xfrm>
            <a:off x="11674469" y="6413591"/>
            <a:ext cx="376200" cy="376200"/>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5" name="Action Button: Go Forward or Next 34">
            <a:hlinkClick r:id="" action="ppaction://hlinkshowjump?jump=previousslide" highlightClick="1"/>
            <a:extLst>
              <a:ext uri="{FF2B5EF4-FFF2-40B4-BE49-F238E27FC236}">
                <a16:creationId xmlns:a16="http://schemas.microsoft.com/office/drawing/2014/main" id="{D66E7955-F2DD-4B73-A1DE-6A9004C62C1A}"/>
              </a:ext>
            </a:extLst>
          </p:cNvPr>
          <p:cNvSpPr/>
          <p:nvPr/>
        </p:nvSpPr>
        <p:spPr>
          <a:xfrm rot="10800000">
            <a:off x="141331" y="6413591"/>
            <a:ext cx="376200" cy="381156"/>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3" name="Rectangle 32"/>
          <p:cNvSpPr/>
          <p:nvPr/>
        </p:nvSpPr>
        <p:spPr>
          <a:xfrm>
            <a:off x="9537895" y="6413591"/>
            <a:ext cx="2136574"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prstClr val="white"/>
                </a:solidFill>
                <a:latin typeface="Arial" panose="020B0604020202020204" pitchFamily="34" charset="0"/>
                <a:cs typeface="Arial" panose="020B0604020202020204" pitchFamily="34" charset="0"/>
              </a:rPr>
              <a:t>Defining the scope</a:t>
            </a:r>
          </a:p>
        </p:txBody>
      </p:sp>
      <p:sp>
        <p:nvSpPr>
          <p:cNvPr id="69" name="Rectangle 68"/>
          <p:cNvSpPr/>
          <p:nvPr/>
        </p:nvSpPr>
        <p:spPr>
          <a:xfrm>
            <a:off x="517532" y="6413591"/>
            <a:ext cx="2138400"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prstClr val="white"/>
                </a:solidFill>
                <a:latin typeface="Arial" panose="020B0604020202020204" pitchFamily="34" charset="0"/>
                <a:cs typeface="Arial" panose="020B0604020202020204" pitchFamily="34" charset="0"/>
              </a:rPr>
              <a:t>Project objectives</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4">
            <a:clrChange>
              <a:clrFrom>
                <a:srgbClr val="FFFFFF"/>
              </a:clrFrom>
              <a:clrTo>
                <a:srgbClr val="FFFFFF">
                  <a:alpha val="0"/>
                </a:srgbClr>
              </a:clrTo>
            </a:clrChange>
          </a:blip>
          <a:srcRect l="7678" t="18964"/>
          <a:stretch/>
        </p:blipFill>
        <p:spPr>
          <a:xfrm>
            <a:off x="7344009" y="6355223"/>
            <a:ext cx="580791" cy="525571"/>
          </a:xfrm>
          <a:prstGeom prst="rect">
            <a:avLst/>
          </a:prstGeom>
        </p:spPr>
      </p:pic>
      <p:pic>
        <p:nvPicPr>
          <p:cNvPr id="6" name="Graphic 5" descr="Mining tools">
            <a:hlinkClick r:id="rId5" tooltip="Tools &amp; Templates"/>
            <a:extLst>
              <a:ext uri="{FF2B5EF4-FFF2-40B4-BE49-F238E27FC236}">
                <a16:creationId xmlns:a16="http://schemas.microsoft.com/office/drawing/2014/main" id="{435BADB0-EEC8-41AC-AF77-163DADE9E2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53524" y="6331691"/>
            <a:ext cx="550572" cy="540000"/>
          </a:xfrm>
          <a:prstGeom prst="rect">
            <a:avLst/>
          </a:prstGeom>
        </p:spPr>
      </p:pic>
      <p:pic>
        <p:nvPicPr>
          <p:cNvPr id="15" name="Graphic 14" descr="Open book">
            <a:hlinkClick r:id="rId5" tooltip="Glossary"/>
            <a:extLst>
              <a:ext uri="{FF2B5EF4-FFF2-40B4-BE49-F238E27FC236}">
                <a16:creationId xmlns:a16="http://schemas.microsoft.com/office/drawing/2014/main" id="{5C5384C9-C34A-4C8C-A5C8-FF88A97AFB1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15735" y="6345382"/>
            <a:ext cx="550572" cy="540000"/>
          </a:xfrm>
          <a:prstGeom prst="rect">
            <a:avLst/>
          </a:prstGeom>
        </p:spPr>
      </p:pic>
      <p:pic>
        <p:nvPicPr>
          <p:cNvPr id="17" name="Graphic 16" descr="Classroom">
            <a:hlinkClick r:id="rId10" tooltip="Training &amp; Development "/>
            <a:extLst>
              <a:ext uri="{FF2B5EF4-FFF2-40B4-BE49-F238E27FC236}">
                <a16:creationId xmlns:a16="http://schemas.microsoft.com/office/drawing/2014/main" id="{114D0709-4810-4EC9-AFC1-B8056922942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70818" y="6345382"/>
            <a:ext cx="550572" cy="540000"/>
          </a:xfrm>
          <a:prstGeom prst="rect">
            <a:avLst/>
          </a:prstGeom>
        </p:spPr>
      </p:pic>
      <p:sp>
        <p:nvSpPr>
          <p:cNvPr id="118" name="Rectangle 117">
            <a:extLst>
              <a:ext uri="{FF2B5EF4-FFF2-40B4-BE49-F238E27FC236}">
                <a16:creationId xmlns:a16="http://schemas.microsoft.com/office/drawing/2014/main" id="{1B96EA3D-860D-4993-BF8E-30B7905553D1}"/>
              </a:ext>
            </a:extLst>
          </p:cNvPr>
          <p:cNvSpPr/>
          <p:nvPr/>
        </p:nvSpPr>
        <p:spPr>
          <a:xfrm>
            <a:off x="331200" y="1224000"/>
            <a:ext cx="11299321" cy="584775"/>
          </a:xfrm>
          <a:prstGeom prst="rect">
            <a:avLst/>
          </a:prstGeom>
        </p:spPr>
        <p:txBody>
          <a:bodyPr wrap="square">
            <a:spAutoFit/>
          </a:bodyPr>
          <a:lstStyle/>
          <a:p>
            <a:pPr algn="just"/>
            <a:endParaRPr lang="en-GB" sz="1600" dirty="0">
              <a:solidFill>
                <a:srgbClr val="485E6D"/>
              </a:solidFill>
              <a:latin typeface="Arial" panose="020B0604020202020204" pitchFamily="34" charset="0"/>
              <a:cs typeface="Arial" panose="020B0604020202020204" pitchFamily="34" charset="0"/>
            </a:endParaRPr>
          </a:p>
          <a:p>
            <a:pPr algn="just"/>
            <a:endParaRPr lang="en-GB" sz="1600" dirty="0">
              <a:solidFill>
                <a:srgbClr val="485E6D"/>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F4A14404-135A-49FB-9393-1F693C51295F}"/>
              </a:ext>
            </a:extLst>
          </p:cNvPr>
          <p:cNvSpPr txBox="1"/>
          <p:nvPr/>
        </p:nvSpPr>
        <p:spPr>
          <a:xfrm>
            <a:off x="331200" y="558000"/>
            <a:ext cx="346653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Identifying Benefits</a:t>
            </a:r>
          </a:p>
        </p:txBody>
      </p:sp>
      <p:grpSp>
        <p:nvGrpSpPr>
          <p:cNvPr id="2" name="Group 1">
            <a:extLst>
              <a:ext uri="{FF2B5EF4-FFF2-40B4-BE49-F238E27FC236}">
                <a16:creationId xmlns:a16="http://schemas.microsoft.com/office/drawing/2014/main" id="{DA968B95-76E9-4645-9BF8-75FF938F2A93}"/>
              </a:ext>
            </a:extLst>
          </p:cNvPr>
          <p:cNvGrpSpPr/>
          <p:nvPr/>
        </p:nvGrpSpPr>
        <p:grpSpPr>
          <a:xfrm>
            <a:off x="6113136" y="6950873"/>
            <a:ext cx="2975280" cy="2285265"/>
            <a:chOff x="10192433" y="7521608"/>
            <a:chExt cx="2975280" cy="2285265"/>
          </a:xfrm>
        </p:grpSpPr>
        <p:sp>
          <p:nvSpPr>
            <p:cNvPr id="104" name="Rectangle: Rounded Corners 103">
              <a:extLst>
                <a:ext uri="{FF2B5EF4-FFF2-40B4-BE49-F238E27FC236}">
                  <a16:creationId xmlns:a16="http://schemas.microsoft.com/office/drawing/2014/main" id="{487E481D-3407-4EC8-8E30-C84C5BF50C49}"/>
                </a:ext>
              </a:extLst>
            </p:cNvPr>
            <p:cNvSpPr/>
            <p:nvPr/>
          </p:nvSpPr>
          <p:spPr>
            <a:xfrm>
              <a:off x="10193179" y="7521608"/>
              <a:ext cx="2962580" cy="294198"/>
            </a:xfrm>
            <a:prstGeom prst="roundRect">
              <a:avLst/>
            </a:prstGeom>
            <a:solidFill>
              <a:srgbClr val="44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Leadership &amp; team management</a:t>
              </a:r>
            </a:p>
          </p:txBody>
        </p:sp>
        <p:sp>
          <p:nvSpPr>
            <p:cNvPr id="105" name="Rectangle: Rounded Corners 104">
              <a:extLst>
                <a:ext uri="{FF2B5EF4-FFF2-40B4-BE49-F238E27FC236}">
                  <a16:creationId xmlns:a16="http://schemas.microsoft.com/office/drawing/2014/main" id="{44226794-3265-4BF4-8F85-98CD6AE1637D}"/>
                </a:ext>
              </a:extLst>
            </p:cNvPr>
            <p:cNvSpPr/>
            <p:nvPr/>
          </p:nvSpPr>
          <p:spPr>
            <a:xfrm>
              <a:off x="10193179" y="7853479"/>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106" name="Rectangle: Rounded Corners 105">
              <a:extLst>
                <a:ext uri="{FF2B5EF4-FFF2-40B4-BE49-F238E27FC236}">
                  <a16:creationId xmlns:a16="http://schemas.microsoft.com/office/drawing/2014/main" id="{80E611AF-58F1-44B4-AAD4-46446923F02B}"/>
                </a:ext>
              </a:extLst>
            </p:cNvPr>
            <p:cNvSpPr/>
            <p:nvPr/>
          </p:nvSpPr>
          <p:spPr>
            <a:xfrm>
              <a:off x="10193179" y="8185350"/>
              <a:ext cx="2962580" cy="294198"/>
            </a:xfrm>
            <a:prstGeom prst="roundRect">
              <a:avLst/>
            </a:prstGeom>
            <a:solidFill>
              <a:srgbClr val="1DA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Professionalism</a:t>
              </a:r>
            </a:p>
          </p:txBody>
        </p:sp>
        <p:sp>
          <p:nvSpPr>
            <p:cNvPr id="107" name="Rectangle: Rounded Corners 106">
              <a:extLst>
                <a:ext uri="{FF2B5EF4-FFF2-40B4-BE49-F238E27FC236}">
                  <a16:creationId xmlns:a16="http://schemas.microsoft.com/office/drawing/2014/main" id="{5FDEAE75-FBB5-4A6C-8E13-85B7D4825674}"/>
                </a:ext>
              </a:extLst>
            </p:cNvPr>
            <p:cNvSpPr/>
            <p:nvPr/>
          </p:nvSpPr>
          <p:spPr>
            <a:xfrm>
              <a:off x="10192433" y="8512636"/>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108" name="Rectangle: Rounded Corners 107">
              <a:extLst>
                <a:ext uri="{FF2B5EF4-FFF2-40B4-BE49-F238E27FC236}">
                  <a16:creationId xmlns:a16="http://schemas.microsoft.com/office/drawing/2014/main" id="{595B3CDD-71AB-4D14-AAE3-30F7658E3980}"/>
                </a:ext>
              </a:extLst>
            </p:cNvPr>
            <p:cNvSpPr/>
            <p:nvPr/>
          </p:nvSpPr>
          <p:spPr>
            <a:xfrm>
              <a:off x="10192433" y="8846720"/>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109" name="Rectangle: Rounded Corners 108">
              <a:extLst>
                <a:ext uri="{FF2B5EF4-FFF2-40B4-BE49-F238E27FC236}">
                  <a16:creationId xmlns:a16="http://schemas.microsoft.com/office/drawing/2014/main" id="{0C5F3DFE-DEE0-448B-ABF1-4E9DD0E1870B}"/>
                </a:ext>
              </a:extLst>
            </p:cNvPr>
            <p:cNvSpPr/>
            <p:nvPr/>
          </p:nvSpPr>
          <p:spPr>
            <a:xfrm>
              <a:off x="10205133" y="9178591"/>
              <a:ext cx="2962580" cy="294198"/>
            </a:xfrm>
            <a:prstGeom prst="roundRect">
              <a:avLst/>
            </a:prstGeom>
            <a:solidFill>
              <a:srgbClr val="EF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Scope management</a:t>
              </a:r>
            </a:p>
          </p:txBody>
        </p:sp>
        <p:sp>
          <p:nvSpPr>
            <p:cNvPr id="110" name="Rectangle: Rounded Corners 109">
              <a:extLst>
                <a:ext uri="{FF2B5EF4-FFF2-40B4-BE49-F238E27FC236}">
                  <a16:creationId xmlns:a16="http://schemas.microsoft.com/office/drawing/2014/main" id="{78D36E0C-BD21-4A9C-9145-04300B09E96C}"/>
                </a:ext>
              </a:extLst>
            </p:cNvPr>
            <p:cNvSpPr/>
            <p:nvPr/>
          </p:nvSpPr>
          <p:spPr>
            <a:xfrm>
              <a:off x="10205133" y="9512675"/>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grpSp>
      <p:sp>
        <p:nvSpPr>
          <p:cNvPr id="5" name="Rectangle 4">
            <a:extLst>
              <a:ext uri="{FF2B5EF4-FFF2-40B4-BE49-F238E27FC236}">
                <a16:creationId xmlns:a16="http://schemas.microsoft.com/office/drawing/2014/main" id="{D6BDABEB-513F-4D07-9B58-860783B940E7}"/>
              </a:ext>
            </a:extLst>
          </p:cNvPr>
          <p:cNvSpPr/>
          <p:nvPr/>
        </p:nvSpPr>
        <p:spPr>
          <a:xfrm>
            <a:off x="331200" y="1166843"/>
            <a:ext cx="10375270" cy="2031325"/>
          </a:xfrm>
          <a:prstGeom prst="rect">
            <a:avLst/>
          </a:prstGeom>
        </p:spPr>
        <p:txBody>
          <a:bodyPr wrap="square">
            <a:spAutoFit/>
          </a:bodyPr>
          <a:lstStyle/>
          <a:p>
            <a:r>
              <a:rPr lang="en-GB" dirty="0">
                <a:solidFill>
                  <a:srgbClr val="475C6D"/>
                </a:solidFill>
                <a:latin typeface="Arial" panose="020B0604020202020204" pitchFamily="34" charset="0"/>
                <a:cs typeface="Arial" panose="020B0604020202020204" pitchFamily="34" charset="0"/>
              </a:rPr>
              <a:t>Once the </a:t>
            </a:r>
            <a:r>
              <a:rPr lang="en-GB" b="1" dirty="0">
                <a:solidFill>
                  <a:srgbClr val="475C6D"/>
                </a:solidFill>
                <a:latin typeface="Arial" panose="020B0604020202020204" pitchFamily="34" charset="0"/>
                <a:cs typeface="Arial" panose="020B0604020202020204" pitchFamily="34" charset="0"/>
              </a:rPr>
              <a:t>Project Objectives </a:t>
            </a:r>
            <a:r>
              <a:rPr lang="en-GB" dirty="0">
                <a:solidFill>
                  <a:srgbClr val="475C6D"/>
                </a:solidFill>
                <a:latin typeface="Arial" panose="020B0604020202020204" pitchFamily="34" charset="0"/>
                <a:cs typeface="Arial" panose="020B0604020202020204" pitchFamily="34" charset="0"/>
              </a:rPr>
              <a:t>have been defined the project manager needs to think about what the expected </a:t>
            </a:r>
            <a:r>
              <a:rPr lang="en-GB" b="1" dirty="0">
                <a:solidFill>
                  <a:srgbClr val="475C6D"/>
                </a:solidFill>
                <a:latin typeface="Arial" panose="020B0604020202020204" pitchFamily="34" charset="0"/>
                <a:cs typeface="Arial" panose="020B0604020202020204" pitchFamily="34" charset="0"/>
              </a:rPr>
              <a:t>Benefits</a:t>
            </a:r>
            <a:r>
              <a:rPr lang="en-GB" dirty="0">
                <a:solidFill>
                  <a:srgbClr val="475C6D"/>
                </a:solidFill>
                <a:latin typeface="Arial" panose="020B0604020202020204" pitchFamily="34" charset="0"/>
                <a:cs typeface="Arial" panose="020B0604020202020204" pitchFamily="34" charset="0"/>
              </a:rPr>
              <a:t> and </a:t>
            </a:r>
            <a:r>
              <a:rPr lang="en-GB" b="1" dirty="0">
                <a:solidFill>
                  <a:srgbClr val="475C6D"/>
                </a:solidFill>
                <a:latin typeface="Arial" panose="020B0604020202020204" pitchFamily="34" charset="0"/>
                <a:cs typeface="Arial" panose="020B0604020202020204" pitchFamily="34" charset="0"/>
              </a:rPr>
              <a:t>Dis-benefits</a:t>
            </a:r>
            <a:r>
              <a:rPr lang="en-GB" dirty="0">
                <a:solidFill>
                  <a:srgbClr val="475C6D"/>
                </a:solidFill>
                <a:latin typeface="Arial" panose="020B0604020202020204" pitchFamily="34" charset="0"/>
                <a:cs typeface="Arial" panose="020B0604020202020204" pitchFamily="34" charset="0"/>
              </a:rPr>
              <a:t> of the project are and what benefits they need to </a:t>
            </a:r>
            <a:r>
              <a:rPr lang="en-GB" b="1" dirty="0">
                <a:solidFill>
                  <a:srgbClr val="475C6D"/>
                </a:solidFill>
                <a:latin typeface="Arial" panose="020B0604020202020204" pitchFamily="34" charset="0"/>
                <a:cs typeface="Arial" panose="020B0604020202020204" pitchFamily="34" charset="0"/>
              </a:rPr>
              <a:t>realise</a:t>
            </a:r>
            <a:r>
              <a:rPr lang="en-GB" dirty="0">
                <a:solidFill>
                  <a:srgbClr val="475C6D"/>
                </a:solidFill>
                <a:latin typeface="Arial" panose="020B0604020202020204" pitchFamily="34" charset="0"/>
                <a:cs typeface="Arial" panose="020B0604020202020204" pitchFamily="34" charset="0"/>
              </a:rPr>
              <a:t> in order to fulfil their objectives. </a:t>
            </a:r>
          </a:p>
          <a:p>
            <a:endParaRPr lang="en-GB" dirty="0">
              <a:solidFill>
                <a:srgbClr val="475C6D"/>
              </a:solidFill>
              <a:latin typeface="Arial" panose="020B0604020202020204" pitchFamily="34" charset="0"/>
              <a:cs typeface="Arial" panose="020B0604020202020204" pitchFamily="34" charset="0"/>
            </a:endParaRPr>
          </a:p>
          <a:p>
            <a:r>
              <a:rPr lang="en-GB" dirty="0">
                <a:solidFill>
                  <a:srgbClr val="475C6D"/>
                </a:solidFill>
                <a:latin typeface="Arial" panose="020B0604020202020204" pitchFamily="34" charset="0"/>
                <a:cs typeface="Arial" panose="020B0604020202020204" pitchFamily="34" charset="0"/>
              </a:rPr>
              <a:t>A </a:t>
            </a:r>
            <a:r>
              <a:rPr lang="en-GB" b="1" dirty="0">
                <a:solidFill>
                  <a:srgbClr val="475C6D"/>
                </a:solidFill>
                <a:latin typeface="Arial" panose="020B0604020202020204" pitchFamily="34" charset="0"/>
                <a:cs typeface="Arial" panose="020B0604020202020204" pitchFamily="34" charset="0"/>
              </a:rPr>
              <a:t>Benefit</a:t>
            </a:r>
            <a:r>
              <a:rPr lang="en-GB" dirty="0">
                <a:solidFill>
                  <a:srgbClr val="475C6D"/>
                </a:solidFill>
                <a:latin typeface="Arial" panose="020B0604020202020204" pitchFamily="34" charset="0"/>
                <a:cs typeface="Arial" panose="020B0604020202020204" pitchFamily="34" charset="0"/>
              </a:rPr>
              <a:t> can be defined the measurable improvement to existing and new business operations and services as to be delivered by the project. </a:t>
            </a:r>
          </a:p>
          <a:p>
            <a:endParaRPr lang="en-GB" dirty="0">
              <a:solidFill>
                <a:srgbClr val="475C6D"/>
              </a:solidFill>
              <a:latin typeface="Arial" panose="020B0604020202020204" pitchFamily="34" charset="0"/>
              <a:cs typeface="Arial" panose="020B0604020202020204" pitchFamily="34" charset="0"/>
            </a:endParaRPr>
          </a:p>
        </p:txBody>
      </p:sp>
      <p:sp>
        <p:nvSpPr>
          <p:cNvPr id="82" name="Click box">
            <a:extLst>
              <a:ext uri="{FF2B5EF4-FFF2-40B4-BE49-F238E27FC236}">
                <a16:creationId xmlns:a16="http://schemas.microsoft.com/office/drawing/2014/main" id="{2B4B114D-E8B9-4F76-9E05-C3564C6DABD9}"/>
              </a:ext>
            </a:extLst>
          </p:cNvPr>
          <p:cNvSpPr txBox="1"/>
          <p:nvPr/>
        </p:nvSpPr>
        <p:spPr>
          <a:xfrm>
            <a:off x="373922" y="5761804"/>
            <a:ext cx="2487509" cy="340519"/>
          </a:xfrm>
          <a:prstGeom prst="roundRect">
            <a:avLst/>
          </a:prstGeom>
          <a:solidFill>
            <a:srgbClr val="724E90"/>
          </a:solidFill>
          <a:ln w="28575">
            <a:noFill/>
          </a:ln>
          <a:scene3d>
            <a:camera prst="orthographicFront"/>
            <a:lightRig rig="threePt" dir="t"/>
          </a:scene3d>
          <a:sp3d>
            <a:bevelT prst="angle"/>
          </a:sp3d>
        </p:spPr>
        <p:txBody>
          <a:bodyPr wrap="square" rtlCol="0" anchor="t">
            <a:spAutoFit/>
          </a:bodyPr>
          <a:lstStyle/>
          <a:p>
            <a:r>
              <a:rPr lang="en-GB" sz="1400" b="1" dirty="0">
                <a:solidFill>
                  <a:schemeClr val="bg1"/>
                </a:solidFill>
                <a:latin typeface="Arial"/>
                <a:cs typeface="Arial"/>
              </a:rPr>
              <a:t>Example benefits map </a:t>
            </a:r>
            <a:endParaRPr lang="en-US" b="1" dirty="0">
              <a:solidFill>
                <a:schemeClr val="bg1"/>
              </a:solidFill>
              <a:latin typeface="Arial" panose="020B0604020202020204" pitchFamily="34" charset="0"/>
            </a:endParaRPr>
          </a:p>
        </p:txBody>
      </p:sp>
      <p:pic>
        <p:nvPicPr>
          <p:cNvPr id="83" name="Picture 6" descr="Pointer Cursor PNG Icon (2) - PNG Repo Free PNG Icons">
            <a:extLst>
              <a:ext uri="{FF2B5EF4-FFF2-40B4-BE49-F238E27FC236}">
                <a16:creationId xmlns:a16="http://schemas.microsoft.com/office/drawing/2014/main" id="{72F4D0AB-9A52-4E1F-A381-18587AA5F54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8795974">
            <a:off x="2652449" y="5916701"/>
            <a:ext cx="417964" cy="41796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814E890-9563-4A82-9F94-6A3F3ADB74B5}"/>
              </a:ext>
            </a:extLst>
          </p:cNvPr>
          <p:cNvSpPr/>
          <p:nvPr/>
        </p:nvSpPr>
        <p:spPr>
          <a:xfrm>
            <a:off x="329431" y="3064828"/>
            <a:ext cx="10375270" cy="2862322"/>
          </a:xfrm>
          <a:prstGeom prst="rect">
            <a:avLst/>
          </a:prstGeom>
        </p:spPr>
        <p:txBody>
          <a:bodyPr wrap="square">
            <a:spAutoFit/>
          </a:bodyPr>
          <a:lstStyle/>
          <a:p>
            <a:r>
              <a:rPr lang="en-GB" dirty="0">
                <a:solidFill>
                  <a:srgbClr val="475C6D"/>
                </a:solidFill>
                <a:latin typeface="Arial" panose="020B0604020202020204" pitchFamily="34" charset="0"/>
                <a:cs typeface="Arial" panose="020B0604020202020204" pitchFamily="34" charset="0"/>
              </a:rPr>
              <a:t>Identifying benefits will:</a:t>
            </a:r>
          </a:p>
          <a:p>
            <a:endParaRPr lang="en-GB"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dirty="0">
                <a:solidFill>
                  <a:srgbClr val="475C6D"/>
                </a:solidFill>
                <a:latin typeface="Arial" panose="020B0604020202020204" pitchFamily="34" charset="0"/>
                <a:cs typeface="Arial" panose="020B0604020202020204" pitchFamily="34" charset="0"/>
              </a:rPr>
              <a:t>Help to clarify the underlying reason for the investment</a:t>
            </a:r>
          </a:p>
          <a:p>
            <a:pPr marL="742950" lvl="1" indent="-285750">
              <a:buFont typeface="Wingdings" panose="05000000000000000000" pitchFamily="2" charset="2"/>
              <a:buChar char="Ø"/>
            </a:pPr>
            <a:r>
              <a:rPr lang="en-GB" dirty="0">
                <a:solidFill>
                  <a:srgbClr val="475C6D"/>
                </a:solidFill>
                <a:latin typeface="Arial" panose="020B0604020202020204" pitchFamily="34" charset="0"/>
                <a:cs typeface="Arial" panose="020B0604020202020204" pitchFamily="34" charset="0"/>
              </a:rPr>
              <a:t>Highlight who will be affected by the project</a:t>
            </a:r>
          </a:p>
          <a:p>
            <a:pPr marL="742950" lvl="1" indent="-285750">
              <a:buFont typeface="Wingdings" panose="05000000000000000000" pitchFamily="2" charset="2"/>
              <a:buChar char="Ø"/>
            </a:pPr>
            <a:r>
              <a:rPr lang="en-GB" dirty="0">
                <a:solidFill>
                  <a:srgbClr val="475C6D"/>
                </a:solidFill>
                <a:latin typeface="Arial" panose="020B0604020202020204" pitchFamily="34" charset="0"/>
                <a:cs typeface="Arial" panose="020B0604020202020204" pitchFamily="34" charset="0"/>
              </a:rPr>
              <a:t>Indicate the level at which benefits may be expected</a:t>
            </a:r>
          </a:p>
          <a:p>
            <a:pPr marL="742950" lvl="1" indent="-285750">
              <a:buFont typeface="Wingdings" panose="05000000000000000000" pitchFamily="2" charset="2"/>
              <a:buChar char="Ø"/>
            </a:pPr>
            <a:r>
              <a:rPr lang="en-GB" dirty="0">
                <a:solidFill>
                  <a:srgbClr val="475C6D"/>
                </a:solidFill>
                <a:latin typeface="Arial" panose="020B0604020202020204" pitchFamily="34" charset="0"/>
                <a:cs typeface="Arial" panose="020B0604020202020204" pitchFamily="34" charset="0"/>
              </a:rPr>
              <a:t>Define when the benefits might be realised</a:t>
            </a:r>
          </a:p>
          <a:p>
            <a:endParaRPr lang="en-GB" dirty="0">
              <a:solidFill>
                <a:srgbClr val="475C6D"/>
              </a:solidFill>
              <a:latin typeface="Arial" panose="020B0604020202020204" pitchFamily="34" charset="0"/>
              <a:cs typeface="Arial" panose="020B0604020202020204" pitchFamily="34" charset="0"/>
            </a:endParaRPr>
          </a:p>
          <a:p>
            <a:r>
              <a:rPr lang="en-GB" dirty="0">
                <a:solidFill>
                  <a:srgbClr val="475C6D"/>
                </a:solidFill>
                <a:latin typeface="Arial" panose="020B0604020202020204" pitchFamily="34" charset="0"/>
                <a:cs typeface="Arial" panose="020B0604020202020204" pitchFamily="34" charset="0"/>
              </a:rPr>
              <a:t>There are many ways of identifying benefits including benefits workshops and benefits mapping.</a:t>
            </a:r>
          </a:p>
          <a:p>
            <a:endParaRPr lang="en-GB"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GB" dirty="0">
              <a:solidFill>
                <a:srgbClr val="475C6D"/>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E9E183AC-15D1-4F63-B8DB-C0CEBDAD9198}"/>
              </a:ext>
            </a:extLst>
          </p:cNvPr>
          <p:cNvGrpSpPr/>
          <p:nvPr/>
        </p:nvGrpSpPr>
        <p:grpSpPr>
          <a:xfrm>
            <a:off x="3829790" y="1249465"/>
            <a:ext cx="7529271" cy="4191762"/>
            <a:chOff x="2341880" y="1791704"/>
            <a:chExt cx="7529271" cy="4191762"/>
          </a:xfrm>
        </p:grpSpPr>
        <p:grpSp>
          <p:nvGrpSpPr>
            <p:cNvPr id="90" name="Group 89">
              <a:extLst>
                <a:ext uri="{FF2B5EF4-FFF2-40B4-BE49-F238E27FC236}">
                  <a16:creationId xmlns:a16="http://schemas.microsoft.com/office/drawing/2014/main" id="{452F47AD-D90E-4833-BAE7-012C962086EC}"/>
                </a:ext>
              </a:extLst>
            </p:cNvPr>
            <p:cNvGrpSpPr/>
            <p:nvPr/>
          </p:nvGrpSpPr>
          <p:grpSpPr>
            <a:xfrm>
              <a:off x="2341880" y="1791704"/>
              <a:ext cx="7529271" cy="4191762"/>
              <a:chOff x="3409497" y="2254917"/>
              <a:chExt cx="7529271" cy="3782468"/>
            </a:xfrm>
          </p:grpSpPr>
          <p:grpSp>
            <p:nvGrpSpPr>
              <p:cNvPr id="92" name="Group 91">
                <a:extLst>
                  <a:ext uri="{FF2B5EF4-FFF2-40B4-BE49-F238E27FC236}">
                    <a16:creationId xmlns:a16="http://schemas.microsoft.com/office/drawing/2014/main" id="{60B47123-4D11-4409-8342-FBEB6F5533E2}"/>
                  </a:ext>
                </a:extLst>
              </p:cNvPr>
              <p:cNvGrpSpPr/>
              <p:nvPr/>
            </p:nvGrpSpPr>
            <p:grpSpPr>
              <a:xfrm>
                <a:off x="3409497" y="2254917"/>
                <a:ext cx="7529271" cy="3782468"/>
                <a:chOff x="3518424" y="2288847"/>
                <a:chExt cx="7529271" cy="3782468"/>
              </a:xfrm>
            </p:grpSpPr>
            <p:sp>
              <p:nvSpPr>
                <p:cNvPr id="94" name="Rectangle 164">
                  <a:extLst>
                    <a:ext uri="{FF2B5EF4-FFF2-40B4-BE49-F238E27FC236}">
                      <a16:creationId xmlns:a16="http://schemas.microsoft.com/office/drawing/2014/main" id="{A7D525BE-12DE-46B8-B701-21237B6C7DB3}"/>
                    </a:ext>
                  </a:extLst>
                </p:cNvPr>
                <p:cNvSpPr/>
                <p:nvPr/>
              </p:nvSpPr>
              <p:spPr>
                <a:xfrm>
                  <a:off x="3518424" y="2288847"/>
                  <a:ext cx="7500398" cy="3782468"/>
                </a:xfrm>
                <a:prstGeom prst="roundRect">
                  <a:avLst>
                    <a:gd name="adj" fmla="val 11297"/>
                  </a:avLst>
                </a:prstGeom>
                <a:solidFill>
                  <a:srgbClr val="EBECED"/>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5" name="TextBox 94">
                  <a:extLst>
                    <a:ext uri="{FF2B5EF4-FFF2-40B4-BE49-F238E27FC236}">
                      <a16:creationId xmlns:a16="http://schemas.microsoft.com/office/drawing/2014/main" id="{9CCAB2C7-513A-4F37-B9F8-7DB1B044089B}"/>
                    </a:ext>
                  </a:extLst>
                </p:cNvPr>
                <p:cNvSpPr txBox="1"/>
                <p:nvPr/>
              </p:nvSpPr>
              <p:spPr>
                <a:xfrm>
                  <a:off x="3547296" y="2294969"/>
                  <a:ext cx="7500399" cy="307270"/>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Example benefits map                                                                                                           X</a:t>
                  </a:r>
                  <a:endParaRPr lang="en-US" b="1" dirty="0">
                    <a:solidFill>
                      <a:schemeClr val="bg1"/>
                    </a:solidFill>
                    <a:latin typeface="Arial" panose="020B0604020202020204" pitchFamily="34" charset="0"/>
                  </a:endParaRPr>
                </a:p>
              </p:txBody>
            </p:sp>
          </p:grpSp>
          <p:sp>
            <p:nvSpPr>
              <p:cNvPr id="93" name="Rectangle: Rounded Corners 92">
                <a:extLst>
                  <a:ext uri="{FF2B5EF4-FFF2-40B4-BE49-F238E27FC236}">
                    <a16:creationId xmlns:a16="http://schemas.microsoft.com/office/drawing/2014/main" id="{6B2186B6-A73B-4C60-8302-FEFFDD86CCEC}"/>
                  </a:ext>
                </a:extLst>
              </p:cNvPr>
              <p:cNvSpPr/>
              <p:nvPr/>
            </p:nvSpPr>
            <p:spPr>
              <a:xfrm>
                <a:off x="3634580" y="2673023"/>
                <a:ext cx="7107979" cy="3223663"/>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latin typeface="Arial" panose="020B0604020202020204" pitchFamily="34" charset="0"/>
                  <a:cs typeface="Arial" panose="020B0604020202020204" pitchFamily="34" charset="0"/>
                </a:endParaRPr>
              </a:p>
            </p:txBody>
          </p:sp>
        </p:grpSp>
        <p:pic>
          <p:nvPicPr>
            <p:cNvPr id="8" name="Picture 7" descr="A screenshot of a cell phone&#10;&#10;Description automatically generated">
              <a:extLst>
                <a:ext uri="{FF2B5EF4-FFF2-40B4-BE49-F238E27FC236}">
                  <a16:creationId xmlns:a16="http://schemas.microsoft.com/office/drawing/2014/main" id="{E2640E12-08F2-4D6A-9386-C5F579CEED6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25717" y="2416423"/>
              <a:ext cx="6400238" cy="3203193"/>
            </a:xfrm>
            <a:prstGeom prst="rect">
              <a:avLst/>
            </a:prstGeom>
          </p:spPr>
        </p:pic>
      </p:grpSp>
      <p:pic>
        <p:nvPicPr>
          <p:cNvPr id="99" name="Picture 98">
            <a:extLst>
              <a:ext uri="{FF2B5EF4-FFF2-40B4-BE49-F238E27FC236}">
                <a16:creationId xmlns:a16="http://schemas.microsoft.com/office/drawing/2014/main" id="{5ED22F2D-306C-49E4-988E-A8F8169C6D7D}"/>
              </a:ext>
            </a:extLst>
          </p:cNvPr>
          <p:cNvPicPr/>
          <p:nvPr/>
        </p:nvPicPr>
        <p:blipFill>
          <a:blip r:embed="rId15">
            <a:extLst>
              <a:ext uri="{28A0092B-C50C-407E-A947-70E740481C1C}">
                <a14:useLocalDpi xmlns:a14="http://schemas.microsoft.com/office/drawing/2010/main" val="0"/>
              </a:ext>
            </a:extLst>
          </a:blip>
          <a:srcRect/>
          <a:stretch/>
        </p:blipFill>
        <p:spPr>
          <a:xfrm>
            <a:off x="11153487" y="5341173"/>
            <a:ext cx="912888" cy="936000"/>
          </a:xfrm>
          <a:prstGeom prst="rect">
            <a:avLst/>
          </a:prstGeom>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457128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2.59259E-6 L 2.5E-6 -0.44213 " pathEditMode="relative" rAng="0" ptsTypes="AA">
                                      <p:cBhvr>
                                        <p:cTn id="6" dur="2000" fill="hold"/>
                                        <p:tgtEl>
                                          <p:spTgt spid="2"/>
                                        </p:tgtEl>
                                        <p:attrNameLst>
                                          <p:attrName>ppt_x</p:attrName>
                                          <p:attrName>ppt_y</p:attrName>
                                        </p:attrNameLst>
                                      </p:cBhvr>
                                      <p:rCtr x="0" y="-2210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5E-6 -0.44213 L 2.5E-6 4.81481E-6 " pathEditMode="relative" rAng="0" ptsTypes="AA">
                                      <p:cBhvr>
                                        <p:cTn id="10" dur="2000" fill="hold"/>
                                        <p:tgtEl>
                                          <p:spTgt spid="2"/>
                                        </p:tgtEl>
                                        <p:attrNameLst>
                                          <p:attrName>ppt_x</p:attrName>
                                          <p:attrName>ppt_y</p:attrName>
                                        </p:attrNameLst>
                                      </p:cBhvr>
                                      <p:rCtr x="0" y="22037"/>
                                    </p:animMotion>
                                  </p:childTnLst>
                                </p:cTn>
                              </p:par>
                            </p:childTnLst>
                          </p:cTn>
                        </p:par>
                      </p:childTnLst>
                    </p:cTn>
                  </p:par>
                </p:childTnLst>
              </p:cTn>
              <p:nextCondLst>
                <p:cond evt="onClick" delay="0">
                  <p:tgtEl>
                    <p:spTgt spid="60"/>
                  </p:tgtEl>
                </p:cond>
              </p:nextCondLst>
            </p:seq>
            <p:seq concurrent="1" nextAc="seek">
              <p:cTn id="11" restart="whenNotActive" fill="hold" evtFilter="cancelBubble" nodeType="interactiveSeq">
                <p:stCondLst>
                  <p:cond evt="onClick" delay="0">
                    <p:tgtEl>
                      <p:spTgt spid="82"/>
                    </p:tgtEl>
                  </p:cond>
                </p:stCondLst>
                <p:endSync evt="end" delay="0">
                  <p:rtn val="all"/>
                </p:endSync>
                <p:childTnLst>
                  <p:par>
                    <p:cTn id="12" fill="hold">
                      <p:stCondLst>
                        <p:cond delay="0"/>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82"/>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0"/>
                                        </p:tgtEl>
                                        <p:attrNameLst>
                                          <p:attrName>ppt_x</p:attrName>
                                        </p:attrNameLst>
                                      </p:cBhvr>
                                      <p:tavLst>
                                        <p:tav tm="0">
                                          <p:val>
                                            <p:strVal val="ppt_x"/>
                                          </p:val>
                                        </p:tav>
                                        <p:tav tm="100000">
                                          <p:val>
                                            <p:strVal val="ppt_x"/>
                                          </p:val>
                                        </p:tav>
                                      </p:tavLst>
                                    </p:anim>
                                    <p:anim calcmode="lin" valueType="num">
                                      <p:cBhvr additive="base">
                                        <p:cTn id="23" dur="500"/>
                                        <p:tgtEl>
                                          <p:spTgt spid="10"/>
                                        </p:tgtEl>
                                        <p:attrNameLst>
                                          <p:attrName>ppt_y</p:attrName>
                                        </p:attrNameLst>
                                      </p:cBhvr>
                                      <p:tavLst>
                                        <p:tav tm="0">
                                          <p:val>
                                            <p:strVal val="ppt_y"/>
                                          </p:val>
                                        </p:tav>
                                        <p:tav tm="100000">
                                          <p:val>
                                            <p:strVal val="1+ppt_h/2"/>
                                          </p:val>
                                        </p:tav>
                                      </p:tavLst>
                                    </p:anim>
                                    <p:set>
                                      <p:cBhvr>
                                        <p:cTn id="24"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69BED3-67E7-4313-BFAC-0E5689CBC101}"/>
              </a:ext>
            </a:extLst>
          </p:cNvPr>
          <p:cNvPicPr>
            <a:picLocks noChangeAspect="1"/>
          </p:cNvPicPr>
          <p:nvPr/>
        </p:nvPicPr>
        <p:blipFill>
          <a:blip r:embed="rId2">
            <a:clrChange>
              <a:clrFrom>
                <a:srgbClr val="50BED7"/>
              </a:clrFrom>
              <a:clrTo>
                <a:srgbClr val="50BED7">
                  <a:alpha val="0"/>
                </a:srgbClr>
              </a:clrTo>
            </a:clrChange>
          </a:blip>
          <a:stretch>
            <a:fillRect/>
          </a:stretch>
        </p:blipFill>
        <p:spPr>
          <a:xfrm>
            <a:off x="5948225" y="974993"/>
            <a:ext cx="5501965" cy="4299274"/>
          </a:xfrm>
          <a:prstGeom prst="rect">
            <a:avLst/>
          </a:prstGeom>
        </p:spPr>
      </p:pic>
      <p:sp>
        <p:nvSpPr>
          <p:cNvPr id="128" name="Rectangle 127">
            <a:extLst>
              <a:ext uri="{FF2B5EF4-FFF2-40B4-BE49-F238E27FC236}">
                <a16:creationId xmlns:a16="http://schemas.microsoft.com/office/drawing/2014/main" id="{BA66D3C1-4223-4B9A-84AC-68D211F92529}"/>
              </a:ext>
            </a:extLst>
          </p:cNvPr>
          <p:cNvSpPr/>
          <p:nvPr/>
        </p:nvSpPr>
        <p:spPr>
          <a:xfrm>
            <a:off x="331200" y="1224000"/>
            <a:ext cx="10529058" cy="584775"/>
          </a:xfrm>
          <a:prstGeom prst="rect">
            <a:avLst/>
          </a:prstGeom>
        </p:spPr>
        <p:txBody>
          <a:bodyPr wrap="square">
            <a:spAutoFit/>
          </a:bodyPr>
          <a:lstStyle/>
          <a:p>
            <a:endParaRPr lang="en-GB" sz="1600" dirty="0">
              <a:solidFill>
                <a:srgbClr val="485E6D"/>
              </a:solidFill>
              <a:latin typeface="Arial" panose="020B0604020202020204" pitchFamily="34" charset="0"/>
              <a:cs typeface="Arial" panose="020B0604020202020204" pitchFamily="34" charset="0"/>
            </a:endParaRPr>
          </a:p>
          <a:p>
            <a:pPr algn="just"/>
            <a:endParaRPr lang="en-GB" sz="1600" dirty="0">
              <a:solidFill>
                <a:srgbClr val="485E6D"/>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A728EAB0-51B6-40BE-830B-EDA081D8E07A}"/>
              </a:ext>
            </a:extLst>
          </p:cNvPr>
          <p:cNvSpPr/>
          <p:nvPr/>
        </p:nvSpPr>
        <p:spPr>
          <a:xfrm>
            <a:off x="0" y="6375802"/>
            <a:ext cx="12192000" cy="512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4" name="Action Button: Go Forward or Next 33">
            <a:hlinkClick r:id="" action="ppaction://hlinkshowjump?jump=nextslide" highlightClick="1"/>
            <a:extLst>
              <a:ext uri="{FF2B5EF4-FFF2-40B4-BE49-F238E27FC236}">
                <a16:creationId xmlns:a16="http://schemas.microsoft.com/office/drawing/2014/main" id="{DDB65562-DC15-4C99-B3B1-8D000F39C2A9}"/>
              </a:ext>
            </a:extLst>
          </p:cNvPr>
          <p:cNvSpPr/>
          <p:nvPr/>
        </p:nvSpPr>
        <p:spPr>
          <a:xfrm>
            <a:off x="11674469" y="6413591"/>
            <a:ext cx="376200" cy="376200"/>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5" name="Action Button: Go Forward or Next 34">
            <a:hlinkClick r:id="" action="ppaction://hlinkshowjump?jump=previousslide" highlightClick="1"/>
            <a:extLst>
              <a:ext uri="{FF2B5EF4-FFF2-40B4-BE49-F238E27FC236}">
                <a16:creationId xmlns:a16="http://schemas.microsoft.com/office/drawing/2014/main" id="{D66E7955-F2DD-4B73-A1DE-6A9004C62C1A}"/>
              </a:ext>
            </a:extLst>
          </p:cNvPr>
          <p:cNvSpPr/>
          <p:nvPr/>
        </p:nvSpPr>
        <p:spPr>
          <a:xfrm rot="10800000">
            <a:off x="141331" y="6413591"/>
            <a:ext cx="376200" cy="381156"/>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3" name="Rectangle 32"/>
          <p:cNvSpPr/>
          <p:nvPr/>
        </p:nvSpPr>
        <p:spPr>
          <a:xfrm>
            <a:off x="9537895" y="6413591"/>
            <a:ext cx="2136574"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prstClr val="white"/>
                </a:solidFill>
                <a:latin typeface="Arial" panose="020B0604020202020204" pitchFamily="34" charset="0"/>
                <a:cs typeface="Arial" panose="020B0604020202020204" pitchFamily="34" charset="0"/>
              </a:rPr>
              <a:t>Describe deliverables</a:t>
            </a:r>
          </a:p>
        </p:txBody>
      </p:sp>
      <p:sp>
        <p:nvSpPr>
          <p:cNvPr id="69" name="Rectangle 68"/>
          <p:cNvSpPr/>
          <p:nvPr/>
        </p:nvSpPr>
        <p:spPr>
          <a:xfrm>
            <a:off x="517532" y="6413591"/>
            <a:ext cx="2138400"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Identifying benefits</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pic>
        <p:nvPicPr>
          <p:cNvPr id="6" name="Graphic 5" descr="Mining tools">
            <a:hlinkClick r:id="rId4" tooltip="Tools &amp; Templates"/>
            <a:extLst>
              <a:ext uri="{FF2B5EF4-FFF2-40B4-BE49-F238E27FC236}">
                <a16:creationId xmlns:a16="http://schemas.microsoft.com/office/drawing/2014/main" id="{435BADB0-EEC8-41AC-AF77-163DADE9E2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53524" y="6331691"/>
            <a:ext cx="550572" cy="540000"/>
          </a:xfrm>
          <a:prstGeom prst="rect">
            <a:avLst/>
          </a:prstGeom>
        </p:spPr>
      </p:pic>
      <p:pic>
        <p:nvPicPr>
          <p:cNvPr id="15" name="Graphic 14" descr="Open book">
            <a:hlinkClick r:id="rId4" tooltip="Glossary"/>
            <a:extLst>
              <a:ext uri="{FF2B5EF4-FFF2-40B4-BE49-F238E27FC236}">
                <a16:creationId xmlns:a16="http://schemas.microsoft.com/office/drawing/2014/main" id="{5C5384C9-C34A-4C8C-A5C8-FF88A97AFB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15735" y="6345382"/>
            <a:ext cx="550572" cy="540000"/>
          </a:xfrm>
          <a:prstGeom prst="rect">
            <a:avLst/>
          </a:prstGeom>
        </p:spPr>
      </p:pic>
      <p:pic>
        <p:nvPicPr>
          <p:cNvPr id="17" name="Graphic 16" descr="Classroom">
            <a:hlinkClick r:id="rId9" tooltip="Training &amp; Development "/>
            <a:extLst>
              <a:ext uri="{FF2B5EF4-FFF2-40B4-BE49-F238E27FC236}">
                <a16:creationId xmlns:a16="http://schemas.microsoft.com/office/drawing/2014/main" id="{114D0709-4810-4EC9-AFC1-B8056922942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70818" y="6345382"/>
            <a:ext cx="550572" cy="540000"/>
          </a:xfrm>
          <a:prstGeom prst="rect">
            <a:avLst/>
          </a:prstGeom>
        </p:spPr>
      </p:pic>
      <p:sp>
        <p:nvSpPr>
          <p:cNvPr id="118" name="Rectangle 117">
            <a:extLst>
              <a:ext uri="{FF2B5EF4-FFF2-40B4-BE49-F238E27FC236}">
                <a16:creationId xmlns:a16="http://schemas.microsoft.com/office/drawing/2014/main" id="{1B96EA3D-860D-4993-BF8E-30B7905553D1}"/>
              </a:ext>
            </a:extLst>
          </p:cNvPr>
          <p:cNvSpPr/>
          <p:nvPr/>
        </p:nvSpPr>
        <p:spPr>
          <a:xfrm>
            <a:off x="331201" y="1224000"/>
            <a:ext cx="5439682" cy="4031873"/>
          </a:xfrm>
          <a:prstGeom prst="rect">
            <a:avLst/>
          </a:prstGeom>
        </p:spPr>
        <p:txBody>
          <a:bodyPr wrap="square">
            <a:spAutoFit/>
          </a:bodyPr>
          <a:lstStyle/>
          <a:p>
            <a:r>
              <a:rPr lang="en-GB" sz="1600" dirty="0">
                <a:solidFill>
                  <a:srgbClr val="485D6F"/>
                </a:solidFill>
                <a:latin typeface="Arial" panose="020B0604020202020204" pitchFamily="34" charset="0"/>
                <a:cs typeface="Arial" panose="020B0604020202020204" pitchFamily="34" charset="0"/>
              </a:rPr>
              <a:t>Scope defines the </a:t>
            </a:r>
            <a:r>
              <a:rPr lang="en-GB" sz="1600" b="1" dirty="0">
                <a:solidFill>
                  <a:srgbClr val="485D6F"/>
                </a:solidFill>
                <a:latin typeface="Arial" panose="020B0604020202020204" pitchFamily="34" charset="0"/>
                <a:cs typeface="Arial" panose="020B0604020202020204" pitchFamily="34" charset="0"/>
              </a:rPr>
              <a:t>boundaries of the project </a:t>
            </a:r>
            <a:r>
              <a:rPr lang="en-GB" sz="1600" dirty="0">
                <a:solidFill>
                  <a:srgbClr val="485D6F"/>
                </a:solidFill>
                <a:latin typeface="Arial" panose="020B0604020202020204" pitchFamily="34" charset="0"/>
                <a:cs typeface="Arial" panose="020B0604020202020204" pitchFamily="34" charset="0"/>
              </a:rPr>
              <a:t>including any assumptions, constraints or dependencies, which may include some of examples below: </a:t>
            </a:r>
          </a:p>
          <a:p>
            <a:endParaRPr lang="en-GB" sz="1600" dirty="0">
              <a:solidFill>
                <a:srgbClr val="485D6F"/>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Geography (sites, offices, locations) </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Products</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Services or processes</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Resources (IT systems, people)</a:t>
            </a:r>
          </a:p>
          <a:p>
            <a:pPr lvl="1"/>
            <a:endParaRPr lang="en-GB" sz="1600" dirty="0">
              <a:solidFill>
                <a:srgbClr val="485D6F"/>
              </a:solidFill>
              <a:latin typeface="Arial" panose="020B0604020202020204" pitchFamily="34" charset="0"/>
              <a:cs typeface="Arial" panose="020B0604020202020204" pitchFamily="34" charset="0"/>
            </a:endParaRPr>
          </a:p>
          <a:p>
            <a:r>
              <a:rPr lang="en-GB" sz="1600" dirty="0">
                <a:solidFill>
                  <a:schemeClr val="tx2">
                    <a:lumMod val="75000"/>
                  </a:schemeClr>
                </a:solidFill>
                <a:latin typeface="Arial" panose="020B0604020202020204" pitchFamily="34" charset="0"/>
                <a:cs typeface="Arial" panose="020B0604020202020204" pitchFamily="34" charset="0"/>
              </a:rPr>
              <a:t>It is helpful to define, with key stakeholders, both what is </a:t>
            </a:r>
            <a:r>
              <a:rPr lang="en-GB" sz="1600" b="1" dirty="0">
                <a:solidFill>
                  <a:schemeClr val="tx2">
                    <a:lumMod val="75000"/>
                  </a:schemeClr>
                </a:solidFill>
                <a:latin typeface="Arial" panose="020B0604020202020204" pitchFamily="34" charset="0"/>
                <a:cs typeface="Arial" panose="020B0604020202020204" pitchFamily="34" charset="0"/>
              </a:rPr>
              <a:t>in scope </a:t>
            </a:r>
            <a:r>
              <a:rPr lang="en-GB" sz="1600" dirty="0">
                <a:solidFill>
                  <a:schemeClr val="tx2">
                    <a:lumMod val="75000"/>
                  </a:schemeClr>
                </a:solidFill>
                <a:latin typeface="Arial" panose="020B0604020202020204" pitchFamily="34" charset="0"/>
                <a:cs typeface="Arial" panose="020B0604020202020204" pitchFamily="34" charset="0"/>
              </a:rPr>
              <a:t>and what is </a:t>
            </a:r>
            <a:r>
              <a:rPr lang="en-GB" sz="1600" b="1" dirty="0">
                <a:solidFill>
                  <a:schemeClr val="tx2">
                    <a:lumMod val="75000"/>
                  </a:schemeClr>
                </a:solidFill>
                <a:latin typeface="Arial" panose="020B0604020202020204" pitchFamily="34" charset="0"/>
                <a:cs typeface="Arial" panose="020B0604020202020204" pitchFamily="34" charset="0"/>
              </a:rPr>
              <a:t>out of scope</a:t>
            </a:r>
            <a:r>
              <a:rPr lang="en-GB" sz="1600" dirty="0">
                <a:solidFill>
                  <a:schemeClr val="tx2">
                    <a:lumMod val="75000"/>
                  </a:schemeClr>
                </a:solidFill>
                <a:latin typeface="Arial" panose="020B0604020202020204" pitchFamily="34" charset="0"/>
                <a:cs typeface="Arial" panose="020B0604020202020204" pitchFamily="34" charset="0"/>
              </a:rPr>
              <a:t>. Agreeing what is out of scope will help to </a:t>
            </a:r>
            <a:r>
              <a:rPr lang="en-GB" sz="1600" b="1" dirty="0">
                <a:solidFill>
                  <a:schemeClr val="tx2">
                    <a:lumMod val="75000"/>
                  </a:schemeClr>
                </a:solidFill>
                <a:latin typeface="Arial" panose="020B0604020202020204" pitchFamily="34" charset="0"/>
                <a:cs typeface="Arial" panose="020B0604020202020204" pitchFamily="34" charset="0"/>
              </a:rPr>
              <a:t>manage expectations</a:t>
            </a:r>
            <a:r>
              <a:rPr lang="en-GB" sz="1600" dirty="0">
                <a:solidFill>
                  <a:schemeClr val="tx2">
                    <a:lumMod val="75000"/>
                  </a:schemeClr>
                </a:solidFill>
                <a:latin typeface="Arial" panose="020B0604020202020204" pitchFamily="34" charset="0"/>
                <a:cs typeface="Arial" panose="020B0604020202020204" pitchFamily="34" charset="0"/>
              </a:rPr>
              <a:t> about what the project will not deliver. </a:t>
            </a:r>
          </a:p>
          <a:p>
            <a:endParaRPr lang="en-GB" sz="1600" dirty="0">
              <a:solidFill>
                <a:schemeClr val="tx2">
                  <a:lumMod val="75000"/>
                </a:schemeClr>
              </a:solidFill>
              <a:latin typeface="Arial" panose="020B0604020202020204" pitchFamily="34" charset="0"/>
              <a:cs typeface="Arial" panose="020B0604020202020204" pitchFamily="34" charset="0"/>
            </a:endParaRPr>
          </a:p>
          <a:p>
            <a:r>
              <a:rPr lang="en-GB" sz="1600" dirty="0">
                <a:solidFill>
                  <a:schemeClr val="tx2">
                    <a:lumMod val="75000"/>
                  </a:schemeClr>
                </a:solidFill>
                <a:latin typeface="Arial" panose="020B0604020202020204" pitchFamily="34" charset="0"/>
                <a:cs typeface="Arial" panose="020B0604020202020204" pitchFamily="34" charset="0"/>
              </a:rPr>
              <a:t>Details of the project scope will be defined in the Project Initiation Document.</a:t>
            </a:r>
          </a:p>
        </p:txBody>
      </p:sp>
      <p:sp>
        <p:nvSpPr>
          <p:cNvPr id="61" name="TextBox 60">
            <a:extLst>
              <a:ext uri="{FF2B5EF4-FFF2-40B4-BE49-F238E27FC236}">
                <a16:creationId xmlns:a16="http://schemas.microsoft.com/office/drawing/2014/main" id="{C097B066-B51A-4570-9416-303787E54FBF}"/>
              </a:ext>
            </a:extLst>
          </p:cNvPr>
          <p:cNvSpPr txBox="1"/>
          <p:nvPr/>
        </p:nvSpPr>
        <p:spPr>
          <a:xfrm>
            <a:off x="331200" y="558000"/>
            <a:ext cx="346653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Define the Scope</a:t>
            </a:r>
          </a:p>
        </p:txBody>
      </p:sp>
      <p:sp>
        <p:nvSpPr>
          <p:cNvPr id="22" name="Rectangle: Rounded Corners 21">
            <a:extLst>
              <a:ext uri="{FF2B5EF4-FFF2-40B4-BE49-F238E27FC236}">
                <a16:creationId xmlns:a16="http://schemas.microsoft.com/office/drawing/2014/main" id="{235200AF-AEEC-4812-B8BD-54E3F8D3576A}"/>
              </a:ext>
            </a:extLst>
          </p:cNvPr>
          <p:cNvSpPr/>
          <p:nvPr/>
        </p:nvSpPr>
        <p:spPr>
          <a:xfrm>
            <a:off x="5796688" y="5568911"/>
            <a:ext cx="6061937" cy="512618"/>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pPr lvl="1"/>
            <a:r>
              <a:rPr lang="en-GB" sz="1200" b="1" dirty="0">
                <a:solidFill>
                  <a:schemeClr val="tx2">
                    <a:lumMod val="75000"/>
                  </a:schemeClr>
                </a:solidFill>
                <a:latin typeface="Arial" panose="020B0604020202020204" pitchFamily="34" charset="0"/>
                <a:cs typeface="Arial" panose="020B0604020202020204" pitchFamily="34" charset="0"/>
              </a:rPr>
              <a:t>Helpful Tip </a:t>
            </a:r>
            <a:r>
              <a:rPr lang="en-GB" sz="1200" dirty="0">
                <a:solidFill>
                  <a:schemeClr val="tx2">
                    <a:lumMod val="75000"/>
                  </a:schemeClr>
                </a:solidFill>
                <a:latin typeface="Arial" panose="020B0604020202020204" pitchFamily="34" charset="0"/>
                <a:cs typeface="Arial" panose="020B0604020202020204" pitchFamily="34" charset="0"/>
              </a:rPr>
              <a:t>Without defining the project scope, the cost and time that the project will take cannot be estimated.</a:t>
            </a:r>
          </a:p>
        </p:txBody>
      </p:sp>
      <p:pic>
        <p:nvPicPr>
          <p:cNvPr id="25" name="Picture 24">
            <a:extLst>
              <a:ext uri="{FF2B5EF4-FFF2-40B4-BE49-F238E27FC236}">
                <a16:creationId xmlns:a16="http://schemas.microsoft.com/office/drawing/2014/main" id="{BEE600C9-EDD3-4F42-8E17-13E9FD7B4EC7}"/>
              </a:ext>
            </a:extLst>
          </p:cNvPr>
          <p:cNvPicPr/>
          <p:nvPr/>
        </p:nvPicPr>
        <p:blipFill>
          <a:blip r:embed="rId12">
            <a:extLst>
              <a:ext uri="{28A0092B-C50C-407E-A947-70E740481C1C}">
                <a14:useLocalDpi xmlns:a14="http://schemas.microsoft.com/office/drawing/2010/main" val="0"/>
              </a:ext>
            </a:extLst>
          </a:blip>
          <a:srcRect/>
          <a:stretch/>
        </p:blipFill>
        <p:spPr>
          <a:xfrm>
            <a:off x="11385094" y="5402171"/>
            <a:ext cx="806906" cy="827334"/>
          </a:xfrm>
          <a:prstGeom prst="rect">
            <a:avLst/>
          </a:prstGeom>
          <a:ln>
            <a:noFill/>
          </a:ln>
          <a:effectLst>
            <a:outerShdw blurRad="50800" dist="38100" dir="5400000" algn="t" rotWithShape="0">
              <a:prstClr val="black">
                <a:alpha val="40000"/>
              </a:prstClr>
            </a:outerShdw>
          </a:effectLst>
        </p:spPr>
      </p:pic>
      <p:grpSp>
        <p:nvGrpSpPr>
          <p:cNvPr id="2" name="Group 1">
            <a:extLst>
              <a:ext uri="{FF2B5EF4-FFF2-40B4-BE49-F238E27FC236}">
                <a16:creationId xmlns:a16="http://schemas.microsoft.com/office/drawing/2014/main" id="{CFA860B9-3755-426E-9C75-67E87794FD6C}"/>
              </a:ext>
            </a:extLst>
          </p:cNvPr>
          <p:cNvGrpSpPr/>
          <p:nvPr/>
        </p:nvGrpSpPr>
        <p:grpSpPr>
          <a:xfrm>
            <a:off x="6153114" y="6992176"/>
            <a:ext cx="2962580" cy="1954949"/>
            <a:chOff x="8221648" y="2038438"/>
            <a:chExt cx="2962580" cy="1954949"/>
          </a:xfrm>
        </p:grpSpPr>
        <p:sp>
          <p:nvSpPr>
            <p:cNvPr id="62" name="Rectangle: Rounded Corners 61">
              <a:extLst>
                <a:ext uri="{FF2B5EF4-FFF2-40B4-BE49-F238E27FC236}">
                  <a16:creationId xmlns:a16="http://schemas.microsoft.com/office/drawing/2014/main" id="{04A833C7-C13C-4AC8-B1F9-638A3A094371}"/>
                </a:ext>
              </a:extLst>
            </p:cNvPr>
            <p:cNvSpPr/>
            <p:nvPr/>
          </p:nvSpPr>
          <p:spPr>
            <a:xfrm>
              <a:off x="8221648" y="2038438"/>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63" name="Rectangle: Rounded Corners 62">
              <a:extLst>
                <a:ext uri="{FF2B5EF4-FFF2-40B4-BE49-F238E27FC236}">
                  <a16:creationId xmlns:a16="http://schemas.microsoft.com/office/drawing/2014/main" id="{6029B6CA-EBB2-4E4B-B823-3509F53C1BBB}"/>
                </a:ext>
              </a:extLst>
            </p:cNvPr>
            <p:cNvSpPr/>
            <p:nvPr/>
          </p:nvSpPr>
          <p:spPr>
            <a:xfrm>
              <a:off x="8221648" y="2370309"/>
              <a:ext cx="2962580" cy="294198"/>
            </a:xfrm>
            <a:prstGeom prst="roundRect">
              <a:avLst/>
            </a:prstGeom>
            <a:solidFill>
              <a:srgbClr val="1DA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Professionalism</a:t>
              </a:r>
            </a:p>
          </p:txBody>
        </p:sp>
        <p:sp>
          <p:nvSpPr>
            <p:cNvPr id="64" name="Rectangle: Rounded Corners 63">
              <a:extLst>
                <a:ext uri="{FF2B5EF4-FFF2-40B4-BE49-F238E27FC236}">
                  <a16:creationId xmlns:a16="http://schemas.microsoft.com/office/drawing/2014/main" id="{9545927C-82D8-425D-BC7D-5FA48A61D14E}"/>
                </a:ext>
              </a:extLst>
            </p:cNvPr>
            <p:cNvSpPr/>
            <p:nvPr/>
          </p:nvSpPr>
          <p:spPr>
            <a:xfrm>
              <a:off x="8221648" y="2697964"/>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65" name="Rectangle: Rounded Corners 64">
              <a:extLst>
                <a:ext uri="{FF2B5EF4-FFF2-40B4-BE49-F238E27FC236}">
                  <a16:creationId xmlns:a16="http://schemas.microsoft.com/office/drawing/2014/main" id="{E0B708BC-CA18-4A11-A786-4D698C19C80A}"/>
                </a:ext>
              </a:extLst>
            </p:cNvPr>
            <p:cNvSpPr/>
            <p:nvPr/>
          </p:nvSpPr>
          <p:spPr>
            <a:xfrm>
              <a:off x="8221648" y="3036070"/>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66" name="Rectangle: Rounded Corners 65">
              <a:extLst>
                <a:ext uri="{FF2B5EF4-FFF2-40B4-BE49-F238E27FC236}">
                  <a16:creationId xmlns:a16="http://schemas.microsoft.com/office/drawing/2014/main" id="{7B845207-0F2D-4490-AD88-882305E88E38}"/>
                </a:ext>
              </a:extLst>
            </p:cNvPr>
            <p:cNvSpPr/>
            <p:nvPr/>
          </p:nvSpPr>
          <p:spPr>
            <a:xfrm>
              <a:off x="8221648" y="3369617"/>
              <a:ext cx="2962580" cy="294198"/>
            </a:xfrm>
            <a:prstGeom prst="roundRect">
              <a:avLst/>
            </a:prstGeom>
            <a:solidFill>
              <a:srgbClr val="EF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Scope management</a:t>
              </a:r>
            </a:p>
          </p:txBody>
        </p:sp>
        <p:sp>
          <p:nvSpPr>
            <p:cNvPr id="67" name="Rectangle: Rounded Corners 66">
              <a:extLst>
                <a:ext uri="{FF2B5EF4-FFF2-40B4-BE49-F238E27FC236}">
                  <a16:creationId xmlns:a16="http://schemas.microsoft.com/office/drawing/2014/main" id="{A67639B7-0ABA-4EE2-A7DF-76E182A3B6FC}"/>
                </a:ext>
              </a:extLst>
            </p:cNvPr>
            <p:cNvSpPr/>
            <p:nvPr/>
          </p:nvSpPr>
          <p:spPr>
            <a:xfrm>
              <a:off x="8221648" y="3699189"/>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grpSp>
    </p:spTree>
    <p:extLst>
      <p:ext uri="{BB962C8B-B14F-4D97-AF65-F5344CB8AC3E}">
        <p14:creationId xmlns:p14="http://schemas.microsoft.com/office/powerpoint/2010/main" val="10911858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2.96296E-6 L 0.00365 -0.38982 " pathEditMode="relative" rAng="0" ptsTypes="AA">
                                      <p:cBhvr>
                                        <p:cTn id="6" dur="2000" fill="hold"/>
                                        <p:tgtEl>
                                          <p:spTgt spid="2"/>
                                        </p:tgtEl>
                                        <p:attrNameLst>
                                          <p:attrName>ppt_x</p:attrName>
                                          <p:attrName>ppt_y</p:attrName>
                                        </p:attrNameLst>
                                      </p:cBhvr>
                                      <p:rCtr x="182" y="-1949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365 -0.38982 L 2.29167E-6 -3.7037E-6 " pathEditMode="relative" rAng="0" ptsTypes="AA">
                                      <p:cBhvr>
                                        <p:cTn id="10" dur="2000" fill="hold"/>
                                        <p:tgtEl>
                                          <p:spTgt spid="2"/>
                                        </p:tgtEl>
                                        <p:attrNameLst>
                                          <p:attrName>ppt_x</p:attrName>
                                          <p:attrName>ppt_y</p:attrName>
                                        </p:attrNameLst>
                                      </p:cBhvr>
                                      <p:rCtr x="0" y="19375"/>
                                    </p:animMotion>
                                  </p:childTnLst>
                                </p:cTn>
                              </p:par>
                            </p:childTnLst>
                          </p:cTn>
                        </p:par>
                      </p:childTnLst>
                    </p:cTn>
                  </p:par>
                </p:childTnLst>
              </p:cTn>
              <p:nextCondLst>
                <p:cond evt="onClick" delay="0">
                  <p:tgtEl>
                    <p:spTgt spid="6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Box 102">
            <a:extLst>
              <a:ext uri="{FF2B5EF4-FFF2-40B4-BE49-F238E27FC236}">
                <a16:creationId xmlns:a16="http://schemas.microsoft.com/office/drawing/2014/main" id="{2A31FF44-EDBB-4479-AF11-F5251DEDE75D}"/>
              </a:ext>
            </a:extLst>
          </p:cNvPr>
          <p:cNvSpPr txBox="1"/>
          <p:nvPr/>
        </p:nvSpPr>
        <p:spPr>
          <a:xfrm>
            <a:off x="331200" y="1224000"/>
            <a:ext cx="10281382" cy="3662541"/>
          </a:xfrm>
          <a:prstGeom prst="rect">
            <a:avLst/>
          </a:prstGeom>
          <a:noFill/>
        </p:spPr>
        <p:txBody>
          <a:bodyPr wrap="square" rtlCol="0">
            <a:spAutoFit/>
          </a:bodyPr>
          <a:lstStyle/>
          <a:p>
            <a:r>
              <a:rPr lang="en-GB" sz="1600" dirty="0">
                <a:solidFill>
                  <a:srgbClr val="485E6D"/>
                </a:solidFill>
                <a:latin typeface="Arial" panose="020B0604020202020204" pitchFamily="34" charset="0"/>
                <a:cs typeface="Arial" panose="020B0604020202020204" pitchFamily="34" charset="0"/>
              </a:rPr>
              <a:t>Alongside the stages of the framework there are six themes that run throughout the whole project.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The themes are essential to the success of the project and need to be initiated in the start stage and reviewed, monitored and updated throughout the lifecycle.</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The six themes are:</a:t>
            </a:r>
          </a:p>
          <a:p>
            <a:endParaRPr lang="en-GB" sz="1600"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Risk and Issue Management</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Resource and Team Management</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Communication and Engagement</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Change Management </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Assurance, Governance and Reporting</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Benefit Management</a:t>
            </a:r>
          </a:p>
          <a:p>
            <a:endParaRPr lang="en-GB" sz="2400" dirty="0">
              <a:solidFill>
                <a:srgbClr val="485E6D"/>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6EE13F9-2FEC-431F-BE42-BF2C3424D13E}"/>
              </a:ext>
            </a:extLst>
          </p:cNvPr>
          <p:cNvSpPr/>
          <p:nvPr/>
        </p:nvSpPr>
        <p:spPr>
          <a:xfrm>
            <a:off x="-64655" y="-46184"/>
            <a:ext cx="12256653" cy="853817"/>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 to Project Themes</a:t>
            </a:r>
          </a:p>
        </p:txBody>
      </p:sp>
      <p:sp>
        <p:nvSpPr>
          <p:cNvPr id="15" name="Rectangle: Rounded Corners 14">
            <a:hlinkClick r:id="rId2" action="ppaction://hlinksldjump"/>
            <a:extLst>
              <a:ext uri="{FF2B5EF4-FFF2-40B4-BE49-F238E27FC236}">
                <a16:creationId xmlns:a16="http://schemas.microsoft.com/office/drawing/2014/main" id="{43B567BE-81BB-4451-AF76-5874505E6BA4}"/>
              </a:ext>
            </a:extLst>
          </p:cNvPr>
          <p:cNvSpPr/>
          <p:nvPr/>
        </p:nvSpPr>
        <p:spPr>
          <a:xfrm>
            <a:off x="8792132" y="5674507"/>
            <a:ext cx="2872509" cy="821855"/>
          </a:xfrm>
          <a:prstGeom prst="roundRect">
            <a:avLst/>
          </a:prstGeom>
          <a:solidFill>
            <a:srgbClr val="475C6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Return to Home</a:t>
            </a:r>
          </a:p>
        </p:txBody>
      </p:sp>
    </p:spTree>
    <p:extLst>
      <p:ext uri="{BB962C8B-B14F-4D97-AF65-F5344CB8AC3E}">
        <p14:creationId xmlns:p14="http://schemas.microsoft.com/office/powerpoint/2010/main" val="681491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728EAB0-51B6-40BE-830B-EDA081D8E07A}"/>
              </a:ext>
            </a:extLst>
          </p:cNvPr>
          <p:cNvSpPr/>
          <p:nvPr/>
        </p:nvSpPr>
        <p:spPr>
          <a:xfrm>
            <a:off x="0" y="6345382"/>
            <a:ext cx="12192000" cy="512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4" name="Action Button: Go Forward or Next 33">
            <a:hlinkClick r:id="" action="ppaction://hlinkshowjump?jump=nextslide" highlightClick="1"/>
            <a:extLst>
              <a:ext uri="{FF2B5EF4-FFF2-40B4-BE49-F238E27FC236}">
                <a16:creationId xmlns:a16="http://schemas.microsoft.com/office/drawing/2014/main" id="{DDB65562-DC15-4C99-B3B1-8D000F39C2A9}"/>
              </a:ext>
            </a:extLst>
          </p:cNvPr>
          <p:cNvSpPr/>
          <p:nvPr/>
        </p:nvSpPr>
        <p:spPr>
          <a:xfrm>
            <a:off x="11674469" y="6413591"/>
            <a:ext cx="376200" cy="376200"/>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5" name="Action Button: Go Forward or Next 34">
            <a:hlinkClick r:id="" action="ppaction://hlinkshowjump?jump=previousslide" highlightClick="1"/>
            <a:extLst>
              <a:ext uri="{FF2B5EF4-FFF2-40B4-BE49-F238E27FC236}">
                <a16:creationId xmlns:a16="http://schemas.microsoft.com/office/drawing/2014/main" id="{D66E7955-F2DD-4B73-A1DE-6A9004C62C1A}"/>
              </a:ext>
            </a:extLst>
          </p:cNvPr>
          <p:cNvSpPr/>
          <p:nvPr/>
        </p:nvSpPr>
        <p:spPr>
          <a:xfrm rot="10800000">
            <a:off x="141331" y="6413591"/>
            <a:ext cx="376200" cy="381156"/>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3" name="Rectangle 32"/>
          <p:cNvSpPr/>
          <p:nvPr/>
        </p:nvSpPr>
        <p:spPr>
          <a:xfrm>
            <a:off x="9537895" y="6413591"/>
            <a:ext cx="2136574"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prstClr val="white"/>
                </a:solidFill>
                <a:latin typeface="Arial" panose="020B0604020202020204" pitchFamily="34" charset="0"/>
                <a:cs typeface="Arial" panose="020B0604020202020204" pitchFamily="34" charset="0"/>
              </a:rPr>
              <a:t>Communication plan</a:t>
            </a: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Rectangle 68"/>
          <p:cNvSpPr/>
          <p:nvPr/>
        </p:nvSpPr>
        <p:spPr>
          <a:xfrm>
            <a:off x="517532" y="6413591"/>
            <a:ext cx="2138400"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Defining the scope</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pic>
        <p:nvPicPr>
          <p:cNvPr id="6" name="Graphic 5" descr="Mining tools">
            <a:hlinkClick r:id="rId3" tooltip="Tools &amp; Templates"/>
            <a:extLst>
              <a:ext uri="{FF2B5EF4-FFF2-40B4-BE49-F238E27FC236}">
                <a16:creationId xmlns:a16="http://schemas.microsoft.com/office/drawing/2014/main" id="{435BADB0-EEC8-41AC-AF77-163DADE9E2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53524" y="6331691"/>
            <a:ext cx="550572" cy="540000"/>
          </a:xfrm>
          <a:prstGeom prst="rect">
            <a:avLst/>
          </a:prstGeom>
        </p:spPr>
      </p:pic>
      <p:pic>
        <p:nvPicPr>
          <p:cNvPr id="15" name="Graphic 14" descr="Open book">
            <a:hlinkClick r:id="rId3" tooltip="Glossary"/>
            <a:extLst>
              <a:ext uri="{FF2B5EF4-FFF2-40B4-BE49-F238E27FC236}">
                <a16:creationId xmlns:a16="http://schemas.microsoft.com/office/drawing/2014/main" id="{5C5384C9-C34A-4C8C-A5C8-FF88A97AFB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15735" y="6345382"/>
            <a:ext cx="550572" cy="540000"/>
          </a:xfrm>
          <a:prstGeom prst="rect">
            <a:avLst/>
          </a:prstGeom>
        </p:spPr>
      </p:pic>
      <p:pic>
        <p:nvPicPr>
          <p:cNvPr id="17" name="Graphic 16" descr="Classroom">
            <a:hlinkClick r:id="rId8" tooltip="Training &amp; Development "/>
            <a:extLst>
              <a:ext uri="{FF2B5EF4-FFF2-40B4-BE49-F238E27FC236}">
                <a16:creationId xmlns:a16="http://schemas.microsoft.com/office/drawing/2014/main" id="{114D0709-4810-4EC9-AFC1-B8056922942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70818" y="6345382"/>
            <a:ext cx="550572" cy="540000"/>
          </a:xfrm>
          <a:prstGeom prst="rect">
            <a:avLst/>
          </a:prstGeom>
        </p:spPr>
      </p:pic>
      <p:sp>
        <p:nvSpPr>
          <p:cNvPr id="118" name="Rectangle 117">
            <a:extLst>
              <a:ext uri="{FF2B5EF4-FFF2-40B4-BE49-F238E27FC236}">
                <a16:creationId xmlns:a16="http://schemas.microsoft.com/office/drawing/2014/main" id="{1B96EA3D-860D-4993-BF8E-30B7905553D1}"/>
              </a:ext>
            </a:extLst>
          </p:cNvPr>
          <p:cNvSpPr/>
          <p:nvPr/>
        </p:nvSpPr>
        <p:spPr>
          <a:xfrm>
            <a:off x="336734" y="1766227"/>
            <a:ext cx="10450530" cy="3539430"/>
          </a:xfrm>
          <a:prstGeom prst="rect">
            <a:avLst/>
          </a:prstGeom>
        </p:spPr>
        <p:txBody>
          <a:bodyPr wrap="square" anchor="t">
            <a:spAutoFit/>
          </a:bodyPr>
          <a:lstStyle/>
          <a:p>
            <a:r>
              <a:rPr lang="en-GB" sz="1600" dirty="0">
                <a:solidFill>
                  <a:srgbClr val="485E6D"/>
                </a:solidFill>
                <a:latin typeface="Arial"/>
                <a:cs typeface="Arial"/>
              </a:rPr>
              <a:t>Deliverables are the tangible or intangible products or services that the project will produce to achieve its objectives. The deliverables should be described and quantified and include the acceptance criteria.</a:t>
            </a:r>
          </a:p>
          <a:p>
            <a:endParaRPr lang="en-GB" sz="1600"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b="1" dirty="0">
                <a:solidFill>
                  <a:srgbClr val="485E6D"/>
                </a:solidFill>
                <a:latin typeface="Arial"/>
                <a:cs typeface="Arial"/>
              </a:rPr>
              <a:t>Acceptance criteria: </a:t>
            </a:r>
            <a:r>
              <a:rPr lang="en-GB" sz="1600" dirty="0">
                <a:solidFill>
                  <a:srgbClr val="485E6D"/>
                </a:solidFill>
                <a:latin typeface="Arial"/>
                <a:cs typeface="Arial"/>
              </a:rPr>
              <a:t>the essential requirements or specific conditions that must be met for the deliverable to be accepted as completed. </a:t>
            </a:r>
          </a:p>
          <a:p>
            <a:endParaRPr lang="en-GB" sz="1600" b="1"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b="1" dirty="0">
                <a:solidFill>
                  <a:srgbClr val="485E6D"/>
                </a:solidFill>
                <a:latin typeface="Arial"/>
                <a:cs typeface="Arial"/>
              </a:rPr>
              <a:t>User Representative or Senior User: </a:t>
            </a:r>
            <a:r>
              <a:rPr lang="en-GB" sz="1600" dirty="0">
                <a:solidFill>
                  <a:srgbClr val="485E6D"/>
                </a:solidFill>
                <a:latin typeface="Arial"/>
                <a:cs typeface="Arial"/>
              </a:rPr>
              <a:t> the person(s) that will ultimately use the product or service. The Project Manager will hand over the deliverable(s), along with the user guides and maintenance information.   </a:t>
            </a: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pPr algn="just"/>
            <a:endParaRPr lang="en-GB" sz="1600" dirty="0">
              <a:solidFill>
                <a:srgbClr val="485E6D"/>
              </a:solidFill>
              <a:latin typeface="Arial" panose="020B0604020202020204" pitchFamily="34" charset="0"/>
              <a:cs typeface="Arial" panose="020B0604020202020204" pitchFamily="34" charset="0"/>
            </a:endParaRPr>
          </a:p>
        </p:txBody>
      </p:sp>
      <p:sp>
        <p:nvSpPr>
          <p:cNvPr id="122" name="Click box"/>
          <p:cNvSpPr txBox="1"/>
          <p:nvPr/>
        </p:nvSpPr>
        <p:spPr>
          <a:xfrm>
            <a:off x="141332" y="5519234"/>
            <a:ext cx="3095246" cy="307777"/>
          </a:xfrm>
          <a:prstGeom prst="rect">
            <a:avLst/>
          </a:prstGeom>
          <a:solidFill>
            <a:srgbClr val="724E90"/>
          </a:solidFill>
          <a:ln w="28575">
            <a:noFill/>
          </a:ln>
          <a:scene3d>
            <a:camera prst="orthographicFront"/>
            <a:lightRig rig="threePt" dir="t"/>
          </a:scene3d>
          <a:sp3d>
            <a:bevelT prst="angle"/>
          </a:sp3d>
        </p:spPr>
        <p:txBody>
          <a:bodyPr wrap="square" rtlCol="0" anchor="t">
            <a:spAutoFit/>
          </a:bodyPr>
          <a:lstStyle/>
          <a:p>
            <a:r>
              <a:rPr lang="en-GB" sz="1400" b="1" dirty="0">
                <a:solidFill>
                  <a:schemeClr val="bg1"/>
                </a:solidFill>
                <a:latin typeface="Arial"/>
                <a:cs typeface="Arial"/>
              </a:rPr>
              <a:t>Examples of Acceptance Criteria</a:t>
            </a:r>
            <a:endParaRPr lang="en-US" b="1" dirty="0">
              <a:solidFill>
                <a:schemeClr val="bg1"/>
              </a:solidFill>
              <a:latin typeface="Arial" panose="020B0604020202020204" pitchFamily="34" charset="0"/>
            </a:endParaRPr>
          </a:p>
        </p:txBody>
      </p:sp>
      <p:sp>
        <p:nvSpPr>
          <p:cNvPr id="70" name="TextBox 69">
            <a:extLst>
              <a:ext uri="{FF2B5EF4-FFF2-40B4-BE49-F238E27FC236}">
                <a16:creationId xmlns:a16="http://schemas.microsoft.com/office/drawing/2014/main" id="{64F1D8AB-14DC-4016-9556-9FE7251179E4}"/>
              </a:ext>
            </a:extLst>
          </p:cNvPr>
          <p:cNvSpPr txBox="1"/>
          <p:nvPr/>
        </p:nvSpPr>
        <p:spPr>
          <a:xfrm>
            <a:off x="329431" y="559412"/>
            <a:ext cx="4109280"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Project Deliverables</a:t>
            </a:r>
          </a:p>
        </p:txBody>
      </p:sp>
      <p:pic>
        <p:nvPicPr>
          <p:cNvPr id="23" name="Picture 6" descr="Pointer Cursor PNG Icon (2) - PNG Repo Free PNG Icons">
            <a:extLst>
              <a:ext uri="{FF2B5EF4-FFF2-40B4-BE49-F238E27FC236}">
                <a16:creationId xmlns:a16="http://schemas.microsoft.com/office/drawing/2014/main" id="{98074154-7640-450E-A8FE-D8CADBA252D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8795974">
            <a:off x="3027596" y="5460277"/>
            <a:ext cx="417964" cy="41796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4BA5E152-A2D3-4DAC-BCB5-C015C7BBE8C8}"/>
              </a:ext>
            </a:extLst>
          </p:cNvPr>
          <p:cNvGrpSpPr/>
          <p:nvPr/>
        </p:nvGrpSpPr>
        <p:grpSpPr>
          <a:xfrm>
            <a:off x="3236577" y="1101294"/>
            <a:ext cx="3889504" cy="4297010"/>
            <a:chOff x="4140976" y="1734132"/>
            <a:chExt cx="3249210" cy="4155473"/>
          </a:xfrm>
        </p:grpSpPr>
        <p:grpSp>
          <p:nvGrpSpPr>
            <p:cNvPr id="11" name="Group 10"/>
            <p:cNvGrpSpPr/>
            <p:nvPr/>
          </p:nvGrpSpPr>
          <p:grpSpPr>
            <a:xfrm>
              <a:off x="4140976" y="1734132"/>
              <a:ext cx="3249210" cy="4155473"/>
              <a:chOff x="7484754" y="1182783"/>
              <a:chExt cx="3249210" cy="4320413"/>
            </a:xfrm>
          </p:grpSpPr>
          <p:sp>
            <p:nvSpPr>
              <p:cNvPr id="133" name="Rectangle 132">
                <a:extLst>
                  <a:ext uri="{FF2B5EF4-FFF2-40B4-BE49-F238E27FC236}">
                    <a16:creationId xmlns:a16="http://schemas.microsoft.com/office/drawing/2014/main" id="{00EF9A0C-E20A-4C33-B8C4-38EDF4148B98}"/>
                  </a:ext>
                </a:extLst>
              </p:cNvPr>
              <p:cNvSpPr/>
              <p:nvPr/>
            </p:nvSpPr>
            <p:spPr>
              <a:xfrm>
                <a:off x="7484754" y="1296000"/>
                <a:ext cx="3249210" cy="4207196"/>
              </a:xfrm>
              <a:prstGeom prst="roundRect">
                <a:avLst/>
              </a:prstGeom>
              <a:solidFill>
                <a:srgbClr val="EBECED"/>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sp>
            <p:nvSpPr>
              <p:cNvPr id="124" name="Click box"/>
              <p:cNvSpPr txBox="1"/>
              <p:nvPr/>
            </p:nvSpPr>
            <p:spPr>
              <a:xfrm>
                <a:off x="7646602" y="1182783"/>
                <a:ext cx="2925513" cy="590680"/>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Examples of Acceptance Criteria     X</a:t>
                </a:r>
              </a:p>
              <a:p>
                <a:r>
                  <a:rPr lang="en-GB" sz="1400" b="1" dirty="0">
                    <a:solidFill>
                      <a:schemeClr val="bg1"/>
                    </a:solidFill>
                    <a:latin typeface="Arial"/>
                    <a:cs typeface="Arial"/>
                  </a:rPr>
                  <a:t>     </a:t>
                </a:r>
                <a:endParaRPr lang="en-US" b="1" dirty="0">
                  <a:solidFill>
                    <a:schemeClr val="bg1"/>
                  </a:solidFill>
                  <a:latin typeface="Arial" panose="020B0604020202020204" pitchFamily="34" charset="0"/>
                </a:endParaRPr>
              </a:p>
            </p:txBody>
          </p:sp>
        </p:grpSp>
        <p:sp>
          <p:nvSpPr>
            <p:cNvPr id="125" name="Rectangle: Rounded Corners 124">
              <a:extLst>
                <a:ext uri="{FF2B5EF4-FFF2-40B4-BE49-F238E27FC236}">
                  <a16:creationId xmlns:a16="http://schemas.microsoft.com/office/drawing/2014/main" id="{4D1DAFAE-2CDC-405A-8189-0925C6890FDD}"/>
                </a:ext>
              </a:extLst>
            </p:cNvPr>
            <p:cNvSpPr/>
            <p:nvPr/>
          </p:nvSpPr>
          <p:spPr>
            <a:xfrm>
              <a:off x="4302824" y="2325343"/>
              <a:ext cx="2925513" cy="3391365"/>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defRPr/>
              </a:pPr>
              <a:endParaRPr lang="en-GB" sz="1400" kern="0"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defRPr/>
              </a:pPr>
              <a:r>
                <a:rPr lang="en-GB" sz="1400" kern="0" dirty="0">
                  <a:solidFill>
                    <a:schemeClr val="bg1"/>
                  </a:solidFill>
                  <a:latin typeface="Arial" panose="020B0604020202020204" pitchFamily="34" charset="0"/>
                  <a:cs typeface="Arial" panose="020B0604020202020204" pitchFamily="34" charset="0"/>
                </a:rPr>
                <a:t>Accuracy </a:t>
              </a:r>
            </a:p>
            <a:p>
              <a:pPr marL="285750" indent="-285750">
                <a:buFont typeface="Wingdings" panose="05000000000000000000" pitchFamily="2" charset="2"/>
                <a:buChar char="§"/>
                <a:defRPr/>
              </a:pPr>
              <a:r>
                <a:rPr lang="en-GB" sz="1400" kern="0" dirty="0">
                  <a:solidFill>
                    <a:schemeClr val="bg1"/>
                  </a:solidFill>
                  <a:latin typeface="Arial" panose="020B0604020202020204" pitchFamily="34" charset="0"/>
                  <a:cs typeface="Arial" panose="020B0604020202020204" pitchFamily="34" charset="0"/>
                </a:rPr>
                <a:t>Appearance</a:t>
              </a:r>
            </a:p>
            <a:p>
              <a:pPr marL="285750" indent="-285750">
                <a:buFont typeface="Wingdings" panose="05000000000000000000" pitchFamily="2" charset="2"/>
                <a:buChar char="§"/>
                <a:defRPr/>
              </a:pPr>
              <a:r>
                <a:rPr lang="en-GB" sz="1400" kern="0" dirty="0">
                  <a:solidFill>
                    <a:schemeClr val="bg1"/>
                  </a:solidFill>
                  <a:latin typeface="Arial" panose="020B0604020202020204" pitchFamily="34" charset="0"/>
                  <a:cs typeface="Arial" panose="020B0604020202020204" pitchFamily="34" charset="0"/>
                </a:rPr>
                <a:t>Availability</a:t>
              </a:r>
            </a:p>
            <a:p>
              <a:pPr marL="285750" indent="-285750">
                <a:buFont typeface="Wingdings" panose="05000000000000000000" pitchFamily="2" charset="2"/>
                <a:buChar char="§"/>
                <a:defRPr/>
              </a:pPr>
              <a:r>
                <a:rPr lang="en-GB" sz="1400" kern="0" dirty="0">
                  <a:solidFill>
                    <a:schemeClr val="bg1"/>
                  </a:solidFill>
                  <a:latin typeface="Arial" panose="020B0604020202020204" pitchFamily="34" charset="0"/>
                  <a:cs typeface="Arial" panose="020B0604020202020204" pitchFamily="34" charset="0"/>
                </a:rPr>
                <a:t>Capacity</a:t>
              </a:r>
            </a:p>
            <a:p>
              <a:pPr marL="285750" indent="-285750">
                <a:buFont typeface="Wingdings" panose="05000000000000000000" pitchFamily="2" charset="2"/>
                <a:buChar char="§"/>
                <a:defRPr/>
              </a:pPr>
              <a:r>
                <a:rPr lang="en-GB" sz="1400" kern="0" dirty="0">
                  <a:solidFill>
                    <a:schemeClr val="bg1"/>
                  </a:solidFill>
                  <a:latin typeface="Arial" panose="020B0604020202020204" pitchFamily="34" charset="0"/>
                  <a:cs typeface="Arial" panose="020B0604020202020204" pitchFamily="34" charset="0"/>
                </a:rPr>
                <a:t>Development Costs</a:t>
              </a:r>
            </a:p>
            <a:p>
              <a:pPr marL="285750" indent="-285750">
                <a:buFont typeface="Wingdings" panose="05000000000000000000" pitchFamily="2" charset="2"/>
                <a:buChar char="§"/>
                <a:defRPr/>
              </a:pPr>
              <a:r>
                <a:rPr lang="en-GB" sz="1400" kern="0" dirty="0">
                  <a:solidFill>
                    <a:schemeClr val="bg1"/>
                  </a:solidFill>
                  <a:latin typeface="Arial" panose="020B0604020202020204" pitchFamily="34" charset="0"/>
                  <a:cs typeface="Arial" panose="020B0604020202020204" pitchFamily="34" charset="0"/>
                </a:rPr>
                <a:t>Ease of Maintenance</a:t>
              </a:r>
            </a:p>
            <a:p>
              <a:pPr marL="285750" indent="-285750">
                <a:buFont typeface="Wingdings" panose="05000000000000000000" pitchFamily="2" charset="2"/>
                <a:buChar char="§"/>
                <a:defRPr/>
              </a:pPr>
              <a:r>
                <a:rPr lang="en-GB" sz="1400" kern="0" dirty="0">
                  <a:solidFill>
                    <a:schemeClr val="bg1"/>
                  </a:solidFill>
                  <a:latin typeface="Arial" panose="020B0604020202020204" pitchFamily="34" charset="0"/>
                  <a:cs typeface="Arial" panose="020B0604020202020204" pitchFamily="34" charset="0"/>
                </a:rPr>
                <a:t>Ease of Support</a:t>
              </a:r>
            </a:p>
            <a:p>
              <a:pPr marL="285750" indent="-285750">
                <a:buFont typeface="Wingdings" panose="05000000000000000000" pitchFamily="2" charset="2"/>
                <a:buChar char="§"/>
                <a:defRPr/>
              </a:pPr>
              <a:r>
                <a:rPr lang="en-GB" sz="1400" kern="0" dirty="0">
                  <a:solidFill>
                    <a:schemeClr val="bg1"/>
                  </a:solidFill>
                  <a:latin typeface="Arial" panose="020B0604020202020204" pitchFamily="34" charset="0"/>
                  <a:cs typeface="Arial" panose="020B0604020202020204" pitchFamily="34" charset="0"/>
                </a:rPr>
                <a:t>Ease of Use</a:t>
              </a:r>
            </a:p>
            <a:p>
              <a:pPr marL="285750" indent="-285750">
                <a:buFont typeface="Wingdings" panose="05000000000000000000" pitchFamily="2" charset="2"/>
                <a:buChar char="§"/>
                <a:defRPr/>
              </a:pPr>
              <a:r>
                <a:rPr lang="en-GB" sz="1400" kern="0" dirty="0">
                  <a:solidFill>
                    <a:schemeClr val="bg1"/>
                  </a:solidFill>
                  <a:latin typeface="Arial" panose="020B0604020202020204" pitchFamily="34" charset="0"/>
                  <a:cs typeface="Arial" panose="020B0604020202020204" pitchFamily="34" charset="0"/>
                </a:rPr>
                <a:t>Major Functions</a:t>
              </a:r>
            </a:p>
            <a:p>
              <a:pPr marL="285750" indent="-285750">
                <a:buFont typeface="Wingdings" panose="05000000000000000000" pitchFamily="2" charset="2"/>
                <a:buChar char="§"/>
                <a:defRPr/>
              </a:pPr>
              <a:r>
                <a:rPr lang="en-GB" sz="1400" kern="0" dirty="0">
                  <a:solidFill>
                    <a:schemeClr val="bg1"/>
                  </a:solidFill>
                  <a:latin typeface="Arial" panose="020B0604020202020204" pitchFamily="34" charset="0"/>
                  <a:cs typeface="Arial" panose="020B0604020202020204" pitchFamily="34" charset="0"/>
                </a:rPr>
                <a:t>Performance</a:t>
              </a:r>
            </a:p>
            <a:p>
              <a:pPr marL="285750" indent="-285750">
                <a:buFont typeface="Wingdings" panose="05000000000000000000" pitchFamily="2" charset="2"/>
                <a:buChar char="§"/>
                <a:defRPr/>
              </a:pPr>
              <a:r>
                <a:rPr lang="en-GB" sz="1400" kern="0" dirty="0">
                  <a:solidFill>
                    <a:schemeClr val="bg1"/>
                  </a:solidFill>
                  <a:latin typeface="Arial" panose="020B0604020202020204" pitchFamily="34" charset="0"/>
                  <a:cs typeface="Arial" panose="020B0604020202020204" pitchFamily="34" charset="0"/>
                </a:rPr>
                <a:t>Reliability</a:t>
              </a:r>
            </a:p>
            <a:p>
              <a:pPr marL="285750" indent="-285750">
                <a:buFont typeface="Wingdings" panose="05000000000000000000" pitchFamily="2" charset="2"/>
                <a:buChar char="§"/>
                <a:defRPr/>
              </a:pPr>
              <a:r>
                <a:rPr lang="en-GB" sz="1400" kern="0" dirty="0">
                  <a:solidFill>
                    <a:schemeClr val="bg1"/>
                  </a:solidFill>
                  <a:latin typeface="Arial" panose="020B0604020202020204" pitchFamily="34" charset="0"/>
                  <a:cs typeface="Arial" panose="020B0604020202020204" pitchFamily="34" charset="0"/>
                </a:rPr>
                <a:t>Running Costs</a:t>
              </a:r>
            </a:p>
            <a:p>
              <a:pPr marL="285750" indent="-285750">
                <a:buFont typeface="Wingdings" panose="05000000000000000000" pitchFamily="2" charset="2"/>
                <a:buChar char="§"/>
                <a:defRPr/>
              </a:pPr>
              <a:r>
                <a:rPr lang="en-GB" sz="1400" kern="0" dirty="0">
                  <a:solidFill>
                    <a:schemeClr val="bg1"/>
                  </a:solidFill>
                  <a:latin typeface="Arial" panose="020B0604020202020204" pitchFamily="34" charset="0"/>
                  <a:cs typeface="Arial" panose="020B0604020202020204" pitchFamily="34" charset="0"/>
                </a:rPr>
                <a:t>Security</a:t>
              </a:r>
            </a:p>
            <a:p>
              <a:pPr marL="285750" indent="-285750">
                <a:buFont typeface="Wingdings" panose="05000000000000000000" pitchFamily="2" charset="2"/>
                <a:buChar char="§"/>
                <a:defRPr/>
              </a:pPr>
              <a:r>
                <a:rPr lang="en-GB" sz="1400" kern="0" dirty="0">
                  <a:solidFill>
                    <a:schemeClr val="bg1"/>
                  </a:solidFill>
                  <a:latin typeface="Arial" panose="020B0604020202020204" pitchFamily="34" charset="0"/>
                  <a:cs typeface="Arial" panose="020B0604020202020204" pitchFamily="34" charset="0"/>
                </a:rPr>
                <a:t>Test Outcome Scores</a:t>
              </a:r>
            </a:p>
            <a:p>
              <a:pPr algn="ctr"/>
              <a:endParaRPr lang="en-GB" sz="1400" kern="0" dirty="0">
                <a:solidFill>
                  <a:schemeClr val="bg1"/>
                </a:solidFill>
                <a:latin typeface="Arial"/>
                <a:ea typeface="+mn-lt"/>
                <a:cs typeface="Arial"/>
              </a:endParaRPr>
            </a:p>
          </p:txBody>
        </p:sp>
      </p:grpSp>
    </p:spTree>
    <p:extLst>
      <p:ext uri="{BB962C8B-B14F-4D97-AF65-F5344CB8AC3E}">
        <p14:creationId xmlns:p14="http://schemas.microsoft.com/office/powerpoint/2010/main" val="20745216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22"/>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3"/>
                                        </p:tgtEl>
                                        <p:attrNameLst>
                                          <p:attrName>ppt_x</p:attrName>
                                        </p:attrNameLst>
                                      </p:cBhvr>
                                      <p:tavLst>
                                        <p:tav tm="0">
                                          <p:val>
                                            <p:strVal val="ppt_x"/>
                                          </p:val>
                                        </p:tav>
                                        <p:tav tm="100000">
                                          <p:val>
                                            <p:strVal val="ppt_x"/>
                                          </p:val>
                                        </p:tav>
                                      </p:tavLst>
                                    </p:anim>
                                    <p:anim calcmode="lin" valueType="num">
                                      <p:cBhvr additive="base">
                                        <p:cTn id="14" dur="500"/>
                                        <p:tgtEl>
                                          <p:spTgt spid="13"/>
                                        </p:tgtEl>
                                        <p:attrNameLst>
                                          <p:attrName>ppt_y</p:attrName>
                                        </p:attrNameLst>
                                      </p:cBhvr>
                                      <p:tavLst>
                                        <p:tav tm="0">
                                          <p:val>
                                            <p:strVal val="ppt_y"/>
                                          </p:val>
                                        </p:tav>
                                        <p:tav tm="100000">
                                          <p:val>
                                            <p:strVal val="1+ppt_h/2"/>
                                          </p:val>
                                        </p:tav>
                                      </p:tavLst>
                                    </p:anim>
                                    <p:set>
                                      <p:cBhvr>
                                        <p:cTn id="1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1B96EA3D-860D-4993-BF8E-30B7905553D1}"/>
              </a:ext>
            </a:extLst>
          </p:cNvPr>
          <p:cNvSpPr/>
          <p:nvPr/>
        </p:nvSpPr>
        <p:spPr>
          <a:xfrm>
            <a:off x="331201" y="1224000"/>
            <a:ext cx="7110748" cy="3785652"/>
          </a:xfrm>
          <a:prstGeom prst="rect">
            <a:avLst/>
          </a:prstGeom>
        </p:spPr>
        <p:txBody>
          <a:bodyPr wrap="square">
            <a:spAutoFit/>
          </a:bodyPr>
          <a:lstStyle/>
          <a:p>
            <a:pPr lvl="0"/>
            <a:r>
              <a:rPr lang="en-GB" sz="1600" dirty="0">
                <a:solidFill>
                  <a:srgbClr val="485D6F"/>
                </a:solidFill>
                <a:latin typeface="Arial" panose="020B0604020202020204" pitchFamily="34" charset="0"/>
                <a:cs typeface="Arial" panose="020B0604020202020204" pitchFamily="34" charset="0"/>
              </a:rPr>
              <a:t>Communication and engagement is key for any project to succeed and therefore it is critical to plan your approach and formally document this.</a:t>
            </a:r>
          </a:p>
          <a:p>
            <a:pPr lvl="0"/>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a:cs typeface="Arial"/>
              </a:rPr>
              <a:t>A </a:t>
            </a:r>
            <a:r>
              <a:rPr lang="en-GB" sz="1600" b="1" dirty="0">
                <a:solidFill>
                  <a:srgbClr val="485D6F"/>
                </a:solidFill>
                <a:latin typeface="Arial"/>
                <a:cs typeface="Arial"/>
              </a:rPr>
              <a:t>Communication and Engagement Plan </a:t>
            </a:r>
            <a:r>
              <a:rPr lang="en-GB" sz="1600" dirty="0">
                <a:solidFill>
                  <a:srgbClr val="485D6F"/>
                </a:solidFill>
                <a:latin typeface="Arial"/>
                <a:cs typeface="Arial"/>
              </a:rPr>
              <a:t>is a written document that ensures good, consistent communication is implemented from the start. It forms part of your project plan and it should be informed by your project schedule and risk plan. </a:t>
            </a:r>
          </a:p>
          <a:p>
            <a:pPr lvl="0"/>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a:cs typeface="Arial"/>
              </a:rPr>
              <a:t>The first draft of the plan should be completed at the outset of your project and continuously updated through the life of the project.  </a:t>
            </a:r>
          </a:p>
          <a:p>
            <a:endParaRPr lang="en-GB" sz="1600" dirty="0">
              <a:solidFill>
                <a:srgbClr val="485D6F"/>
              </a:solidFill>
              <a:latin typeface="Arial"/>
              <a:cs typeface="Arial"/>
            </a:endParaRPr>
          </a:p>
          <a:p>
            <a:r>
              <a:rPr lang="en-GB" sz="1600" dirty="0">
                <a:solidFill>
                  <a:srgbClr val="485D6F"/>
                </a:solidFill>
                <a:latin typeface="Arial"/>
                <a:cs typeface="Arial"/>
              </a:rPr>
              <a:t>For more detail for the comms and engagement process please see the </a:t>
            </a:r>
            <a:r>
              <a:rPr lang="en-GB" sz="1600" b="1" dirty="0">
                <a:solidFill>
                  <a:srgbClr val="485D6F"/>
                </a:solidFill>
                <a:latin typeface="Arial"/>
                <a:cs typeface="Arial"/>
              </a:rPr>
              <a:t>Communications and Engagement theme</a:t>
            </a:r>
            <a:r>
              <a:rPr lang="en-GB" sz="1600" dirty="0">
                <a:solidFill>
                  <a:srgbClr val="485D6F"/>
                </a:solidFill>
                <a:latin typeface="Arial"/>
                <a:cs typeface="Arial"/>
              </a:rPr>
              <a:t>.</a:t>
            </a:r>
            <a:endParaRPr lang="en-GB" sz="1600" dirty="0">
              <a:latin typeface="Arial"/>
              <a:cs typeface="Arial"/>
            </a:endParaRPr>
          </a:p>
          <a:p>
            <a:pPr algn="just"/>
            <a:endParaRPr lang="en-GB" sz="1600" dirty="0">
              <a:solidFill>
                <a:srgbClr val="485D6F"/>
              </a:solidFill>
              <a:latin typeface="Arial" panose="020B0604020202020204" pitchFamily="34" charset="0"/>
              <a:cs typeface="Arial" panose="020B0604020202020204" pitchFamily="34" charset="0"/>
            </a:endParaRPr>
          </a:p>
          <a:p>
            <a:pPr algn="just"/>
            <a:endParaRPr lang="en-GB" sz="1600" dirty="0">
              <a:solidFill>
                <a:srgbClr val="485D6F"/>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E3976DBB-09AA-472E-9334-DE9EC15B1CEB}"/>
              </a:ext>
            </a:extLst>
          </p:cNvPr>
          <p:cNvSpPr txBox="1"/>
          <p:nvPr/>
        </p:nvSpPr>
        <p:spPr>
          <a:xfrm>
            <a:off x="321417" y="559986"/>
            <a:ext cx="7795887"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Create the Communication and Engagement Plan</a:t>
            </a:r>
          </a:p>
        </p:txBody>
      </p:sp>
      <p:pic>
        <p:nvPicPr>
          <p:cNvPr id="68" name="Wheel">
            <a:extLst>
              <a:ext uri="{FF2B5EF4-FFF2-40B4-BE49-F238E27FC236}">
                <a16:creationId xmlns:a16="http://schemas.microsoft.com/office/drawing/2014/main" id="{E575572B-3117-4B04-9672-321D75E5023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60" name="TextBox 59">
            <a:extLst>
              <a:ext uri="{FF2B5EF4-FFF2-40B4-BE49-F238E27FC236}">
                <a16:creationId xmlns:a16="http://schemas.microsoft.com/office/drawing/2014/main" id="{F67B4CED-1575-43F9-9673-E4CB42D3476D}"/>
              </a:ext>
            </a:extLst>
          </p:cNvPr>
          <p:cNvSpPr txBox="1"/>
          <p:nvPr/>
        </p:nvSpPr>
        <p:spPr>
          <a:xfrm>
            <a:off x="641684" y="6448731"/>
            <a:ext cx="213360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Describe deliverables</a:t>
            </a:r>
          </a:p>
        </p:txBody>
      </p:sp>
      <p:sp>
        <p:nvSpPr>
          <p:cNvPr id="3" name="Rectangle 2">
            <a:extLst>
              <a:ext uri="{FF2B5EF4-FFF2-40B4-BE49-F238E27FC236}">
                <a16:creationId xmlns:a16="http://schemas.microsoft.com/office/drawing/2014/main" id="{7217E333-98AD-41A9-B20C-E3034E1E2F27}"/>
              </a:ext>
            </a:extLst>
          </p:cNvPr>
          <p:cNvSpPr/>
          <p:nvPr/>
        </p:nvSpPr>
        <p:spPr>
          <a:xfrm>
            <a:off x="9467452" y="6413729"/>
            <a:ext cx="2081018" cy="338554"/>
          </a:xfrm>
          <a:prstGeom prst="rect">
            <a:avLst/>
          </a:prstGeom>
        </p:spPr>
        <p:txBody>
          <a:bodyPr wrap="none">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Start the risk register</a:t>
            </a:r>
          </a:p>
        </p:txBody>
      </p:sp>
      <p:grpSp>
        <p:nvGrpSpPr>
          <p:cNvPr id="11" name="Group 10">
            <a:extLst>
              <a:ext uri="{FF2B5EF4-FFF2-40B4-BE49-F238E27FC236}">
                <a16:creationId xmlns:a16="http://schemas.microsoft.com/office/drawing/2014/main" id="{F1D4412F-7C24-417D-814A-89E072A954B2}"/>
              </a:ext>
            </a:extLst>
          </p:cNvPr>
          <p:cNvGrpSpPr/>
          <p:nvPr/>
        </p:nvGrpSpPr>
        <p:grpSpPr>
          <a:xfrm>
            <a:off x="6384381" y="1165198"/>
            <a:ext cx="5933705" cy="5070480"/>
            <a:chOff x="2455037" y="1672087"/>
            <a:chExt cx="7222540" cy="5069579"/>
          </a:xfrm>
        </p:grpSpPr>
        <p:grpSp>
          <p:nvGrpSpPr>
            <p:cNvPr id="132" name="Group 131">
              <a:extLst>
                <a:ext uri="{FF2B5EF4-FFF2-40B4-BE49-F238E27FC236}">
                  <a16:creationId xmlns:a16="http://schemas.microsoft.com/office/drawing/2014/main" id="{747899B1-53F1-438A-B9A6-3E5B5D35BDD9}"/>
                </a:ext>
              </a:extLst>
            </p:cNvPr>
            <p:cNvGrpSpPr/>
            <p:nvPr/>
          </p:nvGrpSpPr>
          <p:grpSpPr>
            <a:xfrm>
              <a:off x="2455037" y="1865500"/>
              <a:ext cx="7222540" cy="4876166"/>
              <a:chOff x="5848810" y="647264"/>
              <a:chExt cx="7222540" cy="4876166"/>
            </a:xfrm>
          </p:grpSpPr>
          <p:sp>
            <p:nvSpPr>
              <p:cNvPr id="135" name="Rectangle 134">
                <a:extLst>
                  <a:ext uri="{FF2B5EF4-FFF2-40B4-BE49-F238E27FC236}">
                    <a16:creationId xmlns:a16="http://schemas.microsoft.com/office/drawing/2014/main" id="{EFD72DE5-FA96-4A8E-9B90-B32135E3209B}"/>
                  </a:ext>
                </a:extLst>
              </p:cNvPr>
              <p:cNvSpPr/>
              <p:nvPr/>
            </p:nvSpPr>
            <p:spPr>
              <a:xfrm>
                <a:off x="6916929" y="647264"/>
                <a:ext cx="5114923" cy="4876166"/>
              </a:xfrm>
              <a:prstGeom prst="roundRect">
                <a:avLst>
                  <a:gd name="adj" fmla="val 4366"/>
                </a:avLst>
              </a:prstGeom>
              <a:solidFill>
                <a:srgbClr val="EBECE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latin typeface="Arial" panose="020B0604020202020204" pitchFamily="34" charset="0"/>
                  <a:cs typeface="Arial" panose="020B0604020202020204" pitchFamily="34" charset="0"/>
                </a:endParaRPr>
              </a:p>
            </p:txBody>
          </p:sp>
          <p:graphicFrame>
            <p:nvGraphicFramePr>
              <p:cNvPr id="136" name="Content Placeholder 5">
                <a:extLst>
                  <a:ext uri="{FF2B5EF4-FFF2-40B4-BE49-F238E27FC236}">
                    <a16:creationId xmlns:a16="http://schemas.microsoft.com/office/drawing/2014/main" id="{973E77F9-AB03-480E-BC78-F4B22F1A932E}"/>
                  </a:ext>
                </a:extLst>
              </p:cNvPr>
              <p:cNvGraphicFramePr>
                <a:graphicFrameLocks/>
              </p:cNvGraphicFramePr>
              <p:nvPr>
                <p:extLst>
                  <p:ext uri="{D42A27DB-BD31-4B8C-83A1-F6EECF244321}">
                    <p14:modId xmlns:p14="http://schemas.microsoft.com/office/powerpoint/2010/main" val="3485606460"/>
                  </p:ext>
                </p:extLst>
              </p:nvPr>
            </p:nvGraphicFramePr>
            <p:xfrm>
              <a:off x="5848810" y="929079"/>
              <a:ext cx="7222540" cy="4594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121" name="Click box">
              <a:extLst>
                <a:ext uri="{FF2B5EF4-FFF2-40B4-BE49-F238E27FC236}">
                  <a16:creationId xmlns:a16="http://schemas.microsoft.com/office/drawing/2014/main" id="{F0CFCBF9-FA7D-4688-9F03-9A3C284E8051}"/>
                </a:ext>
              </a:extLst>
            </p:cNvPr>
            <p:cNvSpPr txBox="1"/>
            <p:nvPr/>
          </p:nvSpPr>
          <p:spPr>
            <a:xfrm>
              <a:off x="3523155" y="1672087"/>
              <a:ext cx="5114923" cy="383871"/>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The Communication Management Process                         </a:t>
              </a:r>
            </a:p>
          </p:txBody>
        </p:sp>
      </p:grpSp>
      <p:grpSp>
        <p:nvGrpSpPr>
          <p:cNvPr id="4" name="Group 3">
            <a:extLst>
              <a:ext uri="{FF2B5EF4-FFF2-40B4-BE49-F238E27FC236}">
                <a16:creationId xmlns:a16="http://schemas.microsoft.com/office/drawing/2014/main" id="{FCAE8796-86E3-4AE5-A8D9-EE0AE3882EDA}"/>
              </a:ext>
            </a:extLst>
          </p:cNvPr>
          <p:cNvGrpSpPr/>
          <p:nvPr/>
        </p:nvGrpSpPr>
        <p:grpSpPr>
          <a:xfrm>
            <a:off x="6153114" y="6938003"/>
            <a:ext cx="2962580" cy="1949337"/>
            <a:chOff x="8221648" y="1882976"/>
            <a:chExt cx="2962580" cy="1949337"/>
          </a:xfrm>
        </p:grpSpPr>
        <p:sp>
          <p:nvSpPr>
            <p:cNvPr id="62" name="Rectangle: Rounded Corners 61">
              <a:extLst>
                <a:ext uri="{FF2B5EF4-FFF2-40B4-BE49-F238E27FC236}">
                  <a16:creationId xmlns:a16="http://schemas.microsoft.com/office/drawing/2014/main" id="{E05AE52E-FCBB-42F4-91F4-4E6A26ED2255}"/>
                </a:ext>
              </a:extLst>
            </p:cNvPr>
            <p:cNvSpPr/>
            <p:nvPr/>
          </p:nvSpPr>
          <p:spPr>
            <a:xfrm>
              <a:off x="8221648" y="1882976"/>
              <a:ext cx="2962580" cy="294198"/>
            </a:xfrm>
            <a:prstGeom prst="roundRect">
              <a:avLst/>
            </a:prstGeom>
            <a:solidFill>
              <a:srgbClr val="44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Leadership &amp; team management</a:t>
              </a:r>
            </a:p>
          </p:txBody>
        </p:sp>
        <p:sp>
          <p:nvSpPr>
            <p:cNvPr id="63" name="Rectangle: Rounded Corners 62">
              <a:extLst>
                <a:ext uri="{FF2B5EF4-FFF2-40B4-BE49-F238E27FC236}">
                  <a16:creationId xmlns:a16="http://schemas.microsoft.com/office/drawing/2014/main" id="{9411E124-5CC9-4B1E-8DE6-88CF368351A6}"/>
                </a:ext>
              </a:extLst>
            </p:cNvPr>
            <p:cNvSpPr/>
            <p:nvPr/>
          </p:nvSpPr>
          <p:spPr>
            <a:xfrm>
              <a:off x="8221648" y="2214847"/>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64" name="Rectangle: Rounded Corners 63">
              <a:extLst>
                <a:ext uri="{FF2B5EF4-FFF2-40B4-BE49-F238E27FC236}">
                  <a16:creationId xmlns:a16="http://schemas.microsoft.com/office/drawing/2014/main" id="{03CAD33D-5C51-4BB1-8DE7-0B8EBD2164C2}"/>
                </a:ext>
              </a:extLst>
            </p:cNvPr>
            <p:cNvSpPr/>
            <p:nvPr/>
          </p:nvSpPr>
          <p:spPr>
            <a:xfrm>
              <a:off x="8221648" y="2546718"/>
              <a:ext cx="2962580" cy="294198"/>
            </a:xfrm>
            <a:prstGeom prst="roundRect">
              <a:avLst/>
            </a:prstGeom>
            <a:solidFill>
              <a:srgbClr val="1DA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Professionalism</a:t>
              </a:r>
            </a:p>
          </p:txBody>
        </p:sp>
        <p:sp>
          <p:nvSpPr>
            <p:cNvPr id="65" name="Rectangle: Rounded Corners 64">
              <a:extLst>
                <a:ext uri="{FF2B5EF4-FFF2-40B4-BE49-F238E27FC236}">
                  <a16:creationId xmlns:a16="http://schemas.microsoft.com/office/drawing/2014/main" id="{740EEB09-B827-42EC-A779-63B976F18A97}"/>
                </a:ext>
              </a:extLst>
            </p:cNvPr>
            <p:cNvSpPr/>
            <p:nvPr/>
          </p:nvSpPr>
          <p:spPr>
            <a:xfrm>
              <a:off x="8221648" y="2874373"/>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66" name="Rectangle: Rounded Corners 65">
              <a:extLst>
                <a:ext uri="{FF2B5EF4-FFF2-40B4-BE49-F238E27FC236}">
                  <a16:creationId xmlns:a16="http://schemas.microsoft.com/office/drawing/2014/main" id="{6E0C03C1-7927-4020-A9F5-3602DAD9EBCC}"/>
                </a:ext>
              </a:extLst>
            </p:cNvPr>
            <p:cNvSpPr/>
            <p:nvPr/>
          </p:nvSpPr>
          <p:spPr>
            <a:xfrm>
              <a:off x="8221648" y="3206244"/>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69" name="Rectangle: Rounded Corners 68">
              <a:extLst>
                <a:ext uri="{FF2B5EF4-FFF2-40B4-BE49-F238E27FC236}">
                  <a16:creationId xmlns:a16="http://schemas.microsoft.com/office/drawing/2014/main" id="{9B23787A-0E0B-44F4-803E-5F1C7D2979BB}"/>
                </a:ext>
              </a:extLst>
            </p:cNvPr>
            <p:cNvSpPr/>
            <p:nvPr/>
          </p:nvSpPr>
          <p:spPr>
            <a:xfrm>
              <a:off x="8221648" y="3538115"/>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grpSp>
    </p:spTree>
    <p:extLst>
      <p:ext uri="{BB962C8B-B14F-4D97-AF65-F5344CB8AC3E}">
        <p14:creationId xmlns:p14="http://schemas.microsoft.com/office/powerpoint/2010/main" val="14224050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68"/>
                    </p:tgtEl>
                  </p:cond>
                </p:stCondLst>
                <p:endSync evt="end" delay="0">
                  <p:rtn val="all"/>
                </p:endSync>
                <p:childTnLst>
                  <p:par>
                    <p:cTn id="10" fill="hold">
                      <p:stCondLst>
                        <p:cond delay="0"/>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1.875E-6 -3.7037E-6 L 0.00091 -0.38078 " pathEditMode="relative" rAng="0" ptsTypes="AA">
                                      <p:cBhvr>
                                        <p:cTn id="13" dur="2000" fill="hold"/>
                                        <p:tgtEl>
                                          <p:spTgt spid="4"/>
                                        </p:tgtEl>
                                        <p:attrNameLst>
                                          <p:attrName>ppt_x</p:attrName>
                                          <p:attrName>ppt_y</p:attrName>
                                        </p:attrNameLst>
                                      </p:cBhvr>
                                      <p:rCtr x="39" y="-19051"/>
                                    </p:animMotion>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0.00091 -0.38078 L -3.33333E-6 2.498E-16 " pathEditMode="relative" rAng="0" ptsTypes="AA">
                                      <p:cBhvr>
                                        <p:cTn id="17" dur="2000" fill="hold"/>
                                        <p:tgtEl>
                                          <p:spTgt spid="4"/>
                                        </p:tgtEl>
                                        <p:attrNameLst>
                                          <p:attrName>ppt_x</p:attrName>
                                          <p:attrName>ppt_y</p:attrName>
                                        </p:attrNameLst>
                                      </p:cBhvr>
                                      <p:rCtr x="0" y="19167"/>
                                    </p:animMotion>
                                  </p:childTnLst>
                                </p:cTn>
                              </p:par>
                            </p:childTnLst>
                          </p:cTn>
                        </p:par>
                      </p:childTnLst>
                    </p:cTn>
                  </p:par>
                </p:childTnLst>
              </p:cTn>
              <p:nextCondLst>
                <p:cond evt="onClick" delay="0">
                  <p:tgtEl>
                    <p:spTgt spid="68"/>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1"/>
                                        </p:tgtEl>
                                        <p:attrNameLst>
                                          <p:attrName>ppt_x</p:attrName>
                                        </p:attrNameLst>
                                      </p:cBhvr>
                                      <p:tavLst>
                                        <p:tav tm="0">
                                          <p:val>
                                            <p:strVal val="ppt_x"/>
                                          </p:val>
                                        </p:tav>
                                        <p:tav tm="100000">
                                          <p:val>
                                            <p:strVal val="ppt_x"/>
                                          </p:val>
                                        </p:tav>
                                      </p:tavLst>
                                    </p:anim>
                                    <p:anim calcmode="lin" valueType="num">
                                      <p:cBhvr additive="base">
                                        <p:cTn id="23" dur="500"/>
                                        <p:tgtEl>
                                          <p:spTgt spid="11"/>
                                        </p:tgtEl>
                                        <p:attrNameLst>
                                          <p:attrName>ppt_y</p:attrName>
                                        </p:attrNameLst>
                                      </p:cBhvr>
                                      <p:tavLst>
                                        <p:tav tm="0">
                                          <p:val>
                                            <p:strVal val="ppt_y"/>
                                          </p:val>
                                        </p:tav>
                                        <p:tav tm="100000">
                                          <p:val>
                                            <p:strVal val="1+ppt_h/2"/>
                                          </p:val>
                                        </p:tav>
                                      </p:tavLst>
                                    </p:anim>
                                    <p:set>
                                      <p:cBhvr>
                                        <p:cTn id="2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1B96EA3D-860D-4993-BF8E-30B7905553D1}"/>
              </a:ext>
            </a:extLst>
          </p:cNvPr>
          <p:cNvSpPr/>
          <p:nvPr/>
        </p:nvSpPr>
        <p:spPr>
          <a:xfrm>
            <a:off x="331200" y="1224000"/>
            <a:ext cx="10274981" cy="584775"/>
          </a:xfrm>
          <a:prstGeom prst="rect">
            <a:avLst/>
          </a:prstGeom>
        </p:spPr>
        <p:txBody>
          <a:bodyPr wrap="square">
            <a:spAutoFit/>
          </a:bodyPr>
          <a:lstStyle/>
          <a:p>
            <a:r>
              <a:rPr lang="en-GB" sz="1600" dirty="0">
                <a:solidFill>
                  <a:srgbClr val="485D6F"/>
                </a:solidFill>
                <a:latin typeface="Arial" panose="020B0604020202020204" pitchFamily="34" charset="0"/>
                <a:cs typeface="Arial" panose="020B0604020202020204" pitchFamily="34" charset="0"/>
              </a:rPr>
              <a:t>A </a:t>
            </a:r>
            <a:r>
              <a:rPr lang="en-GB" sz="1600" b="1" dirty="0">
                <a:solidFill>
                  <a:srgbClr val="485D6F"/>
                </a:solidFill>
                <a:latin typeface="Arial" panose="020B0604020202020204" pitchFamily="34" charset="0"/>
                <a:cs typeface="Arial" panose="020B0604020202020204" pitchFamily="34" charset="0"/>
              </a:rPr>
              <a:t>Risk Register</a:t>
            </a:r>
            <a:r>
              <a:rPr lang="en-GB" sz="1600" dirty="0">
                <a:solidFill>
                  <a:srgbClr val="485D6F"/>
                </a:solidFill>
                <a:latin typeface="Arial" panose="020B0604020202020204" pitchFamily="34" charset="0"/>
                <a:cs typeface="Arial" panose="020B0604020202020204" pitchFamily="34" charset="0"/>
              </a:rPr>
              <a:t>, also known as a </a:t>
            </a:r>
            <a:r>
              <a:rPr lang="en-GB" sz="1600" b="1" dirty="0">
                <a:solidFill>
                  <a:srgbClr val="485D6F"/>
                </a:solidFill>
                <a:latin typeface="Arial" panose="020B0604020202020204" pitchFamily="34" charset="0"/>
                <a:cs typeface="Arial" panose="020B0604020202020204" pitchFamily="34" charset="0"/>
              </a:rPr>
              <a:t>Risk Log</a:t>
            </a:r>
            <a:r>
              <a:rPr lang="en-GB" sz="1600" dirty="0">
                <a:solidFill>
                  <a:srgbClr val="485D6F"/>
                </a:solidFill>
                <a:latin typeface="Arial" panose="020B0604020202020204" pitchFamily="34" charset="0"/>
                <a:cs typeface="Arial" panose="020B0604020202020204" pitchFamily="34" charset="0"/>
              </a:rPr>
              <a:t>, is a document created to capture and track risks and the planned mitigation to reduce the impact to the project.</a:t>
            </a:r>
          </a:p>
        </p:txBody>
      </p:sp>
      <p:sp>
        <p:nvSpPr>
          <p:cNvPr id="3" name="Rectangle 2">
            <a:extLst>
              <a:ext uri="{FF2B5EF4-FFF2-40B4-BE49-F238E27FC236}">
                <a16:creationId xmlns:a16="http://schemas.microsoft.com/office/drawing/2014/main" id="{2A035062-6067-4B64-9805-A72518BFC22B}"/>
              </a:ext>
            </a:extLst>
          </p:cNvPr>
          <p:cNvSpPr/>
          <p:nvPr/>
        </p:nvSpPr>
        <p:spPr>
          <a:xfrm>
            <a:off x="297896" y="2086400"/>
            <a:ext cx="5709457" cy="3046988"/>
          </a:xfrm>
          <a:prstGeom prst="rect">
            <a:avLst/>
          </a:prstGeom>
        </p:spPr>
        <p:txBody>
          <a:bodyPr wrap="square">
            <a:spAutoFit/>
          </a:bodyPr>
          <a:lstStyle/>
          <a:p>
            <a:r>
              <a:rPr lang="en-GB" sz="1600" dirty="0">
                <a:solidFill>
                  <a:srgbClr val="485E6D"/>
                </a:solidFill>
                <a:latin typeface="Arial" panose="020B0604020202020204" pitchFamily="34" charset="0"/>
                <a:cs typeface="Arial" panose="020B0604020202020204" pitchFamily="34" charset="0"/>
              </a:rPr>
              <a:t>Identifying risks allows the Project Manager to assess and control uncertainty to the project. Effectively managing risks helps to deliver a successful project. Each risk is reviewed and updated regularly to record any changes in status.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Risks are scored based on the </a:t>
            </a:r>
            <a:r>
              <a:rPr lang="en-GB" sz="1600" b="1" dirty="0">
                <a:solidFill>
                  <a:srgbClr val="485D6F"/>
                </a:solidFill>
                <a:latin typeface="Arial" panose="020B0604020202020204" pitchFamily="34" charset="0"/>
                <a:cs typeface="Arial" panose="020B0604020202020204" pitchFamily="34" charset="0"/>
              </a:rPr>
              <a:t>likelihood</a:t>
            </a:r>
            <a:r>
              <a:rPr lang="en-GB" sz="1600" dirty="0">
                <a:solidFill>
                  <a:srgbClr val="485D6F"/>
                </a:solidFill>
                <a:latin typeface="Arial" panose="020B0604020202020204" pitchFamily="34" charset="0"/>
                <a:cs typeface="Arial" panose="020B0604020202020204" pitchFamily="34" charset="0"/>
              </a:rPr>
              <a:t> and </a:t>
            </a:r>
            <a:r>
              <a:rPr lang="en-GB" sz="1600" b="1" dirty="0">
                <a:solidFill>
                  <a:srgbClr val="485D6F"/>
                </a:solidFill>
                <a:latin typeface="Arial" panose="020B0604020202020204" pitchFamily="34" charset="0"/>
                <a:cs typeface="Arial" panose="020B0604020202020204" pitchFamily="34" charset="0"/>
              </a:rPr>
              <a:t>consequence</a:t>
            </a:r>
            <a:r>
              <a:rPr lang="en-GB" sz="1600" dirty="0">
                <a:solidFill>
                  <a:srgbClr val="485D6F"/>
                </a:solidFill>
                <a:latin typeface="Arial" panose="020B0604020202020204" pitchFamily="34" charset="0"/>
                <a:cs typeface="Arial" panose="020B0604020202020204" pitchFamily="34" charset="0"/>
              </a:rPr>
              <a:t> using a matrix scoring system. In ‘Our Dorset’ we use the </a:t>
            </a:r>
          </a:p>
          <a:p>
            <a:r>
              <a:rPr lang="en-GB" sz="1600" dirty="0">
                <a:solidFill>
                  <a:srgbClr val="485D6F"/>
                </a:solidFill>
                <a:latin typeface="Arial" panose="020B0604020202020204" pitchFamily="34" charset="0"/>
                <a:cs typeface="Arial" panose="020B0604020202020204" pitchFamily="34" charset="0"/>
              </a:rPr>
              <a:t>National Patient Safety Agency (NPSA) methodology.</a:t>
            </a:r>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Throughout each stage of the project, the Project </a:t>
            </a:r>
          </a:p>
          <a:p>
            <a:r>
              <a:rPr lang="en-GB" sz="1600" dirty="0">
                <a:solidFill>
                  <a:srgbClr val="485E6D"/>
                </a:solidFill>
                <a:latin typeface="Arial" panose="020B0604020202020204" pitchFamily="34" charset="0"/>
                <a:cs typeface="Arial" panose="020B0604020202020204" pitchFamily="34" charset="0"/>
              </a:rPr>
              <a:t>Manager follows the Risk Management Process, </a:t>
            </a:r>
          </a:p>
          <a:p>
            <a:r>
              <a:rPr lang="en-GB" sz="1600" dirty="0">
                <a:solidFill>
                  <a:srgbClr val="485E6D"/>
                </a:solidFill>
                <a:latin typeface="Arial" panose="020B0604020202020204" pitchFamily="34" charset="0"/>
                <a:cs typeface="Arial" panose="020B0604020202020204" pitchFamily="34" charset="0"/>
              </a:rPr>
              <a:t>for more information, please see the </a:t>
            </a:r>
            <a:r>
              <a:rPr lang="en-GB" sz="1600" dirty="0">
                <a:solidFill>
                  <a:srgbClr val="485E6D"/>
                </a:solidFill>
                <a:latin typeface="Arial" panose="020B0604020202020204" pitchFamily="34" charset="0"/>
                <a:cs typeface="Arial" panose="020B0604020202020204" pitchFamily="34" charset="0"/>
                <a:hlinkClick r:id="rId2" action="ppaction://hlinksldjump"/>
              </a:rPr>
              <a:t>Risk Theme</a:t>
            </a:r>
            <a:r>
              <a:rPr lang="en-GB" sz="1600" dirty="0">
                <a:solidFill>
                  <a:srgbClr val="485E6D"/>
                </a:solidFill>
                <a:latin typeface="Arial" panose="020B0604020202020204" pitchFamily="34" charset="0"/>
                <a:cs typeface="Arial" panose="020B0604020202020204" pitchFamily="34" charset="0"/>
              </a:rPr>
              <a:t>.</a:t>
            </a:r>
          </a:p>
        </p:txBody>
      </p:sp>
      <p:sp>
        <p:nvSpPr>
          <p:cNvPr id="20" name="Rectangle 19">
            <a:extLst>
              <a:ext uri="{FF2B5EF4-FFF2-40B4-BE49-F238E27FC236}">
                <a16:creationId xmlns:a16="http://schemas.microsoft.com/office/drawing/2014/main" id="{A728EAB0-51B6-40BE-830B-EDA081D8E07A}"/>
              </a:ext>
            </a:extLst>
          </p:cNvPr>
          <p:cNvSpPr/>
          <p:nvPr/>
        </p:nvSpPr>
        <p:spPr>
          <a:xfrm>
            <a:off x="0" y="6345382"/>
            <a:ext cx="12192000" cy="512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4" name="Action Button: Go Forward or Next 33">
            <a:hlinkClick r:id="" action="ppaction://hlinkshowjump?jump=nextslide" highlightClick="1"/>
            <a:extLst>
              <a:ext uri="{FF2B5EF4-FFF2-40B4-BE49-F238E27FC236}">
                <a16:creationId xmlns:a16="http://schemas.microsoft.com/office/drawing/2014/main" id="{DDB65562-DC15-4C99-B3B1-8D000F39C2A9}"/>
              </a:ext>
            </a:extLst>
          </p:cNvPr>
          <p:cNvSpPr/>
          <p:nvPr/>
        </p:nvSpPr>
        <p:spPr>
          <a:xfrm>
            <a:off x="11674469" y="6413591"/>
            <a:ext cx="376200" cy="376200"/>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5" name="Action Button: Go Forward or Next 34">
            <a:hlinkClick r:id="" action="ppaction://hlinkshowjump?jump=previousslide" highlightClick="1"/>
            <a:extLst>
              <a:ext uri="{FF2B5EF4-FFF2-40B4-BE49-F238E27FC236}">
                <a16:creationId xmlns:a16="http://schemas.microsoft.com/office/drawing/2014/main" id="{D66E7955-F2DD-4B73-A1DE-6A9004C62C1A}"/>
              </a:ext>
            </a:extLst>
          </p:cNvPr>
          <p:cNvSpPr/>
          <p:nvPr/>
        </p:nvSpPr>
        <p:spPr>
          <a:xfrm rot="10800000">
            <a:off x="141331" y="6413591"/>
            <a:ext cx="376200" cy="381156"/>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3" name="Rectangle 32"/>
          <p:cNvSpPr/>
          <p:nvPr/>
        </p:nvSpPr>
        <p:spPr>
          <a:xfrm>
            <a:off x="9537895" y="6413591"/>
            <a:ext cx="2136574"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prstClr val="white"/>
                </a:solidFill>
                <a:latin typeface="Arial" panose="020B0604020202020204" pitchFamily="34" charset="0"/>
                <a:cs typeface="Arial" panose="020B0604020202020204" pitchFamily="34" charset="0"/>
              </a:rPr>
              <a:t>End the start stage</a:t>
            </a: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Rectangle 68"/>
          <p:cNvSpPr/>
          <p:nvPr/>
        </p:nvSpPr>
        <p:spPr>
          <a:xfrm>
            <a:off x="517532" y="6413591"/>
            <a:ext cx="2138400"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Communication plan</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pic>
        <p:nvPicPr>
          <p:cNvPr id="6" name="Graphic 5" descr="Mining tools">
            <a:hlinkClick r:id="rId4" tooltip="Tools &amp; Templates"/>
            <a:extLst>
              <a:ext uri="{FF2B5EF4-FFF2-40B4-BE49-F238E27FC236}">
                <a16:creationId xmlns:a16="http://schemas.microsoft.com/office/drawing/2014/main" id="{435BADB0-EEC8-41AC-AF77-163DADE9E2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53524" y="6331691"/>
            <a:ext cx="550572" cy="540000"/>
          </a:xfrm>
          <a:prstGeom prst="rect">
            <a:avLst/>
          </a:prstGeom>
        </p:spPr>
      </p:pic>
      <p:pic>
        <p:nvPicPr>
          <p:cNvPr id="15" name="Graphic 14" descr="Open book">
            <a:hlinkClick r:id="rId4" tooltip="Glossary"/>
            <a:extLst>
              <a:ext uri="{FF2B5EF4-FFF2-40B4-BE49-F238E27FC236}">
                <a16:creationId xmlns:a16="http://schemas.microsoft.com/office/drawing/2014/main" id="{5C5384C9-C34A-4C8C-A5C8-FF88A97AFB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15735" y="6345382"/>
            <a:ext cx="550572" cy="540000"/>
          </a:xfrm>
          <a:prstGeom prst="rect">
            <a:avLst/>
          </a:prstGeom>
        </p:spPr>
      </p:pic>
      <p:pic>
        <p:nvPicPr>
          <p:cNvPr id="17" name="Graphic 16" descr="Classroom">
            <a:hlinkClick r:id="rId9" tooltip="Training &amp; Development "/>
            <a:extLst>
              <a:ext uri="{FF2B5EF4-FFF2-40B4-BE49-F238E27FC236}">
                <a16:creationId xmlns:a16="http://schemas.microsoft.com/office/drawing/2014/main" id="{114D0709-4810-4EC9-AFC1-B8056922942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70818" y="6345382"/>
            <a:ext cx="550572" cy="540000"/>
          </a:xfrm>
          <a:prstGeom prst="rect">
            <a:avLst/>
          </a:prstGeom>
        </p:spPr>
      </p:pic>
      <p:sp>
        <p:nvSpPr>
          <p:cNvPr id="74" name="TextBox 73">
            <a:extLst>
              <a:ext uri="{FF2B5EF4-FFF2-40B4-BE49-F238E27FC236}">
                <a16:creationId xmlns:a16="http://schemas.microsoft.com/office/drawing/2014/main" id="{277EF586-D370-48C9-A8C6-8742EB8B5D52}"/>
              </a:ext>
            </a:extLst>
          </p:cNvPr>
          <p:cNvSpPr txBox="1"/>
          <p:nvPr/>
        </p:nvSpPr>
        <p:spPr>
          <a:xfrm>
            <a:off x="329431" y="555433"/>
            <a:ext cx="346653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Start the Risk Register</a:t>
            </a:r>
          </a:p>
        </p:txBody>
      </p:sp>
      <p:grpSp>
        <p:nvGrpSpPr>
          <p:cNvPr id="4" name="Group 3">
            <a:extLst>
              <a:ext uri="{FF2B5EF4-FFF2-40B4-BE49-F238E27FC236}">
                <a16:creationId xmlns:a16="http://schemas.microsoft.com/office/drawing/2014/main" id="{7CD0C0EB-A82E-435E-8261-40AB4F21CE29}"/>
              </a:ext>
            </a:extLst>
          </p:cNvPr>
          <p:cNvGrpSpPr/>
          <p:nvPr/>
        </p:nvGrpSpPr>
        <p:grpSpPr>
          <a:xfrm>
            <a:off x="6153114" y="6973819"/>
            <a:ext cx="2962580" cy="2622419"/>
            <a:chOff x="-3861606" y="1224000"/>
            <a:chExt cx="2962580" cy="2622419"/>
          </a:xfrm>
        </p:grpSpPr>
        <p:sp>
          <p:nvSpPr>
            <p:cNvPr id="76" name="Rectangle: Rounded Corners 75">
              <a:extLst>
                <a:ext uri="{FF2B5EF4-FFF2-40B4-BE49-F238E27FC236}">
                  <a16:creationId xmlns:a16="http://schemas.microsoft.com/office/drawing/2014/main" id="{96AC900C-4BDF-4B4F-B89F-EDC3DC2F5873}"/>
                </a:ext>
              </a:extLst>
            </p:cNvPr>
            <p:cNvSpPr/>
            <p:nvPr/>
          </p:nvSpPr>
          <p:spPr>
            <a:xfrm>
              <a:off x="-3861606" y="1224000"/>
              <a:ext cx="2962580" cy="294198"/>
            </a:xfrm>
            <a:prstGeom prst="roundRect">
              <a:avLst/>
            </a:prstGeom>
            <a:solidFill>
              <a:srgbClr val="44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Leadership &amp; team management</a:t>
              </a:r>
            </a:p>
          </p:txBody>
        </p:sp>
        <p:sp>
          <p:nvSpPr>
            <p:cNvPr id="77" name="Rectangle: Rounded Corners 76">
              <a:extLst>
                <a:ext uri="{FF2B5EF4-FFF2-40B4-BE49-F238E27FC236}">
                  <a16:creationId xmlns:a16="http://schemas.microsoft.com/office/drawing/2014/main" id="{B780F29A-1AC8-4178-99EA-C56033A5805A}"/>
                </a:ext>
              </a:extLst>
            </p:cNvPr>
            <p:cNvSpPr/>
            <p:nvPr/>
          </p:nvSpPr>
          <p:spPr>
            <a:xfrm>
              <a:off x="-3861606" y="1555871"/>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78" name="Rectangle: Rounded Corners 77">
              <a:extLst>
                <a:ext uri="{FF2B5EF4-FFF2-40B4-BE49-F238E27FC236}">
                  <a16:creationId xmlns:a16="http://schemas.microsoft.com/office/drawing/2014/main" id="{ADC44A42-C5A1-4A34-A3A9-525B63060D66}"/>
                </a:ext>
              </a:extLst>
            </p:cNvPr>
            <p:cNvSpPr/>
            <p:nvPr/>
          </p:nvSpPr>
          <p:spPr>
            <a:xfrm>
              <a:off x="-3861606" y="1885634"/>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79" name="Rectangle: Rounded Corners 78">
              <a:extLst>
                <a:ext uri="{FF2B5EF4-FFF2-40B4-BE49-F238E27FC236}">
                  <a16:creationId xmlns:a16="http://schemas.microsoft.com/office/drawing/2014/main" id="{763AF3CF-4F57-4502-827E-521169DEFF81}"/>
                </a:ext>
              </a:extLst>
            </p:cNvPr>
            <p:cNvSpPr/>
            <p:nvPr/>
          </p:nvSpPr>
          <p:spPr>
            <a:xfrm>
              <a:off x="-3861606" y="2217505"/>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80" name="Rectangle: Rounded Corners 79">
              <a:extLst>
                <a:ext uri="{FF2B5EF4-FFF2-40B4-BE49-F238E27FC236}">
                  <a16:creationId xmlns:a16="http://schemas.microsoft.com/office/drawing/2014/main" id="{025412C3-F8D6-422B-BB97-5F386324D7F3}"/>
                </a:ext>
              </a:extLst>
            </p:cNvPr>
            <p:cNvSpPr/>
            <p:nvPr/>
          </p:nvSpPr>
          <p:spPr>
            <a:xfrm>
              <a:off x="-3861606" y="2553451"/>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81" name="Rectangle: Rounded Corners 80">
              <a:extLst>
                <a:ext uri="{FF2B5EF4-FFF2-40B4-BE49-F238E27FC236}">
                  <a16:creationId xmlns:a16="http://schemas.microsoft.com/office/drawing/2014/main" id="{E01E5DFC-B65F-428E-9F67-227B25921268}"/>
                </a:ext>
              </a:extLst>
            </p:cNvPr>
            <p:cNvSpPr/>
            <p:nvPr/>
          </p:nvSpPr>
          <p:spPr>
            <a:xfrm>
              <a:off x="-3861606" y="2889397"/>
              <a:ext cx="2962580" cy="294198"/>
            </a:xfrm>
            <a:prstGeom prst="roundRect">
              <a:avLst/>
            </a:prstGeom>
            <a:solidFill>
              <a:srgbClr val="EF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Scope management</a:t>
              </a:r>
            </a:p>
          </p:txBody>
        </p:sp>
        <p:sp>
          <p:nvSpPr>
            <p:cNvPr id="82" name="Rectangle: Rounded Corners 81">
              <a:extLst>
                <a:ext uri="{FF2B5EF4-FFF2-40B4-BE49-F238E27FC236}">
                  <a16:creationId xmlns:a16="http://schemas.microsoft.com/office/drawing/2014/main" id="{198EB625-5945-4C78-9847-D98CE587847A}"/>
                </a:ext>
              </a:extLst>
            </p:cNvPr>
            <p:cNvSpPr/>
            <p:nvPr/>
          </p:nvSpPr>
          <p:spPr>
            <a:xfrm>
              <a:off x="-3861606" y="3220809"/>
              <a:ext cx="2962580" cy="294198"/>
            </a:xfrm>
            <a:prstGeom prst="roundRect">
              <a:avLst/>
            </a:prstGeom>
            <a:solidFill>
              <a:srgbClr val="E21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Risk &amp; issue management</a:t>
              </a:r>
            </a:p>
          </p:txBody>
        </p:sp>
        <p:sp>
          <p:nvSpPr>
            <p:cNvPr id="83" name="Rectangle: Rounded Corners 82">
              <a:extLst>
                <a:ext uri="{FF2B5EF4-FFF2-40B4-BE49-F238E27FC236}">
                  <a16:creationId xmlns:a16="http://schemas.microsoft.com/office/drawing/2014/main" id="{6DBED517-1997-4BD7-B47B-ED81BC28985D}"/>
                </a:ext>
              </a:extLst>
            </p:cNvPr>
            <p:cNvSpPr/>
            <p:nvPr/>
          </p:nvSpPr>
          <p:spPr>
            <a:xfrm>
              <a:off x="-3861606" y="3552221"/>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pic>
        <p:nvPicPr>
          <p:cNvPr id="5" name="Picture 4">
            <a:extLst>
              <a:ext uri="{FF2B5EF4-FFF2-40B4-BE49-F238E27FC236}">
                <a16:creationId xmlns:a16="http://schemas.microsoft.com/office/drawing/2014/main" id="{A3898420-AD0C-2EF0-3892-A8E5094F42DA}"/>
              </a:ext>
            </a:extLst>
          </p:cNvPr>
          <p:cNvPicPr>
            <a:picLocks noChangeAspect="1"/>
          </p:cNvPicPr>
          <p:nvPr/>
        </p:nvPicPr>
        <p:blipFill>
          <a:blip r:embed="rId12"/>
          <a:stretch>
            <a:fillRect/>
          </a:stretch>
        </p:blipFill>
        <p:spPr>
          <a:xfrm>
            <a:off x="6066306" y="2232660"/>
            <a:ext cx="5041115" cy="2816566"/>
          </a:xfrm>
          <a:prstGeom prst="rect">
            <a:avLst/>
          </a:prstGeom>
        </p:spPr>
      </p:pic>
    </p:spTree>
    <p:extLst>
      <p:ext uri="{BB962C8B-B14F-4D97-AF65-F5344CB8AC3E}">
        <p14:creationId xmlns:p14="http://schemas.microsoft.com/office/powerpoint/2010/main" val="42093947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1.85185E-6 L -0.00429 -0.49606 " pathEditMode="relative" rAng="0" ptsTypes="AA">
                                      <p:cBhvr>
                                        <p:cTn id="6" dur="2000" fill="hold"/>
                                        <p:tgtEl>
                                          <p:spTgt spid="4"/>
                                        </p:tgtEl>
                                        <p:attrNameLst>
                                          <p:attrName>ppt_x</p:attrName>
                                          <p:attrName>ppt_y</p:attrName>
                                        </p:attrNameLst>
                                      </p:cBhvr>
                                      <p:rCtr x="-221" y="-2481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429 -0.49606 L 2.29167E-6 1.85185E-6 " pathEditMode="relative" rAng="0" ptsTypes="AA">
                                      <p:cBhvr>
                                        <p:cTn id="10" dur="2000" fill="hold"/>
                                        <p:tgtEl>
                                          <p:spTgt spid="4"/>
                                        </p:tgtEl>
                                        <p:attrNameLst>
                                          <p:attrName>ppt_x</p:attrName>
                                          <p:attrName>ppt_y</p:attrName>
                                        </p:attrNameLst>
                                      </p:cBhvr>
                                      <p:rCtr x="391" y="24931"/>
                                    </p:animMotion>
                                  </p:childTnLst>
                                </p:cTn>
                              </p:par>
                            </p:childTnLst>
                          </p:cTn>
                        </p:par>
                      </p:childTnLst>
                    </p:cTn>
                  </p:par>
                </p:childTnLst>
              </p:cTn>
              <p:nextCondLst>
                <p:cond evt="onClick" delay="0">
                  <p:tgtEl>
                    <p:spTgt spid="60"/>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a:extLst>
              <a:ext uri="{FF2B5EF4-FFF2-40B4-BE49-F238E27FC236}">
                <a16:creationId xmlns:a16="http://schemas.microsoft.com/office/drawing/2014/main" id="{793C8340-8C18-495A-ABD2-B61E1B084B5C}"/>
              </a:ext>
            </a:extLst>
          </p:cNvPr>
          <p:cNvSpPr txBox="1"/>
          <p:nvPr/>
        </p:nvSpPr>
        <p:spPr>
          <a:xfrm>
            <a:off x="329431" y="540425"/>
            <a:ext cx="4024517"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End the Start Stage</a:t>
            </a:r>
          </a:p>
        </p:txBody>
      </p:sp>
      <p:pic>
        <p:nvPicPr>
          <p:cNvPr id="62" name="Wheel">
            <a:extLst>
              <a:ext uri="{FF2B5EF4-FFF2-40B4-BE49-F238E27FC236}">
                <a16:creationId xmlns:a16="http://schemas.microsoft.com/office/drawing/2014/main" id="{10183376-463D-44FA-B26C-7F0CD0DCC9C1}"/>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3" name="TextBox 52">
            <a:extLst>
              <a:ext uri="{FF2B5EF4-FFF2-40B4-BE49-F238E27FC236}">
                <a16:creationId xmlns:a16="http://schemas.microsoft.com/office/drawing/2014/main" id="{16A7B749-78F4-41A2-846C-E205F3FC7429}"/>
              </a:ext>
            </a:extLst>
          </p:cNvPr>
          <p:cNvSpPr txBox="1"/>
          <p:nvPr/>
        </p:nvSpPr>
        <p:spPr>
          <a:xfrm>
            <a:off x="641684" y="6448731"/>
            <a:ext cx="213360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Create risk register</a:t>
            </a:r>
          </a:p>
        </p:txBody>
      </p:sp>
      <p:sp>
        <p:nvSpPr>
          <p:cNvPr id="3" name="Rectangle 2">
            <a:extLst>
              <a:ext uri="{FF2B5EF4-FFF2-40B4-BE49-F238E27FC236}">
                <a16:creationId xmlns:a16="http://schemas.microsoft.com/office/drawing/2014/main" id="{BADBD21E-C09D-42BD-BAA5-0FBEED703BE1}"/>
              </a:ext>
            </a:extLst>
          </p:cNvPr>
          <p:cNvSpPr/>
          <p:nvPr/>
        </p:nvSpPr>
        <p:spPr>
          <a:xfrm>
            <a:off x="9500767" y="6433342"/>
            <a:ext cx="1834155" cy="338554"/>
          </a:xfrm>
          <a:prstGeom prst="rect">
            <a:avLst/>
          </a:prstGeom>
        </p:spPr>
        <p:txBody>
          <a:bodyPr wrap="none">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Planning &amp; design</a:t>
            </a:r>
          </a:p>
        </p:txBody>
      </p:sp>
      <p:grpSp>
        <p:nvGrpSpPr>
          <p:cNvPr id="2" name="Group 1">
            <a:extLst>
              <a:ext uri="{FF2B5EF4-FFF2-40B4-BE49-F238E27FC236}">
                <a16:creationId xmlns:a16="http://schemas.microsoft.com/office/drawing/2014/main" id="{AAF40F56-EC22-4AF0-92AB-8C1CE926C083}"/>
              </a:ext>
            </a:extLst>
          </p:cNvPr>
          <p:cNvGrpSpPr/>
          <p:nvPr/>
        </p:nvGrpSpPr>
        <p:grpSpPr>
          <a:xfrm>
            <a:off x="6153114" y="6975475"/>
            <a:ext cx="2962580" cy="957940"/>
            <a:chOff x="8221648" y="4867275"/>
            <a:chExt cx="2962580" cy="957940"/>
          </a:xfrm>
        </p:grpSpPr>
        <p:sp>
          <p:nvSpPr>
            <p:cNvPr id="55" name="Rectangle: Rounded Corners 54">
              <a:extLst>
                <a:ext uri="{FF2B5EF4-FFF2-40B4-BE49-F238E27FC236}">
                  <a16:creationId xmlns:a16="http://schemas.microsoft.com/office/drawing/2014/main" id="{97FD7CF7-B1D7-44C9-990E-4A4118795E66}"/>
                </a:ext>
              </a:extLst>
            </p:cNvPr>
            <p:cNvSpPr/>
            <p:nvPr/>
          </p:nvSpPr>
          <p:spPr>
            <a:xfrm>
              <a:off x="8221648" y="5531017"/>
              <a:ext cx="2962580" cy="294198"/>
            </a:xfrm>
            <a:prstGeom prst="roundRect">
              <a:avLst/>
            </a:prstGeom>
            <a:solidFill>
              <a:srgbClr val="3D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Quality management &amp; assurance</a:t>
              </a:r>
            </a:p>
          </p:txBody>
        </p:sp>
        <p:sp>
          <p:nvSpPr>
            <p:cNvPr id="56" name="Rectangle: Rounded Corners 55">
              <a:extLst>
                <a:ext uri="{FF2B5EF4-FFF2-40B4-BE49-F238E27FC236}">
                  <a16:creationId xmlns:a16="http://schemas.microsoft.com/office/drawing/2014/main" id="{E9AE267F-3744-4CCD-B244-5FAB1961320D}"/>
                </a:ext>
              </a:extLst>
            </p:cNvPr>
            <p:cNvSpPr/>
            <p:nvPr/>
          </p:nvSpPr>
          <p:spPr>
            <a:xfrm>
              <a:off x="8221648" y="4867275"/>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57" name="Rectangle: Rounded Corners 56">
              <a:extLst>
                <a:ext uri="{FF2B5EF4-FFF2-40B4-BE49-F238E27FC236}">
                  <a16:creationId xmlns:a16="http://schemas.microsoft.com/office/drawing/2014/main" id="{1AC8DEE7-76D0-4E96-8838-D02701EAA6A4}"/>
                </a:ext>
              </a:extLst>
            </p:cNvPr>
            <p:cNvSpPr/>
            <p:nvPr/>
          </p:nvSpPr>
          <p:spPr>
            <a:xfrm>
              <a:off x="8221648" y="5199146"/>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sp>
        <p:nvSpPr>
          <p:cNvPr id="12" name="TextBox 11">
            <a:extLst>
              <a:ext uri="{FF2B5EF4-FFF2-40B4-BE49-F238E27FC236}">
                <a16:creationId xmlns:a16="http://schemas.microsoft.com/office/drawing/2014/main" id="{5F092331-727E-4BE5-A9AB-196A45E426D0}"/>
              </a:ext>
            </a:extLst>
          </p:cNvPr>
          <p:cNvSpPr txBox="1"/>
          <p:nvPr/>
        </p:nvSpPr>
        <p:spPr>
          <a:xfrm>
            <a:off x="353027" y="1903456"/>
            <a:ext cx="9918269" cy="1815882"/>
          </a:xfrm>
          <a:prstGeom prst="rect">
            <a:avLst/>
          </a:prstGeom>
          <a:noFill/>
          <a:ln w="38100">
            <a:solidFill>
              <a:srgbClr val="FFD05B"/>
            </a:solidFill>
          </a:ln>
        </p:spPr>
        <p:txBody>
          <a:bodyPr wrap="square" rtlCol="0">
            <a:spAutoFit/>
          </a:bodyPr>
          <a:lstStyle/>
          <a:p>
            <a:pPr fontAlgn="base"/>
            <a:r>
              <a:rPr lang="en-GB" sz="1600" b="1" dirty="0">
                <a:solidFill>
                  <a:srgbClr val="485E6D"/>
                </a:solidFill>
                <a:latin typeface="Arial" panose="020B0604020202020204" pitchFamily="34" charset="0"/>
                <a:cs typeface="Arial" panose="020B0604020202020204" pitchFamily="34" charset="0"/>
              </a:rPr>
              <a:t>The Project Manager</a:t>
            </a:r>
          </a:p>
          <a:p>
            <a:pPr marL="285750" indent="-285750" fontAlgn="base">
              <a:buFont typeface="Wingdings" panose="05000000000000000000" pitchFamily="2" charset="2"/>
              <a:buChar char="ü"/>
            </a:pPr>
            <a:endParaRPr lang="en-US" sz="1600" dirty="0">
              <a:solidFill>
                <a:srgbClr val="485E6D"/>
              </a:solidFill>
              <a:latin typeface="Arial" panose="020B0604020202020204" pitchFamily="34" charset="0"/>
              <a:cs typeface="Arial" panose="020B0604020202020204" pitchFamily="34" charset="0"/>
            </a:endParaRPr>
          </a:p>
          <a:p>
            <a:pPr marL="285750" indent="-285750" fontAlgn="base">
              <a:buFont typeface="Wingdings" panose="05000000000000000000" pitchFamily="2" charset="2"/>
              <a:buChar char="ü"/>
            </a:pPr>
            <a:r>
              <a:rPr lang="en-US" sz="1600" dirty="0">
                <a:solidFill>
                  <a:srgbClr val="485E6D"/>
                </a:solidFill>
                <a:latin typeface="Arial" panose="020B0604020202020204" pitchFamily="34" charset="0"/>
                <a:cs typeface="Arial" panose="020B0604020202020204" pitchFamily="34" charset="0"/>
              </a:rPr>
              <a:t>Ensures everything in this stage has been completed </a:t>
            </a:r>
          </a:p>
          <a:p>
            <a:pPr marL="285750" indent="-285750" fontAlgn="base">
              <a:buFont typeface="Wingdings" panose="05000000000000000000" pitchFamily="2" charset="2"/>
              <a:buChar char="ü"/>
            </a:pPr>
            <a:r>
              <a:rPr lang="en-US" sz="1600" dirty="0">
                <a:solidFill>
                  <a:srgbClr val="485E6D"/>
                </a:solidFill>
                <a:latin typeface="Arial" panose="020B0604020202020204" pitchFamily="34" charset="0"/>
                <a:cs typeface="Arial" panose="020B0604020202020204" pitchFamily="34" charset="0"/>
              </a:rPr>
              <a:t>Ensures that plans for the next stage are in place</a:t>
            </a:r>
          </a:p>
          <a:p>
            <a:pPr marL="285750" indent="-285750" fontAlgn="base">
              <a:buFont typeface="Wingdings" panose="05000000000000000000" pitchFamily="2" charset="2"/>
              <a:buChar char="ü"/>
            </a:pPr>
            <a:r>
              <a:rPr lang="en-US" sz="1600" dirty="0">
                <a:solidFill>
                  <a:srgbClr val="485E6D"/>
                </a:solidFill>
                <a:latin typeface="Arial" panose="020B0604020202020204" pitchFamily="34" charset="0"/>
                <a:cs typeface="Arial" panose="020B0604020202020204" pitchFamily="34" charset="0"/>
              </a:rPr>
              <a:t>Reflect on lessons learned throughout the stage and update the lessons learned log</a:t>
            </a:r>
          </a:p>
          <a:p>
            <a:pPr fontAlgn="base"/>
            <a:endParaRPr lang="en-US" sz="1600" dirty="0">
              <a:solidFill>
                <a:srgbClr val="485E6D"/>
              </a:solidFill>
              <a:latin typeface="Arial" panose="020B0604020202020204" pitchFamily="34" charset="0"/>
              <a:cs typeface="Arial" panose="020B0604020202020204" pitchFamily="34" charset="0"/>
            </a:endParaRPr>
          </a:p>
          <a:p>
            <a:pPr fontAlgn="base"/>
            <a:endParaRPr lang="en-US" sz="1600" dirty="0">
              <a:solidFill>
                <a:srgbClr val="485E6D"/>
              </a:solidFill>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D16F208E-6B05-43E9-A7CD-A3677DE9C7BF}"/>
              </a:ext>
            </a:extLst>
          </p:cNvPr>
          <p:cNvSpPr txBox="1">
            <a:spLocks/>
          </p:cNvSpPr>
          <p:nvPr/>
        </p:nvSpPr>
        <p:spPr>
          <a:xfrm>
            <a:off x="353027" y="4385991"/>
            <a:ext cx="9918269" cy="1840143"/>
          </a:xfrm>
          <a:prstGeom prst="rect">
            <a:avLst/>
          </a:prstGeom>
          <a:ln w="38100">
            <a:solidFill>
              <a:srgbClr val="54C0EB"/>
            </a:solidFill>
          </a:ln>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lnSpc>
                <a:spcPct val="100000"/>
              </a:lnSpc>
              <a:spcBef>
                <a:spcPts val="0"/>
              </a:spcBef>
            </a:pPr>
            <a:r>
              <a:rPr lang="en-GB" sz="1600" b="1" dirty="0">
                <a:solidFill>
                  <a:srgbClr val="485E6D"/>
                </a:solidFill>
                <a:latin typeface="Arial" panose="020B0604020202020204" pitchFamily="34" charset="0"/>
                <a:cs typeface="Arial" panose="020B0604020202020204" pitchFamily="34" charset="0"/>
              </a:rPr>
              <a:t>The Project Sponsor</a:t>
            </a:r>
            <a:endParaRPr lang="en-GB" sz="1600" dirty="0">
              <a:solidFill>
                <a:srgbClr val="485E6D"/>
              </a:solidFill>
              <a:latin typeface="Arial" panose="020B0604020202020204" pitchFamily="34" charset="0"/>
              <a:cs typeface="Arial" panose="020B0604020202020204" pitchFamily="34" charset="0"/>
            </a:endParaRPr>
          </a:p>
          <a:p>
            <a:pPr algn="l" fontAlgn="base">
              <a:lnSpc>
                <a:spcPct val="100000"/>
              </a:lnSpc>
              <a:spcBef>
                <a:spcPts val="0"/>
              </a:spcBef>
            </a:pPr>
            <a:endParaRPr lang="en-GB" sz="1600" dirty="0">
              <a:solidFill>
                <a:srgbClr val="485E6D"/>
              </a:solidFill>
              <a:latin typeface="Arial" panose="020B0604020202020204" pitchFamily="34" charset="0"/>
              <a:cs typeface="Arial" panose="020B0604020202020204" pitchFamily="34" charset="0"/>
            </a:endParaRPr>
          </a:p>
          <a:p>
            <a:pPr marL="284400" indent="-284400" algn="l" fontAlgn="base">
              <a:lnSpc>
                <a:spcPct val="100000"/>
              </a:lnSpc>
              <a:spcBef>
                <a:spcPts val="0"/>
              </a:spcBef>
              <a:buFont typeface="Wingdings" panose="05000000000000000000" pitchFamily="2" charset="2"/>
              <a:buChar char="ü"/>
            </a:pPr>
            <a:r>
              <a:rPr lang="en-GB" sz="1600" dirty="0">
                <a:solidFill>
                  <a:srgbClr val="485E6D"/>
                </a:solidFill>
                <a:latin typeface="Arial" panose="020B0604020202020204" pitchFamily="34" charset="0"/>
                <a:cs typeface="Arial" panose="020B0604020202020204" pitchFamily="34" charset="0"/>
              </a:rPr>
              <a:t>Review the work to date and the plans for the next stage</a:t>
            </a:r>
          </a:p>
          <a:p>
            <a:pPr marL="284400" indent="-284400" algn="l" fontAlgn="base">
              <a:lnSpc>
                <a:spcPct val="100000"/>
              </a:lnSpc>
              <a:spcBef>
                <a:spcPts val="0"/>
              </a:spcBef>
              <a:buFont typeface="Wingdings" panose="05000000000000000000" pitchFamily="2" charset="2"/>
              <a:buChar char="ü"/>
            </a:pPr>
            <a:r>
              <a:rPr lang="en-GB" sz="1600" dirty="0">
                <a:solidFill>
                  <a:srgbClr val="485E6D"/>
                </a:solidFill>
                <a:latin typeface="Arial" panose="020B0604020202020204" pitchFamily="34" charset="0"/>
                <a:cs typeface="Arial" panose="020B0604020202020204" pitchFamily="34" charset="0"/>
              </a:rPr>
              <a:t>Confirm they are happy for the project to proceed</a:t>
            </a:r>
          </a:p>
          <a:p>
            <a:pPr marL="284400" indent="-284400" algn="l" fontAlgn="base">
              <a:lnSpc>
                <a:spcPct val="100000"/>
              </a:lnSpc>
              <a:spcBef>
                <a:spcPts val="0"/>
              </a:spcBef>
              <a:buFont typeface="Wingdings" panose="05000000000000000000" pitchFamily="2" charset="2"/>
              <a:buChar char="ü"/>
            </a:pPr>
            <a:r>
              <a:rPr lang="en-GB" sz="1600" dirty="0">
                <a:solidFill>
                  <a:srgbClr val="485E6D"/>
                </a:solidFill>
                <a:latin typeface="Arial" panose="020B0604020202020204" pitchFamily="34" charset="0"/>
                <a:cs typeface="Arial" panose="020B0604020202020204" pitchFamily="34" charset="0"/>
              </a:rPr>
              <a:t>Gain approval through the governance structure</a:t>
            </a:r>
          </a:p>
          <a:p>
            <a:pPr marL="284400" indent="-284400" algn="l" fontAlgn="base">
              <a:lnSpc>
                <a:spcPct val="100000"/>
              </a:lnSpc>
              <a:spcBef>
                <a:spcPts val="0"/>
              </a:spcBef>
              <a:buFont typeface="Wingdings" panose="05000000000000000000" pitchFamily="2" charset="2"/>
              <a:buChar char="ü"/>
            </a:pPr>
            <a:r>
              <a:rPr lang="en-GB" sz="1600" dirty="0">
                <a:solidFill>
                  <a:srgbClr val="485E6D"/>
                </a:solidFill>
                <a:latin typeface="Arial" panose="020B0604020202020204" pitchFamily="34" charset="0"/>
                <a:cs typeface="Arial" panose="020B0604020202020204" pitchFamily="34" charset="0"/>
              </a:rPr>
              <a:t>Commit resources to support the next stage</a:t>
            </a:r>
          </a:p>
          <a:p>
            <a:pPr marL="284400" indent="-284400" algn="l" fontAlgn="base">
              <a:lnSpc>
                <a:spcPct val="100000"/>
              </a:lnSpc>
              <a:spcBef>
                <a:spcPts val="0"/>
              </a:spcBef>
              <a:buFont typeface="Wingdings" panose="05000000000000000000" pitchFamily="2" charset="2"/>
              <a:buChar char="ü"/>
            </a:pPr>
            <a:endParaRPr lang="en-GB" sz="1600" dirty="0">
              <a:solidFill>
                <a:srgbClr val="485E6D"/>
              </a:solidFill>
              <a:latin typeface="Arial" panose="020B0604020202020204" pitchFamily="34" charset="0"/>
              <a:cs typeface="Arial" panose="020B0604020202020204" pitchFamily="34" charset="0"/>
            </a:endParaRPr>
          </a:p>
          <a:p>
            <a:pPr fontAlgn="base">
              <a:lnSpc>
                <a:spcPct val="100000"/>
              </a:lnSpc>
              <a:spcBef>
                <a:spcPts val="0"/>
              </a:spcBef>
            </a:pPr>
            <a:endParaRPr lang="en-GB" sz="1600" dirty="0">
              <a:solidFill>
                <a:srgbClr val="485E6D"/>
              </a:solidFill>
              <a:latin typeface="Arial" panose="020B0604020202020204" pitchFamily="34" charset="0"/>
              <a:cs typeface="Arial" panose="020B0604020202020204" pitchFamily="34" charset="0"/>
            </a:endParaRPr>
          </a:p>
        </p:txBody>
      </p:sp>
      <p:pic>
        <p:nvPicPr>
          <p:cNvPr id="14" name="Picture 13" descr="A picture containing wheel&#10;&#10;Description automatically generated">
            <a:extLst>
              <a:ext uri="{FF2B5EF4-FFF2-40B4-BE49-F238E27FC236}">
                <a16:creationId xmlns:a16="http://schemas.microsoft.com/office/drawing/2014/main" id="{85DD02B5-21C6-4E9D-B993-B6868733B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9127" y="3990624"/>
            <a:ext cx="1568953" cy="1568952"/>
          </a:xfrm>
          <a:prstGeom prst="rect">
            <a:avLst/>
          </a:prstGeom>
          <a:effectLst>
            <a:outerShdw blurRad="50800" dist="38100" dir="5400000" algn="t" rotWithShape="0">
              <a:prstClr val="black">
                <a:alpha val="40000"/>
              </a:prstClr>
            </a:outerShdw>
          </a:effectLst>
        </p:spPr>
      </p:pic>
      <p:pic>
        <p:nvPicPr>
          <p:cNvPr id="15" name="Picture 14" descr="A close up of a logo&#10;&#10;Description automatically generated">
            <a:extLst>
              <a:ext uri="{FF2B5EF4-FFF2-40B4-BE49-F238E27FC236}">
                <a16:creationId xmlns:a16="http://schemas.microsoft.com/office/drawing/2014/main" id="{15F0211D-A2CD-49AF-92A5-FFCE059CEB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2781" y="1578507"/>
            <a:ext cx="1568955" cy="1568953"/>
          </a:xfrm>
          <a:prstGeom prst="rect">
            <a:avLst/>
          </a:prstGeom>
          <a:effectLst>
            <a:outerShdw blurRad="50800" dist="38100" dir="5400000" algn="t" rotWithShape="0">
              <a:prstClr val="black">
                <a:alpha val="40000"/>
              </a:prstClr>
            </a:outerShdw>
          </a:effectLst>
        </p:spPr>
      </p:pic>
      <p:sp>
        <p:nvSpPr>
          <p:cNvPr id="4" name="Rectangle 3">
            <a:extLst>
              <a:ext uri="{FF2B5EF4-FFF2-40B4-BE49-F238E27FC236}">
                <a16:creationId xmlns:a16="http://schemas.microsoft.com/office/drawing/2014/main" id="{E411AEBD-99F8-494A-8B6F-C5F2F431D0F3}"/>
              </a:ext>
            </a:extLst>
          </p:cNvPr>
          <p:cNvSpPr/>
          <p:nvPr/>
        </p:nvSpPr>
        <p:spPr>
          <a:xfrm>
            <a:off x="329430" y="1224000"/>
            <a:ext cx="10210477" cy="584775"/>
          </a:xfrm>
          <a:prstGeom prst="rect">
            <a:avLst/>
          </a:prstGeom>
        </p:spPr>
        <p:txBody>
          <a:bodyPr wrap="square">
            <a:spAutoFit/>
          </a:bodyPr>
          <a:lstStyle/>
          <a:p>
            <a:r>
              <a:rPr lang="en-GB" sz="1600" dirty="0">
                <a:solidFill>
                  <a:srgbClr val="485E6D"/>
                </a:solidFill>
                <a:latin typeface="Arial" panose="020B0604020202020204" pitchFamily="34" charset="0"/>
                <a:cs typeface="Arial" panose="020B0604020202020204" pitchFamily="34" charset="0"/>
              </a:rPr>
              <a:t>Once all the activities for the stage have been completed, the stage will then require </a:t>
            </a:r>
            <a:r>
              <a:rPr lang="en-GB" sz="1600" b="1" dirty="0">
                <a:solidFill>
                  <a:srgbClr val="485E6D"/>
                </a:solidFill>
                <a:latin typeface="Arial" panose="020B0604020202020204" pitchFamily="34" charset="0"/>
                <a:cs typeface="Arial" panose="020B0604020202020204" pitchFamily="34" charset="0"/>
              </a:rPr>
              <a:t>approval</a:t>
            </a:r>
            <a:r>
              <a:rPr lang="en-GB" sz="1600" dirty="0">
                <a:solidFill>
                  <a:srgbClr val="485E6D"/>
                </a:solidFill>
                <a:latin typeface="Arial" panose="020B0604020202020204" pitchFamily="34" charset="0"/>
                <a:cs typeface="Arial" panose="020B0604020202020204" pitchFamily="34" charset="0"/>
              </a:rPr>
              <a:t> through the </a:t>
            </a:r>
            <a:r>
              <a:rPr lang="en-GB" sz="1600" b="1" dirty="0">
                <a:solidFill>
                  <a:srgbClr val="485E6D"/>
                </a:solidFill>
                <a:latin typeface="Arial" panose="020B0604020202020204" pitchFamily="34" charset="0"/>
                <a:cs typeface="Arial" panose="020B0604020202020204" pitchFamily="34" charset="0"/>
              </a:rPr>
              <a:t>governance structure </a:t>
            </a:r>
            <a:r>
              <a:rPr lang="en-GB" sz="1600" dirty="0">
                <a:solidFill>
                  <a:srgbClr val="485E6D"/>
                </a:solidFill>
                <a:latin typeface="Arial" panose="020B0604020202020204" pitchFamily="34" charset="0"/>
                <a:cs typeface="Arial" panose="020B0604020202020204" pitchFamily="34" charset="0"/>
              </a:rPr>
              <a:t>and a </a:t>
            </a:r>
            <a:r>
              <a:rPr lang="en-GB" sz="1600" b="1" dirty="0">
                <a:solidFill>
                  <a:srgbClr val="485E6D"/>
                </a:solidFill>
                <a:latin typeface="Arial" panose="020B0604020202020204" pitchFamily="34" charset="0"/>
                <a:cs typeface="Arial" panose="020B0604020202020204" pitchFamily="34" charset="0"/>
              </a:rPr>
              <a:t>decision</a:t>
            </a:r>
            <a:r>
              <a:rPr lang="en-GB" sz="1600" dirty="0">
                <a:solidFill>
                  <a:srgbClr val="485E6D"/>
                </a:solidFill>
                <a:latin typeface="Arial" panose="020B0604020202020204" pitchFamily="34" charset="0"/>
                <a:cs typeface="Arial" panose="020B0604020202020204" pitchFamily="34" charset="0"/>
              </a:rPr>
              <a:t> will be made to progress to the next stage.</a:t>
            </a:r>
            <a:endParaRPr lang="en-GB" sz="1600" dirty="0">
              <a:latin typeface="Arial" panose="020B0604020202020204" pitchFamily="34" charset="0"/>
            </a:endParaRPr>
          </a:p>
        </p:txBody>
      </p:sp>
    </p:spTree>
    <p:extLst>
      <p:ext uri="{BB962C8B-B14F-4D97-AF65-F5344CB8AC3E}">
        <p14:creationId xmlns:p14="http://schemas.microsoft.com/office/powerpoint/2010/main" val="23939577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2"/>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4.44444E-6 L 0.00469 -0.25487 " pathEditMode="relative" rAng="0" ptsTypes="AA">
                                      <p:cBhvr>
                                        <p:cTn id="6" dur="2000" fill="hold"/>
                                        <p:tgtEl>
                                          <p:spTgt spid="2"/>
                                        </p:tgtEl>
                                        <p:attrNameLst>
                                          <p:attrName>ppt_x</p:attrName>
                                          <p:attrName>ppt_y</p:attrName>
                                        </p:attrNameLst>
                                      </p:cBhvr>
                                      <p:rCtr x="234" y="-1275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469 -0.25487 L 6.25E-7 2.96296E-6 " pathEditMode="relative" rAng="0" ptsTypes="AA">
                                      <p:cBhvr>
                                        <p:cTn id="10" dur="2000" fill="hold"/>
                                        <p:tgtEl>
                                          <p:spTgt spid="2"/>
                                        </p:tgtEl>
                                        <p:attrNameLst>
                                          <p:attrName>ppt_x</p:attrName>
                                          <p:attrName>ppt_y</p:attrName>
                                        </p:attrNameLst>
                                      </p:cBhvr>
                                      <p:rCtr x="0" y="12755"/>
                                    </p:animMotion>
                                  </p:childTnLst>
                                </p:cTn>
                              </p:par>
                            </p:childTnLst>
                          </p:cTn>
                        </p:par>
                      </p:childTnLst>
                    </p:cTn>
                  </p:par>
                </p:childTnLst>
              </p:cTn>
              <p:nextCondLst>
                <p:cond evt="onClick" delay="0">
                  <p:tgtEl>
                    <p:spTgt spid="6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F868DB7-CA7B-4D4D-88A0-EDB9F2D21616}"/>
              </a:ext>
            </a:extLst>
          </p:cNvPr>
          <p:cNvSpPr txBox="1"/>
          <p:nvPr/>
        </p:nvSpPr>
        <p:spPr>
          <a:xfrm>
            <a:off x="297125" y="550488"/>
            <a:ext cx="5496394"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Planning &amp; Design Stage Contents</a:t>
            </a:r>
          </a:p>
        </p:txBody>
      </p:sp>
      <p:pic>
        <p:nvPicPr>
          <p:cNvPr id="37" name="Wheel">
            <a:extLst>
              <a:ext uri="{FF2B5EF4-FFF2-40B4-BE49-F238E27FC236}">
                <a16:creationId xmlns:a16="http://schemas.microsoft.com/office/drawing/2014/main" id="{AA039621-0CDB-48C8-B081-B760BC89DD75}"/>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0"/>
                    </a14:imgEffect>
                  </a14:imgLayer>
                </a14:imgProps>
              </a:ext>
            </a:extLst>
          </a:blip>
          <a:srcRect l="7678" t="18964"/>
          <a:stretch/>
        </p:blipFill>
        <p:spPr>
          <a:xfrm>
            <a:off x="7344009" y="6355223"/>
            <a:ext cx="580791" cy="525571"/>
          </a:xfrm>
          <a:prstGeom prst="rect">
            <a:avLst/>
          </a:prstGeom>
        </p:spPr>
      </p:pic>
      <p:grpSp>
        <p:nvGrpSpPr>
          <p:cNvPr id="63" name="Group 62">
            <a:extLst>
              <a:ext uri="{FF2B5EF4-FFF2-40B4-BE49-F238E27FC236}">
                <a16:creationId xmlns:a16="http://schemas.microsoft.com/office/drawing/2014/main" id="{D532D59A-829C-4D66-995F-58D68FFF62F3}"/>
              </a:ext>
            </a:extLst>
          </p:cNvPr>
          <p:cNvGrpSpPr/>
          <p:nvPr/>
        </p:nvGrpSpPr>
        <p:grpSpPr>
          <a:xfrm>
            <a:off x="6286878" y="1232109"/>
            <a:ext cx="4477740" cy="4895736"/>
            <a:chOff x="5251768" y="1567945"/>
            <a:chExt cx="8090155" cy="4895736"/>
          </a:xfrm>
          <a:noFill/>
        </p:grpSpPr>
        <p:sp>
          <p:nvSpPr>
            <p:cNvPr id="66" name="Rounded Rectangle 22">
              <a:extLst>
                <a:ext uri="{FF2B5EF4-FFF2-40B4-BE49-F238E27FC236}">
                  <a16:creationId xmlns:a16="http://schemas.microsoft.com/office/drawing/2014/main" id="{857ADBD2-5343-4E10-BF2D-3B8772446EC7}"/>
                </a:ext>
              </a:extLst>
            </p:cNvPr>
            <p:cNvSpPr>
              <a:spLocks/>
            </p:cNvSpPr>
            <p:nvPr/>
          </p:nvSpPr>
          <p:spPr bwMode="auto">
            <a:xfrm flipH="1">
              <a:off x="5390019" y="1567945"/>
              <a:ext cx="7747192" cy="4895736"/>
            </a:xfrm>
            <a:prstGeom prst="roundRect">
              <a:avLst>
                <a:gd name="adj" fmla="val 6883"/>
              </a:avLst>
            </a:prstGeom>
            <a:solidFill>
              <a:srgbClr val="00B050">
                <a:alpha val="10000"/>
              </a:srgbClr>
            </a:solidFill>
            <a:ln w="31750" cap="flat" cmpd="sng" algn="ctr">
              <a:solidFill>
                <a:srgbClr val="00B050"/>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67" name="TextBox 66">
              <a:extLst>
                <a:ext uri="{FF2B5EF4-FFF2-40B4-BE49-F238E27FC236}">
                  <a16:creationId xmlns:a16="http://schemas.microsoft.com/office/drawing/2014/main" id="{6648E63A-0B5F-45FB-A0D6-76C5FA94D114}"/>
                </a:ext>
              </a:extLst>
            </p:cNvPr>
            <p:cNvSpPr txBox="1"/>
            <p:nvPr/>
          </p:nvSpPr>
          <p:spPr>
            <a:xfrm>
              <a:off x="5251768" y="1829336"/>
              <a:ext cx="8090155" cy="4319131"/>
            </a:xfrm>
            <a:prstGeom prst="rect">
              <a:avLst/>
            </a:prstGeom>
            <a:grpFill/>
          </p:spPr>
          <p:txBody>
            <a:bodyPr wrap="square" rtlCol="0" anchor="ctr">
              <a:spAutoFit/>
            </a:bodyPr>
            <a:lstStyle/>
            <a:p>
              <a:pPr marL="742950" lvl="1" indent="-285750">
                <a:spcBef>
                  <a:spcPts val="400"/>
                </a:spcBef>
                <a:spcAft>
                  <a:spcPts val="400"/>
                </a:spcAft>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Introduction to the Planning &amp; Design Stage</a:t>
              </a:r>
              <a:endParaRPr lang="en-GB" sz="1600" u="sng" dirty="0">
                <a:solidFill>
                  <a:srgbClr val="475C6D"/>
                </a:solidFill>
                <a:latin typeface="Arial" panose="020B0604020202020204" pitchFamily="34" charset="0"/>
                <a:cs typeface="Arial" panose="020B0604020202020204" pitchFamily="34" charset="0"/>
              </a:endParaRPr>
            </a:p>
            <a:p>
              <a:pPr marL="742950" lvl="1" indent="-285750">
                <a:spcBef>
                  <a:spcPts val="400"/>
                </a:spcBef>
                <a:spcAft>
                  <a:spcPts val="400"/>
                </a:spcAft>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Planning &amp; Design Tools &amp; Templates</a:t>
              </a:r>
              <a:endParaRPr lang="en-GB" sz="1600" u="sng" dirty="0">
                <a:solidFill>
                  <a:srgbClr val="475C6D"/>
                </a:solidFill>
                <a:latin typeface="Arial" panose="020B0604020202020204" pitchFamily="34" charset="0"/>
                <a:cs typeface="Arial" panose="020B0604020202020204" pitchFamily="34" charset="0"/>
              </a:endParaRPr>
            </a:p>
            <a:p>
              <a:pPr marL="742950" lvl="1" indent="-285750">
                <a:spcBef>
                  <a:spcPts val="400"/>
                </a:spcBef>
                <a:spcAft>
                  <a:spcPts val="400"/>
                </a:spcAft>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Preparing for the Planning &amp; Design Stage</a:t>
              </a:r>
              <a:endParaRPr lang="en-GB" sz="1600" u="sng" dirty="0">
                <a:solidFill>
                  <a:srgbClr val="475C6D"/>
                </a:solidFill>
                <a:latin typeface="Arial" panose="020B0604020202020204" pitchFamily="34" charset="0"/>
                <a:cs typeface="Arial" panose="020B0604020202020204" pitchFamily="34" charset="0"/>
              </a:endParaRPr>
            </a:p>
            <a:p>
              <a:pPr marL="742950" lvl="1" indent="-285750">
                <a:spcBef>
                  <a:spcPts val="400"/>
                </a:spcBef>
                <a:spcAft>
                  <a:spcPts val="400"/>
                </a:spcAft>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Solutions Development</a:t>
              </a:r>
              <a:endParaRPr lang="en-GB" sz="1600" u="sng" dirty="0">
                <a:solidFill>
                  <a:srgbClr val="475C6D"/>
                </a:solidFill>
                <a:latin typeface="Arial" panose="020B0604020202020204" pitchFamily="34" charset="0"/>
                <a:cs typeface="Arial" panose="020B0604020202020204" pitchFamily="34" charset="0"/>
              </a:endParaRPr>
            </a:p>
            <a:p>
              <a:pPr marL="742950" lvl="1" indent="-285750">
                <a:spcBef>
                  <a:spcPts val="400"/>
                </a:spcBef>
                <a:spcAft>
                  <a:spcPts val="400"/>
                </a:spcAft>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Options Appraisal</a:t>
              </a:r>
              <a:endParaRPr lang="en-GB" sz="1600" u="sng" dirty="0">
                <a:solidFill>
                  <a:srgbClr val="475C6D"/>
                </a:solidFill>
                <a:latin typeface="Arial" panose="020B0604020202020204" pitchFamily="34" charset="0"/>
                <a:cs typeface="Arial" panose="020B0604020202020204" pitchFamily="34" charset="0"/>
              </a:endParaRPr>
            </a:p>
            <a:p>
              <a:pPr marL="742950" lvl="1" indent="-285750">
                <a:spcBef>
                  <a:spcPts val="400"/>
                </a:spcBef>
                <a:spcAft>
                  <a:spcPts val="400"/>
                </a:spcAft>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Develop the Implementation Plan</a:t>
              </a:r>
              <a:endParaRPr lang="en-GB" sz="1600" u="sng" dirty="0">
                <a:solidFill>
                  <a:srgbClr val="475C6D"/>
                </a:solidFill>
                <a:latin typeface="Arial" panose="020B0604020202020204" pitchFamily="34" charset="0"/>
                <a:cs typeface="Arial" panose="020B0604020202020204" pitchFamily="34" charset="0"/>
              </a:endParaRPr>
            </a:p>
            <a:p>
              <a:pPr marL="742950" lvl="1" indent="-285750">
                <a:spcBef>
                  <a:spcPts val="400"/>
                </a:spcBef>
                <a:spcAft>
                  <a:spcPts val="400"/>
                </a:spcAft>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Set the Baseline</a:t>
              </a:r>
              <a:endParaRPr lang="en-GB" sz="1600" u="sng" dirty="0">
                <a:solidFill>
                  <a:srgbClr val="475C6D"/>
                </a:solidFill>
                <a:latin typeface="Arial" panose="020B0604020202020204" pitchFamily="34" charset="0"/>
                <a:cs typeface="Arial" panose="020B0604020202020204" pitchFamily="34" charset="0"/>
              </a:endParaRPr>
            </a:p>
            <a:p>
              <a:pPr marL="742950" lvl="1" indent="-285750">
                <a:spcBef>
                  <a:spcPts val="400"/>
                </a:spcBef>
                <a:spcAft>
                  <a:spcPts val="400"/>
                </a:spcAft>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The Business Case</a:t>
              </a:r>
              <a:endParaRPr lang="en-GB" sz="1600" u="sng" dirty="0">
                <a:solidFill>
                  <a:srgbClr val="475C6D"/>
                </a:solidFill>
                <a:latin typeface="Arial" panose="020B0604020202020204" pitchFamily="34" charset="0"/>
                <a:cs typeface="Arial" panose="020B0604020202020204" pitchFamily="34" charset="0"/>
              </a:endParaRPr>
            </a:p>
            <a:p>
              <a:pPr marL="742950" lvl="1" indent="-285750">
                <a:spcBef>
                  <a:spcPts val="400"/>
                </a:spcBef>
                <a:spcAft>
                  <a:spcPts val="400"/>
                </a:spcAft>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Sign Off the Business Case</a:t>
              </a:r>
              <a:endParaRPr lang="en-GB" sz="1600" u="sng" dirty="0">
                <a:solidFill>
                  <a:srgbClr val="475C6D"/>
                </a:solidFill>
                <a:latin typeface="Arial" panose="020B0604020202020204" pitchFamily="34" charset="0"/>
                <a:cs typeface="Arial" panose="020B0604020202020204" pitchFamily="34" charset="0"/>
              </a:endParaRPr>
            </a:p>
            <a:p>
              <a:pPr marL="742950" lvl="1" indent="-285750">
                <a:spcBef>
                  <a:spcPts val="400"/>
                </a:spcBef>
                <a:spcAft>
                  <a:spcPts val="400"/>
                </a:spcAft>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Procurement</a:t>
              </a:r>
              <a:endParaRPr lang="en-GB" sz="1600" u="sng" dirty="0">
                <a:solidFill>
                  <a:srgbClr val="475C6D"/>
                </a:solidFill>
                <a:latin typeface="Arial" panose="020B0604020202020204" pitchFamily="34" charset="0"/>
                <a:cs typeface="Arial" panose="020B0604020202020204" pitchFamily="34" charset="0"/>
              </a:endParaRPr>
            </a:p>
            <a:p>
              <a:pPr marL="742950" lvl="1" indent="-285750">
                <a:spcBef>
                  <a:spcPts val="400"/>
                </a:spcBef>
                <a:spcAft>
                  <a:spcPts val="400"/>
                </a:spcAft>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End the Stage</a:t>
              </a:r>
              <a:endParaRPr lang="en-GB" sz="1600" u="sng" dirty="0">
                <a:solidFill>
                  <a:srgbClr val="475C6D"/>
                </a:solidFill>
                <a:latin typeface="Arial" panose="020B0604020202020204" pitchFamily="34" charset="0"/>
                <a:cs typeface="Arial" panose="020B0604020202020204" pitchFamily="34" charset="0"/>
              </a:endParaRPr>
            </a:p>
          </p:txBody>
        </p:sp>
      </p:grpSp>
      <p:cxnSp>
        <p:nvCxnSpPr>
          <p:cNvPr id="68" name="Straight Connector 67">
            <a:extLst>
              <a:ext uri="{FF2B5EF4-FFF2-40B4-BE49-F238E27FC236}">
                <a16:creationId xmlns:a16="http://schemas.microsoft.com/office/drawing/2014/main" id="{D881DDCB-CDBE-457F-9556-BD72A0761BC0}"/>
              </a:ext>
            </a:extLst>
          </p:cNvPr>
          <p:cNvCxnSpPr/>
          <p:nvPr/>
        </p:nvCxnSpPr>
        <p:spPr>
          <a:xfrm>
            <a:off x="2420640" y="4519709"/>
            <a:ext cx="140191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3A0B53D-C3A4-4BC1-978B-8B2AED4DF119}"/>
              </a:ext>
            </a:extLst>
          </p:cNvPr>
          <p:cNvCxnSpPr/>
          <p:nvPr/>
        </p:nvCxnSpPr>
        <p:spPr>
          <a:xfrm>
            <a:off x="2692032" y="3611321"/>
            <a:ext cx="113052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CF7AC07-1A2E-4D9D-8C58-37DA2CF38AFA}"/>
              </a:ext>
            </a:extLst>
          </p:cNvPr>
          <p:cNvCxnSpPr/>
          <p:nvPr/>
        </p:nvCxnSpPr>
        <p:spPr>
          <a:xfrm>
            <a:off x="2692032" y="1783932"/>
            <a:ext cx="113052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AF124302-4544-499F-ADC5-616E5486F139}"/>
              </a:ext>
            </a:extLst>
          </p:cNvPr>
          <p:cNvSpPr/>
          <p:nvPr/>
        </p:nvSpPr>
        <p:spPr>
          <a:xfrm>
            <a:off x="3822544" y="1421809"/>
            <a:ext cx="724247" cy="724247"/>
          </a:xfrm>
          <a:prstGeom prst="ellipse">
            <a:avLst/>
          </a:prstGeom>
          <a:solidFill>
            <a:schemeClr val="bg1">
              <a:lumMod val="50000"/>
              <a:alpha val="20000"/>
            </a:schemeClr>
          </a:solid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sp>
        <p:nvSpPr>
          <p:cNvPr id="73" name="Oval 72">
            <a:extLst>
              <a:ext uri="{FF2B5EF4-FFF2-40B4-BE49-F238E27FC236}">
                <a16:creationId xmlns:a16="http://schemas.microsoft.com/office/drawing/2014/main" id="{188B1C94-3201-494B-A1F6-4F3CD2AEBB54}"/>
              </a:ext>
            </a:extLst>
          </p:cNvPr>
          <p:cNvSpPr/>
          <p:nvPr/>
        </p:nvSpPr>
        <p:spPr>
          <a:xfrm>
            <a:off x="3822544" y="3249198"/>
            <a:ext cx="724247" cy="724247"/>
          </a:xfrm>
          <a:prstGeom prst="ellipse">
            <a:avLst/>
          </a:prstGeom>
          <a:solidFill>
            <a:schemeClr val="bg1">
              <a:lumMod val="50000"/>
              <a:alpha val="20000"/>
            </a:schemeClr>
          </a:solid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sp>
        <p:nvSpPr>
          <p:cNvPr id="74" name="Oval 73">
            <a:extLst>
              <a:ext uri="{FF2B5EF4-FFF2-40B4-BE49-F238E27FC236}">
                <a16:creationId xmlns:a16="http://schemas.microsoft.com/office/drawing/2014/main" id="{58234BB2-D9E6-4913-8C05-C3A1E25AE8F7}"/>
              </a:ext>
            </a:extLst>
          </p:cNvPr>
          <p:cNvSpPr/>
          <p:nvPr/>
        </p:nvSpPr>
        <p:spPr>
          <a:xfrm>
            <a:off x="3822544" y="4176544"/>
            <a:ext cx="724247" cy="724247"/>
          </a:xfrm>
          <a:prstGeom prst="ellipse">
            <a:avLst/>
          </a:prstGeom>
          <a:solidFill>
            <a:schemeClr val="bg1">
              <a:lumMod val="50000"/>
              <a:alpha val="20000"/>
            </a:schemeClr>
          </a:solid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sp>
        <p:nvSpPr>
          <p:cNvPr id="75" name="Rectangle 74">
            <a:extLst>
              <a:ext uri="{FF2B5EF4-FFF2-40B4-BE49-F238E27FC236}">
                <a16:creationId xmlns:a16="http://schemas.microsoft.com/office/drawing/2014/main" id="{4235CED8-292E-45AE-9D91-FCA0B3F1E983}"/>
              </a:ext>
            </a:extLst>
          </p:cNvPr>
          <p:cNvSpPr/>
          <p:nvPr/>
        </p:nvSpPr>
        <p:spPr>
          <a:xfrm>
            <a:off x="4684129" y="3425482"/>
            <a:ext cx="2826535" cy="369332"/>
          </a:xfrm>
          <a:prstGeom prst="rect">
            <a:avLst/>
          </a:prstGeom>
        </p:spPr>
        <p:txBody>
          <a:bodyPr wrap="square" anchor="ctr">
            <a:spAutoFit/>
          </a:bodyPr>
          <a:lstStyle/>
          <a:p>
            <a:pPr>
              <a:lnSpc>
                <a:spcPct val="90000"/>
              </a:lnSpc>
            </a:pPr>
            <a:r>
              <a:rPr lang="en-US" sz="2000" dirty="0">
                <a:solidFill>
                  <a:schemeClr val="bg1">
                    <a:lumMod val="85000"/>
                  </a:schemeClr>
                </a:solidFill>
                <a:latin typeface="Arial" panose="020B0604020202020204" pitchFamily="34" charset="0"/>
                <a:cs typeface="Arial" panose="020B0604020202020204" pitchFamily="34" charset="0"/>
              </a:rPr>
              <a:t>Delivery</a:t>
            </a:r>
          </a:p>
        </p:txBody>
      </p:sp>
      <p:grpSp>
        <p:nvGrpSpPr>
          <p:cNvPr id="76" name="Group 75">
            <a:extLst>
              <a:ext uri="{FF2B5EF4-FFF2-40B4-BE49-F238E27FC236}">
                <a16:creationId xmlns:a16="http://schemas.microsoft.com/office/drawing/2014/main" id="{6CFDBE66-A5C1-4114-97C3-588713A202A1}"/>
              </a:ext>
            </a:extLst>
          </p:cNvPr>
          <p:cNvGrpSpPr/>
          <p:nvPr/>
        </p:nvGrpSpPr>
        <p:grpSpPr>
          <a:xfrm>
            <a:off x="580989" y="1339709"/>
            <a:ext cx="2832765" cy="4674845"/>
            <a:chOff x="3195289" y="1434072"/>
            <a:chExt cx="2832765" cy="4674845"/>
          </a:xfrm>
        </p:grpSpPr>
        <p:sp>
          <p:nvSpPr>
            <p:cNvPr id="77" name="Freeform 6">
              <a:extLst>
                <a:ext uri="{FF2B5EF4-FFF2-40B4-BE49-F238E27FC236}">
                  <a16:creationId xmlns:a16="http://schemas.microsoft.com/office/drawing/2014/main" id="{74E54A23-04E5-4CC6-B9FF-EAAA997F36BD}"/>
                </a:ext>
              </a:extLst>
            </p:cNvPr>
            <p:cNvSpPr>
              <a:spLocks/>
            </p:cNvSpPr>
            <p:nvPr/>
          </p:nvSpPr>
          <p:spPr bwMode="auto">
            <a:xfrm>
              <a:off x="4041682" y="5141335"/>
              <a:ext cx="1180580" cy="967582"/>
            </a:xfrm>
            <a:custGeom>
              <a:avLst/>
              <a:gdLst>
                <a:gd name="T0" fmla="*/ 1775 w 1775"/>
                <a:gd name="T1" fmla="*/ 272 h 1788"/>
                <a:gd name="T2" fmla="*/ 1775 w 1775"/>
                <a:gd name="T3" fmla="*/ 272 h 1788"/>
                <a:gd name="T4" fmla="*/ 1775 w 1775"/>
                <a:gd name="T5" fmla="*/ 53 h 1788"/>
                <a:gd name="T6" fmla="*/ 1723 w 1775"/>
                <a:gd name="T7" fmla="*/ 0 h 1788"/>
                <a:gd name="T8" fmla="*/ 52 w 1775"/>
                <a:gd name="T9" fmla="*/ 0 h 1788"/>
                <a:gd name="T10" fmla="*/ 0 w 1775"/>
                <a:gd name="T11" fmla="*/ 53 h 1788"/>
                <a:gd name="T12" fmla="*/ 0 w 1775"/>
                <a:gd name="T13" fmla="*/ 342 h 1788"/>
                <a:gd name="T14" fmla="*/ 80 w 1775"/>
                <a:gd name="T15" fmla="*/ 466 h 1788"/>
                <a:gd name="T16" fmla="*/ 0 w 1775"/>
                <a:gd name="T17" fmla="*/ 584 h 1788"/>
                <a:gd name="T18" fmla="*/ 80 w 1775"/>
                <a:gd name="T19" fmla="*/ 711 h 1788"/>
                <a:gd name="T20" fmla="*/ 0 w 1775"/>
                <a:gd name="T21" fmla="*/ 822 h 1788"/>
                <a:gd name="T22" fmla="*/ 80 w 1775"/>
                <a:gd name="T23" fmla="*/ 964 h 1788"/>
                <a:gd name="T24" fmla="*/ 0 w 1775"/>
                <a:gd name="T25" fmla="*/ 1076 h 1788"/>
                <a:gd name="T26" fmla="*/ 80 w 1775"/>
                <a:gd name="T27" fmla="*/ 1209 h 1788"/>
                <a:gd name="T28" fmla="*/ 80 w 1775"/>
                <a:gd name="T29" fmla="*/ 1303 h 1788"/>
                <a:gd name="T30" fmla="*/ 581 w 1775"/>
                <a:gd name="T31" fmla="*/ 1745 h 1788"/>
                <a:gd name="T32" fmla="*/ 693 w 1775"/>
                <a:gd name="T33" fmla="*/ 1788 h 1788"/>
                <a:gd name="T34" fmla="*/ 1086 w 1775"/>
                <a:gd name="T35" fmla="*/ 1788 h 1788"/>
                <a:gd name="T36" fmla="*/ 1198 w 1775"/>
                <a:gd name="T37" fmla="*/ 1745 h 1788"/>
                <a:gd name="T38" fmla="*/ 1695 w 1775"/>
                <a:gd name="T39" fmla="*/ 1303 h 1788"/>
                <a:gd name="T40" fmla="*/ 1695 w 1775"/>
                <a:gd name="T41" fmla="*/ 1139 h 1788"/>
                <a:gd name="T42" fmla="*/ 1775 w 1775"/>
                <a:gd name="T43" fmla="*/ 1005 h 1788"/>
                <a:gd name="T44" fmla="*/ 1695 w 1775"/>
                <a:gd name="T45" fmla="*/ 894 h 1788"/>
                <a:gd name="T46" fmla="*/ 1775 w 1775"/>
                <a:gd name="T47" fmla="*/ 752 h 1788"/>
                <a:gd name="T48" fmla="*/ 1695 w 1775"/>
                <a:gd name="T49" fmla="*/ 641 h 1788"/>
                <a:gd name="T50" fmla="*/ 1775 w 1775"/>
                <a:gd name="T51" fmla="*/ 514 h 1788"/>
                <a:gd name="T52" fmla="*/ 1695 w 1775"/>
                <a:gd name="T53" fmla="*/ 396 h 1788"/>
                <a:gd name="T54" fmla="*/ 1775 w 1775"/>
                <a:gd name="T55" fmla="*/ 272 h 1788"/>
                <a:gd name="T56" fmla="*/ 1775 w 1775"/>
                <a:gd name="T57" fmla="*/ 272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5" h="1788">
                  <a:moveTo>
                    <a:pt x="1775" y="272"/>
                  </a:moveTo>
                  <a:lnTo>
                    <a:pt x="1775" y="272"/>
                  </a:lnTo>
                  <a:lnTo>
                    <a:pt x="1775" y="53"/>
                  </a:lnTo>
                  <a:cubicBezTo>
                    <a:pt x="1775" y="24"/>
                    <a:pt x="1752" y="0"/>
                    <a:pt x="1723" y="0"/>
                  </a:cubicBezTo>
                  <a:lnTo>
                    <a:pt x="52" y="0"/>
                  </a:lnTo>
                  <a:cubicBezTo>
                    <a:pt x="23" y="0"/>
                    <a:pt x="0" y="24"/>
                    <a:pt x="0" y="53"/>
                  </a:cubicBezTo>
                  <a:lnTo>
                    <a:pt x="0" y="342"/>
                  </a:lnTo>
                  <a:cubicBezTo>
                    <a:pt x="0" y="386"/>
                    <a:pt x="80" y="409"/>
                    <a:pt x="80" y="466"/>
                  </a:cubicBezTo>
                  <a:cubicBezTo>
                    <a:pt x="80" y="523"/>
                    <a:pt x="0" y="523"/>
                    <a:pt x="0" y="584"/>
                  </a:cubicBezTo>
                  <a:cubicBezTo>
                    <a:pt x="0" y="645"/>
                    <a:pt x="80" y="639"/>
                    <a:pt x="80" y="711"/>
                  </a:cubicBezTo>
                  <a:cubicBezTo>
                    <a:pt x="80" y="783"/>
                    <a:pt x="0" y="757"/>
                    <a:pt x="0" y="822"/>
                  </a:cubicBezTo>
                  <a:cubicBezTo>
                    <a:pt x="0" y="888"/>
                    <a:pt x="80" y="892"/>
                    <a:pt x="80" y="964"/>
                  </a:cubicBezTo>
                  <a:cubicBezTo>
                    <a:pt x="80" y="1036"/>
                    <a:pt x="0" y="1012"/>
                    <a:pt x="0" y="1076"/>
                  </a:cubicBezTo>
                  <a:cubicBezTo>
                    <a:pt x="0" y="1139"/>
                    <a:pt x="80" y="1141"/>
                    <a:pt x="80" y="1209"/>
                  </a:cubicBezTo>
                  <a:lnTo>
                    <a:pt x="80" y="1303"/>
                  </a:lnTo>
                  <a:lnTo>
                    <a:pt x="581" y="1745"/>
                  </a:lnTo>
                  <a:cubicBezTo>
                    <a:pt x="612" y="1773"/>
                    <a:pt x="651" y="1788"/>
                    <a:pt x="693" y="1788"/>
                  </a:cubicBezTo>
                  <a:lnTo>
                    <a:pt x="1086" y="1788"/>
                  </a:lnTo>
                  <a:cubicBezTo>
                    <a:pt x="1127" y="1788"/>
                    <a:pt x="1167" y="1773"/>
                    <a:pt x="1198" y="1745"/>
                  </a:cubicBezTo>
                  <a:lnTo>
                    <a:pt x="1695" y="1303"/>
                  </a:lnTo>
                  <a:lnTo>
                    <a:pt x="1695" y="1139"/>
                  </a:lnTo>
                  <a:cubicBezTo>
                    <a:pt x="1695" y="1071"/>
                    <a:pt x="1775" y="1069"/>
                    <a:pt x="1775" y="1005"/>
                  </a:cubicBezTo>
                  <a:cubicBezTo>
                    <a:pt x="1775" y="942"/>
                    <a:pt x="1695" y="966"/>
                    <a:pt x="1695" y="894"/>
                  </a:cubicBezTo>
                  <a:cubicBezTo>
                    <a:pt x="1695" y="822"/>
                    <a:pt x="1775" y="818"/>
                    <a:pt x="1775" y="752"/>
                  </a:cubicBezTo>
                  <a:cubicBezTo>
                    <a:pt x="1775" y="687"/>
                    <a:pt x="1695" y="713"/>
                    <a:pt x="1695" y="641"/>
                  </a:cubicBezTo>
                  <a:cubicBezTo>
                    <a:pt x="1695" y="569"/>
                    <a:pt x="1775" y="575"/>
                    <a:pt x="1775" y="514"/>
                  </a:cubicBezTo>
                  <a:cubicBezTo>
                    <a:pt x="1775" y="453"/>
                    <a:pt x="1695" y="453"/>
                    <a:pt x="1695" y="396"/>
                  </a:cubicBezTo>
                  <a:cubicBezTo>
                    <a:pt x="1695" y="339"/>
                    <a:pt x="1775" y="315"/>
                    <a:pt x="1775" y="272"/>
                  </a:cubicBezTo>
                  <a:lnTo>
                    <a:pt x="1775" y="272"/>
                  </a:lnTo>
                  <a:close/>
                </a:path>
              </a:pathLst>
            </a:custGeom>
            <a:solidFill>
              <a:srgbClr val="7F7F7F">
                <a:alpha val="50196"/>
              </a:srgbClr>
            </a:solidFill>
            <a:ln w="9525" cap="flat">
              <a:no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78" name="Freeform 7">
              <a:extLst>
                <a:ext uri="{FF2B5EF4-FFF2-40B4-BE49-F238E27FC236}">
                  <a16:creationId xmlns:a16="http://schemas.microsoft.com/office/drawing/2014/main" id="{8476801C-9B22-4023-A4AF-27FF13A06B40}"/>
                </a:ext>
              </a:extLst>
            </p:cNvPr>
            <p:cNvSpPr>
              <a:spLocks/>
            </p:cNvSpPr>
            <p:nvPr/>
          </p:nvSpPr>
          <p:spPr bwMode="auto">
            <a:xfrm>
              <a:off x="3274932" y="1434072"/>
              <a:ext cx="2673481" cy="876063"/>
            </a:xfrm>
            <a:custGeom>
              <a:avLst/>
              <a:gdLst>
                <a:gd name="T0" fmla="*/ 4021 w 4021"/>
                <a:gd name="T1" fmla="*/ 1317 h 1317"/>
                <a:gd name="T2" fmla="*/ 4021 w 4021"/>
                <a:gd name="T3" fmla="*/ 1317 h 1317"/>
                <a:gd name="T4" fmla="*/ 2010 w 4021"/>
                <a:gd name="T5" fmla="*/ 0 h 1317"/>
                <a:gd name="T6" fmla="*/ 0 w 4021"/>
                <a:gd name="T7" fmla="*/ 1317 h 1317"/>
                <a:gd name="T8" fmla="*/ 4021 w 4021"/>
                <a:gd name="T9" fmla="*/ 1317 h 1317"/>
              </a:gdLst>
              <a:ahLst/>
              <a:cxnLst>
                <a:cxn ang="0">
                  <a:pos x="T0" y="T1"/>
                </a:cxn>
                <a:cxn ang="0">
                  <a:pos x="T2" y="T3"/>
                </a:cxn>
                <a:cxn ang="0">
                  <a:pos x="T4" y="T5"/>
                </a:cxn>
                <a:cxn ang="0">
                  <a:pos x="T6" y="T7"/>
                </a:cxn>
                <a:cxn ang="0">
                  <a:pos x="T8" y="T9"/>
                </a:cxn>
              </a:cxnLst>
              <a:rect l="0" t="0" r="r" b="b"/>
              <a:pathLst>
                <a:path w="4021" h="1317">
                  <a:moveTo>
                    <a:pt x="4021" y="1317"/>
                  </a:moveTo>
                  <a:lnTo>
                    <a:pt x="4021" y="1317"/>
                  </a:lnTo>
                  <a:cubicBezTo>
                    <a:pt x="3733" y="492"/>
                    <a:pt x="2960" y="0"/>
                    <a:pt x="2010" y="0"/>
                  </a:cubicBezTo>
                  <a:cubicBezTo>
                    <a:pt x="1060" y="0"/>
                    <a:pt x="287" y="492"/>
                    <a:pt x="0" y="1317"/>
                  </a:cubicBezTo>
                  <a:lnTo>
                    <a:pt x="4021" y="1317"/>
                  </a:lnTo>
                  <a:close/>
                </a:path>
              </a:pathLst>
            </a:custGeom>
            <a:solidFill>
              <a:schemeClr val="bg1">
                <a:lumMod val="50000"/>
              </a:schemeClr>
            </a:solidFill>
            <a:ln w="0">
              <a:noFill/>
              <a:prstDash val="solid"/>
              <a:round/>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79" name="Freeform 12">
              <a:extLst>
                <a:ext uri="{FF2B5EF4-FFF2-40B4-BE49-F238E27FC236}">
                  <a16:creationId xmlns:a16="http://schemas.microsoft.com/office/drawing/2014/main" id="{5EF8C772-7EF5-401F-AF05-6324CCD3AB2D}"/>
                </a:ext>
              </a:extLst>
            </p:cNvPr>
            <p:cNvSpPr>
              <a:spLocks/>
            </p:cNvSpPr>
            <p:nvPr/>
          </p:nvSpPr>
          <p:spPr bwMode="auto">
            <a:xfrm>
              <a:off x="3734046" y="4195000"/>
              <a:ext cx="1753692" cy="876063"/>
            </a:xfrm>
            <a:custGeom>
              <a:avLst/>
              <a:gdLst>
                <a:gd name="T0" fmla="*/ 0 w 2640"/>
                <a:gd name="T1" fmla="*/ 0 h 1317"/>
                <a:gd name="T2" fmla="*/ 0 w 2640"/>
                <a:gd name="T3" fmla="*/ 0 h 1317"/>
                <a:gd name="T4" fmla="*/ 127 w 2640"/>
                <a:gd name="T5" fmla="*/ 630 h 1317"/>
                <a:gd name="T6" fmla="*/ 610 w 2640"/>
                <a:gd name="T7" fmla="*/ 1317 h 1317"/>
                <a:gd name="T8" fmla="*/ 2030 w 2640"/>
                <a:gd name="T9" fmla="*/ 1317 h 1317"/>
                <a:gd name="T10" fmla="*/ 2513 w 2640"/>
                <a:gd name="T11" fmla="*/ 630 h 1317"/>
                <a:gd name="T12" fmla="*/ 2640 w 2640"/>
                <a:gd name="T13" fmla="*/ 0 h 1317"/>
                <a:gd name="T14" fmla="*/ 0 w 2640"/>
                <a:gd name="T15" fmla="*/ 0 h 1317"/>
                <a:gd name="T16" fmla="*/ 0 w 2640"/>
                <a:gd name="T17" fmla="*/ 0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0" h="1317">
                  <a:moveTo>
                    <a:pt x="0" y="0"/>
                  </a:moveTo>
                  <a:lnTo>
                    <a:pt x="0" y="0"/>
                  </a:lnTo>
                  <a:cubicBezTo>
                    <a:pt x="77" y="190"/>
                    <a:pt x="127" y="394"/>
                    <a:pt x="127" y="630"/>
                  </a:cubicBezTo>
                  <a:cubicBezTo>
                    <a:pt x="127" y="857"/>
                    <a:pt x="340" y="1317"/>
                    <a:pt x="610" y="1317"/>
                  </a:cubicBezTo>
                  <a:lnTo>
                    <a:pt x="2030" y="1317"/>
                  </a:lnTo>
                  <a:cubicBezTo>
                    <a:pt x="2300" y="1317"/>
                    <a:pt x="2513" y="857"/>
                    <a:pt x="2513" y="630"/>
                  </a:cubicBezTo>
                  <a:cubicBezTo>
                    <a:pt x="2513" y="394"/>
                    <a:pt x="2563" y="190"/>
                    <a:pt x="2640" y="0"/>
                  </a:cubicBezTo>
                  <a:lnTo>
                    <a:pt x="0" y="0"/>
                  </a:lnTo>
                  <a:lnTo>
                    <a:pt x="0" y="0"/>
                  </a:lnTo>
                  <a:close/>
                </a:path>
              </a:pathLst>
            </a:custGeom>
            <a:solidFill>
              <a:schemeClr val="bg1">
                <a:lumMod val="50000"/>
              </a:schemeClr>
            </a:solidFill>
            <a:ln w="9525" cap="flat">
              <a:solidFill>
                <a:schemeClr val="bg1">
                  <a:lumMod val="65000"/>
                </a:schemeClr>
              </a:solid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80" name="Freeform 14">
              <a:extLst>
                <a:ext uri="{FF2B5EF4-FFF2-40B4-BE49-F238E27FC236}">
                  <a16:creationId xmlns:a16="http://schemas.microsoft.com/office/drawing/2014/main" id="{F67BD480-554F-4012-A649-E3879623A7C6}"/>
                </a:ext>
              </a:extLst>
            </p:cNvPr>
            <p:cNvSpPr>
              <a:spLocks/>
            </p:cNvSpPr>
            <p:nvPr/>
          </p:nvSpPr>
          <p:spPr bwMode="auto">
            <a:xfrm>
              <a:off x="3271809" y="3286140"/>
              <a:ext cx="2679726" cy="843269"/>
            </a:xfrm>
            <a:custGeom>
              <a:avLst/>
              <a:gdLst>
                <a:gd name="T0" fmla="*/ 3379 w 4032"/>
                <a:gd name="T1" fmla="*/ 1267 h 1267"/>
                <a:gd name="T2" fmla="*/ 3379 w 4032"/>
                <a:gd name="T3" fmla="*/ 1267 h 1267"/>
                <a:gd name="T4" fmla="*/ 4032 w 4032"/>
                <a:gd name="T5" fmla="*/ 0 h 1267"/>
                <a:gd name="T6" fmla="*/ 0 w 4032"/>
                <a:gd name="T7" fmla="*/ 0 h 1267"/>
                <a:gd name="T8" fmla="*/ 653 w 4032"/>
                <a:gd name="T9" fmla="*/ 1267 h 1267"/>
                <a:gd name="T10" fmla="*/ 3379 w 4032"/>
                <a:gd name="T11" fmla="*/ 1267 h 1267"/>
                <a:gd name="T12" fmla="*/ 3379 w 4032"/>
                <a:gd name="T13" fmla="*/ 1267 h 1267"/>
              </a:gdLst>
              <a:ahLst/>
              <a:cxnLst>
                <a:cxn ang="0">
                  <a:pos x="T0" y="T1"/>
                </a:cxn>
                <a:cxn ang="0">
                  <a:pos x="T2" y="T3"/>
                </a:cxn>
                <a:cxn ang="0">
                  <a:pos x="T4" y="T5"/>
                </a:cxn>
                <a:cxn ang="0">
                  <a:pos x="T6" y="T7"/>
                </a:cxn>
                <a:cxn ang="0">
                  <a:pos x="T8" y="T9"/>
                </a:cxn>
                <a:cxn ang="0">
                  <a:pos x="T10" y="T11"/>
                </a:cxn>
                <a:cxn ang="0">
                  <a:pos x="T12" y="T13"/>
                </a:cxn>
              </a:cxnLst>
              <a:rect l="0" t="0" r="r" b="b"/>
              <a:pathLst>
                <a:path w="4032" h="1267">
                  <a:moveTo>
                    <a:pt x="3379" y="1267"/>
                  </a:moveTo>
                  <a:lnTo>
                    <a:pt x="3379" y="1267"/>
                  </a:lnTo>
                  <a:cubicBezTo>
                    <a:pt x="3568" y="854"/>
                    <a:pt x="3869" y="495"/>
                    <a:pt x="4032" y="0"/>
                  </a:cubicBezTo>
                  <a:lnTo>
                    <a:pt x="0" y="0"/>
                  </a:lnTo>
                  <a:cubicBezTo>
                    <a:pt x="163" y="495"/>
                    <a:pt x="464" y="854"/>
                    <a:pt x="653" y="1267"/>
                  </a:cubicBezTo>
                  <a:lnTo>
                    <a:pt x="3379" y="1267"/>
                  </a:lnTo>
                  <a:lnTo>
                    <a:pt x="3379" y="1267"/>
                  </a:lnTo>
                  <a:close/>
                </a:path>
              </a:pathLst>
            </a:custGeom>
            <a:solidFill>
              <a:schemeClr val="bg1">
                <a:lumMod val="50000"/>
              </a:schemeClr>
            </a:solidFill>
            <a:ln w="9525" cap="flat">
              <a:no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81" name="Freeform 10">
              <a:extLst>
                <a:ext uri="{FF2B5EF4-FFF2-40B4-BE49-F238E27FC236}">
                  <a16:creationId xmlns:a16="http://schemas.microsoft.com/office/drawing/2014/main" id="{96E94A76-BFB8-4A32-B15E-2BFF700F1F9C}"/>
                </a:ext>
              </a:extLst>
            </p:cNvPr>
            <p:cNvSpPr>
              <a:spLocks/>
            </p:cNvSpPr>
            <p:nvPr/>
          </p:nvSpPr>
          <p:spPr bwMode="auto">
            <a:xfrm>
              <a:off x="3195289" y="2375721"/>
              <a:ext cx="2832765" cy="843269"/>
            </a:xfrm>
            <a:custGeom>
              <a:avLst/>
              <a:gdLst>
                <a:gd name="T0" fmla="*/ 0 w 4262"/>
                <a:gd name="T1" fmla="*/ 643 h 1268"/>
                <a:gd name="T2" fmla="*/ 0 w 4262"/>
                <a:gd name="T3" fmla="*/ 643 h 1268"/>
                <a:gd name="T4" fmla="*/ 85 w 4262"/>
                <a:gd name="T5" fmla="*/ 1268 h 1268"/>
                <a:gd name="T6" fmla="*/ 4178 w 4262"/>
                <a:gd name="T7" fmla="*/ 1268 h 1268"/>
                <a:gd name="T8" fmla="*/ 4262 w 4262"/>
                <a:gd name="T9" fmla="*/ 643 h 1268"/>
                <a:gd name="T10" fmla="*/ 4174 w 4262"/>
                <a:gd name="T11" fmla="*/ 0 h 1268"/>
                <a:gd name="T12" fmla="*/ 89 w 4262"/>
                <a:gd name="T13" fmla="*/ 0 h 1268"/>
                <a:gd name="T14" fmla="*/ 0 w 4262"/>
                <a:gd name="T15" fmla="*/ 643 h 1268"/>
                <a:gd name="T16" fmla="*/ 0 w 4262"/>
                <a:gd name="T17" fmla="*/ 643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2" h="1268">
                  <a:moveTo>
                    <a:pt x="0" y="643"/>
                  </a:moveTo>
                  <a:lnTo>
                    <a:pt x="0" y="643"/>
                  </a:lnTo>
                  <a:cubicBezTo>
                    <a:pt x="0" y="876"/>
                    <a:pt x="32" y="1082"/>
                    <a:pt x="85" y="1268"/>
                  </a:cubicBezTo>
                  <a:lnTo>
                    <a:pt x="4178" y="1268"/>
                  </a:lnTo>
                  <a:cubicBezTo>
                    <a:pt x="4230" y="1082"/>
                    <a:pt x="4262" y="876"/>
                    <a:pt x="4262" y="643"/>
                  </a:cubicBezTo>
                  <a:cubicBezTo>
                    <a:pt x="4262" y="412"/>
                    <a:pt x="4231" y="198"/>
                    <a:pt x="4174" y="0"/>
                  </a:cubicBezTo>
                  <a:lnTo>
                    <a:pt x="89" y="0"/>
                  </a:lnTo>
                  <a:cubicBezTo>
                    <a:pt x="31" y="198"/>
                    <a:pt x="0" y="412"/>
                    <a:pt x="0" y="643"/>
                  </a:cubicBezTo>
                  <a:lnTo>
                    <a:pt x="0" y="643"/>
                  </a:lnTo>
                  <a:close/>
                </a:path>
              </a:pathLst>
            </a:custGeom>
            <a:solidFill>
              <a:srgbClr val="00B050"/>
            </a:solidFill>
            <a:ln w="9525" cap="flat">
              <a:solidFill>
                <a:srgbClr val="00B050"/>
              </a:solid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grpSp>
      <p:cxnSp>
        <p:nvCxnSpPr>
          <p:cNvPr id="82" name="Straight Connector 81">
            <a:extLst>
              <a:ext uri="{FF2B5EF4-FFF2-40B4-BE49-F238E27FC236}">
                <a16:creationId xmlns:a16="http://schemas.microsoft.com/office/drawing/2014/main" id="{93C66E74-8C8F-4CFF-A111-BF199B6FEBB5}"/>
              </a:ext>
            </a:extLst>
          </p:cNvPr>
          <p:cNvCxnSpPr/>
          <p:nvPr/>
        </p:nvCxnSpPr>
        <p:spPr>
          <a:xfrm flipV="1">
            <a:off x="3045322" y="2702993"/>
            <a:ext cx="777223"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7B543B70-4596-42AC-8B28-E2A0F69B9F57}"/>
              </a:ext>
            </a:extLst>
          </p:cNvPr>
          <p:cNvSpPr/>
          <p:nvPr/>
        </p:nvSpPr>
        <p:spPr>
          <a:xfrm>
            <a:off x="3822544" y="2340869"/>
            <a:ext cx="724247" cy="724247"/>
          </a:xfrm>
          <a:prstGeom prst="ellipse">
            <a:avLst/>
          </a:prstGeom>
          <a:solidFill>
            <a:srgbClr val="00B050">
              <a:alpha val="10000"/>
            </a:srgbClr>
          </a:solid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sp>
        <p:nvSpPr>
          <p:cNvPr id="84" name="Rectangle 83">
            <a:extLst>
              <a:ext uri="{FF2B5EF4-FFF2-40B4-BE49-F238E27FC236}">
                <a16:creationId xmlns:a16="http://schemas.microsoft.com/office/drawing/2014/main" id="{39D8A924-95E5-48CA-A733-349337AD09EC}"/>
              </a:ext>
            </a:extLst>
          </p:cNvPr>
          <p:cNvSpPr/>
          <p:nvPr/>
        </p:nvSpPr>
        <p:spPr>
          <a:xfrm>
            <a:off x="4694252" y="2378208"/>
            <a:ext cx="2826535" cy="646331"/>
          </a:xfrm>
          <a:prstGeom prst="rect">
            <a:avLst/>
          </a:prstGeom>
        </p:spPr>
        <p:txBody>
          <a:bodyPr wrap="square" anchor="ctr">
            <a:spAutoFit/>
          </a:bodyPr>
          <a:lstStyle/>
          <a:p>
            <a:pPr>
              <a:lnSpc>
                <a:spcPct val="90000"/>
              </a:lnSpc>
            </a:pPr>
            <a:r>
              <a:rPr lang="en-US" sz="2000" dirty="0">
                <a:solidFill>
                  <a:srgbClr val="485E6D"/>
                </a:solidFill>
                <a:latin typeface="Arial" panose="020B0604020202020204" pitchFamily="34" charset="0"/>
                <a:cs typeface="Arial" panose="020B0604020202020204" pitchFamily="34" charset="0"/>
              </a:rPr>
              <a:t>Planning and </a:t>
            </a:r>
          </a:p>
          <a:p>
            <a:pPr>
              <a:lnSpc>
                <a:spcPct val="90000"/>
              </a:lnSpc>
            </a:pPr>
            <a:r>
              <a:rPr lang="en-US" sz="2000" dirty="0">
                <a:solidFill>
                  <a:srgbClr val="485E6D"/>
                </a:solidFill>
                <a:latin typeface="Arial" panose="020B0604020202020204" pitchFamily="34" charset="0"/>
                <a:cs typeface="Arial" panose="020B0604020202020204" pitchFamily="34" charset="0"/>
              </a:rPr>
              <a:t>Design</a:t>
            </a:r>
          </a:p>
        </p:txBody>
      </p:sp>
      <p:sp>
        <p:nvSpPr>
          <p:cNvPr id="86" name="Rectangle 85">
            <a:extLst>
              <a:ext uri="{FF2B5EF4-FFF2-40B4-BE49-F238E27FC236}">
                <a16:creationId xmlns:a16="http://schemas.microsoft.com/office/drawing/2014/main" id="{63F71FF2-1C69-4A25-BCDE-3653BE651134}"/>
              </a:ext>
            </a:extLst>
          </p:cNvPr>
          <p:cNvSpPr/>
          <p:nvPr/>
        </p:nvSpPr>
        <p:spPr>
          <a:xfrm>
            <a:off x="4693554" y="1594769"/>
            <a:ext cx="2826535" cy="369332"/>
          </a:xfrm>
          <a:prstGeom prst="rect">
            <a:avLst/>
          </a:prstGeom>
        </p:spPr>
        <p:txBody>
          <a:bodyPr wrap="square" anchor="ctr">
            <a:spAutoFit/>
          </a:bodyPr>
          <a:lstStyle/>
          <a:p>
            <a:pPr>
              <a:lnSpc>
                <a:spcPct val="90000"/>
              </a:lnSpc>
            </a:pPr>
            <a:r>
              <a:rPr lang="en-US" sz="2000" dirty="0">
                <a:solidFill>
                  <a:schemeClr val="bg1">
                    <a:lumMod val="85000"/>
                  </a:schemeClr>
                </a:solidFill>
                <a:latin typeface="Arial" panose="020B0604020202020204" pitchFamily="34" charset="0"/>
                <a:cs typeface="Arial" panose="020B0604020202020204" pitchFamily="34" charset="0"/>
              </a:rPr>
              <a:t>Start</a:t>
            </a:r>
          </a:p>
        </p:txBody>
      </p:sp>
      <p:sp>
        <p:nvSpPr>
          <p:cNvPr id="87" name="Rectangle 86">
            <a:extLst>
              <a:ext uri="{FF2B5EF4-FFF2-40B4-BE49-F238E27FC236}">
                <a16:creationId xmlns:a16="http://schemas.microsoft.com/office/drawing/2014/main" id="{324C6CBE-A1CE-44B1-8723-979771E6F226}"/>
              </a:ext>
            </a:extLst>
          </p:cNvPr>
          <p:cNvSpPr/>
          <p:nvPr/>
        </p:nvSpPr>
        <p:spPr>
          <a:xfrm>
            <a:off x="4683774" y="4339926"/>
            <a:ext cx="2826535" cy="369332"/>
          </a:xfrm>
          <a:prstGeom prst="rect">
            <a:avLst/>
          </a:prstGeom>
        </p:spPr>
        <p:txBody>
          <a:bodyPr wrap="square" anchor="ctr">
            <a:spAutoFit/>
          </a:bodyPr>
          <a:lstStyle/>
          <a:p>
            <a:pPr>
              <a:lnSpc>
                <a:spcPct val="90000"/>
              </a:lnSpc>
            </a:pPr>
            <a:r>
              <a:rPr lang="en-US" sz="2000" dirty="0">
                <a:solidFill>
                  <a:schemeClr val="bg1">
                    <a:lumMod val="85000"/>
                  </a:schemeClr>
                </a:solidFill>
                <a:latin typeface="Arial" panose="020B0604020202020204" pitchFamily="34" charset="0"/>
                <a:cs typeface="Arial" panose="020B0604020202020204" pitchFamily="34" charset="0"/>
              </a:rPr>
              <a:t>Close</a:t>
            </a:r>
          </a:p>
        </p:txBody>
      </p:sp>
      <p:sp>
        <p:nvSpPr>
          <p:cNvPr id="26" name="TextBox 25">
            <a:extLst>
              <a:ext uri="{FF2B5EF4-FFF2-40B4-BE49-F238E27FC236}">
                <a16:creationId xmlns:a16="http://schemas.microsoft.com/office/drawing/2014/main" id="{CAEC01DC-0ADB-4B14-9E69-FCB71F6DAE8E}"/>
              </a:ext>
            </a:extLst>
          </p:cNvPr>
          <p:cNvSpPr txBox="1"/>
          <p:nvPr/>
        </p:nvSpPr>
        <p:spPr>
          <a:xfrm>
            <a:off x="580989" y="6432328"/>
            <a:ext cx="213360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End the start stage</a:t>
            </a:r>
          </a:p>
        </p:txBody>
      </p:sp>
      <p:sp>
        <p:nvSpPr>
          <p:cNvPr id="2" name="Rectangle 1">
            <a:extLst>
              <a:ext uri="{FF2B5EF4-FFF2-40B4-BE49-F238E27FC236}">
                <a16:creationId xmlns:a16="http://schemas.microsoft.com/office/drawing/2014/main" id="{9B5F0746-8907-4E0C-918C-5A75625A97B2}"/>
              </a:ext>
            </a:extLst>
          </p:cNvPr>
          <p:cNvSpPr/>
          <p:nvPr/>
        </p:nvSpPr>
        <p:spPr>
          <a:xfrm>
            <a:off x="9579584" y="6433342"/>
            <a:ext cx="1837362" cy="338554"/>
          </a:xfrm>
          <a:prstGeom prst="rect">
            <a:avLst/>
          </a:prstGeom>
        </p:spPr>
        <p:txBody>
          <a:bodyPr wrap="none">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Stage introduction</a:t>
            </a:r>
          </a:p>
        </p:txBody>
      </p:sp>
    </p:spTree>
    <p:extLst>
      <p:ext uri="{BB962C8B-B14F-4D97-AF65-F5344CB8AC3E}">
        <p14:creationId xmlns:p14="http://schemas.microsoft.com/office/powerpoint/2010/main" val="2559220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BC372B09-5D84-4009-901E-24288BF45F41}"/>
              </a:ext>
            </a:extLst>
          </p:cNvPr>
          <p:cNvSpPr/>
          <p:nvPr/>
        </p:nvSpPr>
        <p:spPr>
          <a:xfrm>
            <a:off x="331200" y="1224000"/>
            <a:ext cx="10300406" cy="4478662"/>
          </a:xfrm>
          <a:prstGeom prst="rect">
            <a:avLst/>
          </a:prstGeom>
        </p:spPr>
        <p:txBody>
          <a:bodyPr wrap="square">
            <a:spAutoFit/>
          </a:bodyPr>
          <a:lstStyle/>
          <a:p>
            <a:r>
              <a:rPr lang="en-GB" sz="1600" dirty="0">
                <a:solidFill>
                  <a:srgbClr val="485D6F"/>
                </a:solidFill>
                <a:latin typeface="Arial"/>
                <a:cs typeface="Arial"/>
              </a:rPr>
              <a:t>Once you have identified the scope and mobilised your project team, the next stage is to </a:t>
            </a:r>
            <a:r>
              <a:rPr lang="en-GB" sz="1600" b="1" dirty="0">
                <a:solidFill>
                  <a:srgbClr val="485D6F"/>
                </a:solidFill>
                <a:latin typeface="Arial"/>
                <a:cs typeface="Arial"/>
              </a:rPr>
              <a:t>seek approval </a:t>
            </a:r>
            <a:r>
              <a:rPr lang="en-GB" sz="1600" dirty="0">
                <a:solidFill>
                  <a:srgbClr val="485D6F"/>
                </a:solidFill>
                <a:latin typeface="Arial"/>
                <a:cs typeface="Arial"/>
              </a:rPr>
              <a:t>through developing the </a:t>
            </a:r>
            <a:r>
              <a:rPr lang="en-GB" sz="1600" b="1" dirty="0">
                <a:solidFill>
                  <a:srgbClr val="485D6F"/>
                </a:solidFill>
                <a:latin typeface="Arial"/>
                <a:cs typeface="Arial"/>
              </a:rPr>
              <a:t>Business Case </a:t>
            </a:r>
            <a:r>
              <a:rPr lang="en-GB" sz="1600" dirty="0">
                <a:solidFill>
                  <a:srgbClr val="485D6F"/>
                </a:solidFill>
                <a:latin typeface="Arial"/>
                <a:cs typeface="Arial"/>
              </a:rPr>
              <a:t>and to produce the </a:t>
            </a:r>
            <a:r>
              <a:rPr lang="en-GB" sz="1600" b="1" dirty="0">
                <a:solidFill>
                  <a:srgbClr val="485D6F"/>
                </a:solidFill>
                <a:latin typeface="Arial"/>
                <a:cs typeface="Arial"/>
              </a:rPr>
              <a:t>detailed plans </a:t>
            </a:r>
            <a:r>
              <a:rPr lang="en-GB" sz="1600" dirty="0">
                <a:solidFill>
                  <a:srgbClr val="485D6F"/>
                </a:solidFill>
                <a:latin typeface="Arial"/>
                <a:cs typeface="Arial"/>
              </a:rPr>
              <a:t>for how the project will be implemented before identifying all possible options. </a:t>
            </a:r>
          </a:p>
          <a:p>
            <a:endParaRPr lang="en-GB" sz="1600" dirty="0">
              <a:solidFill>
                <a:srgbClr val="485D6F"/>
              </a:solidFill>
              <a:latin typeface="Arial"/>
              <a:cs typeface="Arial"/>
            </a:endParaRPr>
          </a:p>
          <a:p>
            <a:r>
              <a:rPr lang="en-GB" sz="1600" dirty="0">
                <a:solidFill>
                  <a:srgbClr val="485D6F"/>
                </a:solidFill>
                <a:latin typeface="Arial"/>
                <a:cs typeface="Arial"/>
              </a:rPr>
              <a:t>This stage also decides on the option that delivers best possible value and proceeds with any procurement processes. </a:t>
            </a: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a:cs typeface="Arial"/>
              </a:rPr>
              <a:t>The business case is developed which consists of the deliverables, options appraisal, benefits analysis, risks, costs and time frames.</a:t>
            </a:r>
            <a:endParaRPr lang="en-GB" sz="1600" dirty="0">
              <a:solidFill>
                <a:srgbClr val="485D6F"/>
              </a:solidFill>
              <a:latin typeface="Arial" panose="020B0604020202020204" pitchFamily="34" charset="0"/>
              <a:cs typeface="Arial" panose="020B0604020202020204" pitchFamily="34" charset="0"/>
            </a:endParaRP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a:cs typeface="Arial"/>
              </a:rPr>
              <a:t>The </a:t>
            </a:r>
            <a:r>
              <a:rPr lang="en-GB" sz="1600" b="1" dirty="0">
                <a:solidFill>
                  <a:srgbClr val="485D6F"/>
                </a:solidFill>
                <a:latin typeface="Arial"/>
                <a:cs typeface="Arial"/>
              </a:rPr>
              <a:t>purpose </a:t>
            </a:r>
            <a:r>
              <a:rPr lang="en-GB" sz="1600" dirty="0">
                <a:solidFill>
                  <a:srgbClr val="485D6F"/>
                </a:solidFill>
                <a:latin typeface="Arial"/>
                <a:cs typeface="Arial"/>
              </a:rPr>
              <a:t>of the planning and design stage is to:</a:t>
            </a:r>
          </a:p>
          <a:p>
            <a:endParaRPr lang="en-GB" sz="1600" dirty="0">
              <a:solidFill>
                <a:srgbClr val="485D6F"/>
              </a:solidFill>
              <a:latin typeface="Arial"/>
              <a:cs typeface="Arial"/>
            </a:endParaRPr>
          </a:p>
          <a:p>
            <a:pPr marL="742950" lvl="1" indent="-285750">
              <a:lnSpc>
                <a:spcPct val="150000"/>
              </a:lnSpc>
              <a:buClr>
                <a:srgbClr val="475C6D"/>
              </a:buClr>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Establish requirements for the project </a:t>
            </a:r>
          </a:p>
          <a:p>
            <a:pPr marL="742950" lvl="1" indent="-285750">
              <a:lnSpc>
                <a:spcPct val="150000"/>
              </a:lnSpc>
              <a:buClr>
                <a:srgbClr val="475C6D"/>
              </a:buClr>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Establish cost, schedule, list of deliverables, and delivery dates </a:t>
            </a:r>
          </a:p>
          <a:p>
            <a:pPr marL="742950" lvl="1" indent="-285750">
              <a:lnSpc>
                <a:spcPct val="150000"/>
              </a:lnSpc>
              <a:buClr>
                <a:srgbClr val="475C6D"/>
              </a:buClr>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Identify the resources for the project delivery</a:t>
            </a:r>
          </a:p>
          <a:p>
            <a:pPr marL="742950" lvl="1" indent="-285750">
              <a:lnSpc>
                <a:spcPct val="150000"/>
              </a:lnSpc>
              <a:buClr>
                <a:srgbClr val="475C6D"/>
              </a:buClr>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Obtain management approval and proceed to the delivery stage</a:t>
            </a:r>
          </a:p>
        </p:txBody>
      </p:sp>
      <p:sp>
        <p:nvSpPr>
          <p:cNvPr id="85" name="TextBox 84">
            <a:extLst>
              <a:ext uri="{FF2B5EF4-FFF2-40B4-BE49-F238E27FC236}">
                <a16:creationId xmlns:a16="http://schemas.microsoft.com/office/drawing/2014/main" id="{97C70A7E-2468-4027-A510-09D2A5FFAB40}"/>
              </a:ext>
            </a:extLst>
          </p:cNvPr>
          <p:cNvSpPr txBox="1"/>
          <p:nvPr/>
        </p:nvSpPr>
        <p:spPr>
          <a:xfrm>
            <a:off x="331200" y="558000"/>
            <a:ext cx="6601863"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Introduction to the Planning &amp; Design Stage</a:t>
            </a:r>
          </a:p>
        </p:txBody>
      </p:sp>
      <p:pic>
        <p:nvPicPr>
          <p:cNvPr id="109" name="Wheel">
            <a:extLst>
              <a:ext uri="{FF2B5EF4-FFF2-40B4-BE49-F238E27FC236}">
                <a16:creationId xmlns:a16="http://schemas.microsoft.com/office/drawing/2014/main" id="{3CB21B3F-1341-46E3-BCF4-0BECF68E32EC}"/>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0"/>
                    </a14:imgEffect>
                  </a14:imgLayer>
                </a14:imgProps>
              </a:ext>
            </a:extLst>
          </a:blip>
          <a:srcRect l="7678" t="18964"/>
          <a:stretch/>
        </p:blipFill>
        <p:spPr>
          <a:xfrm>
            <a:off x="7344009" y="6355223"/>
            <a:ext cx="580791" cy="525571"/>
          </a:xfrm>
          <a:prstGeom prst="rect">
            <a:avLst/>
          </a:prstGeom>
        </p:spPr>
      </p:pic>
      <p:sp>
        <p:nvSpPr>
          <p:cNvPr id="5" name="TextBox 4">
            <a:extLst>
              <a:ext uri="{FF2B5EF4-FFF2-40B4-BE49-F238E27FC236}">
                <a16:creationId xmlns:a16="http://schemas.microsoft.com/office/drawing/2014/main" id="{617208D6-ED47-483D-8DC5-29CA6E843A22}"/>
              </a:ext>
            </a:extLst>
          </p:cNvPr>
          <p:cNvSpPr txBox="1"/>
          <p:nvPr/>
        </p:nvSpPr>
        <p:spPr>
          <a:xfrm>
            <a:off x="444617" y="6448731"/>
            <a:ext cx="242441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Planning &amp; design steps</a:t>
            </a:r>
          </a:p>
        </p:txBody>
      </p:sp>
      <p:pic>
        <p:nvPicPr>
          <p:cNvPr id="3" name="Picture 2" descr="A picture containing drawing&#10;&#10;Description automatically generated">
            <a:extLst>
              <a:ext uri="{FF2B5EF4-FFF2-40B4-BE49-F238E27FC236}">
                <a16:creationId xmlns:a16="http://schemas.microsoft.com/office/drawing/2014/main" id="{CD0661C8-D303-4145-B25E-F0597582776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344009" y="3328296"/>
            <a:ext cx="3800475" cy="2867025"/>
          </a:xfrm>
          <a:prstGeom prst="rect">
            <a:avLst/>
          </a:prstGeom>
        </p:spPr>
      </p:pic>
      <p:sp>
        <p:nvSpPr>
          <p:cNvPr id="2" name="Rectangle 1">
            <a:extLst>
              <a:ext uri="{FF2B5EF4-FFF2-40B4-BE49-F238E27FC236}">
                <a16:creationId xmlns:a16="http://schemas.microsoft.com/office/drawing/2014/main" id="{9B2753ED-E0B1-4462-A4A6-AEB3AADA6C43}"/>
              </a:ext>
            </a:extLst>
          </p:cNvPr>
          <p:cNvSpPr/>
          <p:nvPr/>
        </p:nvSpPr>
        <p:spPr>
          <a:xfrm>
            <a:off x="9581750" y="6405932"/>
            <a:ext cx="1803379" cy="338554"/>
          </a:xfrm>
          <a:prstGeom prst="rect">
            <a:avLst/>
          </a:prstGeom>
        </p:spPr>
        <p:txBody>
          <a:bodyPr wrap="none">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Tools &amp; templates</a:t>
            </a:r>
          </a:p>
        </p:txBody>
      </p:sp>
    </p:spTree>
    <p:extLst>
      <p:ext uri="{BB962C8B-B14F-4D97-AF65-F5344CB8AC3E}">
        <p14:creationId xmlns:p14="http://schemas.microsoft.com/office/powerpoint/2010/main" val="28670694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a:extLst>
              <a:ext uri="{FF2B5EF4-FFF2-40B4-BE49-F238E27FC236}">
                <a16:creationId xmlns:a16="http://schemas.microsoft.com/office/drawing/2014/main" id="{6772EB69-2965-416E-9EB0-A38DBD852D5F}"/>
              </a:ext>
            </a:extLst>
          </p:cNvPr>
          <p:cNvSpPr/>
          <p:nvPr/>
        </p:nvSpPr>
        <p:spPr>
          <a:xfrm>
            <a:off x="331200" y="1296000"/>
            <a:ext cx="10341350" cy="1323439"/>
          </a:xfrm>
          <a:prstGeom prst="rect">
            <a:avLst/>
          </a:prstGeom>
        </p:spPr>
        <p:txBody>
          <a:bodyPr wrap="square">
            <a:spAutoFit/>
          </a:bodyPr>
          <a:lstStyle/>
          <a:p>
            <a:r>
              <a:rPr lang="en-GB" sz="1600" dirty="0">
                <a:solidFill>
                  <a:srgbClr val="485E6D"/>
                </a:solidFill>
                <a:latin typeface="Arial"/>
                <a:cs typeface="Arial"/>
              </a:rPr>
              <a:t>The main tools and templates that you will use during the planning and design stage are listed below, along with some key guides to help you plan your project ready for implementation.</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Further tools, templates and guides can be found in our Tools &amp; Resources page on the website: </a:t>
            </a:r>
            <a:r>
              <a:rPr lang="fr-FR" sz="1600" dirty="0">
                <a:latin typeface="Arial" panose="020B0604020202020204" pitchFamily="34" charset="0"/>
                <a:cs typeface="Arial" panose="020B0604020202020204" pitchFamily="34" charset="0"/>
                <a:hlinkClick r:id="rId2"/>
              </a:rPr>
              <a:t>Transformation – Our Dorset ICS Transformation</a:t>
            </a:r>
            <a:endParaRPr lang="en-GB" sz="1600" dirty="0">
              <a:solidFill>
                <a:srgbClr val="485E6D"/>
              </a:solidFill>
              <a:latin typeface="Arial" panose="020B0604020202020204" pitchFamily="34" charset="0"/>
              <a:cs typeface="Arial" panose="020B0604020202020204" pitchFamily="34" charset="0"/>
            </a:endParaRPr>
          </a:p>
        </p:txBody>
      </p:sp>
      <p:grpSp>
        <p:nvGrpSpPr>
          <p:cNvPr id="106" name="Group 105">
            <a:extLst>
              <a:ext uri="{FF2B5EF4-FFF2-40B4-BE49-F238E27FC236}">
                <a16:creationId xmlns:a16="http://schemas.microsoft.com/office/drawing/2014/main" id="{92D292B1-8532-4EB5-8324-CF1084D6A186}"/>
              </a:ext>
            </a:extLst>
          </p:cNvPr>
          <p:cNvGrpSpPr/>
          <p:nvPr/>
        </p:nvGrpSpPr>
        <p:grpSpPr>
          <a:xfrm>
            <a:off x="1435446" y="2600747"/>
            <a:ext cx="4307616" cy="3296384"/>
            <a:chOff x="487134" y="941985"/>
            <a:chExt cx="3987572" cy="2863646"/>
          </a:xfrm>
        </p:grpSpPr>
        <p:sp>
          <p:nvSpPr>
            <p:cNvPr id="107" name="Rounded Rectangle 22">
              <a:extLst>
                <a:ext uri="{FF2B5EF4-FFF2-40B4-BE49-F238E27FC236}">
                  <a16:creationId xmlns:a16="http://schemas.microsoft.com/office/drawing/2014/main" id="{384DDF8A-1C08-42C6-93B5-906CEA9513BC}"/>
                </a:ext>
              </a:extLst>
            </p:cNvPr>
            <p:cNvSpPr>
              <a:spLocks/>
            </p:cNvSpPr>
            <p:nvPr/>
          </p:nvSpPr>
          <p:spPr bwMode="auto">
            <a:xfrm flipH="1">
              <a:off x="653110" y="1487931"/>
              <a:ext cx="3730766" cy="2317700"/>
            </a:xfrm>
            <a:prstGeom prst="roundRect">
              <a:avLst>
                <a:gd name="adj" fmla="val 6883"/>
              </a:avLst>
            </a:prstGeom>
            <a:solidFill>
              <a:srgbClr val="FFFFFF"/>
            </a:solidFill>
            <a:ln w="31750" cap="flat" cmpd="sng" algn="ctr">
              <a:solidFill>
                <a:srgbClr val="00B050"/>
              </a:solidFill>
              <a:prstDash val="sysDot"/>
              <a:miter lim="400000"/>
              <a:headEnd type="none" w="med" len="med"/>
              <a:tailEnd type="none" w="med" len="med"/>
            </a:ln>
            <a:effectLst/>
          </p:spPr>
          <p:txBody>
            <a:bodyPr wrap="square" lIns="38100" tIns="38100" rIns="38100" bIns="38100" anchor="ctr">
              <a:spAutoFit/>
            </a:bodyPr>
            <a:lstStyle/>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US" altLang="en-US" sz="2000" b="0" i="0" u="none" strike="noStrike" kern="1200" cap="none" spc="0" normalizeH="0" baseline="0" noProof="0" dirty="0">
                <a:ln>
                  <a:noFill/>
                </a:ln>
                <a:solidFill>
                  <a:srgbClr val="724E90"/>
                </a:solidFill>
                <a:effectLst/>
                <a:uLnTx/>
                <a:uFillTx/>
                <a:latin typeface="Poppins" charset="0"/>
                <a:sym typeface="Poppins" charset="0"/>
              </a:endParaRPr>
            </a:p>
          </p:txBody>
        </p:sp>
        <p:sp>
          <p:nvSpPr>
            <p:cNvPr id="108" name="TextBox 107">
              <a:extLst>
                <a:ext uri="{FF2B5EF4-FFF2-40B4-BE49-F238E27FC236}">
                  <a16:creationId xmlns:a16="http://schemas.microsoft.com/office/drawing/2014/main" id="{6B0F3948-5553-4EA5-B5A8-277F0362F9F5}"/>
                </a:ext>
              </a:extLst>
            </p:cNvPr>
            <p:cNvSpPr txBox="1"/>
            <p:nvPr/>
          </p:nvSpPr>
          <p:spPr>
            <a:xfrm>
              <a:off x="510835" y="997575"/>
              <a:ext cx="3873041" cy="418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sz="2400" b="1" dirty="0">
                  <a:ln w="0"/>
                  <a:solidFill>
                    <a:srgbClr val="00B050"/>
                  </a:solidFill>
                  <a:latin typeface="Arial" panose="020B0604020202020204" pitchFamily="34" charset="0"/>
                  <a:cs typeface="Arial" panose="020B0604020202020204" pitchFamily="34" charset="0"/>
                  <a:sym typeface="Lato Black"/>
                </a:rPr>
                <a:t>Tools &amp; Templates</a:t>
              </a:r>
            </a:p>
          </p:txBody>
        </p:sp>
        <p:pic>
          <p:nvPicPr>
            <p:cNvPr id="109" name="Graphic 108" descr="Mining tools">
              <a:hlinkClick r:id="rId3" tooltip="Tools &amp; Templates"/>
              <a:extLst>
                <a:ext uri="{FF2B5EF4-FFF2-40B4-BE49-F238E27FC236}">
                  <a16:creationId xmlns:a16="http://schemas.microsoft.com/office/drawing/2014/main" id="{2CE6B954-5777-4C00-A97B-79DFE068EA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7134" y="941985"/>
              <a:ext cx="550572" cy="540000"/>
            </a:xfrm>
            <a:prstGeom prst="rect">
              <a:avLst/>
            </a:prstGeom>
          </p:spPr>
        </p:pic>
        <p:sp>
          <p:nvSpPr>
            <p:cNvPr id="110" name="TextBox 109">
              <a:extLst>
                <a:ext uri="{FF2B5EF4-FFF2-40B4-BE49-F238E27FC236}">
                  <a16:creationId xmlns:a16="http://schemas.microsoft.com/office/drawing/2014/main" id="{BE9FD756-70FB-4B29-8543-2274FB342631}"/>
                </a:ext>
              </a:extLst>
            </p:cNvPr>
            <p:cNvSpPr txBox="1"/>
            <p:nvPr/>
          </p:nvSpPr>
          <p:spPr>
            <a:xfrm>
              <a:off x="743940" y="1568535"/>
              <a:ext cx="3730766" cy="1363600"/>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solidFill>
                    <a:srgbClr val="475C6D"/>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Requirements Gathering (MoSCoW)</a:t>
              </a:r>
              <a:endParaRPr lang="en-US" sz="1600"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7"/>
                </a:rPr>
                <a:t>Impact Assessment - DPIA</a:t>
              </a:r>
              <a:endParaRPr lang="en-GB" sz="1600"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600" dirty="0">
                  <a:solidFill>
                    <a:srgbClr val="475C6D"/>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Benefits Template</a:t>
              </a:r>
              <a:endParaRPr lang="en-US" sz="1600"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dirty="0">
                  <a:latin typeface="Arial" panose="020B0604020202020204" pitchFamily="34" charset="0"/>
                  <a:hlinkClick r:id="rId9"/>
                </a:rPr>
                <a:t>Gantt Planning, Schedule and Milestones </a:t>
              </a:r>
              <a:endParaRPr lang="en-GB" sz="1600" b="0" i="0" u="none" strike="noStrike" dirty="0">
                <a:effectLst/>
                <a:latin typeface="Arial" panose="020B0604020202020204" pitchFamily="34" charset="0"/>
              </a:endParaRPr>
            </a:p>
            <a:p>
              <a:pPr marL="285750" indent="-285750">
                <a:buFont typeface="Wingdings" panose="05000000000000000000" pitchFamily="2" charset="2"/>
                <a:buChar char="Ø"/>
              </a:pPr>
              <a:r>
                <a:rPr lang="en-GB" sz="1600" dirty="0">
                  <a:latin typeface="Arial" panose="020B0604020202020204" pitchFamily="34" charset="0"/>
                  <a:hlinkClick r:id="rId10"/>
                </a:rPr>
                <a:t>BPV Options Appraisal</a:t>
              </a:r>
              <a:endParaRPr lang="en-GB" dirty="0">
                <a:latin typeface="Arial" panose="020B0604020202020204" pitchFamily="34" charset="0"/>
              </a:endParaRPr>
            </a:p>
          </p:txBody>
        </p:sp>
      </p:grpSp>
      <p:grpSp>
        <p:nvGrpSpPr>
          <p:cNvPr id="111" name="Group 110">
            <a:extLst>
              <a:ext uri="{FF2B5EF4-FFF2-40B4-BE49-F238E27FC236}">
                <a16:creationId xmlns:a16="http://schemas.microsoft.com/office/drawing/2014/main" id="{F1EFA01D-6EE8-4C5A-8C56-B92FF995B11E}"/>
              </a:ext>
            </a:extLst>
          </p:cNvPr>
          <p:cNvGrpSpPr/>
          <p:nvPr/>
        </p:nvGrpSpPr>
        <p:grpSpPr>
          <a:xfrm>
            <a:off x="6470818" y="2636832"/>
            <a:ext cx="3885877" cy="3292368"/>
            <a:chOff x="7020626" y="1237670"/>
            <a:chExt cx="3885877" cy="3292368"/>
          </a:xfrm>
        </p:grpSpPr>
        <p:grpSp>
          <p:nvGrpSpPr>
            <p:cNvPr id="112" name="Group 111">
              <a:extLst>
                <a:ext uri="{FF2B5EF4-FFF2-40B4-BE49-F238E27FC236}">
                  <a16:creationId xmlns:a16="http://schemas.microsoft.com/office/drawing/2014/main" id="{52AC3DF7-7F1B-4E62-A5BF-6FD6604F6649}"/>
                </a:ext>
              </a:extLst>
            </p:cNvPr>
            <p:cNvGrpSpPr/>
            <p:nvPr/>
          </p:nvGrpSpPr>
          <p:grpSpPr>
            <a:xfrm>
              <a:off x="7020626" y="1265577"/>
              <a:ext cx="3885877" cy="3264461"/>
              <a:chOff x="351130" y="1022168"/>
              <a:chExt cx="3885877" cy="3264461"/>
            </a:xfrm>
          </p:grpSpPr>
          <p:sp>
            <p:nvSpPr>
              <p:cNvPr id="114" name="Rounded Rectangle 22">
                <a:extLst>
                  <a:ext uri="{FF2B5EF4-FFF2-40B4-BE49-F238E27FC236}">
                    <a16:creationId xmlns:a16="http://schemas.microsoft.com/office/drawing/2014/main" id="{B6939333-2E24-4261-AEEF-139175413425}"/>
                  </a:ext>
                </a:extLst>
              </p:cNvPr>
              <p:cNvSpPr>
                <a:spLocks/>
              </p:cNvSpPr>
              <p:nvPr/>
            </p:nvSpPr>
            <p:spPr bwMode="auto">
              <a:xfrm flipH="1">
                <a:off x="351130" y="1586629"/>
                <a:ext cx="3771670" cy="2700000"/>
              </a:xfrm>
              <a:prstGeom prst="roundRect">
                <a:avLst>
                  <a:gd name="adj" fmla="val 6883"/>
                </a:avLst>
              </a:prstGeom>
              <a:solidFill>
                <a:srgbClr val="FFFFFF"/>
              </a:solidFill>
              <a:ln w="31750" cap="flat" cmpd="sng" algn="ctr">
                <a:solidFill>
                  <a:srgbClr val="00B050"/>
                </a:solidFill>
                <a:prstDash val="sysDot"/>
                <a:miter lim="400000"/>
                <a:headEnd type="none" w="med" len="med"/>
                <a:tailEnd type="none" w="med" len="med"/>
              </a:ln>
              <a:effectLst/>
            </p:spPr>
            <p:txBody>
              <a:bodyPr wrap="square" lIns="38100" tIns="38100" rIns="38100" bIns="38100" anchor="ctr">
                <a:spAutoFit/>
              </a:bodyPr>
              <a:lstStyle/>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US" altLang="en-US" sz="2000" b="0" i="0" u="none" strike="noStrike" kern="1200" cap="none" spc="0" normalizeH="0" baseline="0" noProof="0" dirty="0">
                  <a:ln>
                    <a:noFill/>
                  </a:ln>
                  <a:solidFill>
                    <a:srgbClr val="724E90"/>
                  </a:solidFill>
                  <a:effectLst/>
                  <a:uLnTx/>
                  <a:uFillTx/>
                  <a:latin typeface="Poppins" charset="0"/>
                  <a:sym typeface="Poppins" charset="0"/>
                </a:endParaRPr>
              </a:p>
            </p:txBody>
          </p:sp>
          <p:sp>
            <p:nvSpPr>
              <p:cNvPr id="115" name="TextBox 114">
                <a:extLst>
                  <a:ext uri="{FF2B5EF4-FFF2-40B4-BE49-F238E27FC236}">
                    <a16:creationId xmlns:a16="http://schemas.microsoft.com/office/drawing/2014/main" id="{43E2933B-CBAB-409C-95EB-0E809EF0BCD3}"/>
                  </a:ext>
                </a:extLst>
              </p:cNvPr>
              <p:cNvSpPr txBox="1"/>
              <p:nvPr/>
            </p:nvSpPr>
            <p:spPr>
              <a:xfrm>
                <a:off x="363966" y="1022168"/>
                <a:ext cx="387304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sz="2400" b="1" dirty="0">
                    <a:ln w="0"/>
                    <a:solidFill>
                      <a:srgbClr val="00B050"/>
                    </a:solidFill>
                    <a:latin typeface="Arial" panose="020B0604020202020204" pitchFamily="34" charset="0"/>
                    <a:cs typeface="Arial" panose="020B0604020202020204" pitchFamily="34" charset="0"/>
                    <a:sym typeface="Lato Black"/>
                  </a:rPr>
                  <a:t>Guidance</a:t>
                </a:r>
              </a:p>
            </p:txBody>
          </p:sp>
          <p:sp>
            <p:nvSpPr>
              <p:cNvPr id="116" name="TextBox 115">
                <a:extLst>
                  <a:ext uri="{FF2B5EF4-FFF2-40B4-BE49-F238E27FC236}">
                    <a16:creationId xmlns:a16="http://schemas.microsoft.com/office/drawing/2014/main" id="{FB664313-309F-4064-8470-F10A4FAE992E}"/>
                  </a:ext>
                </a:extLst>
              </p:cNvPr>
              <p:cNvSpPr txBox="1"/>
              <p:nvPr/>
            </p:nvSpPr>
            <p:spPr>
              <a:xfrm>
                <a:off x="443240" y="1777429"/>
                <a:ext cx="3730766" cy="1107996"/>
              </a:xfrm>
              <a:prstGeom prst="rect">
                <a:avLst/>
              </a:prstGeom>
              <a:noFill/>
            </p:spPr>
            <p:txBody>
              <a:bodyPr wrap="square" rtlCol="0">
                <a:spAutoFit/>
              </a:bodyPr>
              <a:lstStyle/>
              <a:p>
                <a:pPr marL="285750" indent="-285750">
                  <a:buFont typeface="Wingdings" panose="05000000000000000000" pitchFamily="2" charset="2"/>
                  <a:buChar char="Ø"/>
                </a:pPr>
                <a:r>
                  <a:rPr lang="en-GB" sz="1600" b="0" i="0" u="none" strike="noStrike" dirty="0">
                    <a:effectLst/>
                    <a:latin typeface="Arial" panose="020B0604020202020204" pitchFamily="34" charset="0"/>
                    <a:hlinkClick r:id="rId11"/>
                  </a:rPr>
                  <a:t>Impact Assessment – DPIA Guidance</a:t>
                </a:r>
                <a:endParaRPr lang="en-US" sz="1600" dirty="0">
                  <a:solidFill>
                    <a:srgbClr val="00B050"/>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600" dirty="0">
                  <a:solidFill>
                    <a:srgbClr val="00B050"/>
                  </a:solidFill>
                  <a:latin typeface="Arial" panose="020B0604020202020204" pitchFamily="34" charset="0"/>
                  <a:cs typeface="Arial" panose="020B0604020202020204" pitchFamily="34" charset="0"/>
                </a:endParaRPr>
              </a:p>
              <a:p>
                <a:endParaRPr lang="en-GB" dirty="0">
                  <a:latin typeface="Arial" panose="020B0604020202020204" pitchFamily="34" charset="0"/>
                </a:endParaRPr>
              </a:p>
            </p:txBody>
          </p:sp>
        </p:grpSp>
        <p:pic>
          <p:nvPicPr>
            <p:cNvPr id="113" name="Graphic 112" descr="Classroom">
              <a:hlinkClick r:id="rId12" tooltip="Training &amp; Development "/>
              <a:extLst>
                <a:ext uri="{FF2B5EF4-FFF2-40B4-BE49-F238E27FC236}">
                  <a16:creationId xmlns:a16="http://schemas.microsoft.com/office/drawing/2014/main" id="{79F92969-93FB-44B1-9CC8-A2ADBF1D5E4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020626" y="1237670"/>
              <a:ext cx="550572" cy="540000"/>
            </a:xfrm>
            <a:prstGeom prst="rect">
              <a:avLst/>
            </a:prstGeom>
          </p:spPr>
        </p:pic>
      </p:grpSp>
      <p:sp>
        <p:nvSpPr>
          <p:cNvPr id="85" name="TextBox 84">
            <a:extLst>
              <a:ext uri="{FF2B5EF4-FFF2-40B4-BE49-F238E27FC236}">
                <a16:creationId xmlns:a16="http://schemas.microsoft.com/office/drawing/2014/main" id="{75AC2790-AA3B-4FD9-8448-E6FCF35829C6}"/>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Planning &amp; Design Tools &amp; Templates</a:t>
            </a:r>
          </a:p>
        </p:txBody>
      </p:sp>
      <p:pic>
        <p:nvPicPr>
          <p:cNvPr id="123" name="Wheel">
            <a:extLst>
              <a:ext uri="{FF2B5EF4-FFF2-40B4-BE49-F238E27FC236}">
                <a16:creationId xmlns:a16="http://schemas.microsoft.com/office/drawing/2014/main" id="{1F8D7F93-8EC1-4E35-9C62-3A8268B28A1B}"/>
              </a:ext>
            </a:extLst>
          </p:cNvPr>
          <p:cNvPicPr>
            <a:picLocks noChangeAspect="1"/>
          </p:cNvPicPr>
          <p:nvPr/>
        </p:nvPicPr>
        <p:blipFill rotWithShape="1">
          <a:blip r:embed="rId15">
            <a:clrChange>
              <a:clrFrom>
                <a:srgbClr val="FFFFFF"/>
              </a:clrFrom>
              <a:clrTo>
                <a:srgbClr val="FFFFFF">
                  <a:alpha val="0"/>
                </a:srgbClr>
              </a:clrTo>
            </a:clrChange>
            <a:extLst>
              <a:ext uri="{BEBA8EAE-BF5A-486C-A8C5-ECC9F3942E4B}">
                <a14:imgProps xmlns:a14="http://schemas.microsoft.com/office/drawing/2010/main">
                  <a14:imgLayer r:embed="rId16">
                    <a14:imgEffect>
                      <a14:saturation sat="0"/>
                    </a14:imgEffect>
                  </a14:imgLayer>
                </a14:imgProps>
              </a:ext>
            </a:extLst>
          </a:blip>
          <a:srcRect l="7678" t="18964"/>
          <a:stretch/>
        </p:blipFill>
        <p:spPr>
          <a:xfrm>
            <a:off x="7344009" y="6355223"/>
            <a:ext cx="580791" cy="525571"/>
          </a:xfrm>
          <a:prstGeom prst="rect">
            <a:avLst/>
          </a:prstGeom>
        </p:spPr>
      </p:pic>
      <p:sp>
        <p:nvSpPr>
          <p:cNvPr id="16" name="TextBox 15">
            <a:extLst>
              <a:ext uri="{FF2B5EF4-FFF2-40B4-BE49-F238E27FC236}">
                <a16:creationId xmlns:a16="http://schemas.microsoft.com/office/drawing/2014/main" id="{306547CC-0C1B-4D0B-B57B-0A70E4DE7D3F}"/>
              </a:ext>
            </a:extLst>
          </p:cNvPr>
          <p:cNvSpPr txBox="1"/>
          <p:nvPr/>
        </p:nvSpPr>
        <p:spPr>
          <a:xfrm>
            <a:off x="641684" y="6448731"/>
            <a:ext cx="213360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Introduction to stage</a:t>
            </a:r>
          </a:p>
        </p:txBody>
      </p:sp>
      <p:sp>
        <p:nvSpPr>
          <p:cNvPr id="2" name="Rectangle 1">
            <a:extLst>
              <a:ext uri="{FF2B5EF4-FFF2-40B4-BE49-F238E27FC236}">
                <a16:creationId xmlns:a16="http://schemas.microsoft.com/office/drawing/2014/main" id="{D18798EE-3CF9-4529-A913-7197EE1F5E58}"/>
              </a:ext>
            </a:extLst>
          </p:cNvPr>
          <p:cNvSpPr/>
          <p:nvPr/>
        </p:nvSpPr>
        <p:spPr>
          <a:xfrm>
            <a:off x="9362722" y="6417953"/>
            <a:ext cx="2180405" cy="338554"/>
          </a:xfrm>
          <a:prstGeom prst="rect">
            <a:avLst/>
          </a:prstGeom>
        </p:spPr>
        <p:txBody>
          <a:bodyPr wrap="none">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Planning for the stage</a:t>
            </a:r>
          </a:p>
        </p:txBody>
      </p:sp>
    </p:spTree>
    <p:extLst>
      <p:ext uri="{BB962C8B-B14F-4D97-AF65-F5344CB8AC3E}">
        <p14:creationId xmlns:p14="http://schemas.microsoft.com/office/powerpoint/2010/main" val="3783607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B4394FA9-DB36-4785-96A5-C7121312A0BA}"/>
              </a:ext>
            </a:extLst>
          </p:cNvPr>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91975" y="2365503"/>
            <a:ext cx="3695910" cy="2509909"/>
          </a:xfrm>
          <a:prstGeom prst="rect">
            <a:avLst/>
          </a:prstGeom>
        </p:spPr>
      </p:pic>
      <p:sp>
        <p:nvSpPr>
          <p:cNvPr id="63" name="Rectangle: Rounded Corners 62">
            <a:extLst>
              <a:ext uri="{FF2B5EF4-FFF2-40B4-BE49-F238E27FC236}">
                <a16:creationId xmlns:a16="http://schemas.microsoft.com/office/drawing/2014/main" id="{34C706B3-691F-4C38-8370-3A311572A1E7}"/>
              </a:ext>
            </a:extLst>
          </p:cNvPr>
          <p:cNvSpPr/>
          <p:nvPr/>
        </p:nvSpPr>
        <p:spPr>
          <a:xfrm>
            <a:off x="3538222" y="5446656"/>
            <a:ext cx="7611574" cy="741556"/>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pPr lvl="1"/>
            <a:r>
              <a:rPr lang="en-GB" sz="1400" dirty="0">
                <a:solidFill>
                  <a:srgbClr val="485E6D"/>
                </a:solidFill>
                <a:latin typeface="Arial" panose="020B0604020202020204" pitchFamily="34" charset="0"/>
                <a:cs typeface="Arial" panose="020B0604020202020204" pitchFamily="34" charset="0"/>
              </a:rPr>
              <a:t>Helpful Tip </a:t>
            </a:r>
            <a:r>
              <a:rPr lang="en-GB" sz="1400" b="1" dirty="0">
                <a:solidFill>
                  <a:srgbClr val="485E6D"/>
                </a:solidFill>
                <a:latin typeface="Arial" panose="020B0604020202020204" pitchFamily="34" charset="0"/>
                <a:cs typeface="Arial" panose="020B0604020202020204" pitchFamily="34" charset="0"/>
              </a:rPr>
              <a:t>Sustainability planning </a:t>
            </a:r>
            <a:r>
              <a:rPr lang="en-GB" sz="1400" dirty="0">
                <a:solidFill>
                  <a:srgbClr val="485E6D"/>
                </a:solidFill>
                <a:latin typeface="Arial" panose="020B0604020202020204" pitchFamily="34" charset="0"/>
                <a:cs typeface="Arial" panose="020B0604020202020204" pitchFamily="34" charset="0"/>
              </a:rPr>
              <a:t>could include environmental, financial and social </a:t>
            </a:r>
          </a:p>
          <a:p>
            <a:pPr lvl="1" algn="just"/>
            <a:r>
              <a:rPr lang="en-GB" sz="1400" dirty="0">
                <a:solidFill>
                  <a:srgbClr val="485E6D"/>
                </a:solidFill>
                <a:latin typeface="Arial" panose="020B0604020202020204" pitchFamily="34" charset="0"/>
                <a:cs typeface="Arial" panose="020B0604020202020204" pitchFamily="34" charset="0"/>
              </a:rPr>
              <a:t>impact. The Sustainable Development Management Plan (SDMP) workbook in the </a:t>
            </a:r>
          </a:p>
          <a:p>
            <a:pPr lvl="1"/>
            <a:r>
              <a:rPr lang="en-GB" sz="1400" dirty="0">
                <a:solidFill>
                  <a:srgbClr val="485E6D"/>
                </a:solidFill>
                <a:latin typeface="Arial" panose="020B0604020202020204" pitchFamily="34" charset="0"/>
                <a:cs typeface="Arial" panose="020B0604020202020204" pitchFamily="34" charset="0"/>
              </a:rPr>
              <a:t>tools and templates library will provide more </a:t>
            </a:r>
            <a:r>
              <a:rPr lang="en-GB" sz="1400" dirty="0">
                <a:solidFill>
                  <a:srgbClr val="485D6F"/>
                </a:solidFill>
                <a:latin typeface="Arial" panose="020B0604020202020204" pitchFamily="34" charset="0"/>
                <a:cs typeface="Arial" panose="020B0604020202020204" pitchFamily="34" charset="0"/>
              </a:rPr>
              <a:t>guidance on this.</a:t>
            </a:r>
            <a:endParaRPr lang="en-GB" sz="1400" dirty="0">
              <a:solidFill>
                <a:schemeClr val="tx2">
                  <a:lumMod val="75000"/>
                </a:schemeClr>
              </a:solidFill>
              <a:latin typeface="Arial" panose="020B0604020202020204" pitchFamily="34" charset="0"/>
              <a:cs typeface="Arial" panose="020B0604020202020204" pitchFamily="34" charset="0"/>
            </a:endParaRPr>
          </a:p>
        </p:txBody>
      </p:sp>
      <p:pic>
        <p:nvPicPr>
          <p:cNvPr id="64" name="Picture 63">
            <a:extLst>
              <a:ext uri="{FF2B5EF4-FFF2-40B4-BE49-F238E27FC236}">
                <a16:creationId xmlns:a16="http://schemas.microsoft.com/office/drawing/2014/main" id="{88F20258-59F8-4064-A969-A8E08F71E9CE}"/>
              </a:ext>
            </a:extLst>
          </p:cNvPr>
          <p:cNvPicPr/>
          <p:nvPr/>
        </p:nvPicPr>
        <p:blipFill>
          <a:blip r:embed="rId4">
            <a:extLst>
              <a:ext uri="{28A0092B-C50C-407E-A947-70E740481C1C}">
                <a14:useLocalDpi xmlns:a14="http://schemas.microsoft.com/office/drawing/2010/main" val="0"/>
              </a:ext>
            </a:extLst>
          </a:blip>
          <a:srcRect/>
          <a:stretch/>
        </p:blipFill>
        <p:spPr>
          <a:xfrm>
            <a:off x="10918210" y="5296699"/>
            <a:ext cx="1032387" cy="1058524"/>
          </a:xfrm>
          <a:prstGeom prst="rect">
            <a:avLst/>
          </a:prstGeom>
          <a:ln>
            <a:noFill/>
          </a:ln>
          <a:effectLst>
            <a:outerShdw blurRad="50800" dist="38100" dir="5400000" algn="t" rotWithShape="0">
              <a:prstClr val="black">
                <a:alpha val="40000"/>
              </a:prstClr>
            </a:outerShdw>
          </a:effectLst>
        </p:spPr>
      </p:pic>
      <p:sp>
        <p:nvSpPr>
          <p:cNvPr id="128" name="Rectangle 127">
            <a:extLst>
              <a:ext uri="{FF2B5EF4-FFF2-40B4-BE49-F238E27FC236}">
                <a16:creationId xmlns:a16="http://schemas.microsoft.com/office/drawing/2014/main" id="{A4198829-D627-45F7-849B-90CAFF9F457B}"/>
              </a:ext>
            </a:extLst>
          </p:cNvPr>
          <p:cNvSpPr/>
          <p:nvPr/>
        </p:nvSpPr>
        <p:spPr>
          <a:xfrm>
            <a:off x="331200" y="1296000"/>
            <a:ext cx="10587010" cy="2800767"/>
          </a:xfrm>
          <a:prstGeom prst="rect">
            <a:avLst/>
          </a:prstGeom>
        </p:spPr>
        <p:txBody>
          <a:bodyPr wrap="square">
            <a:spAutoFit/>
          </a:bodyPr>
          <a:lstStyle/>
          <a:p>
            <a:r>
              <a:rPr lang="en-GB" sz="1600" dirty="0">
                <a:solidFill>
                  <a:srgbClr val="485D6F"/>
                </a:solidFill>
                <a:latin typeface="Arial" panose="020B0604020202020204" pitchFamily="34" charset="0"/>
                <a:cs typeface="Arial" panose="020B0604020202020204" pitchFamily="34" charset="0"/>
              </a:rPr>
              <a:t>Preparing for the planning stage is ensuring that you have everything you need in order to succeed with your project. </a:t>
            </a: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The main components of planning are:</a:t>
            </a:r>
            <a:endParaRPr lang="en-GB" sz="1600" dirty="0">
              <a:solidFill>
                <a:srgbClr val="71FFB1"/>
              </a:solidFill>
              <a:latin typeface="Arial" panose="020B0604020202020204" pitchFamily="34" charset="0"/>
              <a:cs typeface="Arial" panose="020B0604020202020204" pitchFamily="34" charset="0"/>
            </a:endParaRPr>
          </a:p>
          <a:p>
            <a:r>
              <a:rPr lang="en-GB" sz="1600" dirty="0">
                <a:solidFill>
                  <a:srgbClr val="71FFB1"/>
                </a:solidFill>
                <a:latin typeface="Arial" panose="020B0604020202020204" pitchFamily="34" charset="0"/>
                <a:cs typeface="Arial" panose="020B0604020202020204" pitchFamily="34" charset="0"/>
              </a:rPr>
              <a:t>.</a:t>
            </a:r>
            <a:r>
              <a:rPr lang="en-GB" sz="1600" dirty="0">
                <a:solidFill>
                  <a:srgbClr val="485D6F"/>
                </a:solidFill>
                <a:latin typeface="Arial" panose="020B0604020202020204" pitchFamily="34" charset="0"/>
                <a:cs typeface="Arial" panose="020B0604020202020204" pitchFamily="34" charset="0"/>
              </a:rPr>
              <a:t> </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Preparation of the project tasks and schedule</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Defining what resources will be needed and when</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Maintaining the risk register</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Updating the communication plan</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Undertaking impact assessments </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Sustainability planning</a:t>
            </a:r>
            <a:endParaRPr lang="en-GB" sz="1600" dirty="0">
              <a:latin typeface="Arial" panose="020B0604020202020204" pitchFamily="34" charset="0"/>
              <a:cs typeface="Arial" panose="020B0604020202020204" pitchFamily="34" charset="0"/>
            </a:endParaRPr>
          </a:p>
        </p:txBody>
      </p:sp>
      <p:sp>
        <p:nvSpPr>
          <p:cNvPr id="180" name="TextBox 179">
            <a:extLst>
              <a:ext uri="{FF2B5EF4-FFF2-40B4-BE49-F238E27FC236}">
                <a16:creationId xmlns:a16="http://schemas.microsoft.com/office/drawing/2014/main" id="{BD318EAD-03A6-4531-9A1C-227B22844920}"/>
              </a:ext>
            </a:extLst>
          </p:cNvPr>
          <p:cNvSpPr txBox="1"/>
          <p:nvPr/>
        </p:nvSpPr>
        <p:spPr>
          <a:xfrm>
            <a:off x="331200" y="558000"/>
            <a:ext cx="664761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Preparing for the Planning &amp; Design Stage</a:t>
            </a:r>
          </a:p>
        </p:txBody>
      </p:sp>
      <p:pic>
        <p:nvPicPr>
          <p:cNvPr id="181" name="Wheel">
            <a:extLst>
              <a:ext uri="{FF2B5EF4-FFF2-40B4-BE49-F238E27FC236}">
                <a16:creationId xmlns:a16="http://schemas.microsoft.com/office/drawing/2014/main" id="{7C0E7D2B-E144-4BB5-A5E3-4CC7B66DA8EF}"/>
              </a:ext>
            </a:extLst>
          </p:cNvPr>
          <p:cNvPicPr>
            <a:picLocks noChangeAspect="1"/>
          </p:cNvPicPr>
          <p:nvPr/>
        </p:nvPicPr>
        <p:blipFill rotWithShape="1">
          <a:blip r:embed="rId5">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2" name="TextBox 51">
            <a:extLst>
              <a:ext uri="{FF2B5EF4-FFF2-40B4-BE49-F238E27FC236}">
                <a16:creationId xmlns:a16="http://schemas.microsoft.com/office/drawing/2014/main" id="{C723D32B-57E1-4863-8F7B-C1176E869764}"/>
              </a:ext>
            </a:extLst>
          </p:cNvPr>
          <p:cNvSpPr txBox="1"/>
          <p:nvPr/>
        </p:nvSpPr>
        <p:spPr>
          <a:xfrm>
            <a:off x="641684" y="6448731"/>
            <a:ext cx="213360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Tools &amp; templates</a:t>
            </a:r>
          </a:p>
        </p:txBody>
      </p:sp>
      <p:sp>
        <p:nvSpPr>
          <p:cNvPr id="54" name="Click box">
            <a:extLst>
              <a:ext uri="{FF2B5EF4-FFF2-40B4-BE49-F238E27FC236}">
                <a16:creationId xmlns:a16="http://schemas.microsoft.com/office/drawing/2014/main" id="{071B097B-97F4-4314-B24C-4E2ED3FD359A}"/>
              </a:ext>
            </a:extLst>
          </p:cNvPr>
          <p:cNvSpPr txBox="1"/>
          <p:nvPr/>
        </p:nvSpPr>
        <p:spPr>
          <a:xfrm>
            <a:off x="331200" y="4567635"/>
            <a:ext cx="2899843" cy="307777"/>
          </a:xfrm>
          <a:prstGeom prst="rect">
            <a:avLst/>
          </a:prstGeom>
          <a:solidFill>
            <a:srgbClr val="00B050"/>
          </a:solidFill>
          <a:ln w="28575">
            <a:noFill/>
          </a:ln>
          <a:scene3d>
            <a:camera prst="orthographicFront"/>
            <a:lightRig rig="threePt" dir="t"/>
          </a:scene3d>
          <a:sp3d>
            <a:bevelT prst="angle"/>
          </a:sp3d>
        </p:spPr>
        <p:txBody>
          <a:bodyPr wrap="square" rtlCol="0" anchor="t">
            <a:spAutoFit/>
          </a:bodyPr>
          <a:lstStyle/>
          <a:p>
            <a:r>
              <a:rPr lang="en-GB" sz="1400" b="1" dirty="0">
                <a:solidFill>
                  <a:schemeClr val="bg1"/>
                </a:solidFill>
                <a:latin typeface="Arial"/>
                <a:cs typeface="Arial"/>
              </a:rPr>
              <a:t>Types of Impact Assessments</a:t>
            </a:r>
            <a:endParaRPr lang="en-US" sz="1400" b="1" dirty="0">
              <a:solidFill>
                <a:schemeClr val="bg1"/>
              </a:solidFill>
              <a:latin typeface="Arial" panose="020B0604020202020204" pitchFamily="34" charset="0"/>
            </a:endParaRPr>
          </a:p>
        </p:txBody>
      </p:sp>
      <p:grpSp>
        <p:nvGrpSpPr>
          <p:cNvPr id="3" name="Group 2">
            <a:extLst>
              <a:ext uri="{FF2B5EF4-FFF2-40B4-BE49-F238E27FC236}">
                <a16:creationId xmlns:a16="http://schemas.microsoft.com/office/drawing/2014/main" id="{FB2C1E2C-F712-4896-84D9-4DFBE270A287}"/>
              </a:ext>
            </a:extLst>
          </p:cNvPr>
          <p:cNvGrpSpPr/>
          <p:nvPr/>
        </p:nvGrpSpPr>
        <p:grpSpPr>
          <a:xfrm>
            <a:off x="6156960" y="7097350"/>
            <a:ext cx="2962580" cy="2618814"/>
            <a:chOff x="8221648" y="1882976"/>
            <a:chExt cx="2962580" cy="2618814"/>
          </a:xfrm>
        </p:grpSpPr>
        <p:sp>
          <p:nvSpPr>
            <p:cNvPr id="66" name="Rectangle: Rounded Corners 65">
              <a:extLst>
                <a:ext uri="{FF2B5EF4-FFF2-40B4-BE49-F238E27FC236}">
                  <a16:creationId xmlns:a16="http://schemas.microsoft.com/office/drawing/2014/main" id="{FEBDA48E-0FA5-49C9-A9E1-2EAD846E8DC9}"/>
                </a:ext>
              </a:extLst>
            </p:cNvPr>
            <p:cNvSpPr/>
            <p:nvPr/>
          </p:nvSpPr>
          <p:spPr>
            <a:xfrm>
              <a:off x="8221648" y="4207592"/>
              <a:ext cx="2962580" cy="294198"/>
            </a:xfrm>
            <a:prstGeom prst="roundRect">
              <a:avLst/>
            </a:prstGeom>
            <a:solidFill>
              <a:srgbClr val="3D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Quality management &amp; assurance</a:t>
              </a:r>
            </a:p>
          </p:txBody>
        </p:sp>
        <p:sp>
          <p:nvSpPr>
            <p:cNvPr id="67" name="Rectangle: Rounded Corners 66">
              <a:extLst>
                <a:ext uri="{FF2B5EF4-FFF2-40B4-BE49-F238E27FC236}">
                  <a16:creationId xmlns:a16="http://schemas.microsoft.com/office/drawing/2014/main" id="{2257875C-C2E4-4769-9FAC-766B305A880E}"/>
                </a:ext>
              </a:extLst>
            </p:cNvPr>
            <p:cNvSpPr/>
            <p:nvPr/>
          </p:nvSpPr>
          <p:spPr>
            <a:xfrm>
              <a:off x="8221648" y="1882976"/>
              <a:ext cx="2962580" cy="294198"/>
            </a:xfrm>
            <a:prstGeom prst="roundRect">
              <a:avLst/>
            </a:prstGeom>
            <a:solidFill>
              <a:srgbClr val="44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Leadership &amp; team management</a:t>
              </a:r>
            </a:p>
          </p:txBody>
        </p:sp>
        <p:sp>
          <p:nvSpPr>
            <p:cNvPr id="68" name="Rectangle: Rounded Corners 67">
              <a:extLst>
                <a:ext uri="{FF2B5EF4-FFF2-40B4-BE49-F238E27FC236}">
                  <a16:creationId xmlns:a16="http://schemas.microsoft.com/office/drawing/2014/main" id="{CAD51E81-574D-496F-A9F5-BA4A92ED3851}"/>
                </a:ext>
              </a:extLst>
            </p:cNvPr>
            <p:cNvSpPr/>
            <p:nvPr/>
          </p:nvSpPr>
          <p:spPr>
            <a:xfrm>
              <a:off x="8221648" y="2214847"/>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69" name="Rectangle: Rounded Corners 68">
              <a:extLst>
                <a:ext uri="{FF2B5EF4-FFF2-40B4-BE49-F238E27FC236}">
                  <a16:creationId xmlns:a16="http://schemas.microsoft.com/office/drawing/2014/main" id="{E7883864-88ED-4159-93C2-D29ED9C5A694}"/>
                </a:ext>
              </a:extLst>
            </p:cNvPr>
            <p:cNvSpPr/>
            <p:nvPr/>
          </p:nvSpPr>
          <p:spPr>
            <a:xfrm>
              <a:off x="8221648" y="2552380"/>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70" name="Rectangle: Rounded Corners 69">
              <a:extLst>
                <a:ext uri="{FF2B5EF4-FFF2-40B4-BE49-F238E27FC236}">
                  <a16:creationId xmlns:a16="http://schemas.microsoft.com/office/drawing/2014/main" id="{EF361271-A2D4-406D-A87E-7F24E7073FA3}"/>
                </a:ext>
              </a:extLst>
            </p:cNvPr>
            <p:cNvSpPr/>
            <p:nvPr/>
          </p:nvSpPr>
          <p:spPr>
            <a:xfrm>
              <a:off x="8221648" y="2884251"/>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71" name="Rectangle: Rounded Corners 70">
              <a:extLst>
                <a:ext uri="{FF2B5EF4-FFF2-40B4-BE49-F238E27FC236}">
                  <a16:creationId xmlns:a16="http://schemas.microsoft.com/office/drawing/2014/main" id="{87406802-16BF-4DB1-A88B-607EF0C0A412}"/>
                </a:ext>
              </a:extLst>
            </p:cNvPr>
            <p:cNvSpPr/>
            <p:nvPr/>
          </p:nvSpPr>
          <p:spPr>
            <a:xfrm>
              <a:off x="8221648" y="3211906"/>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72" name="Rectangle: Rounded Corners 71">
              <a:extLst>
                <a:ext uri="{FF2B5EF4-FFF2-40B4-BE49-F238E27FC236}">
                  <a16:creationId xmlns:a16="http://schemas.microsoft.com/office/drawing/2014/main" id="{1AC6382D-097E-4B64-AF92-0855F5FC6F0C}"/>
                </a:ext>
              </a:extLst>
            </p:cNvPr>
            <p:cNvSpPr/>
            <p:nvPr/>
          </p:nvSpPr>
          <p:spPr>
            <a:xfrm>
              <a:off x="8221648" y="3544256"/>
              <a:ext cx="2962580" cy="294198"/>
            </a:xfrm>
            <a:prstGeom prst="roundRect">
              <a:avLst/>
            </a:prstGeom>
            <a:solidFill>
              <a:srgbClr val="E21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Risk &amp; issue management</a:t>
              </a:r>
            </a:p>
          </p:txBody>
        </p:sp>
        <p:sp>
          <p:nvSpPr>
            <p:cNvPr id="73" name="Rectangle: Rounded Corners 72">
              <a:extLst>
                <a:ext uri="{FF2B5EF4-FFF2-40B4-BE49-F238E27FC236}">
                  <a16:creationId xmlns:a16="http://schemas.microsoft.com/office/drawing/2014/main" id="{DF464360-5E7D-4FCE-87C5-A840225CD4D0}"/>
                </a:ext>
              </a:extLst>
            </p:cNvPr>
            <p:cNvSpPr/>
            <p:nvPr/>
          </p:nvSpPr>
          <p:spPr>
            <a:xfrm>
              <a:off x="8221648" y="3876127"/>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grpSp>
      <p:sp>
        <p:nvSpPr>
          <p:cNvPr id="75" name="TextBox 74">
            <a:extLst>
              <a:ext uri="{FF2B5EF4-FFF2-40B4-BE49-F238E27FC236}">
                <a16:creationId xmlns:a16="http://schemas.microsoft.com/office/drawing/2014/main" id="{E00E9A4E-AECF-4BDF-9785-85A3821DB959}"/>
              </a:ext>
            </a:extLst>
          </p:cNvPr>
          <p:cNvSpPr txBox="1"/>
          <p:nvPr/>
        </p:nvSpPr>
        <p:spPr>
          <a:xfrm>
            <a:off x="9355015" y="6413211"/>
            <a:ext cx="244777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Solutions development</a:t>
            </a:r>
          </a:p>
        </p:txBody>
      </p:sp>
      <p:pic>
        <p:nvPicPr>
          <p:cNvPr id="28" name="Picture 6" descr="Pointer Cursor PNG Icon (2) - PNG Repo Free PNG Icons">
            <a:extLst>
              <a:ext uri="{FF2B5EF4-FFF2-40B4-BE49-F238E27FC236}">
                <a16:creationId xmlns:a16="http://schemas.microsoft.com/office/drawing/2014/main" id="{13340072-3F28-46C7-8344-9F712CBE6C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795974">
            <a:off x="3022060" y="4555592"/>
            <a:ext cx="417964" cy="417964"/>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Impact assess">
            <a:extLst>
              <a:ext uri="{FF2B5EF4-FFF2-40B4-BE49-F238E27FC236}">
                <a16:creationId xmlns:a16="http://schemas.microsoft.com/office/drawing/2014/main" id="{C85E99ED-ADA1-4084-AE0E-1263A350E655}"/>
              </a:ext>
            </a:extLst>
          </p:cNvPr>
          <p:cNvGrpSpPr/>
          <p:nvPr/>
        </p:nvGrpSpPr>
        <p:grpSpPr>
          <a:xfrm>
            <a:off x="6480368" y="2354034"/>
            <a:ext cx="3919123" cy="2746377"/>
            <a:chOff x="3079096" y="2243828"/>
            <a:chExt cx="3919123" cy="2929655"/>
          </a:xfrm>
        </p:grpSpPr>
        <p:grpSp>
          <p:nvGrpSpPr>
            <p:cNvPr id="57" name="Group 56">
              <a:extLst>
                <a:ext uri="{FF2B5EF4-FFF2-40B4-BE49-F238E27FC236}">
                  <a16:creationId xmlns:a16="http://schemas.microsoft.com/office/drawing/2014/main" id="{6DBEE0E3-6112-40E7-BC4B-85038DFE7D15}"/>
                </a:ext>
              </a:extLst>
            </p:cNvPr>
            <p:cNvGrpSpPr/>
            <p:nvPr/>
          </p:nvGrpSpPr>
          <p:grpSpPr>
            <a:xfrm>
              <a:off x="3079096" y="2243828"/>
              <a:ext cx="3919123" cy="2929655"/>
              <a:chOff x="2553147" y="2178895"/>
              <a:chExt cx="3919123" cy="2929655"/>
            </a:xfrm>
          </p:grpSpPr>
          <p:grpSp>
            <p:nvGrpSpPr>
              <p:cNvPr id="59" name="Group 58">
                <a:extLst>
                  <a:ext uri="{FF2B5EF4-FFF2-40B4-BE49-F238E27FC236}">
                    <a16:creationId xmlns:a16="http://schemas.microsoft.com/office/drawing/2014/main" id="{EE3A695B-7557-405F-9A06-CF86BD5E6C5E}"/>
                  </a:ext>
                </a:extLst>
              </p:cNvPr>
              <p:cNvGrpSpPr/>
              <p:nvPr/>
            </p:nvGrpSpPr>
            <p:grpSpPr>
              <a:xfrm>
                <a:off x="2553147" y="2178895"/>
                <a:ext cx="3919123" cy="2929655"/>
                <a:chOff x="2662074" y="2212825"/>
                <a:chExt cx="3919123" cy="2929655"/>
              </a:xfrm>
            </p:grpSpPr>
            <p:sp>
              <p:nvSpPr>
                <p:cNvPr id="61" name="Rectangle 128">
                  <a:extLst>
                    <a:ext uri="{FF2B5EF4-FFF2-40B4-BE49-F238E27FC236}">
                      <a16:creationId xmlns:a16="http://schemas.microsoft.com/office/drawing/2014/main" id="{CEEC24B3-08BA-433F-B620-E070F0589339}"/>
                    </a:ext>
                  </a:extLst>
                </p:cNvPr>
                <p:cNvSpPr/>
                <p:nvPr/>
              </p:nvSpPr>
              <p:spPr>
                <a:xfrm>
                  <a:off x="2662074" y="2288847"/>
                  <a:ext cx="3887636" cy="2853633"/>
                </a:xfrm>
                <a:prstGeom prst="roundRect">
                  <a:avLst>
                    <a:gd name="adj" fmla="val 4550"/>
                  </a:avLst>
                </a:prstGeom>
                <a:solidFill>
                  <a:schemeClr val="accent6">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 name="TextBox 61">
                  <a:extLst>
                    <a:ext uri="{FF2B5EF4-FFF2-40B4-BE49-F238E27FC236}">
                      <a16:creationId xmlns:a16="http://schemas.microsoft.com/office/drawing/2014/main" id="{6BC870EB-22BF-4946-BDD2-ABE7C258C8E2}"/>
                    </a:ext>
                  </a:extLst>
                </p:cNvPr>
                <p:cNvSpPr txBox="1"/>
                <p:nvPr/>
              </p:nvSpPr>
              <p:spPr>
                <a:xfrm>
                  <a:off x="2662783" y="2212825"/>
                  <a:ext cx="3918414" cy="363243"/>
                </a:xfrm>
                <a:prstGeom prst="roundRect">
                  <a:avLst/>
                </a:prstGeom>
                <a:solidFill>
                  <a:srgbClr val="00B050"/>
                </a:solidFill>
                <a:ln w="28575">
                  <a:solidFill>
                    <a:schemeClr val="bg1"/>
                  </a:solidFill>
                </a:ln>
              </p:spPr>
              <p:txBody>
                <a:bodyPr wrap="square" rtlCol="0" anchor="ctr" anchorCtr="0">
                  <a:spAutoFit/>
                </a:bodyPr>
                <a:lstStyle/>
                <a:p>
                  <a:r>
                    <a:rPr lang="en-GB" sz="1400" b="1" dirty="0">
                      <a:solidFill>
                        <a:schemeClr val="bg1"/>
                      </a:solidFill>
                      <a:latin typeface="Arial"/>
                      <a:cs typeface="Arial"/>
                    </a:rPr>
                    <a:t>Impact Assessments</a:t>
                  </a:r>
                  <a:endParaRPr lang="en-US" b="1" dirty="0">
                    <a:solidFill>
                      <a:schemeClr val="bg1"/>
                    </a:solidFill>
                    <a:latin typeface="Arial" panose="020B0604020202020204" pitchFamily="34" charset="0"/>
                  </a:endParaRPr>
                </a:p>
              </p:txBody>
            </p:sp>
          </p:grpSp>
          <p:sp>
            <p:nvSpPr>
              <p:cNvPr id="60" name="Rectangle: Rounded Corners 59">
                <a:extLst>
                  <a:ext uri="{FF2B5EF4-FFF2-40B4-BE49-F238E27FC236}">
                    <a16:creationId xmlns:a16="http://schemas.microsoft.com/office/drawing/2014/main" id="{85E7CD87-3E0E-4BE1-91B6-4D8D649406BA}"/>
                  </a:ext>
                </a:extLst>
              </p:cNvPr>
              <p:cNvSpPr/>
              <p:nvPr/>
            </p:nvSpPr>
            <p:spPr>
              <a:xfrm>
                <a:off x="2769060" y="2606707"/>
                <a:ext cx="3573669" cy="2310072"/>
              </a:xfrm>
              <a:prstGeom prst="roundRect">
                <a:avLst/>
              </a:prstGeom>
              <a:solidFill>
                <a:srgbClr val="00B050">
                  <a:alpha val="2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GB" sz="1400" dirty="0">
                    <a:solidFill>
                      <a:srgbClr val="485D6F"/>
                    </a:solidFill>
                    <a:latin typeface="Arial" panose="020B0604020202020204" pitchFamily="34" charset="0"/>
                    <a:cs typeface="Arial" panose="020B0604020202020204" pitchFamily="34" charset="0"/>
                  </a:rPr>
                  <a:t>Equality Impact Assessment (EIA)</a:t>
                </a:r>
              </a:p>
              <a:p>
                <a:pPr marL="285750" indent="-285750">
                  <a:buFont typeface="Wingdings" panose="05000000000000000000" pitchFamily="2" charset="2"/>
                  <a:buChar char="Ø"/>
                </a:pPr>
                <a:r>
                  <a:rPr lang="en-GB" sz="1400" dirty="0">
                    <a:solidFill>
                      <a:srgbClr val="485D6F"/>
                    </a:solidFill>
                    <a:latin typeface="Arial" panose="020B0604020202020204" pitchFamily="34" charset="0"/>
                    <a:cs typeface="Arial" panose="020B0604020202020204" pitchFamily="34" charset="0"/>
                  </a:rPr>
                  <a:t>Data Privacy Impact Assessment (DPIA)</a:t>
                </a:r>
              </a:p>
              <a:p>
                <a:pPr marL="285750" indent="-285750">
                  <a:buFont typeface="Wingdings" panose="05000000000000000000" pitchFamily="2" charset="2"/>
                  <a:buChar char="Ø"/>
                </a:pPr>
                <a:r>
                  <a:rPr lang="en-GB" sz="1400" dirty="0">
                    <a:solidFill>
                      <a:srgbClr val="485D6F"/>
                    </a:solidFill>
                    <a:latin typeface="Arial" panose="020B0604020202020204" pitchFamily="34" charset="0"/>
                    <a:cs typeface="Arial" panose="020B0604020202020204" pitchFamily="34" charset="0"/>
                  </a:rPr>
                  <a:t>System / Quality Impact Assessment (SQIA/QIA)</a:t>
                </a:r>
              </a:p>
              <a:p>
                <a:pPr marL="285750" indent="-285750">
                  <a:buFont typeface="Wingdings" panose="05000000000000000000" pitchFamily="2" charset="2"/>
                  <a:buChar char="Ø"/>
                </a:pPr>
                <a:endParaRPr lang="en-GB" sz="1400" dirty="0">
                  <a:solidFill>
                    <a:srgbClr val="485D6F"/>
                  </a:solidFill>
                  <a:latin typeface="Arial" panose="020B0604020202020204" pitchFamily="34" charset="0"/>
                  <a:cs typeface="Arial" panose="020B0604020202020204" pitchFamily="34" charset="0"/>
                </a:endParaRPr>
              </a:p>
              <a:p>
                <a:r>
                  <a:rPr lang="en-GB" sz="1400" dirty="0">
                    <a:solidFill>
                      <a:srgbClr val="485D6F"/>
                    </a:solidFill>
                    <a:latin typeface="Arial" panose="020B0604020202020204" pitchFamily="34" charset="0"/>
                    <a:cs typeface="Arial" panose="020B0604020202020204" pitchFamily="34" charset="0"/>
                  </a:rPr>
                  <a:t>More information and guidance on these </a:t>
                </a:r>
                <a:r>
                  <a:rPr lang="en-GB" sz="1400" dirty="0">
                    <a:solidFill>
                      <a:srgbClr val="485E6D"/>
                    </a:solidFill>
                    <a:latin typeface="Arial" panose="020B0604020202020204" pitchFamily="34" charset="0"/>
                    <a:cs typeface="Arial" panose="020B0604020202020204" pitchFamily="34" charset="0"/>
                  </a:rPr>
                  <a:t>can be found in our Tools &amp; Resources page on the website: </a:t>
                </a:r>
                <a:r>
                  <a:rPr lang="fr-FR" sz="1400" dirty="0">
                    <a:latin typeface="Arial" panose="020B0604020202020204" pitchFamily="34" charset="0"/>
                    <a:cs typeface="Arial" panose="020B0604020202020204" pitchFamily="34" charset="0"/>
                    <a:hlinkClick r:id="rId7"/>
                  </a:rPr>
                  <a:t>Transformation – Our Dorset ICS Transformation</a:t>
                </a:r>
                <a:endParaRPr lang="en-GB" sz="1400" dirty="0">
                  <a:solidFill>
                    <a:srgbClr val="485D6F"/>
                  </a:solidFill>
                  <a:latin typeface="Arial" panose="020B0604020202020204" pitchFamily="34" charset="0"/>
                  <a:cs typeface="Arial" panose="020B0604020202020204" pitchFamily="34" charset="0"/>
                </a:endParaRPr>
              </a:p>
            </p:txBody>
          </p:sp>
        </p:grpSp>
        <p:pic>
          <p:nvPicPr>
            <p:cNvPr id="58" name="Graphic 57" descr="Close">
              <a:extLst>
                <a:ext uri="{FF2B5EF4-FFF2-40B4-BE49-F238E27FC236}">
                  <a16:creationId xmlns:a16="http://schemas.microsoft.com/office/drawing/2014/main" id="{43A2E765-C683-4332-B79A-EF568EA083F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80991" y="2347273"/>
              <a:ext cx="170196" cy="170196"/>
            </a:xfrm>
            <a:prstGeom prst="roundRect">
              <a:avLst/>
            </a:prstGeom>
          </p:spPr>
        </p:pic>
      </p:grpSp>
    </p:spTree>
    <p:extLst>
      <p:ext uri="{BB962C8B-B14F-4D97-AF65-F5344CB8AC3E}">
        <p14:creationId xmlns:p14="http://schemas.microsoft.com/office/powerpoint/2010/main" val="31053695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1"/>
                    </p:tgtEl>
                  </p:cond>
                </p:stCondLst>
                <p:endSync evt="end" delay="0">
                  <p:rtn val="all"/>
                </p:endSync>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9167E-6 -4.44444E-6 L -0.00143 -0.50416 " pathEditMode="relative" rAng="0" ptsTypes="AA">
                                      <p:cBhvr>
                                        <p:cTn id="6" dur="2000" fill="hold"/>
                                        <p:tgtEl>
                                          <p:spTgt spid="3"/>
                                        </p:tgtEl>
                                        <p:attrNameLst>
                                          <p:attrName>ppt_x</p:attrName>
                                          <p:attrName>ppt_y</p:attrName>
                                        </p:attrNameLst>
                                      </p:cBhvr>
                                      <p:rCtr x="-78" y="-2520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143 -0.50416 L -2.08333E-6 -3.7037E-6 " pathEditMode="relative" rAng="0" ptsTypes="AA">
                                      <p:cBhvr>
                                        <p:cTn id="10" dur="2000" fill="hold"/>
                                        <p:tgtEl>
                                          <p:spTgt spid="3"/>
                                        </p:tgtEl>
                                        <p:attrNameLst>
                                          <p:attrName>ppt_x</p:attrName>
                                          <p:attrName>ppt_y</p:attrName>
                                        </p:attrNameLst>
                                      </p:cBhvr>
                                      <p:rCtr x="65" y="25347"/>
                                    </p:animMotion>
                                  </p:childTnLst>
                                </p:cTn>
                              </p:par>
                            </p:childTnLst>
                          </p:cTn>
                        </p:par>
                      </p:childTnLst>
                    </p:cTn>
                  </p:par>
                </p:childTnLst>
              </p:cTn>
              <p:nextCondLst>
                <p:cond evt="onClick" delay="0">
                  <p:tgtEl>
                    <p:spTgt spid="181"/>
                  </p:tgtEl>
                </p:cond>
              </p:nextCondLst>
            </p:seq>
            <p:seq concurrent="1" nextAc="seek">
              <p:cTn id="11" restart="whenNotActive" fill="hold" evtFilter="cancelBubble" nodeType="interactiveSeq">
                <p:stCondLst>
                  <p:cond evt="onClick" delay="0">
                    <p:tgtEl>
                      <p:spTgt spid="54"/>
                    </p:tgtEl>
                  </p:cond>
                </p:stCondLst>
                <p:endSync evt="end" delay="0">
                  <p:rtn val="all"/>
                </p:endSync>
                <p:childTnLst>
                  <p:par>
                    <p:cTn id="12" fill="hold">
                      <p:stCondLst>
                        <p:cond delay="0"/>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1000"/>
                                        <p:tgtEl>
                                          <p:spTgt spid="56"/>
                                        </p:tgtEl>
                                      </p:cBhvr>
                                    </p:animEffect>
                                    <p:anim calcmode="lin" valueType="num">
                                      <p:cBhvr>
                                        <p:cTn id="17" dur="1000" fill="hold"/>
                                        <p:tgtEl>
                                          <p:spTgt spid="56"/>
                                        </p:tgtEl>
                                        <p:attrNameLst>
                                          <p:attrName>ppt_x</p:attrName>
                                        </p:attrNameLst>
                                      </p:cBhvr>
                                      <p:tavLst>
                                        <p:tav tm="0">
                                          <p:val>
                                            <p:strVal val="#ppt_x"/>
                                          </p:val>
                                        </p:tav>
                                        <p:tav tm="100000">
                                          <p:val>
                                            <p:strVal val="#ppt_x"/>
                                          </p:val>
                                        </p:tav>
                                      </p:tavLst>
                                    </p:anim>
                                    <p:anim calcmode="lin" valueType="num">
                                      <p:cBhvr>
                                        <p:cTn id="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4"/>
                  </p:tgtEl>
                </p:cond>
              </p:nextCondLst>
            </p:seq>
            <p:seq concurrent="1" nextAc="seek">
              <p:cTn id="19" restart="whenNotActive" fill="hold" evtFilter="cancelBubble" nodeType="interactiveSeq">
                <p:stCondLst>
                  <p:cond evt="onClick" delay="0">
                    <p:tgtEl>
                      <p:spTgt spid="56"/>
                    </p:tgtEl>
                  </p:cond>
                </p:stCondLst>
                <p:endSync evt="end" delay="0">
                  <p:rtn val="all"/>
                </p:endSync>
                <p:childTnLst>
                  <p:par>
                    <p:cTn id="20" fill="hold">
                      <p:stCondLst>
                        <p:cond delay="0"/>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56"/>
                                        </p:tgtEl>
                                        <p:attrNameLst>
                                          <p:attrName>ppt_x</p:attrName>
                                        </p:attrNameLst>
                                      </p:cBhvr>
                                      <p:tavLst>
                                        <p:tav tm="0">
                                          <p:val>
                                            <p:strVal val="ppt_x"/>
                                          </p:val>
                                        </p:tav>
                                        <p:tav tm="100000">
                                          <p:val>
                                            <p:strVal val="ppt_x"/>
                                          </p:val>
                                        </p:tav>
                                      </p:tavLst>
                                    </p:anim>
                                    <p:anim calcmode="lin" valueType="num">
                                      <p:cBhvr additive="base">
                                        <p:cTn id="24" dur="500"/>
                                        <p:tgtEl>
                                          <p:spTgt spid="56"/>
                                        </p:tgtEl>
                                        <p:attrNameLst>
                                          <p:attrName>ppt_y</p:attrName>
                                        </p:attrNameLst>
                                      </p:cBhvr>
                                      <p:tavLst>
                                        <p:tav tm="0">
                                          <p:val>
                                            <p:strVal val="ppt_y"/>
                                          </p:val>
                                        </p:tav>
                                        <p:tav tm="100000">
                                          <p:val>
                                            <p:strVal val="1+ppt_h/2"/>
                                          </p:val>
                                        </p:tav>
                                      </p:tavLst>
                                    </p:anim>
                                    <p:set>
                                      <p:cBhvr>
                                        <p:cTn id="25"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504800" y="1504558"/>
            <a:ext cx="6256617" cy="4839102"/>
            <a:chOff x="5898776" y="1497519"/>
            <a:chExt cx="6256617" cy="4839102"/>
          </a:xfrm>
        </p:grpSpPr>
        <p:grpSp>
          <p:nvGrpSpPr>
            <p:cNvPr id="11" name="Group 10"/>
            <p:cNvGrpSpPr/>
            <p:nvPr/>
          </p:nvGrpSpPr>
          <p:grpSpPr>
            <a:xfrm>
              <a:off x="5898776" y="1497519"/>
              <a:ext cx="6256617" cy="4839102"/>
              <a:chOff x="6587570" y="2030257"/>
              <a:chExt cx="5567823" cy="4306363"/>
            </a:xfrm>
          </p:grpSpPr>
          <p:pic>
            <p:nvPicPr>
              <p:cNvPr id="1028" name="Picture 4" descr="Free Roadmap Cliparts, Download Free Clip Art, Free Clip Art 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7570" y="2030257"/>
                <a:ext cx="5567823" cy="4306363"/>
              </a:xfrm>
              <a:prstGeom prst="rect">
                <a:avLst/>
              </a:prstGeom>
              <a:noFill/>
              <a:extLst>
                <a:ext uri="{909E8E84-426E-40DD-AFC4-6F175D3DCCD1}">
                  <a14:hiddenFill xmlns:a14="http://schemas.microsoft.com/office/drawing/2010/main">
                    <a:solidFill>
                      <a:srgbClr val="FFFFFF"/>
                    </a:solidFill>
                  </a14:hiddenFill>
                </a:ext>
              </a:extLst>
            </p:spPr>
          </p:pic>
          <p:pic>
            <p:nvPicPr>
              <p:cNvPr id="128" name="Graphic 127" descr="Marke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90301" y="5439749"/>
                <a:ext cx="787886" cy="761540"/>
              </a:xfrm>
              <a:prstGeom prst="rect">
                <a:avLst/>
              </a:prstGeom>
            </p:spPr>
          </p:pic>
          <p:sp>
            <p:nvSpPr>
              <p:cNvPr id="129" name="TextBox 128"/>
              <p:cNvSpPr txBox="1"/>
              <p:nvPr/>
            </p:nvSpPr>
            <p:spPr>
              <a:xfrm>
                <a:off x="6866542" y="5723242"/>
                <a:ext cx="1525210" cy="465618"/>
              </a:xfrm>
              <a:prstGeom prst="rect">
                <a:avLst/>
              </a:prstGeom>
              <a:noFill/>
            </p:spPr>
            <p:txBody>
              <a:bodyPr wrap="square" rtlCol="0">
                <a:spAutoFit/>
              </a:bodyPr>
              <a:lstStyle/>
              <a:p>
                <a:r>
                  <a:rPr lang="en-GB" sz="1400" b="1" dirty="0">
                    <a:solidFill>
                      <a:srgbClr val="007635"/>
                    </a:solidFill>
                    <a:latin typeface="Arial" panose="020B0604020202020204" pitchFamily="34" charset="0"/>
                    <a:cs typeface="Arial" panose="020B0604020202020204" pitchFamily="34" charset="0"/>
                  </a:rPr>
                  <a:t>Define Requirements</a:t>
                </a:r>
              </a:p>
            </p:txBody>
          </p:sp>
          <p:pic>
            <p:nvPicPr>
              <p:cNvPr id="130" name="Graphic 129" descr="Marke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95763" y="4361980"/>
                <a:ext cx="787886" cy="761540"/>
              </a:xfrm>
              <a:prstGeom prst="rect">
                <a:avLst/>
              </a:prstGeom>
            </p:spPr>
          </p:pic>
          <p:sp>
            <p:nvSpPr>
              <p:cNvPr id="131" name="TextBox 130"/>
              <p:cNvSpPr txBox="1"/>
              <p:nvPr/>
            </p:nvSpPr>
            <p:spPr>
              <a:xfrm>
                <a:off x="8261934" y="4557347"/>
                <a:ext cx="1500851" cy="465618"/>
              </a:xfrm>
              <a:prstGeom prst="rect">
                <a:avLst/>
              </a:prstGeom>
              <a:noFill/>
            </p:spPr>
            <p:txBody>
              <a:bodyPr wrap="square" rtlCol="0">
                <a:spAutoFit/>
              </a:bodyPr>
              <a:lstStyle/>
              <a:p>
                <a:r>
                  <a:rPr lang="en-GB" sz="1400" b="1" dirty="0">
                    <a:solidFill>
                      <a:srgbClr val="007635"/>
                    </a:solidFill>
                    <a:latin typeface="Arial" panose="020B0604020202020204" pitchFamily="34" charset="0"/>
                    <a:cs typeface="Arial" panose="020B0604020202020204" pitchFamily="34" charset="0"/>
                  </a:rPr>
                  <a:t>Research and Test Ideas</a:t>
                </a:r>
              </a:p>
            </p:txBody>
          </p:sp>
          <p:pic>
            <p:nvPicPr>
              <p:cNvPr id="132" name="Graphic 131" descr="Marke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99637" y="3313826"/>
                <a:ext cx="787886" cy="761540"/>
              </a:xfrm>
              <a:prstGeom prst="rect">
                <a:avLst/>
              </a:prstGeom>
            </p:spPr>
          </p:pic>
          <p:sp>
            <p:nvSpPr>
              <p:cNvPr id="133" name="TextBox 132"/>
              <p:cNvSpPr txBox="1"/>
              <p:nvPr/>
            </p:nvSpPr>
            <p:spPr>
              <a:xfrm>
                <a:off x="8284973" y="3450975"/>
                <a:ext cx="1298961" cy="465618"/>
              </a:xfrm>
              <a:prstGeom prst="rect">
                <a:avLst/>
              </a:prstGeom>
              <a:noFill/>
            </p:spPr>
            <p:txBody>
              <a:bodyPr wrap="square" rtlCol="0">
                <a:spAutoFit/>
              </a:bodyPr>
              <a:lstStyle/>
              <a:p>
                <a:r>
                  <a:rPr lang="en-GB" sz="1400" b="1" dirty="0">
                    <a:solidFill>
                      <a:srgbClr val="007635"/>
                    </a:solidFill>
                    <a:latin typeface="Arial" panose="020B0604020202020204" pitchFamily="34" charset="0"/>
                    <a:cs typeface="Arial" panose="020B0604020202020204" pitchFamily="34" charset="0"/>
                  </a:rPr>
                  <a:t>Solutions Development</a:t>
                </a:r>
              </a:p>
            </p:txBody>
          </p:sp>
          <p:sp>
            <p:nvSpPr>
              <p:cNvPr id="135" name="TextBox 134"/>
              <p:cNvSpPr txBox="1"/>
              <p:nvPr/>
            </p:nvSpPr>
            <p:spPr>
              <a:xfrm>
                <a:off x="10190905" y="2985616"/>
                <a:ext cx="1529295" cy="273894"/>
              </a:xfrm>
              <a:prstGeom prst="rect">
                <a:avLst/>
              </a:prstGeom>
              <a:noFill/>
            </p:spPr>
            <p:txBody>
              <a:bodyPr wrap="none" rtlCol="0">
                <a:spAutoFit/>
              </a:bodyPr>
              <a:lstStyle/>
              <a:p>
                <a:r>
                  <a:rPr lang="en-GB" sz="1400" b="1" dirty="0">
                    <a:solidFill>
                      <a:srgbClr val="007635"/>
                    </a:solidFill>
                    <a:latin typeface="Arial" panose="020B0604020202020204" pitchFamily="34" charset="0"/>
                    <a:cs typeface="Arial" panose="020B0604020202020204" pitchFamily="34" charset="0"/>
                  </a:rPr>
                  <a:t>Options Appraisal</a:t>
                </a:r>
              </a:p>
            </p:txBody>
          </p:sp>
          <p:pic>
            <p:nvPicPr>
              <p:cNvPr id="136" name="Graphic 135" descr="Marke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69733" y="2657150"/>
                <a:ext cx="787886" cy="761540"/>
              </a:xfrm>
              <a:prstGeom prst="rect">
                <a:avLst/>
              </a:prstGeom>
            </p:spPr>
          </p:pic>
        </p:grpSp>
        <p:sp>
          <p:nvSpPr>
            <p:cNvPr id="13" name="Oval 12"/>
            <p:cNvSpPr/>
            <p:nvPr/>
          </p:nvSpPr>
          <p:spPr>
            <a:xfrm>
              <a:off x="7467707" y="4316302"/>
              <a:ext cx="227626" cy="2276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38" name="Oval 137"/>
            <p:cNvSpPr/>
            <p:nvPr/>
          </p:nvSpPr>
          <p:spPr>
            <a:xfrm>
              <a:off x="7685792" y="5531509"/>
              <a:ext cx="227626" cy="2276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87" name="Oval 186"/>
            <p:cNvSpPr/>
            <p:nvPr/>
          </p:nvSpPr>
          <p:spPr>
            <a:xfrm>
              <a:off x="9158068" y="3137008"/>
              <a:ext cx="227626" cy="2276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88" name="Oval 187"/>
            <p:cNvSpPr/>
            <p:nvPr/>
          </p:nvSpPr>
          <p:spPr>
            <a:xfrm>
              <a:off x="9688863" y="2398420"/>
              <a:ext cx="227626" cy="2276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sp>
        <p:nvSpPr>
          <p:cNvPr id="118" name="Rectangle 117">
            <a:extLst>
              <a:ext uri="{FF2B5EF4-FFF2-40B4-BE49-F238E27FC236}">
                <a16:creationId xmlns:a16="http://schemas.microsoft.com/office/drawing/2014/main" id="{EAAB7D5D-1CDC-46D7-B2C6-95AA7873E9C9}"/>
              </a:ext>
            </a:extLst>
          </p:cNvPr>
          <p:cNvSpPr/>
          <p:nvPr/>
        </p:nvSpPr>
        <p:spPr>
          <a:xfrm>
            <a:off x="331200" y="1224000"/>
            <a:ext cx="6304242" cy="4031873"/>
          </a:xfrm>
          <a:prstGeom prst="rect">
            <a:avLst/>
          </a:prstGeom>
        </p:spPr>
        <p:txBody>
          <a:bodyPr wrap="square">
            <a:spAutoFit/>
          </a:bodyPr>
          <a:lstStyle/>
          <a:p>
            <a:r>
              <a:rPr lang="en-GB" sz="1600" dirty="0">
                <a:solidFill>
                  <a:srgbClr val="485D6F"/>
                </a:solidFill>
                <a:latin typeface="Arial" panose="020B0604020202020204" pitchFamily="34" charset="0"/>
                <a:cs typeface="Arial" panose="020B0604020202020204" pitchFamily="34" charset="0"/>
              </a:rPr>
              <a:t>Solutions development is the ability to determine the best means of satisfying requirements and explores the </a:t>
            </a:r>
            <a:r>
              <a:rPr lang="en-GB" sz="1600" b="1" dirty="0">
                <a:solidFill>
                  <a:srgbClr val="485D6F"/>
                </a:solidFill>
                <a:latin typeface="Arial" panose="020B0604020202020204" pitchFamily="34" charset="0"/>
                <a:cs typeface="Arial" panose="020B0604020202020204" pitchFamily="34" charset="0"/>
              </a:rPr>
              <a:t>different ways</a:t>
            </a:r>
            <a:r>
              <a:rPr lang="en-GB" sz="1600" dirty="0">
                <a:solidFill>
                  <a:srgbClr val="485D6F"/>
                </a:solidFill>
                <a:latin typeface="Arial" panose="020B0604020202020204" pitchFamily="34" charset="0"/>
                <a:cs typeface="Arial" panose="020B0604020202020204" pitchFamily="34" charset="0"/>
              </a:rPr>
              <a:t> to solve the problems identified in the previous activities.</a:t>
            </a: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This is done through gathering requirements from key stakeholders and identifying ways of meeting project objectives and producing the deliverables descriptions. </a:t>
            </a: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The outcome of this process is to:</a:t>
            </a:r>
          </a:p>
          <a:p>
            <a:endParaRPr lang="en-GB" sz="1600" dirty="0">
              <a:solidFill>
                <a:srgbClr val="485D6F"/>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Have several viable options to consider</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Discourage premature decisions</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Include ‘Do Nothing’ as one solution</a:t>
            </a:r>
          </a:p>
          <a:p>
            <a:pPr marL="285750" indent="-285750">
              <a:buFont typeface="Wingdings" panose="05000000000000000000" pitchFamily="2" charset="2"/>
              <a:buChar char="Ø"/>
            </a:pPr>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The solutions development guide explains </a:t>
            </a:r>
          </a:p>
          <a:p>
            <a:r>
              <a:rPr lang="en-GB" sz="1600" dirty="0">
                <a:solidFill>
                  <a:srgbClr val="485D6F"/>
                </a:solidFill>
                <a:latin typeface="Arial" panose="020B0604020202020204" pitchFamily="34" charset="0"/>
                <a:cs typeface="Arial" panose="020B0604020202020204" pitchFamily="34" charset="0"/>
              </a:rPr>
              <a:t>different techniques for doing this.</a:t>
            </a:r>
          </a:p>
        </p:txBody>
      </p:sp>
      <p:sp>
        <p:nvSpPr>
          <p:cNvPr id="205" name="TextBox 204">
            <a:extLst>
              <a:ext uri="{FF2B5EF4-FFF2-40B4-BE49-F238E27FC236}">
                <a16:creationId xmlns:a16="http://schemas.microsoft.com/office/drawing/2014/main" id="{5503D28D-7749-445A-BAAA-442F40BC7E47}"/>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Solutions Development</a:t>
            </a:r>
          </a:p>
        </p:txBody>
      </p:sp>
      <p:pic>
        <p:nvPicPr>
          <p:cNvPr id="206" name="Wheel">
            <a:extLst>
              <a:ext uri="{FF2B5EF4-FFF2-40B4-BE49-F238E27FC236}">
                <a16:creationId xmlns:a16="http://schemas.microsoft.com/office/drawing/2014/main" id="{6452B1DA-12DD-4F57-99E6-E815028EC8F0}"/>
              </a:ext>
            </a:extLst>
          </p:cNvPr>
          <p:cNvPicPr>
            <a:picLocks noChangeAspect="1"/>
          </p:cNvPicPr>
          <p:nvPr/>
        </p:nvPicPr>
        <p:blipFill rotWithShape="1">
          <a:blip r:embed="rId11">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67" name="TextBox 66">
            <a:extLst>
              <a:ext uri="{FF2B5EF4-FFF2-40B4-BE49-F238E27FC236}">
                <a16:creationId xmlns:a16="http://schemas.microsoft.com/office/drawing/2014/main" id="{AB908EEA-8C80-4ECD-8BAB-99F7297C86E6}"/>
              </a:ext>
            </a:extLst>
          </p:cNvPr>
          <p:cNvSpPr txBox="1"/>
          <p:nvPr/>
        </p:nvSpPr>
        <p:spPr>
          <a:xfrm>
            <a:off x="464234" y="6448731"/>
            <a:ext cx="231105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Preparing for planning</a:t>
            </a:r>
          </a:p>
        </p:txBody>
      </p:sp>
      <p:grpSp>
        <p:nvGrpSpPr>
          <p:cNvPr id="2" name="Group 1">
            <a:extLst>
              <a:ext uri="{FF2B5EF4-FFF2-40B4-BE49-F238E27FC236}">
                <a16:creationId xmlns:a16="http://schemas.microsoft.com/office/drawing/2014/main" id="{FD5B19BF-E691-4453-85D2-4876A371CBF9}"/>
              </a:ext>
            </a:extLst>
          </p:cNvPr>
          <p:cNvGrpSpPr/>
          <p:nvPr/>
        </p:nvGrpSpPr>
        <p:grpSpPr>
          <a:xfrm>
            <a:off x="6151818" y="6973357"/>
            <a:ext cx="2962580" cy="1958305"/>
            <a:chOff x="8221648" y="3206244"/>
            <a:chExt cx="2962580" cy="1958305"/>
          </a:xfrm>
        </p:grpSpPr>
        <p:sp>
          <p:nvSpPr>
            <p:cNvPr id="68" name="Rectangle: Rounded Corners 67">
              <a:extLst>
                <a:ext uri="{FF2B5EF4-FFF2-40B4-BE49-F238E27FC236}">
                  <a16:creationId xmlns:a16="http://schemas.microsoft.com/office/drawing/2014/main" id="{2C007F8C-03BF-4A9C-92BB-E5E1C0D998C0}"/>
                </a:ext>
              </a:extLst>
            </p:cNvPr>
            <p:cNvSpPr/>
            <p:nvPr/>
          </p:nvSpPr>
          <p:spPr>
            <a:xfrm>
              <a:off x="8221648" y="4870351"/>
              <a:ext cx="2962580" cy="294198"/>
            </a:xfrm>
            <a:prstGeom prst="roundRect">
              <a:avLst/>
            </a:prstGeom>
            <a:solidFill>
              <a:srgbClr val="3D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Quality management &amp; assurance</a:t>
              </a:r>
            </a:p>
          </p:txBody>
        </p:sp>
        <p:sp>
          <p:nvSpPr>
            <p:cNvPr id="69" name="Rectangle: Rounded Corners 68">
              <a:extLst>
                <a:ext uri="{FF2B5EF4-FFF2-40B4-BE49-F238E27FC236}">
                  <a16:creationId xmlns:a16="http://schemas.microsoft.com/office/drawing/2014/main" id="{31A95A81-A24E-4182-89DF-149C1C29B998}"/>
                </a:ext>
              </a:extLst>
            </p:cNvPr>
            <p:cNvSpPr/>
            <p:nvPr/>
          </p:nvSpPr>
          <p:spPr>
            <a:xfrm>
              <a:off x="8221648" y="3206244"/>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70" name="Rectangle: Rounded Corners 69">
              <a:extLst>
                <a:ext uri="{FF2B5EF4-FFF2-40B4-BE49-F238E27FC236}">
                  <a16:creationId xmlns:a16="http://schemas.microsoft.com/office/drawing/2014/main" id="{ADB5371E-0778-478B-B187-292CCC5DFF97}"/>
                </a:ext>
              </a:extLst>
            </p:cNvPr>
            <p:cNvSpPr/>
            <p:nvPr/>
          </p:nvSpPr>
          <p:spPr>
            <a:xfrm>
              <a:off x="8221648" y="3538115"/>
              <a:ext cx="2962580" cy="294198"/>
            </a:xfrm>
            <a:prstGeom prst="roundRect">
              <a:avLst/>
            </a:prstGeom>
            <a:solidFill>
              <a:srgbClr val="F2A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Conflict management</a:t>
              </a:r>
            </a:p>
          </p:txBody>
        </p:sp>
        <p:sp>
          <p:nvSpPr>
            <p:cNvPr id="71" name="Rectangle: Rounded Corners 70">
              <a:extLst>
                <a:ext uri="{FF2B5EF4-FFF2-40B4-BE49-F238E27FC236}">
                  <a16:creationId xmlns:a16="http://schemas.microsoft.com/office/drawing/2014/main" id="{2A30BEF6-4BB5-48E5-9AC6-CB41E173F734}"/>
                </a:ext>
              </a:extLst>
            </p:cNvPr>
            <p:cNvSpPr/>
            <p:nvPr/>
          </p:nvSpPr>
          <p:spPr>
            <a:xfrm>
              <a:off x="8221648" y="3869986"/>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72" name="Rectangle: Rounded Corners 71">
              <a:extLst>
                <a:ext uri="{FF2B5EF4-FFF2-40B4-BE49-F238E27FC236}">
                  <a16:creationId xmlns:a16="http://schemas.microsoft.com/office/drawing/2014/main" id="{45EEB6A4-CA71-444C-A67E-D703FBB7B2B3}"/>
                </a:ext>
              </a:extLst>
            </p:cNvPr>
            <p:cNvSpPr/>
            <p:nvPr/>
          </p:nvSpPr>
          <p:spPr>
            <a:xfrm>
              <a:off x="8221648" y="4203533"/>
              <a:ext cx="2962580" cy="294198"/>
            </a:xfrm>
            <a:prstGeom prst="roundRect">
              <a:avLst/>
            </a:prstGeom>
            <a:solidFill>
              <a:srgbClr val="EF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Scope management</a:t>
              </a:r>
            </a:p>
          </p:txBody>
        </p:sp>
        <p:sp>
          <p:nvSpPr>
            <p:cNvPr id="73" name="Rectangle: Rounded Corners 72">
              <a:extLst>
                <a:ext uri="{FF2B5EF4-FFF2-40B4-BE49-F238E27FC236}">
                  <a16:creationId xmlns:a16="http://schemas.microsoft.com/office/drawing/2014/main" id="{9B1BBFDD-D5B8-49F6-9347-D9157148A1F7}"/>
                </a:ext>
              </a:extLst>
            </p:cNvPr>
            <p:cNvSpPr/>
            <p:nvPr/>
          </p:nvSpPr>
          <p:spPr>
            <a:xfrm>
              <a:off x="8221648" y="4533728"/>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grpSp>
      <p:sp>
        <p:nvSpPr>
          <p:cNvPr id="75" name="TextBox 74">
            <a:extLst>
              <a:ext uri="{FF2B5EF4-FFF2-40B4-BE49-F238E27FC236}">
                <a16:creationId xmlns:a16="http://schemas.microsoft.com/office/drawing/2014/main" id="{848D025C-D665-4238-8E58-A051972E671E}"/>
              </a:ext>
            </a:extLst>
          </p:cNvPr>
          <p:cNvSpPr txBox="1"/>
          <p:nvPr/>
        </p:nvSpPr>
        <p:spPr>
          <a:xfrm>
            <a:off x="9694617" y="6448731"/>
            <a:ext cx="213360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Options appraisal</a:t>
            </a:r>
          </a:p>
        </p:txBody>
      </p:sp>
    </p:spTree>
    <p:extLst>
      <p:ext uri="{BB962C8B-B14F-4D97-AF65-F5344CB8AC3E}">
        <p14:creationId xmlns:p14="http://schemas.microsoft.com/office/powerpoint/2010/main" val="11700712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6"/>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7.40741E-7 L 0.00404 -0.39468 " pathEditMode="relative" rAng="0" ptsTypes="AA">
                                      <p:cBhvr>
                                        <p:cTn id="6" dur="2000" fill="hold"/>
                                        <p:tgtEl>
                                          <p:spTgt spid="2"/>
                                        </p:tgtEl>
                                        <p:attrNameLst>
                                          <p:attrName>ppt_x</p:attrName>
                                          <p:attrName>ppt_y</p:attrName>
                                        </p:attrNameLst>
                                      </p:cBhvr>
                                      <p:rCtr x="195" y="-1974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404 -0.39468 L 1.875E-6 -2.59259E-6 " pathEditMode="relative" rAng="0" ptsTypes="AA">
                                      <p:cBhvr>
                                        <p:cTn id="10" dur="2000" fill="hold"/>
                                        <p:tgtEl>
                                          <p:spTgt spid="2"/>
                                        </p:tgtEl>
                                        <p:attrNameLst>
                                          <p:attrName>ppt_x</p:attrName>
                                          <p:attrName>ppt_y</p:attrName>
                                        </p:attrNameLst>
                                      </p:cBhvr>
                                      <p:rCtr x="0" y="20764"/>
                                    </p:animMotion>
                                  </p:childTnLst>
                                </p:cTn>
                              </p:par>
                            </p:childTnLst>
                          </p:cTn>
                        </p:par>
                      </p:childTnLst>
                    </p:cTn>
                  </p:par>
                </p:childTnLst>
              </p:cTn>
              <p:nextCondLst>
                <p:cond evt="onClick" delay="0">
                  <p:tgtEl>
                    <p:spTgt spid="206"/>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E6BDBF0-FA39-4A1E-AB42-ED73C875BE4A}"/>
              </a:ext>
            </a:extLst>
          </p:cNvPr>
          <p:cNvGrpSpPr/>
          <p:nvPr/>
        </p:nvGrpSpPr>
        <p:grpSpPr>
          <a:xfrm>
            <a:off x="7259438" y="2468156"/>
            <a:ext cx="3500033" cy="3826173"/>
            <a:chOff x="7114154" y="2468156"/>
            <a:chExt cx="3500033" cy="3826173"/>
          </a:xfrm>
        </p:grpSpPr>
        <p:sp>
          <p:nvSpPr>
            <p:cNvPr id="3" name="Arrow: Pentagon 2">
              <a:extLst>
                <a:ext uri="{FF2B5EF4-FFF2-40B4-BE49-F238E27FC236}">
                  <a16:creationId xmlns:a16="http://schemas.microsoft.com/office/drawing/2014/main" id="{882DD972-5D54-42C7-8170-54A217DA8A52}"/>
                </a:ext>
              </a:extLst>
            </p:cNvPr>
            <p:cNvSpPr/>
            <p:nvPr/>
          </p:nvSpPr>
          <p:spPr>
            <a:xfrm rot="21215874">
              <a:off x="8968537" y="2548620"/>
              <a:ext cx="1645650" cy="348731"/>
            </a:xfrm>
            <a:prstGeom prst="homePlate">
              <a:avLst/>
            </a:prstGeom>
            <a:solidFill>
              <a:srgbClr val="FF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This way</a:t>
              </a:r>
            </a:p>
          </p:txBody>
        </p:sp>
        <p:sp>
          <p:nvSpPr>
            <p:cNvPr id="55" name="Arrow: Pentagon 54">
              <a:extLst>
                <a:ext uri="{FF2B5EF4-FFF2-40B4-BE49-F238E27FC236}">
                  <a16:creationId xmlns:a16="http://schemas.microsoft.com/office/drawing/2014/main" id="{C8973FAA-2CFE-4680-BECD-CBF525DCF6DF}"/>
                </a:ext>
              </a:extLst>
            </p:cNvPr>
            <p:cNvSpPr/>
            <p:nvPr/>
          </p:nvSpPr>
          <p:spPr>
            <a:xfrm rot="602422" flipH="1">
              <a:off x="7656082" y="2546440"/>
              <a:ext cx="1383303" cy="348731"/>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That way</a:t>
              </a:r>
            </a:p>
          </p:txBody>
        </p:sp>
        <p:sp>
          <p:nvSpPr>
            <p:cNvPr id="54" name="Arrow: Pentagon 53">
              <a:extLst>
                <a:ext uri="{FF2B5EF4-FFF2-40B4-BE49-F238E27FC236}">
                  <a16:creationId xmlns:a16="http://schemas.microsoft.com/office/drawing/2014/main" id="{16297211-15B4-43F2-ACD9-2AE855CE2C14}"/>
                </a:ext>
              </a:extLst>
            </p:cNvPr>
            <p:cNvSpPr/>
            <p:nvPr/>
          </p:nvSpPr>
          <p:spPr>
            <a:xfrm>
              <a:off x="8969578" y="2985036"/>
              <a:ext cx="1200634" cy="348731"/>
            </a:xfrm>
            <a:prstGeom prst="homePlate">
              <a:avLst/>
            </a:prstGeom>
            <a:solidFill>
              <a:srgbClr val="78C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Short way</a:t>
              </a:r>
            </a:p>
          </p:txBody>
        </p:sp>
        <p:sp>
          <p:nvSpPr>
            <p:cNvPr id="56" name="Arrow: Pentagon 55">
              <a:extLst>
                <a:ext uri="{FF2B5EF4-FFF2-40B4-BE49-F238E27FC236}">
                  <a16:creationId xmlns:a16="http://schemas.microsoft.com/office/drawing/2014/main" id="{CA0CDD7D-7D6B-4B30-BC93-2617AB26D5B2}"/>
                </a:ext>
              </a:extLst>
            </p:cNvPr>
            <p:cNvSpPr/>
            <p:nvPr/>
          </p:nvSpPr>
          <p:spPr>
            <a:xfrm rot="21320605" flipH="1">
              <a:off x="7114154" y="2964774"/>
              <a:ext cx="1866585" cy="348731"/>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The long way</a:t>
              </a:r>
            </a:p>
          </p:txBody>
        </p:sp>
        <p:sp>
          <p:nvSpPr>
            <p:cNvPr id="59" name="Arrow: Pentagon 58">
              <a:extLst>
                <a:ext uri="{FF2B5EF4-FFF2-40B4-BE49-F238E27FC236}">
                  <a16:creationId xmlns:a16="http://schemas.microsoft.com/office/drawing/2014/main" id="{00649C7D-6067-4ED7-AD9D-1865AE354F6B}"/>
                </a:ext>
              </a:extLst>
            </p:cNvPr>
            <p:cNvSpPr/>
            <p:nvPr/>
          </p:nvSpPr>
          <p:spPr>
            <a:xfrm rot="20029544" flipH="1">
              <a:off x="7843204" y="3390121"/>
              <a:ext cx="1200634" cy="348731"/>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Do nothing</a:t>
              </a:r>
            </a:p>
          </p:txBody>
        </p:sp>
        <p:sp>
          <p:nvSpPr>
            <p:cNvPr id="2" name="Rectangle 1">
              <a:extLst>
                <a:ext uri="{FF2B5EF4-FFF2-40B4-BE49-F238E27FC236}">
                  <a16:creationId xmlns:a16="http://schemas.microsoft.com/office/drawing/2014/main" id="{3DB1912E-D591-4E5D-872A-F5677653AC6B}"/>
                </a:ext>
              </a:extLst>
            </p:cNvPr>
            <p:cNvSpPr/>
            <p:nvPr/>
          </p:nvSpPr>
          <p:spPr>
            <a:xfrm>
              <a:off x="8887815" y="2468156"/>
              <a:ext cx="157004" cy="3826173"/>
            </a:xfrm>
            <a:prstGeom prst="rect">
              <a:avLst/>
            </a:prstGeom>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Arial" panose="020B0604020202020204" pitchFamily="34" charset="0"/>
              </a:endParaRPr>
            </a:p>
          </p:txBody>
        </p:sp>
      </p:grpSp>
      <p:sp>
        <p:nvSpPr>
          <p:cNvPr id="118" name="Rectangle 117">
            <a:extLst>
              <a:ext uri="{FF2B5EF4-FFF2-40B4-BE49-F238E27FC236}">
                <a16:creationId xmlns:a16="http://schemas.microsoft.com/office/drawing/2014/main" id="{F3966BA1-5507-4686-9706-0E8D586224B6}"/>
              </a:ext>
            </a:extLst>
          </p:cNvPr>
          <p:cNvSpPr/>
          <p:nvPr/>
        </p:nvSpPr>
        <p:spPr>
          <a:xfrm>
            <a:off x="331201" y="1224000"/>
            <a:ext cx="10410690" cy="1323439"/>
          </a:xfrm>
          <a:prstGeom prst="rect">
            <a:avLst/>
          </a:prstGeom>
        </p:spPr>
        <p:txBody>
          <a:bodyPr wrap="square">
            <a:spAutoFit/>
          </a:bodyPr>
          <a:lstStyle/>
          <a:p>
            <a:pPr algn="just"/>
            <a:r>
              <a:rPr lang="en-GB" sz="1600" dirty="0">
                <a:solidFill>
                  <a:srgbClr val="485D6F"/>
                </a:solidFill>
                <a:latin typeface="Arial" panose="020B0604020202020204" pitchFamily="34" charset="0"/>
                <a:cs typeface="Arial" panose="020B0604020202020204" pitchFamily="34" charset="0"/>
              </a:rPr>
              <a:t>Options appraisal is the process of selecting the best option to take forward your project by comparing the value delivered from each solution against the effort, resource and risk in implementing the objectives of the project.   </a:t>
            </a:r>
            <a:endParaRPr lang="en-GB" sz="1600" dirty="0">
              <a:solidFill>
                <a:srgbClr val="4E7679"/>
              </a:solidFill>
              <a:latin typeface="Arial" panose="020B0604020202020204" pitchFamily="34" charset="0"/>
              <a:cs typeface="Arial" panose="020B0604020202020204" pitchFamily="34" charset="0"/>
            </a:endParaRPr>
          </a:p>
          <a:p>
            <a:pPr algn="just"/>
            <a:endParaRPr lang="en-GB" sz="1600" dirty="0">
              <a:solidFill>
                <a:srgbClr val="4E7679"/>
              </a:solidFill>
              <a:latin typeface="Arial" panose="020B0604020202020204" pitchFamily="34" charset="0"/>
              <a:cs typeface="Arial" panose="020B0604020202020204" pitchFamily="34" charset="0"/>
            </a:endParaRPr>
          </a:p>
          <a:p>
            <a:pPr algn="just"/>
            <a:r>
              <a:rPr lang="en-GB" sz="1600" dirty="0">
                <a:solidFill>
                  <a:srgbClr val="485D6F"/>
                </a:solidFill>
                <a:latin typeface="Arial" panose="020B0604020202020204" pitchFamily="34" charset="0"/>
                <a:cs typeface="Arial" panose="020B0604020202020204" pitchFamily="34" charset="0"/>
              </a:rPr>
              <a:t>The </a:t>
            </a:r>
            <a:r>
              <a:rPr lang="en-GB" sz="1600" b="1" dirty="0">
                <a:solidFill>
                  <a:srgbClr val="485D6F"/>
                </a:solidFill>
                <a:latin typeface="Arial" panose="020B0604020202020204" pitchFamily="34" charset="0"/>
                <a:cs typeface="Arial" panose="020B0604020202020204" pitchFamily="34" charset="0"/>
                <a:hlinkClick r:id="rId2"/>
              </a:rPr>
              <a:t>Best Possible Value (BPV) </a:t>
            </a:r>
            <a:r>
              <a:rPr lang="en-GB" sz="1600" dirty="0">
                <a:solidFill>
                  <a:srgbClr val="485D6F"/>
                </a:solidFill>
                <a:latin typeface="Arial" panose="020B0604020202020204" pitchFamily="34" charset="0"/>
                <a:cs typeface="Arial" panose="020B0604020202020204" pitchFamily="34" charset="0"/>
              </a:rPr>
              <a:t>framework is one method for evaluating </a:t>
            </a:r>
          </a:p>
          <a:p>
            <a:pPr algn="just"/>
            <a:r>
              <a:rPr lang="en-GB" sz="1600" dirty="0">
                <a:solidFill>
                  <a:srgbClr val="485D6F"/>
                </a:solidFill>
                <a:latin typeface="Arial" panose="020B0604020202020204" pitchFamily="34" charset="0"/>
                <a:cs typeface="Arial" panose="020B0604020202020204" pitchFamily="34" charset="0"/>
              </a:rPr>
              <a:t>options within a project</a:t>
            </a:r>
            <a:r>
              <a:rPr lang="en-GB" sz="1600" dirty="0">
                <a:solidFill>
                  <a:srgbClr val="4E7679"/>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6117714-3111-4DF1-93A7-211DE3808A75}"/>
              </a:ext>
            </a:extLst>
          </p:cNvPr>
          <p:cNvSpPr/>
          <p:nvPr/>
        </p:nvSpPr>
        <p:spPr>
          <a:xfrm>
            <a:off x="331199" y="2865165"/>
            <a:ext cx="6603266" cy="2554545"/>
          </a:xfrm>
          <a:prstGeom prst="rect">
            <a:avLst/>
          </a:prstGeom>
        </p:spPr>
        <p:txBody>
          <a:bodyPr wrap="square">
            <a:spAutoFit/>
          </a:bodyPr>
          <a:lstStyle/>
          <a:p>
            <a:pPr algn="just"/>
            <a:r>
              <a:rPr lang="en-GB" sz="1600" dirty="0">
                <a:solidFill>
                  <a:srgbClr val="485D6F"/>
                </a:solidFill>
                <a:latin typeface="Arial" panose="020B0604020202020204" pitchFamily="34" charset="0"/>
                <a:cs typeface="Arial" panose="020B0604020202020204" pitchFamily="34" charset="0"/>
              </a:rPr>
              <a:t>The steps in an options appraisal should include: </a:t>
            </a:r>
          </a:p>
          <a:p>
            <a:pPr algn="just"/>
            <a:endParaRPr lang="en-GB" sz="1600" dirty="0">
              <a:solidFill>
                <a:srgbClr val="485D6F"/>
              </a:solidFill>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Identifying a list of options including ‘do nothing’ and ‘do minimum’</a:t>
            </a:r>
          </a:p>
          <a:p>
            <a:pPr marL="742950" lvl="1" indent="-285750" algn="just">
              <a:buFont typeface="Wingdings" panose="05000000000000000000" pitchFamily="2" charset="2"/>
              <a:buChar char="Ø"/>
            </a:pPr>
            <a:endParaRPr lang="en-GB" sz="1600" dirty="0">
              <a:solidFill>
                <a:srgbClr val="485D6F"/>
              </a:solidFill>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Shortlisting the options (including ‘do nothing’) and a description of how these have been shortlisted </a:t>
            </a:r>
          </a:p>
          <a:p>
            <a:pPr marL="742950" lvl="1" indent="-285750" algn="just">
              <a:buFont typeface="Wingdings" panose="05000000000000000000" pitchFamily="2" charset="2"/>
              <a:buChar char="Ø"/>
            </a:pPr>
            <a:endParaRPr lang="en-GB" sz="1600" dirty="0">
              <a:solidFill>
                <a:srgbClr val="485D6F"/>
              </a:solidFill>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Compare and score the options against the requirements &amp; assessment criteria</a:t>
            </a:r>
          </a:p>
        </p:txBody>
      </p:sp>
      <p:sp>
        <p:nvSpPr>
          <p:cNvPr id="180" name="TextBox 179">
            <a:extLst>
              <a:ext uri="{FF2B5EF4-FFF2-40B4-BE49-F238E27FC236}">
                <a16:creationId xmlns:a16="http://schemas.microsoft.com/office/drawing/2014/main" id="{F275365F-1030-4B59-A136-1B073160028A}"/>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Options Appraisal</a:t>
            </a:r>
          </a:p>
        </p:txBody>
      </p:sp>
      <p:pic>
        <p:nvPicPr>
          <p:cNvPr id="181" name="Wheel">
            <a:extLst>
              <a:ext uri="{FF2B5EF4-FFF2-40B4-BE49-F238E27FC236}">
                <a16:creationId xmlns:a16="http://schemas.microsoft.com/office/drawing/2014/main" id="{12940022-24F8-43BC-A2E5-24C3C72374B0}"/>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grpSp>
        <p:nvGrpSpPr>
          <p:cNvPr id="4" name="Group 3">
            <a:extLst>
              <a:ext uri="{FF2B5EF4-FFF2-40B4-BE49-F238E27FC236}">
                <a16:creationId xmlns:a16="http://schemas.microsoft.com/office/drawing/2014/main" id="{5678042D-3793-4503-9B12-D58AC15044DE}"/>
              </a:ext>
            </a:extLst>
          </p:cNvPr>
          <p:cNvGrpSpPr/>
          <p:nvPr/>
        </p:nvGrpSpPr>
        <p:grpSpPr>
          <a:xfrm>
            <a:off x="6153114" y="6952299"/>
            <a:ext cx="2962580" cy="1645825"/>
            <a:chOff x="8221648" y="3191321"/>
            <a:chExt cx="2962580" cy="1645825"/>
          </a:xfrm>
        </p:grpSpPr>
        <p:sp>
          <p:nvSpPr>
            <p:cNvPr id="60" name="Rectangle: Rounded Corners 59">
              <a:extLst>
                <a:ext uri="{FF2B5EF4-FFF2-40B4-BE49-F238E27FC236}">
                  <a16:creationId xmlns:a16="http://schemas.microsoft.com/office/drawing/2014/main" id="{4B4750C2-908F-42E5-8F92-DDF1FEDC1932}"/>
                </a:ext>
              </a:extLst>
            </p:cNvPr>
            <p:cNvSpPr/>
            <p:nvPr/>
          </p:nvSpPr>
          <p:spPr>
            <a:xfrm>
              <a:off x="8221648" y="3191321"/>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61" name="Rectangle: Rounded Corners 60">
              <a:extLst>
                <a:ext uri="{FF2B5EF4-FFF2-40B4-BE49-F238E27FC236}">
                  <a16:creationId xmlns:a16="http://schemas.microsoft.com/office/drawing/2014/main" id="{192B9A2C-1ED0-439A-9D05-089232327A20}"/>
                </a:ext>
              </a:extLst>
            </p:cNvPr>
            <p:cNvSpPr/>
            <p:nvPr/>
          </p:nvSpPr>
          <p:spPr>
            <a:xfrm>
              <a:off x="8221648" y="3530571"/>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62" name="Rectangle: Rounded Corners 61">
              <a:extLst>
                <a:ext uri="{FF2B5EF4-FFF2-40B4-BE49-F238E27FC236}">
                  <a16:creationId xmlns:a16="http://schemas.microsoft.com/office/drawing/2014/main" id="{5EA096B9-D612-466E-AC38-1680FF0681E3}"/>
                </a:ext>
              </a:extLst>
            </p:cNvPr>
            <p:cNvSpPr/>
            <p:nvPr/>
          </p:nvSpPr>
          <p:spPr>
            <a:xfrm>
              <a:off x="8221648" y="3869986"/>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63" name="Rectangle: Rounded Corners 62">
              <a:extLst>
                <a:ext uri="{FF2B5EF4-FFF2-40B4-BE49-F238E27FC236}">
                  <a16:creationId xmlns:a16="http://schemas.microsoft.com/office/drawing/2014/main" id="{8789F8EC-D855-4182-BFD8-FCBC8203A4D6}"/>
                </a:ext>
              </a:extLst>
            </p:cNvPr>
            <p:cNvSpPr/>
            <p:nvPr/>
          </p:nvSpPr>
          <p:spPr>
            <a:xfrm>
              <a:off x="8221648" y="4203533"/>
              <a:ext cx="2962580" cy="294198"/>
            </a:xfrm>
            <a:prstGeom prst="roundRect">
              <a:avLst/>
            </a:prstGeom>
            <a:solidFill>
              <a:srgbClr val="EF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Scope management</a:t>
              </a:r>
            </a:p>
          </p:txBody>
        </p:sp>
        <p:sp>
          <p:nvSpPr>
            <p:cNvPr id="64" name="Rectangle: Rounded Corners 63">
              <a:extLst>
                <a:ext uri="{FF2B5EF4-FFF2-40B4-BE49-F238E27FC236}">
                  <a16:creationId xmlns:a16="http://schemas.microsoft.com/office/drawing/2014/main" id="{09415C2B-0628-4E2D-9F35-5AAD44F8AD81}"/>
                </a:ext>
              </a:extLst>
            </p:cNvPr>
            <p:cNvSpPr/>
            <p:nvPr/>
          </p:nvSpPr>
          <p:spPr>
            <a:xfrm>
              <a:off x="8221648" y="4542948"/>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grpSp>
      <p:sp>
        <p:nvSpPr>
          <p:cNvPr id="70" name="TextBox 69">
            <a:extLst>
              <a:ext uri="{FF2B5EF4-FFF2-40B4-BE49-F238E27FC236}">
                <a16:creationId xmlns:a16="http://schemas.microsoft.com/office/drawing/2014/main" id="{931491EF-D6D6-4066-BBA5-64340321218E}"/>
              </a:ext>
            </a:extLst>
          </p:cNvPr>
          <p:cNvSpPr txBox="1"/>
          <p:nvPr/>
        </p:nvSpPr>
        <p:spPr>
          <a:xfrm>
            <a:off x="515992" y="6448731"/>
            <a:ext cx="245000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Solutions development</a:t>
            </a:r>
          </a:p>
        </p:txBody>
      </p:sp>
      <p:sp>
        <p:nvSpPr>
          <p:cNvPr id="71" name="TextBox 70">
            <a:extLst>
              <a:ext uri="{FF2B5EF4-FFF2-40B4-BE49-F238E27FC236}">
                <a16:creationId xmlns:a16="http://schemas.microsoft.com/office/drawing/2014/main" id="{531B47C5-996E-4882-85D3-93968C1DA511}"/>
              </a:ext>
            </a:extLst>
          </p:cNvPr>
          <p:cNvSpPr txBox="1"/>
          <p:nvPr/>
        </p:nvSpPr>
        <p:spPr>
          <a:xfrm>
            <a:off x="9538073" y="6436349"/>
            <a:ext cx="2013462" cy="348731"/>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Project milestones</a:t>
            </a:r>
          </a:p>
        </p:txBody>
      </p:sp>
      <p:grpSp>
        <p:nvGrpSpPr>
          <p:cNvPr id="21" name="Group 20">
            <a:extLst>
              <a:ext uri="{FF2B5EF4-FFF2-40B4-BE49-F238E27FC236}">
                <a16:creationId xmlns:a16="http://schemas.microsoft.com/office/drawing/2014/main" id="{08D44F88-FB0E-4D21-B4ED-FDF4799FE8DA}"/>
              </a:ext>
            </a:extLst>
          </p:cNvPr>
          <p:cNvGrpSpPr/>
          <p:nvPr/>
        </p:nvGrpSpPr>
        <p:grpSpPr>
          <a:xfrm>
            <a:off x="331199" y="5625683"/>
            <a:ext cx="3686690" cy="338554"/>
            <a:chOff x="348667" y="4970694"/>
            <a:chExt cx="3686690" cy="338554"/>
          </a:xfrm>
        </p:grpSpPr>
        <p:sp>
          <p:nvSpPr>
            <p:cNvPr id="24" name="Click box">
              <a:extLst>
                <a:ext uri="{FF2B5EF4-FFF2-40B4-BE49-F238E27FC236}">
                  <a16:creationId xmlns:a16="http://schemas.microsoft.com/office/drawing/2014/main" id="{F1CE8A2E-6C8A-4478-9E5F-01FC5D8F8829}"/>
                </a:ext>
              </a:extLst>
            </p:cNvPr>
            <p:cNvSpPr txBox="1"/>
            <p:nvPr/>
          </p:nvSpPr>
          <p:spPr>
            <a:xfrm>
              <a:off x="348667" y="4989607"/>
              <a:ext cx="2784653" cy="311056"/>
            </a:xfrm>
            <a:prstGeom prst="rect">
              <a:avLst/>
            </a:prstGeom>
            <a:solidFill>
              <a:srgbClr val="00B050"/>
            </a:solidFill>
            <a:ln w="28575">
              <a:noFill/>
            </a:ln>
            <a:scene3d>
              <a:camera prst="orthographicFront"/>
              <a:lightRig rig="threePt" dir="t"/>
            </a:scene3d>
            <a:sp3d>
              <a:bevelT prst="angle"/>
            </a:sp3d>
          </p:spPr>
          <p:txBody>
            <a:bodyPr wrap="square" rtlCol="0" anchor="t">
              <a:spAutoFit/>
            </a:bodyPr>
            <a:lstStyle/>
            <a:p>
              <a:endParaRPr lang="en-US" sz="1400" b="1" dirty="0">
                <a:solidFill>
                  <a:schemeClr val="bg1"/>
                </a:solidFill>
                <a:latin typeface="Arial" panose="020B0604020202020204" pitchFamily="34" charset="0"/>
              </a:endParaRPr>
            </a:p>
          </p:txBody>
        </p:sp>
        <p:sp>
          <p:nvSpPr>
            <p:cNvPr id="23" name="Rectangle 22">
              <a:extLst>
                <a:ext uri="{FF2B5EF4-FFF2-40B4-BE49-F238E27FC236}">
                  <a16:creationId xmlns:a16="http://schemas.microsoft.com/office/drawing/2014/main" id="{E381B4F2-AF17-4C85-8108-2A33E2CA51B1}"/>
                </a:ext>
              </a:extLst>
            </p:cNvPr>
            <p:cNvSpPr/>
            <p:nvPr/>
          </p:nvSpPr>
          <p:spPr>
            <a:xfrm>
              <a:off x="357003" y="4970694"/>
              <a:ext cx="3678354" cy="338554"/>
            </a:xfrm>
            <a:prstGeom prst="rect">
              <a:avLst/>
            </a:prstGeom>
          </p:spPr>
          <p:txBody>
            <a:bodyPr wrap="square">
              <a:spAutoFit/>
            </a:bodyPr>
            <a:lstStyle/>
            <a:p>
              <a:pPr lvl="0"/>
              <a:r>
                <a:rPr lang="en-GB" sz="1600" dirty="0">
                  <a:solidFill>
                    <a:schemeClr val="bg1"/>
                  </a:solidFill>
                  <a:latin typeface="Arial" panose="020B0604020202020204" pitchFamily="34" charset="0"/>
                  <a:cs typeface="Arial" panose="020B0604020202020204" pitchFamily="34" charset="0"/>
                </a:rPr>
                <a:t>What is meant by value?</a:t>
              </a:r>
            </a:p>
          </p:txBody>
        </p:sp>
      </p:grpSp>
      <p:grpSp>
        <p:nvGrpSpPr>
          <p:cNvPr id="26" name="value">
            <a:extLst>
              <a:ext uri="{FF2B5EF4-FFF2-40B4-BE49-F238E27FC236}">
                <a16:creationId xmlns:a16="http://schemas.microsoft.com/office/drawing/2014/main" id="{4BF87F46-C603-4B44-9926-2502FA6D4696}"/>
              </a:ext>
            </a:extLst>
          </p:cNvPr>
          <p:cNvGrpSpPr/>
          <p:nvPr/>
        </p:nvGrpSpPr>
        <p:grpSpPr>
          <a:xfrm>
            <a:off x="6153114" y="2178178"/>
            <a:ext cx="5041661" cy="2542881"/>
            <a:chOff x="4294059" y="2301242"/>
            <a:chExt cx="5041661" cy="2542881"/>
          </a:xfrm>
        </p:grpSpPr>
        <p:grpSp>
          <p:nvGrpSpPr>
            <p:cNvPr id="27" name="Group 26">
              <a:extLst>
                <a:ext uri="{FF2B5EF4-FFF2-40B4-BE49-F238E27FC236}">
                  <a16:creationId xmlns:a16="http://schemas.microsoft.com/office/drawing/2014/main" id="{9B10C556-B985-4BDA-B2DF-B5244E7D8BC7}"/>
                </a:ext>
              </a:extLst>
            </p:cNvPr>
            <p:cNvGrpSpPr/>
            <p:nvPr/>
          </p:nvGrpSpPr>
          <p:grpSpPr>
            <a:xfrm>
              <a:off x="4294059" y="2301242"/>
              <a:ext cx="5041661" cy="2542881"/>
              <a:chOff x="4140976" y="1527570"/>
              <a:chExt cx="3249210" cy="4293455"/>
            </a:xfrm>
          </p:grpSpPr>
          <p:grpSp>
            <p:nvGrpSpPr>
              <p:cNvPr id="29" name="Group 28">
                <a:extLst>
                  <a:ext uri="{FF2B5EF4-FFF2-40B4-BE49-F238E27FC236}">
                    <a16:creationId xmlns:a16="http://schemas.microsoft.com/office/drawing/2014/main" id="{C78FDFC6-28E2-419D-B5E4-2C966F11DFAA}"/>
                  </a:ext>
                </a:extLst>
              </p:cNvPr>
              <p:cNvGrpSpPr/>
              <p:nvPr/>
            </p:nvGrpSpPr>
            <p:grpSpPr>
              <a:xfrm>
                <a:off x="4140976" y="1527570"/>
                <a:ext cx="3249210" cy="4293455"/>
                <a:chOff x="7484754" y="968023"/>
                <a:chExt cx="3249210" cy="4463872"/>
              </a:xfrm>
            </p:grpSpPr>
            <p:sp>
              <p:nvSpPr>
                <p:cNvPr id="31" name="Rectangle 30">
                  <a:extLst>
                    <a:ext uri="{FF2B5EF4-FFF2-40B4-BE49-F238E27FC236}">
                      <a16:creationId xmlns:a16="http://schemas.microsoft.com/office/drawing/2014/main" id="{41148CCB-53D4-4C76-BEBA-37F4ED41C27B}"/>
                    </a:ext>
                  </a:extLst>
                </p:cNvPr>
                <p:cNvSpPr/>
                <p:nvPr/>
              </p:nvSpPr>
              <p:spPr>
                <a:xfrm>
                  <a:off x="7484754" y="1295999"/>
                  <a:ext cx="3249210" cy="4135896"/>
                </a:xfrm>
                <a:prstGeom prst="rect">
                  <a:avLst/>
                </a:prstGeom>
                <a:solidFill>
                  <a:srgbClr val="E2F0D9"/>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sp>
              <p:nvSpPr>
                <p:cNvPr id="32" name="Click box">
                  <a:extLst>
                    <a:ext uri="{FF2B5EF4-FFF2-40B4-BE49-F238E27FC236}">
                      <a16:creationId xmlns:a16="http://schemas.microsoft.com/office/drawing/2014/main" id="{DDD94008-0011-4E98-805C-12AAC333B784}"/>
                    </a:ext>
                  </a:extLst>
                </p:cNvPr>
                <p:cNvSpPr txBox="1"/>
                <p:nvPr/>
              </p:nvSpPr>
              <p:spPr>
                <a:xfrm>
                  <a:off x="7488347" y="968023"/>
                  <a:ext cx="3223523" cy="540284"/>
                </a:xfrm>
                <a:prstGeom prst="rect">
                  <a:avLst/>
                </a:prstGeom>
                <a:solidFill>
                  <a:srgbClr val="00B050"/>
                </a:solidFill>
                <a:ln w="28575">
                  <a:solidFill>
                    <a:schemeClr val="bg1"/>
                  </a:solidFill>
                </a:ln>
              </p:spPr>
              <p:txBody>
                <a:bodyPr wrap="square" rtlCol="0" anchor="t">
                  <a:spAutoFit/>
                </a:bodyPr>
                <a:lstStyle/>
                <a:p>
                  <a:r>
                    <a:rPr lang="en-GB" sz="1400" b="1" dirty="0">
                      <a:solidFill>
                        <a:schemeClr val="bg1"/>
                      </a:solidFill>
                      <a:latin typeface="Arial"/>
                      <a:cs typeface="Arial"/>
                    </a:rPr>
                    <a:t>Value</a:t>
                  </a:r>
                </a:p>
              </p:txBody>
            </p:sp>
          </p:grpSp>
          <p:sp>
            <p:nvSpPr>
              <p:cNvPr id="30" name="Rectangle: Rounded Corners 29">
                <a:extLst>
                  <a:ext uri="{FF2B5EF4-FFF2-40B4-BE49-F238E27FC236}">
                    <a16:creationId xmlns:a16="http://schemas.microsoft.com/office/drawing/2014/main" id="{148EF6AD-F281-43D8-97F8-A518AAE1A00E}"/>
                  </a:ext>
                </a:extLst>
              </p:cNvPr>
              <p:cNvSpPr/>
              <p:nvPr/>
            </p:nvSpPr>
            <p:spPr>
              <a:xfrm>
                <a:off x="4269234" y="2245794"/>
                <a:ext cx="3018269" cy="3203267"/>
              </a:xfrm>
              <a:prstGeom prst="roundRect">
                <a:avLst/>
              </a:prstGeom>
              <a:solidFill>
                <a:srgbClr val="00B050">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400" dirty="0">
                    <a:solidFill>
                      <a:srgbClr val="485E6D"/>
                    </a:solidFill>
                    <a:latin typeface="Arial" panose="020B0604020202020204" pitchFamily="34" charset="0"/>
                    <a:cs typeface="Arial" panose="020B0604020202020204" pitchFamily="34" charset="0"/>
                    <a:sym typeface="Montserrat ExtraBold"/>
                  </a:rPr>
                  <a:t>Decision makers have to decide whether the cost of undertaking the project is worth the reward.  A cost benefit analysis can be utilised in order to show which options provide the best ‘value’. </a:t>
                </a: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r>
                  <a:rPr lang="en-GB" sz="1400" dirty="0">
                    <a:solidFill>
                      <a:srgbClr val="485E6D"/>
                    </a:solidFill>
                    <a:latin typeface="Arial" panose="020B0604020202020204" pitchFamily="34" charset="0"/>
                    <a:cs typeface="Arial" panose="020B0604020202020204" pitchFamily="34" charset="0"/>
                    <a:sym typeface="Montserrat ExtraBold"/>
                  </a:rPr>
                  <a:t>To maximise value an option needs to improve outcomes or reduce resources (without compromising either).</a:t>
                </a:r>
              </a:p>
            </p:txBody>
          </p:sp>
        </p:grpSp>
        <p:pic>
          <p:nvPicPr>
            <p:cNvPr id="28" name="Graphic 27" descr="Close">
              <a:extLst>
                <a:ext uri="{FF2B5EF4-FFF2-40B4-BE49-F238E27FC236}">
                  <a16:creationId xmlns:a16="http://schemas.microsoft.com/office/drawing/2014/main" id="{2320B026-2F3A-4739-A823-051CA15D86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16416" y="2344383"/>
              <a:ext cx="259976" cy="259976"/>
            </a:xfrm>
            <a:prstGeom prst="rect">
              <a:avLst/>
            </a:prstGeom>
          </p:spPr>
        </p:pic>
      </p:grpSp>
      <p:pic>
        <p:nvPicPr>
          <p:cNvPr id="33" name="Picture 6" descr="Pointer Cursor PNG Icon (2) - PNG Repo Free PNG Icons">
            <a:extLst>
              <a:ext uri="{FF2B5EF4-FFF2-40B4-BE49-F238E27FC236}">
                <a16:creationId xmlns:a16="http://schemas.microsoft.com/office/drawing/2014/main" id="{DD88E418-07A0-48B6-93ED-117F7E55B1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795974">
            <a:off x="2949919" y="5731024"/>
            <a:ext cx="417964" cy="417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1256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4000" tmFilter="0, 0; .2, .5; .8, .5; 1, 0"/>
                                        <p:tgtEl>
                                          <p:spTgt spid="33"/>
                                        </p:tgtEl>
                                      </p:cBhvr>
                                    </p:animEffect>
                                    <p:animScale>
                                      <p:cBhvr>
                                        <p:cTn id="7" dur="200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81"/>
                    </p:tgtEl>
                  </p:cond>
                </p:stCondLst>
                <p:endSync evt="end" delay="0">
                  <p:rtn val="all"/>
                </p:endSync>
                <p:childTnLst>
                  <p:par>
                    <p:cTn id="9" fill="hold">
                      <p:stCondLst>
                        <p:cond delay="0"/>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1.875E-6 -4.81481E-6 L 0.00013 -0.34467 " pathEditMode="relative" rAng="0" ptsTypes="AA">
                                      <p:cBhvr>
                                        <p:cTn id="12" dur="2000" fill="hold"/>
                                        <p:tgtEl>
                                          <p:spTgt spid="4"/>
                                        </p:tgtEl>
                                        <p:attrNameLst>
                                          <p:attrName>ppt_x</p:attrName>
                                          <p:attrName>ppt_y</p:attrName>
                                        </p:attrNameLst>
                                      </p:cBhvr>
                                      <p:rCtr x="0" y="-17245"/>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0013 -0.34467 L -3.95833E-6 1.48148E-6 " pathEditMode="relative" rAng="0" ptsTypes="AA">
                                      <p:cBhvr>
                                        <p:cTn id="16" dur="2000" fill="hold"/>
                                        <p:tgtEl>
                                          <p:spTgt spid="4"/>
                                        </p:tgtEl>
                                        <p:attrNameLst>
                                          <p:attrName>ppt_x</p:attrName>
                                          <p:attrName>ppt_y</p:attrName>
                                        </p:attrNameLst>
                                      </p:cBhvr>
                                      <p:rCtr x="52" y="17106"/>
                                    </p:animMotion>
                                  </p:childTnLst>
                                </p:cTn>
                              </p:par>
                            </p:childTnLst>
                          </p:cTn>
                        </p:par>
                      </p:childTnLst>
                    </p:cTn>
                  </p:par>
                </p:childTnLst>
              </p:cTn>
              <p:nextCondLst>
                <p:cond evt="onClick" delay="0">
                  <p:tgtEl>
                    <p:spTgt spid="181"/>
                  </p:tgtEl>
                </p:cond>
              </p:nextCondLst>
            </p:seq>
            <p:seq concurrent="1" nextAc="seek">
              <p:cTn id="17" restart="whenNotActive" fill="hold" evtFilter="cancelBubble" nodeType="interactiveSeq">
                <p:stCondLst>
                  <p:cond evt="onClick" delay="0">
                    <p:tgtEl>
                      <p:spTgt spid="21"/>
                    </p:tgtEl>
                  </p:cond>
                </p:stCondLst>
                <p:endSync evt="end" delay="0">
                  <p:rtn val="all"/>
                </p:endSync>
                <p:childTnLst>
                  <p:par>
                    <p:cTn id="18" fill="hold">
                      <p:stCondLst>
                        <p:cond delay="0"/>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1"/>
                  </p:tgtEl>
                </p:cond>
              </p:nextCondLst>
            </p:seq>
            <p:seq concurrent="1" nextAc="seek">
              <p:cTn id="24" restart="whenNotActive" fill="hold" evtFilter="cancelBubble" nodeType="interactiveSeq">
                <p:stCondLst>
                  <p:cond evt="onClick" delay="0">
                    <p:tgtEl>
                      <p:spTgt spid="26"/>
                    </p:tgtEl>
                  </p:cond>
                </p:stCondLst>
                <p:endSync evt="end" delay="0">
                  <p:rtn val="all"/>
                </p:endSync>
                <p:childTnLst>
                  <p:par>
                    <p:cTn id="25" fill="hold">
                      <p:stCondLst>
                        <p:cond delay="0"/>
                      </p:stCondLst>
                      <p:childTnLst>
                        <p:par>
                          <p:cTn id="26" fill="hold">
                            <p:stCondLst>
                              <p:cond delay="0"/>
                            </p:stCondLst>
                            <p:childTnLst>
                              <p:par>
                                <p:cTn id="27" presetID="2" presetClass="exit" presetSubtype="8" fill="hold" nodeType="clickEffect">
                                  <p:stCondLst>
                                    <p:cond delay="0"/>
                                  </p:stCondLst>
                                  <p:childTnLst>
                                    <p:anim calcmode="lin" valueType="num">
                                      <p:cBhvr additive="base">
                                        <p:cTn id="28" dur="500"/>
                                        <p:tgtEl>
                                          <p:spTgt spid="26"/>
                                        </p:tgtEl>
                                        <p:attrNameLst>
                                          <p:attrName>ppt_x</p:attrName>
                                        </p:attrNameLst>
                                      </p:cBhvr>
                                      <p:tavLst>
                                        <p:tav tm="0">
                                          <p:val>
                                            <p:strVal val="ppt_x"/>
                                          </p:val>
                                        </p:tav>
                                        <p:tav tm="100000">
                                          <p:val>
                                            <p:strVal val="0-ppt_w/2"/>
                                          </p:val>
                                        </p:tav>
                                      </p:tavLst>
                                    </p:anim>
                                    <p:anim calcmode="lin" valueType="num">
                                      <p:cBhvr additive="base">
                                        <p:cTn id="29" dur="500"/>
                                        <p:tgtEl>
                                          <p:spTgt spid="26"/>
                                        </p:tgtEl>
                                        <p:attrNameLst>
                                          <p:attrName>ppt_y</p:attrName>
                                        </p:attrNameLst>
                                      </p:cBhvr>
                                      <p:tavLst>
                                        <p:tav tm="0">
                                          <p:val>
                                            <p:strVal val="ppt_y"/>
                                          </p:val>
                                        </p:tav>
                                        <p:tav tm="100000">
                                          <p:val>
                                            <p:strVal val="ppt_y"/>
                                          </p:val>
                                        </p:tav>
                                      </p:tavLst>
                                    </p:anim>
                                    <p:set>
                                      <p:cBhvr>
                                        <p:cTn id="30"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5C10B4C-3120-48EF-BB82-33D7FA1F1756}"/>
              </a:ext>
            </a:extLst>
          </p:cNvPr>
          <p:cNvGrpSpPr/>
          <p:nvPr/>
        </p:nvGrpSpPr>
        <p:grpSpPr>
          <a:xfrm>
            <a:off x="3562121" y="1475304"/>
            <a:ext cx="3965802" cy="4674845"/>
            <a:chOff x="3195289" y="1434072"/>
            <a:chExt cx="3965802" cy="4674845"/>
          </a:xfrm>
        </p:grpSpPr>
        <p:sp>
          <p:nvSpPr>
            <p:cNvPr id="132" name="Freeform 6"/>
            <p:cNvSpPr>
              <a:spLocks/>
            </p:cNvSpPr>
            <p:nvPr/>
          </p:nvSpPr>
          <p:spPr bwMode="auto">
            <a:xfrm>
              <a:off x="4041682" y="5141335"/>
              <a:ext cx="1180580" cy="967582"/>
            </a:xfrm>
            <a:custGeom>
              <a:avLst/>
              <a:gdLst>
                <a:gd name="T0" fmla="*/ 1775 w 1775"/>
                <a:gd name="T1" fmla="*/ 272 h 1788"/>
                <a:gd name="T2" fmla="*/ 1775 w 1775"/>
                <a:gd name="T3" fmla="*/ 272 h 1788"/>
                <a:gd name="T4" fmla="*/ 1775 w 1775"/>
                <a:gd name="T5" fmla="*/ 53 h 1788"/>
                <a:gd name="T6" fmla="*/ 1723 w 1775"/>
                <a:gd name="T7" fmla="*/ 0 h 1788"/>
                <a:gd name="T8" fmla="*/ 52 w 1775"/>
                <a:gd name="T9" fmla="*/ 0 h 1788"/>
                <a:gd name="T10" fmla="*/ 0 w 1775"/>
                <a:gd name="T11" fmla="*/ 53 h 1788"/>
                <a:gd name="T12" fmla="*/ 0 w 1775"/>
                <a:gd name="T13" fmla="*/ 342 h 1788"/>
                <a:gd name="T14" fmla="*/ 80 w 1775"/>
                <a:gd name="T15" fmla="*/ 466 h 1788"/>
                <a:gd name="T16" fmla="*/ 0 w 1775"/>
                <a:gd name="T17" fmla="*/ 584 h 1788"/>
                <a:gd name="T18" fmla="*/ 80 w 1775"/>
                <a:gd name="T19" fmla="*/ 711 h 1788"/>
                <a:gd name="T20" fmla="*/ 0 w 1775"/>
                <a:gd name="T21" fmla="*/ 822 h 1788"/>
                <a:gd name="T22" fmla="*/ 80 w 1775"/>
                <a:gd name="T23" fmla="*/ 964 h 1788"/>
                <a:gd name="T24" fmla="*/ 0 w 1775"/>
                <a:gd name="T25" fmla="*/ 1076 h 1788"/>
                <a:gd name="T26" fmla="*/ 80 w 1775"/>
                <a:gd name="T27" fmla="*/ 1209 h 1788"/>
                <a:gd name="T28" fmla="*/ 80 w 1775"/>
                <a:gd name="T29" fmla="*/ 1303 h 1788"/>
                <a:gd name="T30" fmla="*/ 581 w 1775"/>
                <a:gd name="T31" fmla="*/ 1745 h 1788"/>
                <a:gd name="T32" fmla="*/ 693 w 1775"/>
                <a:gd name="T33" fmla="*/ 1788 h 1788"/>
                <a:gd name="T34" fmla="*/ 1086 w 1775"/>
                <a:gd name="T35" fmla="*/ 1788 h 1788"/>
                <a:gd name="T36" fmla="*/ 1198 w 1775"/>
                <a:gd name="T37" fmla="*/ 1745 h 1788"/>
                <a:gd name="T38" fmla="*/ 1695 w 1775"/>
                <a:gd name="T39" fmla="*/ 1303 h 1788"/>
                <a:gd name="T40" fmla="*/ 1695 w 1775"/>
                <a:gd name="T41" fmla="*/ 1139 h 1788"/>
                <a:gd name="T42" fmla="*/ 1775 w 1775"/>
                <a:gd name="T43" fmla="*/ 1005 h 1788"/>
                <a:gd name="T44" fmla="*/ 1695 w 1775"/>
                <a:gd name="T45" fmla="*/ 894 h 1788"/>
                <a:gd name="T46" fmla="*/ 1775 w 1775"/>
                <a:gd name="T47" fmla="*/ 752 h 1788"/>
                <a:gd name="T48" fmla="*/ 1695 w 1775"/>
                <a:gd name="T49" fmla="*/ 641 h 1788"/>
                <a:gd name="T50" fmla="*/ 1775 w 1775"/>
                <a:gd name="T51" fmla="*/ 514 h 1788"/>
                <a:gd name="T52" fmla="*/ 1695 w 1775"/>
                <a:gd name="T53" fmla="*/ 396 h 1788"/>
                <a:gd name="T54" fmla="*/ 1775 w 1775"/>
                <a:gd name="T55" fmla="*/ 272 h 1788"/>
                <a:gd name="T56" fmla="*/ 1775 w 1775"/>
                <a:gd name="T57" fmla="*/ 272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5" h="1788">
                  <a:moveTo>
                    <a:pt x="1775" y="272"/>
                  </a:moveTo>
                  <a:lnTo>
                    <a:pt x="1775" y="272"/>
                  </a:lnTo>
                  <a:lnTo>
                    <a:pt x="1775" y="53"/>
                  </a:lnTo>
                  <a:cubicBezTo>
                    <a:pt x="1775" y="24"/>
                    <a:pt x="1752" y="0"/>
                    <a:pt x="1723" y="0"/>
                  </a:cubicBezTo>
                  <a:lnTo>
                    <a:pt x="52" y="0"/>
                  </a:lnTo>
                  <a:cubicBezTo>
                    <a:pt x="23" y="0"/>
                    <a:pt x="0" y="24"/>
                    <a:pt x="0" y="53"/>
                  </a:cubicBezTo>
                  <a:lnTo>
                    <a:pt x="0" y="342"/>
                  </a:lnTo>
                  <a:cubicBezTo>
                    <a:pt x="0" y="386"/>
                    <a:pt x="80" y="409"/>
                    <a:pt x="80" y="466"/>
                  </a:cubicBezTo>
                  <a:cubicBezTo>
                    <a:pt x="80" y="523"/>
                    <a:pt x="0" y="523"/>
                    <a:pt x="0" y="584"/>
                  </a:cubicBezTo>
                  <a:cubicBezTo>
                    <a:pt x="0" y="645"/>
                    <a:pt x="80" y="639"/>
                    <a:pt x="80" y="711"/>
                  </a:cubicBezTo>
                  <a:cubicBezTo>
                    <a:pt x="80" y="783"/>
                    <a:pt x="0" y="757"/>
                    <a:pt x="0" y="822"/>
                  </a:cubicBezTo>
                  <a:cubicBezTo>
                    <a:pt x="0" y="888"/>
                    <a:pt x="80" y="892"/>
                    <a:pt x="80" y="964"/>
                  </a:cubicBezTo>
                  <a:cubicBezTo>
                    <a:pt x="80" y="1036"/>
                    <a:pt x="0" y="1012"/>
                    <a:pt x="0" y="1076"/>
                  </a:cubicBezTo>
                  <a:cubicBezTo>
                    <a:pt x="0" y="1139"/>
                    <a:pt x="80" y="1141"/>
                    <a:pt x="80" y="1209"/>
                  </a:cubicBezTo>
                  <a:lnTo>
                    <a:pt x="80" y="1303"/>
                  </a:lnTo>
                  <a:lnTo>
                    <a:pt x="581" y="1745"/>
                  </a:lnTo>
                  <a:cubicBezTo>
                    <a:pt x="612" y="1773"/>
                    <a:pt x="651" y="1788"/>
                    <a:pt x="693" y="1788"/>
                  </a:cubicBezTo>
                  <a:lnTo>
                    <a:pt x="1086" y="1788"/>
                  </a:lnTo>
                  <a:cubicBezTo>
                    <a:pt x="1127" y="1788"/>
                    <a:pt x="1167" y="1773"/>
                    <a:pt x="1198" y="1745"/>
                  </a:cubicBezTo>
                  <a:lnTo>
                    <a:pt x="1695" y="1303"/>
                  </a:lnTo>
                  <a:lnTo>
                    <a:pt x="1695" y="1139"/>
                  </a:lnTo>
                  <a:cubicBezTo>
                    <a:pt x="1695" y="1071"/>
                    <a:pt x="1775" y="1069"/>
                    <a:pt x="1775" y="1005"/>
                  </a:cubicBezTo>
                  <a:cubicBezTo>
                    <a:pt x="1775" y="942"/>
                    <a:pt x="1695" y="966"/>
                    <a:pt x="1695" y="894"/>
                  </a:cubicBezTo>
                  <a:cubicBezTo>
                    <a:pt x="1695" y="822"/>
                    <a:pt x="1775" y="818"/>
                    <a:pt x="1775" y="752"/>
                  </a:cubicBezTo>
                  <a:cubicBezTo>
                    <a:pt x="1775" y="687"/>
                    <a:pt x="1695" y="713"/>
                    <a:pt x="1695" y="641"/>
                  </a:cubicBezTo>
                  <a:cubicBezTo>
                    <a:pt x="1695" y="569"/>
                    <a:pt x="1775" y="575"/>
                    <a:pt x="1775" y="514"/>
                  </a:cubicBezTo>
                  <a:cubicBezTo>
                    <a:pt x="1775" y="453"/>
                    <a:pt x="1695" y="453"/>
                    <a:pt x="1695" y="396"/>
                  </a:cubicBezTo>
                  <a:cubicBezTo>
                    <a:pt x="1695" y="339"/>
                    <a:pt x="1775" y="315"/>
                    <a:pt x="1775" y="272"/>
                  </a:cubicBezTo>
                  <a:lnTo>
                    <a:pt x="1775" y="272"/>
                  </a:lnTo>
                  <a:close/>
                </a:path>
              </a:pathLst>
            </a:custGeom>
            <a:solidFill>
              <a:srgbClr val="7F7F7F">
                <a:alpha val="50196"/>
              </a:srgbClr>
            </a:solidFill>
            <a:ln w="9525" cap="flat">
              <a:no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133" name="Freeform 7"/>
            <p:cNvSpPr>
              <a:spLocks/>
            </p:cNvSpPr>
            <p:nvPr/>
          </p:nvSpPr>
          <p:spPr bwMode="auto">
            <a:xfrm>
              <a:off x="3274932" y="1434072"/>
              <a:ext cx="2673481" cy="876063"/>
            </a:xfrm>
            <a:custGeom>
              <a:avLst/>
              <a:gdLst>
                <a:gd name="T0" fmla="*/ 4021 w 4021"/>
                <a:gd name="T1" fmla="*/ 1317 h 1317"/>
                <a:gd name="T2" fmla="*/ 4021 w 4021"/>
                <a:gd name="T3" fmla="*/ 1317 h 1317"/>
                <a:gd name="T4" fmla="*/ 2010 w 4021"/>
                <a:gd name="T5" fmla="*/ 0 h 1317"/>
                <a:gd name="T6" fmla="*/ 0 w 4021"/>
                <a:gd name="T7" fmla="*/ 1317 h 1317"/>
                <a:gd name="T8" fmla="*/ 4021 w 4021"/>
                <a:gd name="T9" fmla="*/ 1317 h 1317"/>
              </a:gdLst>
              <a:ahLst/>
              <a:cxnLst>
                <a:cxn ang="0">
                  <a:pos x="T0" y="T1"/>
                </a:cxn>
                <a:cxn ang="0">
                  <a:pos x="T2" y="T3"/>
                </a:cxn>
                <a:cxn ang="0">
                  <a:pos x="T4" y="T5"/>
                </a:cxn>
                <a:cxn ang="0">
                  <a:pos x="T6" y="T7"/>
                </a:cxn>
                <a:cxn ang="0">
                  <a:pos x="T8" y="T9"/>
                </a:cxn>
              </a:cxnLst>
              <a:rect l="0" t="0" r="r" b="b"/>
              <a:pathLst>
                <a:path w="4021" h="1317">
                  <a:moveTo>
                    <a:pt x="4021" y="1317"/>
                  </a:moveTo>
                  <a:lnTo>
                    <a:pt x="4021" y="1317"/>
                  </a:lnTo>
                  <a:cubicBezTo>
                    <a:pt x="3733" y="492"/>
                    <a:pt x="2960" y="0"/>
                    <a:pt x="2010" y="0"/>
                  </a:cubicBezTo>
                  <a:cubicBezTo>
                    <a:pt x="1060" y="0"/>
                    <a:pt x="287" y="492"/>
                    <a:pt x="0" y="1317"/>
                  </a:cubicBezTo>
                  <a:lnTo>
                    <a:pt x="4021" y="1317"/>
                  </a:lnTo>
                  <a:close/>
                </a:path>
              </a:pathLst>
            </a:custGeom>
            <a:solidFill>
              <a:srgbClr val="754E90"/>
            </a:solidFill>
            <a:ln w="0">
              <a:noFill/>
              <a:prstDash val="solid"/>
              <a:round/>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135" name="Freeform 10"/>
            <p:cNvSpPr>
              <a:spLocks/>
            </p:cNvSpPr>
            <p:nvPr/>
          </p:nvSpPr>
          <p:spPr bwMode="auto">
            <a:xfrm>
              <a:off x="3195289" y="2375721"/>
              <a:ext cx="2832765" cy="843269"/>
            </a:xfrm>
            <a:custGeom>
              <a:avLst/>
              <a:gdLst>
                <a:gd name="T0" fmla="*/ 0 w 4262"/>
                <a:gd name="T1" fmla="*/ 643 h 1268"/>
                <a:gd name="T2" fmla="*/ 0 w 4262"/>
                <a:gd name="T3" fmla="*/ 643 h 1268"/>
                <a:gd name="T4" fmla="*/ 85 w 4262"/>
                <a:gd name="T5" fmla="*/ 1268 h 1268"/>
                <a:gd name="T6" fmla="*/ 4178 w 4262"/>
                <a:gd name="T7" fmla="*/ 1268 h 1268"/>
                <a:gd name="T8" fmla="*/ 4262 w 4262"/>
                <a:gd name="T9" fmla="*/ 643 h 1268"/>
                <a:gd name="T10" fmla="*/ 4174 w 4262"/>
                <a:gd name="T11" fmla="*/ 0 h 1268"/>
                <a:gd name="T12" fmla="*/ 89 w 4262"/>
                <a:gd name="T13" fmla="*/ 0 h 1268"/>
                <a:gd name="T14" fmla="*/ 0 w 4262"/>
                <a:gd name="T15" fmla="*/ 643 h 1268"/>
                <a:gd name="T16" fmla="*/ 0 w 4262"/>
                <a:gd name="T17" fmla="*/ 643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2" h="1268">
                  <a:moveTo>
                    <a:pt x="0" y="643"/>
                  </a:moveTo>
                  <a:lnTo>
                    <a:pt x="0" y="643"/>
                  </a:lnTo>
                  <a:cubicBezTo>
                    <a:pt x="0" y="876"/>
                    <a:pt x="32" y="1082"/>
                    <a:pt x="85" y="1268"/>
                  </a:cubicBezTo>
                  <a:lnTo>
                    <a:pt x="4178" y="1268"/>
                  </a:lnTo>
                  <a:cubicBezTo>
                    <a:pt x="4230" y="1082"/>
                    <a:pt x="4262" y="876"/>
                    <a:pt x="4262" y="643"/>
                  </a:cubicBezTo>
                  <a:cubicBezTo>
                    <a:pt x="4262" y="412"/>
                    <a:pt x="4231" y="198"/>
                    <a:pt x="4174" y="0"/>
                  </a:cubicBezTo>
                  <a:lnTo>
                    <a:pt x="89" y="0"/>
                  </a:lnTo>
                  <a:cubicBezTo>
                    <a:pt x="31" y="198"/>
                    <a:pt x="0" y="412"/>
                    <a:pt x="0" y="643"/>
                  </a:cubicBezTo>
                  <a:lnTo>
                    <a:pt x="0" y="643"/>
                  </a:lnTo>
                  <a:close/>
                </a:path>
              </a:pathLst>
            </a:custGeom>
            <a:solidFill>
              <a:srgbClr val="00B050"/>
            </a:solidFill>
            <a:ln w="9525" cap="flat">
              <a:solidFill>
                <a:srgbClr val="00B050"/>
              </a:solid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136" name="Freeform 12"/>
            <p:cNvSpPr>
              <a:spLocks/>
            </p:cNvSpPr>
            <p:nvPr/>
          </p:nvSpPr>
          <p:spPr bwMode="auto">
            <a:xfrm>
              <a:off x="3734046" y="4195000"/>
              <a:ext cx="1753692" cy="876063"/>
            </a:xfrm>
            <a:custGeom>
              <a:avLst/>
              <a:gdLst>
                <a:gd name="T0" fmla="*/ 0 w 2640"/>
                <a:gd name="T1" fmla="*/ 0 h 1317"/>
                <a:gd name="T2" fmla="*/ 0 w 2640"/>
                <a:gd name="T3" fmla="*/ 0 h 1317"/>
                <a:gd name="T4" fmla="*/ 127 w 2640"/>
                <a:gd name="T5" fmla="*/ 630 h 1317"/>
                <a:gd name="T6" fmla="*/ 610 w 2640"/>
                <a:gd name="T7" fmla="*/ 1317 h 1317"/>
                <a:gd name="T8" fmla="*/ 2030 w 2640"/>
                <a:gd name="T9" fmla="*/ 1317 h 1317"/>
                <a:gd name="T10" fmla="*/ 2513 w 2640"/>
                <a:gd name="T11" fmla="*/ 630 h 1317"/>
                <a:gd name="T12" fmla="*/ 2640 w 2640"/>
                <a:gd name="T13" fmla="*/ 0 h 1317"/>
                <a:gd name="T14" fmla="*/ 0 w 2640"/>
                <a:gd name="T15" fmla="*/ 0 h 1317"/>
                <a:gd name="T16" fmla="*/ 0 w 2640"/>
                <a:gd name="T17" fmla="*/ 0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0" h="1317">
                  <a:moveTo>
                    <a:pt x="0" y="0"/>
                  </a:moveTo>
                  <a:lnTo>
                    <a:pt x="0" y="0"/>
                  </a:lnTo>
                  <a:cubicBezTo>
                    <a:pt x="77" y="190"/>
                    <a:pt x="127" y="394"/>
                    <a:pt x="127" y="630"/>
                  </a:cubicBezTo>
                  <a:cubicBezTo>
                    <a:pt x="127" y="857"/>
                    <a:pt x="340" y="1317"/>
                    <a:pt x="610" y="1317"/>
                  </a:cubicBezTo>
                  <a:lnTo>
                    <a:pt x="2030" y="1317"/>
                  </a:lnTo>
                  <a:cubicBezTo>
                    <a:pt x="2300" y="1317"/>
                    <a:pt x="2513" y="857"/>
                    <a:pt x="2513" y="630"/>
                  </a:cubicBezTo>
                  <a:cubicBezTo>
                    <a:pt x="2513" y="394"/>
                    <a:pt x="2563" y="190"/>
                    <a:pt x="2640" y="0"/>
                  </a:cubicBezTo>
                  <a:lnTo>
                    <a:pt x="0" y="0"/>
                  </a:lnTo>
                  <a:lnTo>
                    <a:pt x="0" y="0"/>
                  </a:lnTo>
                  <a:close/>
                </a:path>
              </a:pathLst>
            </a:custGeom>
            <a:solidFill>
              <a:srgbClr val="69C1E4"/>
            </a:solidFill>
            <a:ln w="9525" cap="flat">
              <a:solidFill>
                <a:srgbClr val="69C1E4"/>
              </a:solid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137" name="Freeform 14"/>
            <p:cNvSpPr>
              <a:spLocks/>
            </p:cNvSpPr>
            <p:nvPr/>
          </p:nvSpPr>
          <p:spPr bwMode="auto">
            <a:xfrm>
              <a:off x="3271809" y="3286140"/>
              <a:ext cx="2679726" cy="843269"/>
            </a:xfrm>
            <a:custGeom>
              <a:avLst/>
              <a:gdLst>
                <a:gd name="T0" fmla="*/ 3379 w 4032"/>
                <a:gd name="T1" fmla="*/ 1267 h 1267"/>
                <a:gd name="T2" fmla="*/ 3379 w 4032"/>
                <a:gd name="T3" fmla="*/ 1267 h 1267"/>
                <a:gd name="T4" fmla="*/ 4032 w 4032"/>
                <a:gd name="T5" fmla="*/ 0 h 1267"/>
                <a:gd name="T6" fmla="*/ 0 w 4032"/>
                <a:gd name="T7" fmla="*/ 0 h 1267"/>
                <a:gd name="T8" fmla="*/ 653 w 4032"/>
                <a:gd name="T9" fmla="*/ 1267 h 1267"/>
                <a:gd name="T10" fmla="*/ 3379 w 4032"/>
                <a:gd name="T11" fmla="*/ 1267 h 1267"/>
                <a:gd name="T12" fmla="*/ 3379 w 4032"/>
                <a:gd name="T13" fmla="*/ 1267 h 1267"/>
              </a:gdLst>
              <a:ahLst/>
              <a:cxnLst>
                <a:cxn ang="0">
                  <a:pos x="T0" y="T1"/>
                </a:cxn>
                <a:cxn ang="0">
                  <a:pos x="T2" y="T3"/>
                </a:cxn>
                <a:cxn ang="0">
                  <a:pos x="T4" y="T5"/>
                </a:cxn>
                <a:cxn ang="0">
                  <a:pos x="T6" y="T7"/>
                </a:cxn>
                <a:cxn ang="0">
                  <a:pos x="T8" y="T9"/>
                </a:cxn>
                <a:cxn ang="0">
                  <a:pos x="T10" y="T11"/>
                </a:cxn>
                <a:cxn ang="0">
                  <a:pos x="T12" y="T13"/>
                </a:cxn>
              </a:cxnLst>
              <a:rect l="0" t="0" r="r" b="b"/>
              <a:pathLst>
                <a:path w="4032" h="1267">
                  <a:moveTo>
                    <a:pt x="3379" y="1267"/>
                  </a:moveTo>
                  <a:lnTo>
                    <a:pt x="3379" y="1267"/>
                  </a:lnTo>
                  <a:cubicBezTo>
                    <a:pt x="3568" y="854"/>
                    <a:pt x="3869" y="495"/>
                    <a:pt x="4032" y="0"/>
                  </a:cubicBezTo>
                  <a:lnTo>
                    <a:pt x="0" y="0"/>
                  </a:lnTo>
                  <a:cubicBezTo>
                    <a:pt x="163" y="495"/>
                    <a:pt x="464" y="854"/>
                    <a:pt x="653" y="1267"/>
                  </a:cubicBezTo>
                  <a:lnTo>
                    <a:pt x="3379" y="1267"/>
                  </a:lnTo>
                  <a:lnTo>
                    <a:pt x="3379" y="1267"/>
                  </a:lnTo>
                  <a:close/>
                </a:path>
              </a:pathLst>
            </a:custGeom>
            <a:solidFill>
              <a:srgbClr val="FF605E"/>
            </a:solidFill>
            <a:ln w="9525" cap="flat">
              <a:no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cxnSp>
          <p:nvCxnSpPr>
            <p:cNvPr id="138" name="Straight Connector 137"/>
            <p:cNvCxnSpPr/>
            <p:nvPr/>
          </p:nvCxnSpPr>
          <p:spPr>
            <a:xfrm>
              <a:off x="5306332" y="1878295"/>
              <a:ext cx="1130526" cy="0"/>
            </a:xfrm>
            <a:prstGeom prst="line">
              <a:avLst/>
            </a:prstGeom>
            <a:ln>
              <a:solidFill>
                <a:srgbClr val="754E90"/>
              </a:solidFill>
            </a:ln>
          </p:spPr>
          <p:style>
            <a:lnRef idx="1">
              <a:schemeClr val="accent1"/>
            </a:lnRef>
            <a:fillRef idx="0">
              <a:schemeClr val="accent1"/>
            </a:fillRef>
            <a:effectRef idx="0">
              <a:schemeClr val="accent1"/>
            </a:effectRef>
            <a:fontRef idx="minor">
              <a:schemeClr val="tx1"/>
            </a:fontRef>
          </p:style>
        </p:cxnSp>
        <p:sp>
          <p:nvSpPr>
            <p:cNvPr id="139" name="Oval 138"/>
            <p:cNvSpPr/>
            <p:nvPr/>
          </p:nvSpPr>
          <p:spPr>
            <a:xfrm>
              <a:off x="6436844" y="1516172"/>
              <a:ext cx="724247" cy="724247"/>
            </a:xfrm>
            <a:prstGeom prst="ellipse">
              <a:avLst/>
            </a:prstGeom>
            <a:solidFill>
              <a:srgbClr val="754E90">
                <a:alpha val="10000"/>
              </a:srgbClr>
            </a:solidFill>
            <a:ln w="19050">
              <a:solidFill>
                <a:srgbClr val="754E90"/>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cxnSp>
          <p:nvCxnSpPr>
            <p:cNvPr id="140" name="Straight Connector 139"/>
            <p:cNvCxnSpPr/>
            <p:nvPr/>
          </p:nvCxnSpPr>
          <p:spPr>
            <a:xfrm flipV="1">
              <a:off x="5659622" y="2797356"/>
              <a:ext cx="777223"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41" name="Oval 140"/>
            <p:cNvSpPr/>
            <p:nvPr/>
          </p:nvSpPr>
          <p:spPr>
            <a:xfrm>
              <a:off x="6436844" y="2435232"/>
              <a:ext cx="724247" cy="724247"/>
            </a:xfrm>
            <a:prstGeom prst="ellipse">
              <a:avLst/>
            </a:prstGeom>
            <a:solidFill>
              <a:srgbClr val="00B050">
                <a:alpha val="10000"/>
              </a:srgbClr>
            </a:solid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cxnSp>
          <p:nvCxnSpPr>
            <p:cNvPr id="142" name="Straight Connector 141"/>
            <p:cNvCxnSpPr/>
            <p:nvPr/>
          </p:nvCxnSpPr>
          <p:spPr>
            <a:xfrm>
              <a:off x="5306332" y="3705684"/>
              <a:ext cx="1130526" cy="0"/>
            </a:xfrm>
            <a:prstGeom prst="line">
              <a:avLst/>
            </a:prstGeom>
            <a:ln>
              <a:solidFill>
                <a:srgbClr val="FF605E"/>
              </a:solidFill>
            </a:ln>
          </p:spPr>
          <p:style>
            <a:lnRef idx="1">
              <a:schemeClr val="accent1"/>
            </a:lnRef>
            <a:fillRef idx="0">
              <a:schemeClr val="accent1"/>
            </a:fillRef>
            <a:effectRef idx="0">
              <a:schemeClr val="accent1"/>
            </a:effectRef>
            <a:fontRef idx="minor">
              <a:schemeClr val="tx1"/>
            </a:fontRef>
          </p:style>
        </p:cxnSp>
        <p:sp>
          <p:nvSpPr>
            <p:cNvPr id="143" name="Oval 142"/>
            <p:cNvSpPr/>
            <p:nvPr/>
          </p:nvSpPr>
          <p:spPr>
            <a:xfrm>
              <a:off x="6436844" y="3343561"/>
              <a:ext cx="724247" cy="724247"/>
            </a:xfrm>
            <a:prstGeom prst="ellipse">
              <a:avLst/>
            </a:prstGeom>
            <a:solidFill>
              <a:srgbClr val="FF605E">
                <a:alpha val="10000"/>
              </a:srgbClr>
            </a:solidFill>
            <a:ln w="19050">
              <a:solidFill>
                <a:srgbClr val="FF605E"/>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cxnSp>
          <p:nvCxnSpPr>
            <p:cNvPr id="144" name="Straight Connector 143"/>
            <p:cNvCxnSpPr/>
            <p:nvPr/>
          </p:nvCxnSpPr>
          <p:spPr>
            <a:xfrm>
              <a:off x="5034940" y="4614072"/>
              <a:ext cx="1401919" cy="0"/>
            </a:xfrm>
            <a:prstGeom prst="line">
              <a:avLst/>
            </a:prstGeom>
            <a:ln>
              <a:solidFill>
                <a:srgbClr val="69C1E4"/>
              </a:solidFill>
            </a:ln>
          </p:spPr>
          <p:style>
            <a:lnRef idx="1">
              <a:schemeClr val="accent1"/>
            </a:lnRef>
            <a:fillRef idx="0">
              <a:schemeClr val="accent1"/>
            </a:fillRef>
            <a:effectRef idx="0">
              <a:schemeClr val="accent1"/>
            </a:effectRef>
            <a:fontRef idx="minor">
              <a:schemeClr val="tx1"/>
            </a:fontRef>
          </p:style>
        </p:cxnSp>
        <p:sp>
          <p:nvSpPr>
            <p:cNvPr id="146" name="Oval 145"/>
            <p:cNvSpPr/>
            <p:nvPr/>
          </p:nvSpPr>
          <p:spPr>
            <a:xfrm>
              <a:off x="6436844" y="4270907"/>
              <a:ext cx="724247" cy="724247"/>
            </a:xfrm>
            <a:prstGeom prst="ellipse">
              <a:avLst/>
            </a:prstGeom>
            <a:solidFill>
              <a:srgbClr val="69C1E4">
                <a:alpha val="10000"/>
              </a:srgbClr>
            </a:solidFill>
            <a:ln w="19050">
              <a:solidFill>
                <a:srgbClr val="69C1E4"/>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grpSp>
      <p:sp>
        <p:nvSpPr>
          <p:cNvPr id="147" name="Rectangle 146"/>
          <p:cNvSpPr/>
          <p:nvPr/>
        </p:nvSpPr>
        <p:spPr>
          <a:xfrm>
            <a:off x="7597993" y="3613843"/>
            <a:ext cx="2826535" cy="369332"/>
          </a:xfrm>
          <a:prstGeom prst="rect">
            <a:avLst/>
          </a:prstGeom>
        </p:spPr>
        <p:txBody>
          <a:bodyPr wrap="square" anchor="ctr">
            <a:spAutoFit/>
          </a:bodyPr>
          <a:lstStyle/>
          <a:p>
            <a:pPr>
              <a:lnSpc>
                <a:spcPct val="90000"/>
              </a:lnSpc>
            </a:pPr>
            <a:r>
              <a:rPr lang="en-US" sz="2000" dirty="0">
                <a:solidFill>
                  <a:srgbClr val="FF605E"/>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Delivery</a:t>
            </a:r>
            <a:endParaRPr lang="en-US" sz="2000" dirty="0">
              <a:solidFill>
                <a:srgbClr val="FF605E"/>
              </a:solidFill>
              <a:latin typeface="Arial" panose="020B0604020202020204" pitchFamily="34" charset="0"/>
              <a:cs typeface="Arial" panose="020B0604020202020204" pitchFamily="34" charset="0"/>
            </a:endParaRPr>
          </a:p>
        </p:txBody>
      </p:sp>
      <p:sp>
        <p:nvSpPr>
          <p:cNvPr id="148" name="Rectangle 147"/>
          <p:cNvSpPr/>
          <p:nvPr/>
        </p:nvSpPr>
        <p:spPr>
          <a:xfrm>
            <a:off x="7597993" y="2655964"/>
            <a:ext cx="2826535" cy="369332"/>
          </a:xfrm>
          <a:prstGeom prst="rect">
            <a:avLst/>
          </a:prstGeom>
        </p:spPr>
        <p:txBody>
          <a:bodyPr wrap="square" anchor="ctr">
            <a:spAutoFit/>
          </a:bodyPr>
          <a:lstStyle/>
          <a:p>
            <a:pPr>
              <a:lnSpc>
                <a:spcPct val="90000"/>
              </a:lnSpc>
            </a:pPr>
            <a:r>
              <a:rPr lang="en-US" sz="2000" dirty="0">
                <a:solidFill>
                  <a:srgbClr val="00B050"/>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Planning and Design</a:t>
            </a:r>
            <a:endParaRPr lang="en-US" sz="2000" dirty="0">
              <a:solidFill>
                <a:srgbClr val="00B050"/>
              </a:solidFill>
              <a:latin typeface="Arial" panose="020B0604020202020204" pitchFamily="34" charset="0"/>
              <a:cs typeface="Arial" panose="020B0604020202020204" pitchFamily="34" charset="0"/>
            </a:endParaRPr>
          </a:p>
        </p:txBody>
      </p:sp>
      <p:sp>
        <p:nvSpPr>
          <p:cNvPr id="149" name="Rectangle 148"/>
          <p:cNvSpPr/>
          <p:nvPr/>
        </p:nvSpPr>
        <p:spPr>
          <a:xfrm>
            <a:off x="7597993" y="1743696"/>
            <a:ext cx="724247" cy="369332"/>
          </a:xfrm>
          <a:prstGeom prst="rect">
            <a:avLst/>
          </a:prstGeom>
        </p:spPr>
        <p:txBody>
          <a:bodyPr wrap="square" anchor="ctr">
            <a:spAutoFit/>
          </a:bodyPr>
          <a:lstStyle/>
          <a:p>
            <a:pPr>
              <a:lnSpc>
                <a:spcPct val="90000"/>
              </a:lnSpc>
            </a:pPr>
            <a:r>
              <a:rPr lang="en-US" sz="2000" dirty="0">
                <a:solidFill>
                  <a:srgbClr val="7030A0"/>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Start</a:t>
            </a:r>
            <a:endParaRPr lang="en-US" sz="2000" dirty="0">
              <a:solidFill>
                <a:srgbClr val="7030A0"/>
              </a:solidFill>
              <a:latin typeface="Arial" panose="020B0604020202020204" pitchFamily="34" charset="0"/>
              <a:cs typeface="Arial" panose="020B0604020202020204" pitchFamily="34" charset="0"/>
            </a:endParaRPr>
          </a:p>
        </p:txBody>
      </p:sp>
      <p:sp>
        <p:nvSpPr>
          <p:cNvPr id="150" name="Rectangle 149"/>
          <p:cNvSpPr/>
          <p:nvPr/>
        </p:nvSpPr>
        <p:spPr>
          <a:xfrm>
            <a:off x="7597994" y="4468034"/>
            <a:ext cx="2826535" cy="369332"/>
          </a:xfrm>
          <a:prstGeom prst="rect">
            <a:avLst/>
          </a:prstGeom>
        </p:spPr>
        <p:txBody>
          <a:bodyPr wrap="square" anchor="ctr">
            <a:spAutoFit/>
          </a:bodyPr>
          <a:lstStyle/>
          <a:p>
            <a:pPr>
              <a:lnSpc>
                <a:spcPct val="90000"/>
              </a:lnSpc>
            </a:pPr>
            <a:r>
              <a:rPr lang="en-US" sz="2000" dirty="0">
                <a:solidFill>
                  <a:srgbClr val="69C1E4"/>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Close</a:t>
            </a:r>
            <a:endParaRPr lang="en-US" sz="2000" dirty="0">
              <a:solidFill>
                <a:srgbClr val="69C1E4"/>
              </a:solidFill>
              <a:latin typeface="Arial" panose="020B0604020202020204" pitchFamily="34" charset="0"/>
              <a:cs typeface="Arial" panose="020B0604020202020204" pitchFamily="34" charset="0"/>
            </a:endParaRPr>
          </a:p>
        </p:txBody>
      </p:sp>
      <p:sp>
        <p:nvSpPr>
          <p:cNvPr id="24" name="Content Placeholder 2">
            <a:extLst>
              <a:ext uri="{FF2B5EF4-FFF2-40B4-BE49-F238E27FC236}">
                <a16:creationId xmlns:a16="http://schemas.microsoft.com/office/drawing/2014/main" id="{A17D1A36-98F8-4A04-AEF0-E62AEE135297}"/>
              </a:ext>
            </a:extLst>
          </p:cNvPr>
          <p:cNvSpPr txBox="1">
            <a:spLocks/>
          </p:cNvSpPr>
          <p:nvPr/>
        </p:nvSpPr>
        <p:spPr>
          <a:xfrm>
            <a:off x="811476" y="3613666"/>
            <a:ext cx="2296199" cy="1601757"/>
          </a:xfrm>
          <a:prstGeom prst="rect">
            <a:avLst/>
          </a:prstGeom>
          <a:solidFill>
            <a:srgbClr val="54C0EB">
              <a:alpha val="10196"/>
            </a:srgbClr>
          </a:solidFill>
          <a:ln w="38100">
            <a:solidFill>
              <a:srgbClr val="54C0EB"/>
            </a:solidFill>
          </a:ln>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fontAlgn="base">
              <a:lnSpc>
                <a:spcPct val="100000"/>
              </a:lnSpc>
              <a:spcBef>
                <a:spcPts val="0"/>
              </a:spcBef>
            </a:pPr>
            <a:r>
              <a:rPr lang="en-GB" sz="1600" b="1" dirty="0">
                <a:solidFill>
                  <a:srgbClr val="485E6D"/>
                </a:solidFill>
                <a:latin typeface="Arial" panose="020B0604020202020204" pitchFamily="34" charset="0"/>
                <a:cs typeface="Arial" panose="020B0604020202020204" pitchFamily="34" charset="0"/>
              </a:rPr>
              <a:t>Click</a:t>
            </a:r>
            <a:r>
              <a:rPr lang="en-GB" sz="1600" dirty="0">
                <a:solidFill>
                  <a:srgbClr val="485E6D"/>
                </a:solidFill>
                <a:latin typeface="Arial" panose="020B0604020202020204" pitchFamily="34" charset="0"/>
                <a:cs typeface="Arial" panose="020B0604020202020204" pitchFamily="34" charset="0"/>
              </a:rPr>
              <a:t> on the icon for guidance on the </a:t>
            </a:r>
            <a:r>
              <a:rPr lang="en-GB" sz="1600" b="1" dirty="0">
                <a:solidFill>
                  <a:srgbClr val="485E6D"/>
                </a:solidFill>
                <a:latin typeface="Arial" panose="020B0604020202020204" pitchFamily="34" charset="0"/>
                <a:cs typeface="Arial" panose="020B0604020202020204" pitchFamily="34" charset="0"/>
              </a:rPr>
              <a:t>tools</a:t>
            </a:r>
            <a:r>
              <a:rPr lang="en-GB" sz="1600" dirty="0">
                <a:solidFill>
                  <a:srgbClr val="485E6D"/>
                </a:solidFill>
                <a:latin typeface="Arial" panose="020B0604020202020204" pitchFamily="34" charset="0"/>
                <a:cs typeface="Arial" panose="020B0604020202020204" pitchFamily="34" charset="0"/>
              </a:rPr>
              <a:t> that can be used throughout the framework</a:t>
            </a:r>
          </a:p>
        </p:txBody>
      </p:sp>
      <p:pic>
        <p:nvPicPr>
          <p:cNvPr id="25" name="Picture 24" descr="A picture containing wheel&#10;&#10;Description automatically generated">
            <a:extLst>
              <a:ext uri="{FF2B5EF4-FFF2-40B4-BE49-F238E27FC236}">
                <a16:creationId xmlns:a16="http://schemas.microsoft.com/office/drawing/2014/main" id="{89310DB0-5C84-4022-AEFB-1779775A1B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2007" y="3590140"/>
            <a:ext cx="818934" cy="861858"/>
          </a:xfrm>
          <a:prstGeom prst="rect">
            <a:avLst/>
          </a:prstGeom>
          <a:effectLst>
            <a:outerShdw blurRad="50800" dist="38100" dir="5400000" algn="t" rotWithShape="0">
              <a:prstClr val="black">
                <a:alpha val="40000"/>
              </a:prstClr>
            </a:outerShdw>
          </a:effectLst>
        </p:spPr>
      </p:pic>
      <p:sp>
        <p:nvSpPr>
          <p:cNvPr id="27" name="Oval 26">
            <a:extLst>
              <a:ext uri="{FF2B5EF4-FFF2-40B4-BE49-F238E27FC236}">
                <a16:creationId xmlns:a16="http://schemas.microsoft.com/office/drawing/2014/main" id="{984ACCE7-1276-4E84-A220-C29FA961868D}"/>
              </a:ext>
            </a:extLst>
          </p:cNvPr>
          <p:cNvSpPr/>
          <p:nvPr/>
        </p:nvSpPr>
        <p:spPr>
          <a:xfrm>
            <a:off x="446136" y="3690538"/>
            <a:ext cx="704737" cy="704737"/>
          </a:xfrm>
          <a:prstGeom prst="ellipse">
            <a:avLst/>
          </a:prstGeom>
          <a:solidFill>
            <a:srgbClr val="54C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6" name="Picture 4" descr="Construction diy hammer repair tool icon - Handy Work">
            <a:hlinkClick r:id="rId8" action="ppaction://hlinksldjump"/>
            <a:extLst>
              <a:ext uri="{FF2B5EF4-FFF2-40B4-BE49-F238E27FC236}">
                <a16:creationId xmlns:a16="http://schemas.microsoft.com/office/drawing/2014/main" id="{5BE04348-D578-4AB1-A7AF-E2AACFDAFF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206" y="3673756"/>
            <a:ext cx="713250" cy="71325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323ACA01-3E0D-45DE-9F22-2ED0291A4A4A}"/>
              </a:ext>
            </a:extLst>
          </p:cNvPr>
          <p:cNvSpPr txBox="1"/>
          <p:nvPr/>
        </p:nvSpPr>
        <p:spPr>
          <a:xfrm>
            <a:off x="811476" y="1480020"/>
            <a:ext cx="2296199" cy="1323439"/>
          </a:xfrm>
          <a:prstGeom prst="rect">
            <a:avLst/>
          </a:prstGeom>
          <a:solidFill>
            <a:srgbClr val="FFD05B">
              <a:alpha val="10196"/>
            </a:srgbClr>
          </a:solidFill>
          <a:ln w="38100">
            <a:solidFill>
              <a:srgbClr val="FFD05B"/>
            </a:solidFill>
          </a:ln>
        </p:spPr>
        <p:txBody>
          <a:bodyPr wrap="square" rtlCol="0">
            <a:spAutoFit/>
          </a:bodyPr>
          <a:lstStyle/>
          <a:p>
            <a:pPr lvl="1" fontAlgn="base"/>
            <a:r>
              <a:rPr lang="en-US" sz="1600" b="1" dirty="0">
                <a:solidFill>
                  <a:srgbClr val="485E6D"/>
                </a:solidFill>
                <a:latin typeface="Arial" panose="020B0604020202020204" pitchFamily="34" charset="0"/>
                <a:cs typeface="Arial" panose="020B0604020202020204" pitchFamily="34" charset="0"/>
              </a:rPr>
              <a:t>Click</a:t>
            </a:r>
            <a:r>
              <a:rPr lang="en-US" sz="1600" dirty="0">
                <a:solidFill>
                  <a:srgbClr val="485E6D"/>
                </a:solidFill>
                <a:latin typeface="Arial" panose="020B0604020202020204" pitchFamily="34" charset="0"/>
                <a:cs typeface="Arial" panose="020B0604020202020204" pitchFamily="34" charset="0"/>
              </a:rPr>
              <a:t> on the icon for guidance on how to </a:t>
            </a:r>
            <a:r>
              <a:rPr lang="en-US" sz="1600" b="1" dirty="0">
                <a:solidFill>
                  <a:srgbClr val="485E6D"/>
                </a:solidFill>
                <a:latin typeface="Arial" panose="020B0604020202020204" pitchFamily="34" charset="0"/>
                <a:cs typeface="Arial" panose="020B0604020202020204" pitchFamily="34" charset="0"/>
              </a:rPr>
              <a:t>navigate </a:t>
            </a:r>
            <a:r>
              <a:rPr lang="en-US" sz="1600" dirty="0">
                <a:solidFill>
                  <a:srgbClr val="485E6D"/>
                </a:solidFill>
                <a:latin typeface="Arial" panose="020B0604020202020204" pitchFamily="34" charset="0"/>
                <a:cs typeface="Arial" panose="020B0604020202020204" pitchFamily="34" charset="0"/>
              </a:rPr>
              <a:t>the framework  </a:t>
            </a:r>
          </a:p>
          <a:p>
            <a:pPr fontAlgn="base"/>
            <a:endParaRPr lang="en-US" sz="1600" dirty="0">
              <a:solidFill>
                <a:srgbClr val="485E6D"/>
              </a:solidFill>
              <a:latin typeface="Arial" panose="020B0604020202020204" pitchFamily="34" charset="0"/>
              <a:cs typeface="Arial" panose="020B0604020202020204" pitchFamily="34" charset="0"/>
            </a:endParaRPr>
          </a:p>
        </p:txBody>
      </p:sp>
      <p:pic>
        <p:nvPicPr>
          <p:cNvPr id="30" name="Picture 29" descr="A close up of a logo&#10;&#10;Description automatically generated">
            <a:extLst>
              <a:ext uri="{FF2B5EF4-FFF2-40B4-BE49-F238E27FC236}">
                <a16:creationId xmlns:a16="http://schemas.microsoft.com/office/drawing/2014/main" id="{0603B127-8064-4CD5-BB49-7D8CF989B9C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1939" y="1459446"/>
            <a:ext cx="818934" cy="861858"/>
          </a:xfrm>
          <a:prstGeom prst="rect">
            <a:avLst/>
          </a:prstGeom>
          <a:effectLst>
            <a:outerShdw blurRad="50800" dist="38100" dir="5400000" algn="t" rotWithShape="0">
              <a:prstClr val="black">
                <a:alpha val="40000"/>
              </a:prstClr>
            </a:outerShdw>
          </a:effectLst>
        </p:spPr>
      </p:pic>
      <p:pic>
        <p:nvPicPr>
          <p:cNvPr id="29" name="Picture 2" descr="Compass by Gabe Morton-Cook on Dribbble">
            <a:hlinkClick r:id="rId11" action="ppaction://hlinksldjump"/>
            <a:extLst>
              <a:ext uri="{FF2B5EF4-FFF2-40B4-BE49-F238E27FC236}">
                <a16:creationId xmlns:a16="http://schemas.microsoft.com/office/drawing/2014/main" id="{194717C4-2B18-4D69-89C2-F90CCA583314}"/>
              </a:ext>
            </a:extLst>
          </p:cNvPr>
          <p:cNvPicPr>
            <a:picLocks noChangeAspect="1" noChangeArrowheads="1" noCrop="1"/>
          </p:cNvPicPr>
          <p:nvPr/>
        </p:nvPicPr>
        <p:blipFill>
          <a:blip r:embed="rId12">
            <a:clrChange>
              <a:clrFrom>
                <a:srgbClr val="212121"/>
              </a:clrFrom>
              <a:clrTo>
                <a:srgbClr val="212121">
                  <a:alpha val="0"/>
                </a:srgbClr>
              </a:clrTo>
            </a:clrChange>
            <a:extLst>
              <a:ext uri="{28A0092B-C50C-407E-A947-70E740481C1C}">
                <a14:useLocalDpi xmlns:a14="http://schemas.microsoft.com/office/drawing/2010/main" val="0"/>
              </a:ext>
            </a:extLst>
          </a:blip>
          <a:srcRect/>
          <a:stretch>
            <a:fillRect/>
          </a:stretch>
        </p:blipFill>
        <p:spPr bwMode="auto">
          <a:xfrm>
            <a:off x="131807" y="1436293"/>
            <a:ext cx="1219198" cy="914399"/>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2126BC3B-E1FC-4C4D-A751-80D1EDEA6CE6}"/>
              </a:ext>
            </a:extLst>
          </p:cNvPr>
          <p:cNvSpPr/>
          <p:nvPr/>
        </p:nvSpPr>
        <p:spPr>
          <a:xfrm>
            <a:off x="361" y="-46184"/>
            <a:ext cx="12265529" cy="853817"/>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Home</a:t>
            </a:r>
          </a:p>
        </p:txBody>
      </p:sp>
      <p:sp>
        <p:nvSpPr>
          <p:cNvPr id="5" name="Rectangle: Rounded Corners 4">
            <a:hlinkClick r:id="rId13" action="ppaction://hlinksldjump"/>
            <a:extLst>
              <a:ext uri="{FF2B5EF4-FFF2-40B4-BE49-F238E27FC236}">
                <a16:creationId xmlns:a16="http://schemas.microsoft.com/office/drawing/2014/main" id="{E9AC2598-37AE-4362-A109-3F331F1BB201}"/>
              </a:ext>
            </a:extLst>
          </p:cNvPr>
          <p:cNvSpPr/>
          <p:nvPr/>
        </p:nvSpPr>
        <p:spPr>
          <a:xfrm>
            <a:off x="10424535" y="1480020"/>
            <a:ext cx="1607127" cy="553149"/>
          </a:xfrm>
          <a:prstGeom prst="roundRect">
            <a:avLst/>
          </a:prstGeom>
          <a:solidFill>
            <a:srgbClr val="475C6D"/>
          </a:solidFill>
          <a:ln w="28575">
            <a:solidFill>
              <a:srgbClr val="02A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Themes</a:t>
            </a:r>
          </a:p>
        </p:txBody>
      </p:sp>
      <p:sp>
        <p:nvSpPr>
          <p:cNvPr id="34" name="Rectangle: Rounded Corners 33">
            <a:hlinkClick r:id="rId14" action="ppaction://hlinksldjump"/>
            <a:extLst>
              <a:ext uri="{FF2B5EF4-FFF2-40B4-BE49-F238E27FC236}">
                <a16:creationId xmlns:a16="http://schemas.microsoft.com/office/drawing/2014/main" id="{D667EB56-5EB4-42E1-9D68-54553E744A62}"/>
              </a:ext>
            </a:extLst>
          </p:cNvPr>
          <p:cNvSpPr/>
          <p:nvPr/>
        </p:nvSpPr>
        <p:spPr>
          <a:xfrm>
            <a:off x="10424535" y="2090350"/>
            <a:ext cx="1607127" cy="553148"/>
          </a:xfrm>
          <a:prstGeom prst="roundRect">
            <a:avLst/>
          </a:prstGeom>
          <a:solidFill>
            <a:srgbClr val="02A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Risk &amp; Issue Management </a:t>
            </a:r>
          </a:p>
        </p:txBody>
      </p:sp>
      <p:sp>
        <p:nvSpPr>
          <p:cNvPr id="35" name="Rectangle: Rounded Corners 34">
            <a:hlinkClick r:id="rId15" action="ppaction://hlinksldjump"/>
            <a:extLst>
              <a:ext uri="{FF2B5EF4-FFF2-40B4-BE49-F238E27FC236}">
                <a16:creationId xmlns:a16="http://schemas.microsoft.com/office/drawing/2014/main" id="{428CDBDC-5673-427F-A3B6-12A7561DAF44}"/>
              </a:ext>
            </a:extLst>
          </p:cNvPr>
          <p:cNvSpPr/>
          <p:nvPr/>
        </p:nvSpPr>
        <p:spPr>
          <a:xfrm>
            <a:off x="10424534" y="2702048"/>
            <a:ext cx="1607127" cy="553148"/>
          </a:xfrm>
          <a:prstGeom prst="roundRect">
            <a:avLst/>
          </a:prstGeom>
          <a:solidFill>
            <a:srgbClr val="02A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Resources &amp; Team Management </a:t>
            </a:r>
          </a:p>
        </p:txBody>
      </p:sp>
      <p:sp>
        <p:nvSpPr>
          <p:cNvPr id="36" name="Rectangle: Rounded Corners 35">
            <a:hlinkClick r:id="rId16" action="ppaction://hlinksldjump"/>
            <a:extLst>
              <a:ext uri="{FF2B5EF4-FFF2-40B4-BE49-F238E27FC236}">
                <a16:creationId xmlns:a16="http://schemas.microsoft.com/office/drawing/2014/main" id="{D1BDC090-FCA5-403D-B8AF-2B4B55B7A4A1}"/>
              </a:ext>
            </a:extLst>
          </p:cNvPr>
          <p:cNvSpPr/>
          <p:nvPr/>
        </p:nvSpPr>
        <p:spPr>
          <a:xfrm>
            <a:off x="10424533" y="3313566"/>
            <a:ext cx="1607127" cy="553149"/>
          </a:xfrm>
          <a:prstGeom prst="roundRect">
            <a:avLst/>
          </a:prstGeom>
          <a:solidFill>
            <a:srgbClr val="02A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Communication &amp; Engagement</a:t>
            </a:r>
          </a:p>
        </p:txBody>
      </p:sp>
      <p:sp>
        <p:nvSpPr>
          <p:cNvPr id="37" name="Rectangle: Rounded Corners 36">
            <a:hlinkClick r:id="rId17" action="ppaction://hlinksldjump"/>
            <a:extLst>
              <a:ext uri="{FF2B5EF4-FFF2-40B4-BE49-F238E27FC236}">
                <a16:creationId xmlns:a16="http://schemas.microsoft.com/office/drawing/2014/main" id="{774FEB45-D76D-4511-9122-273721D9A8CC}"/>
              </a:ext>
            </a:extLst>
          </p:cNvPr>
          <p:cNvSpPr/>
          <p:nvPr/>
        </p:nvSpPr>
        <p:spPr>
          <a:xfrm>
            <a:off x="10424530" y="3937564"/>
            <a:ext cx="1607127" cy="553149"/>
          </a:xfrm>
          <a:prstGeom prst="roundRect">
            <a:avLst/>
          </a:prstGeom>
          <a:solidFill>
            <a:srgbClr val="02A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Change Management</a:t>
            </a:r>
          </a:p>
        </p:txBody>
      </p:sp>
      <p:sp>
        <p:nvSpPr>
          <p:cNvPr id="38" name="Rectangle: Rounded Corners 37">
            <a:hlinkClick r:id="rId18" action="ppaction://hlinksldjump"/>
            <a:extLst>
              <a:ext uri="{FF2B5EF4-FFF2-40B4-BE49-F238E27FC236}">
                <a16:creationId xmlns:a16="http://schemas.microsoft.com/office/drawing/2014/main" id="{31307725-38E1-4F4B-8F95-B5DF6DB41CD2}"/>
              </a:ext>
            </a:extLst>
          </p:cNvPr>
          <p:cNvSpPr/>
          <p:nvPr/>
        </p:nvSpPr>
        <p:spPr>
          <a:xfrm>
            <a:off x="10424531" y="4548257"/>
            <a:ext cx="1607127" cy="553149"/>
          </a:xfrm>
          <a:prstGeom prst="roundRect">
            <a:avLst/>
          </a:prstGeom>
          <a:solidFill>
            <a:srgbClr val="02A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Assurance, Governance &amp; Reporting</a:t>
            </a:r>
          </a:p>
        </p:txBody>
      </p:sp>
      <p:sp>
        <p:nvSpPr>
          <p:cNvPr id="39" name="Rectangle: Rounded Corners 38">
            <a:hlinkClick r:id="rId19" action="ppaction://hlinksldjump"/>
            <a:extLst>
              <a:ext uri="{FF2B5EF4-FFF2-40B4-BE49-F238E27FC236}">
                <a16:creationId xmlns:a16="http://schemas.microsoft.com/office/drawing/2014/main" id="{059C6527-8D2A-4F3B-8902-FC4DEB5D96A9}"/>
              </a:ext>
            </a:extLst>
          </p:cNvPr>
          <p:cNvSpPr/>
          <p:nvPr/>
        </p:nvSpPr>
        <p:spPr>
          <a:xfrm>
            <a:off x="10424529" y="5163335"/>
            <a:ext cx="1607127" cy="553149"/>
          </a:xfrm>
          <a:prstGeom prst="roundRect">
            <a:avLst/>
          </a:prstGeom>
          <a:solidFill>
            <a:srgbClr val="02A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Benefits Management</a:t>
            </a:r>
          </a:p>
        </p:txBody>
      </p:sp>
      <p:sp>
        <p:nvSpPr>
          <p:cNvPr id="40" name="Rectangle 39">
            <a:extLst>
              <a:ext uri="{FF2B5EF4-FFF2-40B4-BE49-F238E27FC236}">
                <a16:creationId xmlns:a16="http://schemas.microsoft.com/office/drawing/2014/main" id="{09B4AC64-F6DD-4BB0-BFC7-86A3C439B18E}"/>
              </a:ext>
            </a:extLst>
          </p:cNvPr>
          <p:cNvSpPr/>
          <p:nvPr/>
        </p:nvSpPr>
        <p:spPr>
          <a:xfrm>
            <a:off x="0" y="6345382"/>
            <a:ext cx="12192000" cy="512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6" name="Group 5">
            <a:extLst>
              <a:ext uri="{FF2B5EF4-FFF2-40B4-BE49-F238E27FC236}">
                <a16:creationId xmlns:a16="http://schemas.microsoft.com/office/drawing/2014/main" id="{3FE6E8AE-7716-4847-A57E-792062CFEDB1}"/>
              </a:ext>
            </a:extLst>
          </p:cNvPr>
          <p:cNvGrpSpPr/>
          <p:nvPr/>
        </p:nvGrpSpPr>
        <p:grpSpPr>
          <a:xfrm>
            <a:off x="9537895" y="6413591"/>
            <a:ext cx="2512774" cy="376200"/>
            <a:chOff x="9537895" y="6413591"/>
            <a:chExt cx="2512774" cy="376200"/>
          </a:xfrm>
        </p:grpSpPr>
        <p:sp>
          <p:nvSpPr>
            <p:cNvPr id="42" name="Rectangle 41">
              <a:hlinkClick r:id="rId20" action="ppaction://hlinksldjump"/>
              <a:extLst>
                <a:ext uri="{FF2B5EF4-FFF2-40B4-BE49-F238E27FC236}">
                  <a16:creationId xmlns:a16="http://schemas.microsoft.com/office/drawing/2014/main" id="{C71951F8-05DC-4D15-A62C-58D450BEEFF3}"/>
                </a:ext>
              </a:extLst>
            </p:cNvPr>
            <p:cNvSpPr/>
            <p:nvPr/>
          </p:nvSpPr>
          <p:spPr>
            <a:xfrm>
              <a:off x="9537895" y="6413591"/>
              <a:ext cx="2136574"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prstClr val="white"/>
                  </a:solidFill>
                  <a:latin typeface="Arial" panose="020B0604020202020204" pitchFamily="34" charset="0"/>
                  <a:cs typeface="Arial" panose="020B0604020202020204" pitchFamily="34" charset="0"/>
                </a:rPr>
                <a:t>Framework Contents</a:t>
              </a: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Action Button: Go Forward or Next 42">
              <a:hlinkClick r:id="rId20" action="ppaction://hlinksldjump" highlightClick="1"/>
              <a:extLst>
                <a:ext uri="{FF2B5EF4-FFF2-40B4-BE49-F238E27FC236}">
                  <a16:creationId xmlns:a16="http://schemas.microsoft.com/office/drawing/2014/main" id="{D189B452-69A5-4BA8-9590-78B637EEABFC}"/>
                </a:ext>
              </a:extLst>
            </p:cNvPr>
            <p:cNvSpPr/>
            <p:nvPr/>
          </p:nvSpPr>
          <p:spPr>
            <a:xfrm>
              <a:off x="11674469" y="6413591"/>
              <a:ext cx="376200" cy="376200"/>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pic>
        <p:nvPicPr>
          <p:cNvPr id="44" name="Wheel">
            <a:extLst>
              <a:ext uri="{FF2B5EF4-FFF2-40B4-BE49-F238E27FC236}">
                <a16:creationId xmlns:a16="http://schemas.microsoft.com/office/drawing/2014/main" id="{58030C69-E189-4A55-9939-1A446A6EB38E}"/>
              </a:ext>
            </a:extLst>
          </p:cNvPr>
          <p:cNvPicPr>
            <a:picLocks noChangeAspect="1"/>
          </p:cNvPicPr>
          <p:nvPr/>
        </p:nvPicPr>
        <p:blipFill rotWithShape="1">
          <a:blip r:embed="rId21">
            <a:clrChange>
              <a:clrFrom>
                <a:srgbClr val="FFFFFF"/>
              </a:clrFrom>
              <a:clrTo>
                <a:srgbClr val="FFFFFF">
                  <a:alpha val="0"/>
                </a:srgbClr>
              </a:clrTo>
            </a:clrChange>
            <a:extLst>
              <a:ext uri="{BEBA8EAE-BF5A-486C-A8C5-ECC9F3942E4B}">
                <a14:imgProps xmlns:a14="http://schemas.microsoft.com/office/drawing/2010/main">
                  <a14:imgLayer r:embed="rId22">
                    <a14:imgEffect>
                      <a14:saturation sat="0"/>
                    </a14:imgEffect>
                  </a14:imgLayer>
                </a14:imgProps>
              </a:ext>
            </a:extLst>
          </a:blip>
          <a:srcRect l="7678" t="18964"/>
          <a:stretch/>
        </p:blipFill>
        <p:spPr>
          <a:xfrm>
            <a:off x="6327622" y="6355223"/>
            <a:ext cx="580791" cy="525571"/>
          </a:xfrm>
          <a:prstGeom prst="rect">
            <a:avLst/>
          </a:prstGeom>
        </p:spPr>
      </p:pic>
      <p:pic>
        <p:nvPicPr>
          <p:cNvPr id="45" name="Graphic 44" descr="Classroom">
            <a:hlinkClick r:id="rId23"/>
            <a:extLst>
              <a:ext uri="{FF2B5EF4-FFF2-40B4-BE49-F238E27FC236}">
                <a16:creationId xmlns:a16="http://schemas.microsoft.com/office/drawing/2014/main" id="{022F63E8-8F9D-444D-B4D6-278A1B356DA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13808" y="6355990"/>
            <a:ext cx="550572" cy="540000"/>
          </a:xfrm>
          <a:prstGeom prst="rect">
            <a:avLst/>
          </a:prstGeom>
        </p:spPr>
      </p:pic>
      <p:pic>
        <p:nvPicPr>
          <p:cNvPr id="46" name="Graphic 45" descr="Open book">
            <a:hlinkClick r:id="rId26"/>
            <a:extLst>
              <a:ext uri="{FF2B5EF4-FFF2-40B4-BE49-F238E27FC236}">
                <a16:creationId xmlns:a16="http://schemas.microsoft.com/office/drawing/2014/main" id="{1DB62CFC-5D43-419A-AA63-7C202706DC52}"/>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105064" y="6340794"/>
            <a:ext cx="550572" cy="540000"/>
          </a:xfrm>
          <a:prstGeom prst="rect">
            <a:avLst/>
          </a:prstGeom>
        </p:spPr>
      </p:pic>
      <p:pic>
        <p:nvPicPr>
          <p:cNvPr id="47" name="Graphic 46" descr="Mining tools">
            <a:hlinkClick r:id="rId29"/>
            <a:extLst>
              <a:ext uri="{FF2B5EF4-FFF2-40B4-BE49-F238E27FC236}">
                <a16:creationId xmlns:a16="http://schemas.microsoft.com/office/drawing/2014/main" id="{6BD50BC4-E660-4B77-98CE-38F2FF4C6933}"/>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3011646" y="6338424"/>
            <a:ext cx="550572" cy="540000"/>
          </a:xfrm>
          <a:prstGeom prst="rect">
            <a:avLst/>
          </a:prstGeom>
        </p:spPr>
      </p:pic>
    </p:spTree>
    <p:extLst>
      <p:ext uri="{BB962C8B-B14F-4D97-AF65-F5344CB8AC3E}">
        <p14:creationId xmlns:p14="http://schemas.microsoft.com/office/powerpoint/2010/main" val="31918345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1B96EA3D-860D-4993-BF8E-30B7905553D1}"/>
              </a:ext>
            </a:extLst>
          </p:cNvPr>
          <p:cNvSpPr/>
          <p:nvPr/>
        </p:nvSpPr>
        <p:spPr>
          <a:xfrm>
            <a:off x="331200" y="1296000"/>
            <a:ext cx="9742475" cy="4524315"/>
          </a:xfrm>
          <a:prstGeom prst="rect">
            <a:avLst/>
          </a:prstGeom>
          <a:scene3d>
            <a:camera prst="orthographicFront"/>
            <a:lightRig rig="threePt" dir="t"/>
          </a:scene3d>
          <a:sp3d prstMaterial="dkEdge"/>
        </p:spPr>
        <p:txBody>
          <a:bodyPr wrap="square">
            <a:spAutoFit/>
          </a:bodyPr>
          <a:lstStyle/>
          <a:p>
            <a:r>
              <a:rPr lang="en-GB" sz="1600" dirty="0">
                <a:solidFill>
                  <a:srgbClr val="485D6F"/>
                </a:solidFill>
                <a:latin typeface="Arial" panose="020B0604020202020204" pitchFamily="34" charset="0"/>
                <a:cs typeface="Arial" panose="020B0604020202020204" pitchFamily="34" charset="0"/>
              </a:rPr>
              <a:t>A </a:t>
            </a:r>
            <a:r>
              <a:rPr lang="en-GB" sz="1600" b="1" dirty="0">
                <a:solidFill>
                  <a:srgbClr val="485D6F"/>
                </a:solidFill>
                <a:latin typeface="Arial" panose="020B0604020202020204" pitchFamily="34" charset="0"/>
                <a:cs typeface="Arial" panose="020B0604020202020204" pitchFamily="34" charset="0"/>
              </a:rPr>
              <a:t>Milestone</a:t>
            </a:r>
            <a:r>
              <a:rPr lang="en-GB" sz="1600" dirty="0">
                <a:solidFill>
                  <a:srgbClr val="485D6F"/>
                </a:solidFill>
                <a:latin typeface="Arial" panose="020B0604020202020204" pitchFamily="34" charset="0"/>
                <a:cs typeface="Arial" panose="020B0604020202020204" pitchFamily="34" charset="0"/>
              </a:rPr>
              <a:t> is a </a:t>
            </a:r>
            <a:r>
              <a:rPr lang="en-GB" sz="1600" b="1" dirty="0">
                <a:solidFill>
                  <a:srgbClr val="485D6F"/>
                </a:solidFill>
                <a:latin typeface="Arial" panose="020B0604020202020204" pitchFamily="34" charset="0"/>
                <a:cs typeface="Arial" panose="020B0604020202020204" pitchFamily="34" charset="0"/>
              </a:rPr>
              <a:t>key event or step </a:t>
            </a:r>
            <a:r>
              <a:rPr lang="en-GB" sz="1600" dirty="0">
                <a:solidFill>
                  <a:srgbClr val="485D6F"/>
                </a:solidFill>
                <a:latin typeface="Arial" panose="020B0604020202020204" pitchFamily="34" charset="0"/>
                <a:cs typeface="Arial" panose="020B0604020202020204" pitchFamily="34" charset="0"/>
              </a:rPr>
              <a:t>in the plan's schedule for example; the completion of a key work package/deliverable, the end of a development step or management stage.   You need to identify your milestones before you can start developing your detailed implementation plan.</a:t>
            </a: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For reporting purposes only milestones and key tasks should be included in you project plan.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The key attributes of a milestones are:</a:t>
            </a: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A point in time with </a:t>
            </a:r>
            <a:r>
              <a:rPr lang="en-GB" sz="1600" b="1" dirty="0">
                <a:solidFill>
                  <a:srgbClr val="485E6D"/>
                </a:solidFill>
                <a:latin typeface="Arial" panose="020B0604020202020204" pitchFamily="34" charset="0"/>
                <a:cs typeface="Arial" panose="020B0604020202020204" pitchFamily="34" charset="0"/>
              </a:rPr>
              <a:t>zero duration</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Does </a:t>
            </a:r>
            <a:r>
              <a:rPr lang="en-GB" sz="1600" b="1" dirty="0">
                <a:solidFill>
                  <a:srgbClr val="485E6D"/>
                </a:solidFill>
                <a:latin typeface="Arial" panose="020B0604020202020204" pitchFamily="34" charset="0"/>
                <a:cs typeface="Arial" panose="020B0604020202020204" pitchFamily="34" charset="0"/>
              </a:rPr>
              <a:t>not consume </a:t>
            </a:r>
            <a:r>
              <a:rPr lang="en-GB" sz="1600" dirty="0">
                <a:solidFill>
                  <a:srgbClr val="485E6D"/>
                </a:solidFill>
                <a:latin typeface="Arial" panose="020B0604020202020204" pitchFamily="34" charset="0"/>
                <a:cs typeface="Arial" panose="020B0604020202020204" pitchFamily="34" charset="0"/>
              </a:rPr>
              <a:t>time or resources</a:t>
            </a:r>
            <a:r>
              <a:rPr lang="en-US" sz="1600" dirty="0">
                <a:solidFill>
                  <a:srgbClr val="485E6D"/>
                </a:solidFill>
                <a:latin typeface="Arial" panose="020B0604020202020204" pitchFamily="34" charset="0"/>
                <a:cs typeface="Arial" panose="020B0604020202020204" pitchFamily="34" charset="0"/>
              </a:rPr>
              <a:t>​</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Denotes </a:t>
            </a:r>
            <a:r>
              <a:rPr lang="en-GB" sz="1600" b="1" dirty="0">
                <a:solidFill>
                  <a:srgbClr val="485E6D"/>
                </a:solidFill>
                <a:latin typeface="Arial" panose="020B0604020202020204" pitchFamily="34" charset="0"/>
                <a:cs typeface="Arial" panose="020B0604020202020204" pitchFamily="34" charset="0"/>
              </a:rPr>
              <a:t>commencement</a:t>
            </a:r>
            <a:r>
              <a:rPr lang="en-GB" sz="1600" dirty="0">
                <a:solidFill>
                  <a:srgbClr val="485E6D"/>
                </a:solidFill>
                <a:latin typeface="Arial" panose="020B0604020202020204" pitchFamily="34" charset="0"/>
                <a:cs typeface="Arial" panose="020B0604020202020204" pitchFamily="34" charset="0"/>
              </a:rPr>
              <a:t> or </a:t>
            </a:r>
            <a:r>
              <a:rPr lang="en-GB" sz="1600" b="1" dirty="0">
                <a:solidFill>
                  <a:srgbClr val="485E6D"/>
                </a:solidFill>
                <a:latin typeface="Arial" panose="020B0604020202020204" pitchFamily="34" charset="0"/>
                <a:cs typeface="Arial" panose="020B0604020202020204" pitchFamily="34" charset="0"/>
              </a:rPr>
              <a:t>achievement</a:t>
            </a:r>
            <a:r>
              <a:rPr lang="en-GB" sz="1600" dirty="0">
                <a:solidFill>
                  <a:srgbClr val="485E6D"/>
                </a:solidFill>
                <a:latin typeface="Arial" panose="020B0604020202020204" pitchFamily="34" charset="0"/>
                <a:cs typeface="Arial" panose="020B0604020202020204" pitchFamily="34" charset="0"/>
              </a:rPr>
              <a:t> of a task</a:t>
            </a:r>
          </a:p>
          <a:p>
            <a:pPr marL="742950" lvl="1" indent="-285750">
              <a:buFont typeface="Wingdings" panose="05000000000000000000" pitchFamily="2" charset="2"/>
              <a:buChar char="Ø"/>
            </a:pPr>
            <a:r>
              <a:rPr lang="en-IN" sz="1600" dirty="0">
                <a:solidFill>
                  <a:srgbClr val="485E6D"/>
                </a:solidFill>
                <a:latin typeface="Arial" panose="020B0604020202020204" pitchFamily="34" charset="0"/>
                <a:cs typeface="Arial" panose="020B0604020202020204" pitchFamily="34" charset="0"/>
              </a:rPr>
              <a:t>Are a measure of </a:t>
            </a:r>
            <a:r>
              <a:rPr lang="en-IN" sz="1600" b="1" dirty="0">
                <a:solidFill>
                  <a:srgbClr val="485E6D"/>
                </a:solidFill>
                <a:latin typeface="Arial" panose="020B0604020202020204" pitchFamily="34" charset="0"/>
                <a:cs typeface="Arial" panose="020B0604020202020204" pitchFamily="34" charset="0"/>
              </a:rPr>
              <a:t>progress</a:t>
            </a:r>
          </a:p>
          <a:p>
            <a:pPr marL="742950" lvl="1" indent="-285750">
              <a:buFont typeface="Wingdings" panose="05000000000000000000" pitchFamily="2" charset="2"/>
              <a:buChar char="Ø"/>
            </a:pPr>
            <a:r>
              <a:rPr lang="en-IN" sz="1600" dirty="0">
                <a:solidFill>
                  <a:srgbClr val="485E6D"/>
                </a:solidFill>
                <a:latin typeface="Arial" panose="020B0604020202020204" pitchFamily="34" charset="0"/>
                <a:cs typeface="Arial" panose="020B0604020202020204" pitchFamily="34" charset="0"/>
              </a:rPr>
              <a:t>Are</a:t>
            </a:r>
            <a:r>
              <a:rPr lang="en-IN" sz="1600" b="1" dirty="0">
                <a:solidFill>
                  <a:srgbClr val="485E6D"/>
                </a:solidFill>
                <a:latin typeface="Arial" panose="020B0604020202020204" pitchFamily="34" charset="0"/>
                <a:cs typeface="Arial" panose="020B0604020202020204" pitchFamily="34" charset="0"/>
              </a:rPr>
              <a:t> </a:t>
            </a:r>
            <a:r>
              <a:rPr lang="en-IN" sz="1600" dirty="0">
                <a:solidFill>
                  <a:srgbClr val="485E6D"/>
                </a:solidFill>
                <a:latin typeface="Arial" panose="020B0604020202020204" pitchFamily="34" charset="0"/>
                <a:cs typeface="Arial" panose="020B0604020202020204" pitchFamily="34" charset="0"/>
              </a:rPr>
              <a:t>used for reporting to directors/stakeholders</a:t>
            </a:r>
          </a:p>
          <a:p>
            <a:pPr marL="285750" indent="-285750">
              <a:buFont typeface="Wingdings" panose="05000000000000000000" pitchFamily="2" charset="2"/>
              <a:buChar char="Ø"/>
            </a:pPr>
            <a:endParaRPr lang="en-US" sz="1600" b="1"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p:txBody>
      </p:sp>
      <p:sp>
        <p:nvSpPr>
          <p:cNvPr id="217" name="TextBox 216">
            <a:extLst>
              <a:ext uri="{FF2B5EF4-FFF2-40B4-BE49-F238E27FC236}">
                <a16:creationId xmlns:a16="http://schemas.microsoft.com/office/drawing/2014/main" id="{70D1FDEC-F52E-4301-B5B3-D0F297E87CF2}"/>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Project Milestones</a:t>
            </a:r>
          </a:p>
        </p:txBody>
      </p:sp>
      <p:pic>
        <p:nvPicPr>
          <p:cNvPr id="218" name="Wheel">
            <a:extLst>
              <a:ext uri="{FF2B5EF4-FFF2-40B4-BE49-F238E27FC236}">
                <a16:creationId xmlns:a16="http://schemas.microsoft.com/office/drawing/2014/main" id="{3F426BF0-18BA-4A90-A9D4-DEAC29ED4014}"/>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40" name="TextBox 39">
            <a:extLst>
              <a:ext uri="{FF2B5EF4-FFF2-40B4-BE49-F238E27FC236}">
                <a16:creationId xmlns:a16="http://schemas.microsoft.com/office/drawing/2014/main" id="{CF227EA0-EDFA-44BF-BD55-3740B8861DA9}"/>
              </a:ext>
            </a:extLst>
          </p:cNvPr>
          <p:cNvSpPr txBox="1"/>
          <p:nvPr/>
        </p:nvSpPr>
        <p:spPr>
          <a:xfrm>
            <a:off x="668392" y="6448731"/>
            <a:ext cx="245000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Options appraisal</a:t>
            </a:r>
          </a:p>
        </p:txBody>
      </p:sp>
      <p:sp>
        <p:nvSpPr>
          <p:cNvPr id="41" name="TextBox 40">
            <a:extLst>
              <a:ext uri="{FF2B5EF4-FFF2-40B4-BE49-F238E27FC236}">
                <a16:creationId xmlns:a16="http://schemas.microsoft.com/office/drawing/2014/main" id="{BA664D61-36AB-4B9E-BAAD-E8ABDF17B734}"/>
              </a:ext>
            </a:extLst>
          </p:cNvPr>
          <p:cNvSpPr txBox="1"/>
          <p:nvPr/>
        </p:nvSpPr>
        <p:spPr>
          <a:xfrm>
            <a:off x="9411286" y="6437181"/>
            <a:ext cx="2112322"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Implementation plan</a:t>
            </a:r>
          </a:p>
        </p:txBody>
      </p:sp>
      <p:pic>
        <p:nvPicPr>
          <p:cNvPr id="13" name="Picture 12" descr="A picture containing toy, table, train, small&#10;&#10;Description automatically generated">
            <a:extLst>
              <a:ext uri="{FF2B5EF4-FFF2-40B4-BE49-F238E27FC236}">
                <a16:creationId xmlns:a16="http://schemas.microsoft.com/office/drawing/2014/main" id="{980E6F71-5821-4A69-9150-0B322D592AF1}"/>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78552" y="2285971"/>
            <a:ext cx="5534947" cy="4151210"/>
          </a:xfrm>
          <a:prstGeom prst="rect">
            <a:avLst/>
          </a:prstGeom>
        </p:spPr>
      </p:pic>
    </p:spTree>
    <p:extLst>
      <p:ext uri="{BB962C8B-B14F-4D97-AF65-F5344CB8AC3E}">
        <p14:creationId xmlns:p14="http://schemas.microsoft.com/office/powerpoint/2010/main" val="1239842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92C3DF-7DA1-4FF5-924C-1A17631D4BB8}"/>
              </a:ext>
            </a:extLst>
          </p:cNvPr>
          <p:cNvGrpSpPr/>
          <p:nvPr/>
        </p:nvGrpSpPr>
        <p:grpSpPr>
          <a:xfrm>
            <a:off x="331198" y="4726015"/>
            <a:ext cx="4207982" cy="370160"/>
            <a:chOff x="331198" y="4999443"/>
            <a:chExt cx="3163317" cy="273760"/>
          </a:xfrm>
        </p:grpSpPr>
        <p:sp>
          <p:nvSpPr>
            <p:cNvPr id="57" name="Click box">
              <a:extLst>
                <a:ext uri="{FF2B5EF4-FFF2-40B4-BE49-F238E27FC236}">
                  <a16:creationId xmlns:a16="http://schemas.microsoft.com/office/drawing/2014/main" id="{6211AC2D-A454-46EB-A302-FA8F40EB1392}"/>
                </a:ext>
              </a:extLst>
            </p:cNvPr>
            <p:cNvSpPr txBox="1"/>
            <p:nvPr/>
          </p:nvSpPr>
          <p:spPr>
            <a:xfrm>
              <a:off x="331198" y="4999443"/>
              <a:ext cx="3163317" cy="227623"/>
            </a:xfrm>
            <a:prstGeom prst="rect">
              <a:avLst/>
            </a:prstGeom>
            <a:solidFill>
              <a:srgbClr val="00B050"/>
            </a:solidFill>
            <a:ln w="28575">
              <a:noFill/>
            </a:ln>
            <a:scene3d>
              <a:camera prst="orthographicFront"/>
              <a:lightRig rig="threePt" dir="t"/>
            </a:scene3d>
            <a:sp3d>
              <a:bevelT prst="angle"/>
            </a:sp3d>
          </p:spPr>
          <p:txBody>
            <a:bodyPr wrap="square" rtlCol="0" anchor="t">
              <a:spAutoFit/>
            </a:bodyPr>
            <a:lstStyle/>
            <a:p>
              <a:endParaRPr lang="en-US" sz="1400" b="1" dirty="0">
                <a:solidFill>
                  <a:schemeClr val="bg1"/>
                </a:solidFill>
                <a:latin typeface="Arial" panose="020B0604020202020204" pitchFamily="34" charset="0"/>
              </a:endParaRPr>
            </a:p>
          </p:txBody>
        </p:sp>
        <p:sp>
          <p:nvSpPr>
            <p:cNvPr id="3" name="Rectangle 2">
              <a:extLst>
                <a:ext uri="{FF2B5EF4-FFF2-40B4-BE49-F238E27FC236}">
                  <a16:creationId xmlns:a16="http://schemas.microsoft.com/office/drawing/2014/main" id="{6A251DD1-8DE4-4994-8A9E-C1B908061C7F}"/>
                </a:ext>
              </a:extLst>
            </p:cNvPr>
            <p:cNvSpPr/>
            <p:nvPr/>
          </p:nvSpPr>
          <p:spPr>
            <a:xfrm>
              <a:off x="351393" y="5022818"/>
              <a:ext cx="2796114" cy="250385"/>
            </a:xfrm>
            <a:prstGeom prst="rect">
              <a:avLst/>
            </a:prstGeom>
          </p:spPr>
          <p:txBody>
            <a:bodyPr wrap="square" anchor="b" anchorCtr="0">
              <a:spAutoFit/>
            </a:bodyPr>
            <a:lstStyle/>
            <a:p>
              <a:pPr lvl="0"/>
              <a:r>
                <a:rPr lang="en-GB" sz="1600" dirty="0">
                  <a:solidFill>
                    <a:schemeClr val="bg1"/>
                  </a:solidFill>
                  <a:latin typeface="Arial" panose="020B0604020202020204" pitchFamily="34" charset="0"/>
                  <a:cs typeface="Arial" panose="020B0604020202020204" pitchFamily="34" charset="0"/>
                </a:rPr>
                <a:t>Example schedule planning approach.</a:t>
              </a:r>
            </a:p>
          </p:txBody>
        </p:sp>
      </p:grpSp>
      <p:pic>
        <p:nvPicPr>
          <p:cNvPr id="29" name="Picture 6" descr="Pointer Cursor PNG Icon (2) - PNG Repo Free PNG Icons">
            <a:extLst>
              <a:ext uri="{FF2B5EF4-FFF2-40B4-BE49-F238E27FC236}">
                <a16:creationId xmlns:a16="http://schemas.microsoft.com/office/drawing/2014/main" id="{C31B0E73-24D1-46A5-BC1E-6E0510E57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795974">
            <a:off x="4357062" y="4887172"/>
            <a:ext cx="417964" cy="417964"/>
          </a:xfrm>
          <a:prstGeom prst="rect">
            <a:avLst/>
          </a:prstGeom>
          <a:noFill/>
          <a:extLst>
            <a:ext uri="{909E8E84-426E-40DD-AFC4-6F175D3DCCD1}">
              <a14:hiddenFill xmlns:a14="http://schemas.microsoft.com/office/drawing/2010/main">
                <a:solidFill>
                  <a:srgbClr val="FFFFFF"/>
                </a:solidFill>
              </a14:hiddenFill>
            </a:ext>
          </a:extLst>
        </p:spPr>
      </p:pic>
      <p:sp>
        <p:nvSpPr>
          <p:cNvPr id="128" name="Rectangle 127">
            <a:extLst>
              <a:ext uri="{FF2B5EF4-FFF2-40B4-BE49-F238E27FC236}">
                <a16:creationId xmlns:a16="http://schemas.microsoft.com/office/drawing/2014/main" id="{2B507B77-EE0F-4CCF-98A4-6748B06BC71F}"/>
              </a:ext>
            </a:extLst>
          </p:cNvPr>
          <p:cNvSpPr/>
          <p:nvPr/>
        </p:nvSpPr>
        <p:spPr>
          <a:xfrm>
            <a:off x="331200" y="1296000"/>
            <a:ext cx="11341366" cy="3293209"/>
          </a:xfrm>
          <a:prstGeom prst="rect">
            <a:avLst/>
          </a:prstGeom>
        </p:spPr>
        <p:txBody>
          <a:bodyPr wrap="square">
            <a:spAutoFit/>
          </a:bodyPr>
          <a:lstStyle/>
          <a:p>
            <a:r>
              <a:rPr lang="en-GB" sz="1600" dirty="0">
                <a:solidFill>
                  <a:srgbClr val="485D6F"/>
                </a:solidFill>
                <a:latin typeface="Arial" panose="020B0604020202020204" pitchFamily="34" charset="0"/>
                <a:cs typeface="Arial" panose="020B0604020202020204" pitchFamily="34" charset="0"/>
              </a:rPr>
              <a:t>A detailed plan monitors every move of the project until the very end addressing the main</a:t>
            </a:r>
            <a:r>
              <a:rPr lang="en-GB" sz="1600" dirty="0">
                <a:solidFill>
                  <a:srgbClr val="71FFB1"/>
                </a:solidFill>
                <a:latin typeface="Arial" panose="020B0604020202020204" pitchFamily="34" charset="0"/>
                <a:cs typeface="Arial" panose="020B0604020202020204" pitchFamily="34" charset="0"/>
              </a:rPr>
              <a:t> </a:t>
            </a:r>
            <a:r>
              <a:rPr lang="en-GB" sz="1600" dirty="0">
                <a:solidFill>
                  <a:srgbClr val="485D6F"/>
                </a:solidFill>
                <a:latin typeface="Arial" panose="020B0604020202020204" pitchFamily="34" charset="0"/>
                <a:cs typeface="Arial" panose="020B0604020202020204" pitchFamily="34" charset="0"/>
              </a:rPr>
              <a:t>question: how? </a:t>
            </a: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It’s an essential document for keeping a project on track and needs to be kept updated throughout the whole project. </a:t>
            </a: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The detailed plan outlines:</a:t>
            </a:r>
          </a:p>
          <a:p>
            <a:endParaRPr lang="en-GB" sz="1600" dirty="0">
              <a:solidFill>
                <a:srgbClr val="485D6F"/>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The scope</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Objectives</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Timeline</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Resources </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The deliverables of a project</a:t>
            </a:r>
          </a:p>
          <a:p>
            <a:pPr lvl="1"/>
            <a:endParaRPr lang="en-GB" sz="1600" dirty="0">
              <a:solidFill>
                <a:srgbClr val="485D6F"/>
              </a:solidFill>
              <a:latin typeface="Arial" panose="020B0604020202020204" pitchFamily="34" charset="0"/>
              <a:cs typeface="Arial" panose="020B0604020202020204" pitchFamily="34" charset="0"/>
            </a:endParaRPr>
          </a:p>
          <a:p>
            <a:endParaRPr lang="en-GB" sz="1600" dirty="0">
              <a:solidFill>
                <a:srgbClr val="485D6F"/>
              </a:solidFill>
              <a:latin typeface="Arial" panose="020B0604020202020204" pitchFamily="34" charset="0"/>
              <a:cs typeface="Arial" panose="020B0604020202020204" pitchFamily="34" charset="0"/>
            </a:endParaRPr>
          </a:p>
        </p:txBody>
      </p:sp>
      <p:sp>
        <p:nvSpPr>
          <p:cNvPr id="2" name="Rectangle 1"/>
          <p:cNvSpPr/>
          <p:nvPr/>
        </p:nvSpPr>
        <p:spPr>
          <a:xfrm>
            <a:off x="756784" y="4993865"/>
            <a:ext cx="434347" cy="257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38" name="TextBox 137">
            <a:extLst>
              <a:ext uri="{FF2B5EF4-FFF2-40B4-BE49-F238E27FC236}">
                <a16:creationId xmlns:a16="http://schemas.microsoft.com/office/drawing/2014/main" id="{275A5D2F-42EF-4741-98E0-E049985A6F3C}"/>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Develop the Implementation Plan</a:t>
            </a:r>
          </a:p>
        </p:txBody>
      </p:sp>
      <p:pic>
        <p:nvPicPr>
          <p:cNvPr id="139" name="Wheel">
            <a:extLst>
              <a:ext uri="{FF2B5EF4-FFF2-40B4-BE49-F238E27FC236}">
                <a16:creationId xmlns:a16="http://schemas.microsoft.com/office/drawing/2014/main" id="{608EF79C-CBD4-46ED-A806-8ACADE4A920D}"/>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grpSp>
        <p:nvGrpSpPr>
          <p:cNvPr id="6" name="Group 5">
            <a:extLst>
              <a:ext uri="{FF2B5EF4-FFF2-40B4-BE49-F238E27FC236}">
                <a16:creationId xmlns:a16="http://schemas.microsoft.com/office/drawing/2014/main" id="{4607042D-72EE-4047-B130-006634051DD3}"/>
              </a:ext>
            </a:extLst>
          </p:cNvPr>
          <p:cNvGrpSpPr/>
          <p:nvPr/>
        </p:nvGrpSpPr>
        <p:grpSpPr>
          <a:xfrm>
            <a:off x="1796855" y="1189816"/>
            <a:ext cx="9389870" cy="4785792"/>
            <a:chOff x="-12308016" y="1084786"/>
            <a:chExt cx="9389870" cy="4785792"/>
          </a:xfrm>
        </p:grpSpPr>
        <p:sp>
          <p:nvSpPr>
            <p:cNvPr id="41" name="Click box">
              <a:extLst>
                <a:ext uri="{FF2B5EF4-FFF2-40B4-BE49-F238E27FC236}">
                  <a16:creationId xmlns:a16="http://schemas.microsoft.com/office/drawing/2014/main" id="{B2246C3A-E6CB-472B-AF55-8F90B8236C7B}"/>
                </a:ext>
              </a:extLst>
            </p:cNvPr>
            <p:cNvSpPr txBox="1"/>
            <p:nvPr/>
          </p:nvSpPr>
          <p:spPr>
            <a:xfrm>
              <a:off x="-12308016" y="1174888"/>
              <a:ext cx="9389869" cy="369332"/>
            </a:xfrm>
            <a:prstGeom prst="rect">
              <a:avLst/>
            </a:prstGeom>
            <a:solidFill>
              <a:srgbClr val="00B050"/>
            </a:solidFill>
            <a:ln w="28575">
              <a:solidFill>
                <a:schemeClr val="bg1"/>
              </a:solidFill>
            </a:ln>
          </p:spPr>
          <p:txBody>
            <a:bodyPr wrap="square" rtlCol="0" anchor="t">
              <a:spAutoFit/>
            </a:bodyPr>
            <a:lstStyle/>
            <a:p>
              <a:r>
                <a:rPr lang="en-GB" b="1" dirty="0">
                  <a:solidFill>
                    <a:schemeClr val="bg1"/>
                  </a:solidFill>
                  <a:latin typeface="Arial"/>
                  <a:cs typeface="Arial"/>
                </a:rPr>
                <a:t>Linear Approach to Schedule Planning</a:t>
              </a:r>
            </a:p>
          </p:txBody>
        </p:sp>
        <p:grpSp>
          <p:nvGrpSpPr>
            <p:cNvPr id="11" name="Group 10"/>
            <p:cNvGrpSpPr/>
            <p:nvPr/>
          </p:nvGrpSpPr>
          <p:grpSpPr>
            <a:xfrm>
              <a:off x="-12308016" y="1084786"/>
              <a:ext cx="9389870" cy="4785792"/>
              <a:chOff x="-8556489" y="1882063"/>
              <a:chExt cx="12137248" cy="4785792"/>
            </a:xfrm>
          </p:grpSpPr>
          <p:graphicFrame>
            <p:nvGraphicFramePr>
              <p:cNvPr id="131" name="Content Placeholder 3">
                <a:extLst>
                  <a:ext uri="{FF2B5EF4-FFF2-40B4-BE49-F238E27FC236}">
                    <a16:creationId xmlns:a16="http://schemas.microsoft.com/office/drawing/2014/main" id="{EF4050F3-3CAC-43D0-B059-A4C19008F2D9}"/>
                  </a:ext>
                </a:extLst>
              </p:cNvPr>
              <p:cNvGraphicFramePr>
                <a:graphicFrameLocks/>
              </p:cNvGraphicFramePr>
              <p:nvPr>
                <p:extLst>
                  <p:ext uri="{D42A27DB-BD31-4B8C-83A1-F6EECF244321}">
                    <p14:modId xmlns:p14="http://schemas.microsoft.com/office/powerpoint/2010/main" val="1611005785"/>
                  </p:ext>
                </p:extLst>
              </p:nvPr>
            </p:nvGraphicFramePr>
            <p:xfrm>
              <a:off x="-8556489" y="2316517"/>
              <a:ext cx="12137248"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2" name="cross">
                <a:extLst>
                  <a:ext uri="{FF2B5EF4-FFF2-40B4-BE49-F238E27FC236}">
                    <a16:creationId xmlns:a16="http://schemas.microsoft.com/office/drawing/2014/main" id="{196D7B96-63AB-4ADB-9BC1-80708D4D2DCB}"/>
                  </a:ext>
                </a:extLst>
              </p:cNvPr>
              <p:cNvSpPr txBox="1"/>
              <p:nvPr/>
            </p:nvSpPr>
            <p:spPr>
              <a:xfrm>
                <a:off x="2991208" y="1882063"/>
                <a:ext cx="383833" cy="461665"/>
              </a:xfrm>
              <a:prstGeom prst="rect">
                <a:avLst/>
              </a:prstGeom>
              <a:noFill/>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X</a:t>
                </a:r>
              </a:p>
            </p:txBody>
          </p:sp>
        </p:grpSp>
      </p:grpSp>
      <p:grpSp>
        <p:nvGrpSpPr>
          <p:cNvPr id="5" name="Group 4">
            <a:extLst>
              <a:ext uri="{FF2B5EF4-FFF2-40B4-BE49-F238E27FC236}">
                <a16:creationId xmlns:a16="http://schemas.microsoft.com/office/drawing/2014/main" id="{F9FA2CFE-8D38-4245-A587-85F8D605F71C}"/>
              </a:ext>
            </a:extLst>
          </p:cNvPr>
          <p:cNvGrpSpPr/>
          <p:nvPr/>
        </p:nvGrpSpPr>
        <p:grpSpPr>
          <a:xfrm>
            <a:off x="6153114" y="7050945"/>
            <a:ext cx="2962580" cy="3285310"/>
            <a:chOff x="8221648" y="2539905"/>
            <a:chExt cx="2962580" cy="3285310"/>
          </a:xfrm>
        </p:grpSpPr>
        <p:sp>
          <p:nvSpPr>
            <p:cNvPr id="61" name="Rectangle: Rounded Corners 60">
              <a:extLst>
                <a:ext uri="{FF2B5EF4-FFF2-40B4-BE49-F238E27FC236}">
                  <a16:creationId xmlns:a16="http://schemas.microsoft.com/office/drawing/2014/main" id="{F04D24AD-E408-4583-AA54-FB752B53D46E}"/>
                </a:ext>
              </a:extLst>
            </p:cNvPr>
            <p:cNvSpPr/>
            <p:nvPr/>
          </p:nvSpPr>
          <p:spPr>
            <a:xfrm>
              <a:off x="8221648" y="5531017"/>
              <a:ext cx="2962580" cy="294198"/>
            </a:xfrm>
            <a:prstGeom prst="roundRect">
              <a:avLst/>
            </a:prstGeom>
            <a:solidFill>
              <a:srgbClr val="3D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Quality management &amp; assurance</a:t>
              </a:r>
            </a:p>
          </p:txBody>
        </p:sp>
        <p:sp>
          <p:nvSpPr>
            <p:cNvPr id="62" name="Rectangle: Rounded Corners 61">
              <a:extLst>
                <a:ext uri="{FF2B5EF4-FFF2-40B4-BE49-F238E27FC236}">
                  <a16:creationId xmlns:a16="http://schemas.microsoft.com/office/drawing/2014/main" id="{E8CA2944-F70B-4DD0-8C61-743D625BBAA1}"/>
                </a:ext>
              </a:extLst>
            </p:cNvPr>
            <p:cNvSpPr/>
            <p:nvPr/>
          </p:nvSpPr>
          <p:spPr>
            <a:xfrm>
              <a:off x="8221648" y="2539905"/>
              <a:ext cx="2962580" cy="294198"/>
            </a:xfrm>
            <a:prstGeom prst="roundRect">
              <a:avLst/>
            </a:prstGeom>
            <a:solidFill>
              <a:srgbClr val="44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Leadership &amp; team management</a:t>
              </a:r>
            </a:p>
          </p:txBody>
        </p:sp>
        <p:sp>
          <p:nvSpPr>
            <p:cNvPr id="63" name="Rectangle: Rounded Corners 62">
              <a:extLst>
                <a:ext uri="{FF2B5EF4-FFF2-40B4-BE49-F238E27FC236}">
                  <a16:creationId xmlns:a16="http://schemas.microsoft.com/office/drawing/2014/main" id="{AD4E4AF0-C12C-4F3A-9F4A-C7F8183C5E87}"/>
                </a:ext>
              </a:extLst>
            </p:cNvPr>
            <p:cNvSpPr/>
            <p:nvPr/>
          </p:nvSpPr>
          <p:spPr>
            <a:xfrm>
              <a:off x="8221648" y="2871776"/>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64" name="Rectangle: Rounded Corners 63">
              <a:extLst>
                <a:ext uri="{FF2B5EF4-FFF2-40B4-BE49-F238E27FC236}">
                  <a16:creationId xmlns:a16="http://schemas.microsoft.com/office/drawing/2014/main" id="{55BD03B2-4AF2-47B2-A993-008DDD15B753}"/>
                </a:ext>
              </a:extLst>
            </p:cNvPr>
            <p:cNvSpPr/>
            <p:nvPr/>
          </p:nvSpPr>
          <p:spPr>
            <a:xfrm>
              <a:off x="8221648" y="3211291"/>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65" name="Rectangle: Rounded Corners 64">
              <a:extLst>
                <a:ext uri="{FF2B5EF4-FFF2-40B4-BE49-F238E27FC236}">
                  <a16:creationId xmlns:a16="http://schemas.microsoft.com/office/drawing/2014/main" id="{3F3A1DDA-9AD5-4F59-B1F1-08975C5EE391}"/>
                </a:ext>
              </a:extLst>
            </p:cNvPr>
            <p:cNvSpPr/>
            <p:nvPr/>
          </p:nvSpPr>
          <p:spPr>
            <a:xfrm>
              <a:off x="8221648" y="3543162"/>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66" name="Rectangle: Rounded Corners 65">
              <a:extLst>
                <a:ext uri="{FF2B5EF4-FFF2-40B4-BE49-F238E27FC236}">
                  <a16:creationId xmlns:a16="http://schemas.microsoft.com/office/drawing/2014/main" id="{06A03CFA-845A-4AFE-A736-D0F72A10C7EB}"/>
                </a:ext>
              </a:extLst>
            </p:cNvPr>
            <p:cNvSpPr/>
            <p:nvPr/>
          </p:nvSpPr>
          <p:spPr>
            <a:xfrm>
              <a:off x="8221648" y="3869986"/>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67" name="Rectangle: Rounded Corners 66">
              <a:extLst>
                <a:ext uri="{FF2B5EF4-FFF2-40B4-BE49-F238E27FC236}">
                  <a16:creationId xmlns:a16="http://schemas.microsoft.com/office/drawing/2014/main" id="{376AA336-7770-40E2-8B4C-15DC147FB86C}"/>
                </a:ext>
              </a:extLst>
            </p:cNvPr>
            <p:cNvSpPr/>
            <p:nvPr/>
          </p:nvSpPr>
          <p:spPr>
            <a:xfrm>
              <a:off x="8221648" y="4203533"/>
              <a:ext cx="2962580" cy="294198"/>
            </a:xfrm>
            <a:prstGeom prst="roundRect">
              <a:avLst/>
            </a:prstGeom>
            <a:solidFill>
              <a:srgbClr val="EF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Scope management</a:t>
              </a:r>
            </a:p>
          </p:txBody>
        </p:sp>
        <p:sp>
          <p:nvSpPr>
            <p:cNvPr id="68" name="Rectangle: Rounded Corners 67">
              <a:extLst>
                <a:ext uri="{FF2B5EF4-FFF2-40B4-BE49-F238E27FC236}">
                  <a16:creationId xmlns:a16="http://schemas.microsoft.com/office/drawing/2014/main" id="{5C43528F-03E9-464C-B254-9679A6D6F5C0}"/>
                </a:ext>
              </a:extLst>
            </p:cNvPr>
            <p:cNvSpPr/>
            <p:nvPr/>
          </p:nvSpPr>
          <p:spPr>
            <a:xfrm>
              <a:off x="8221648" y="4535404"/>
              <a:ext cx="2962580" cy="294198"/>
            </a:xfrm>
            <a:prstGeom prst="roundRect">
              <a:avLst/>
            </a:prstGeom>
            <a:solidFill>
              <a:srgbClr val="E21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Risk &amp; issue management</a:t>
              </a:r>
            </a:p>
          </p:txBody>
        </p:sp>
        <p:sp>
          <p:nvSpPr>
            <p:cNvPr id="69" name="Rectangle: Rounded Corners 68">
              <a:extLst>
                <a:ext uri="{FF2B5EF4-FFF2-40B4-BE49-F238E27FC236}">
                  <a16:creationId xmlns:a16="http://schemas.microsoft.com/office/drawing/2014/main" id="{7D36AB27-6DD8-4942-9A5D-CAE553DB7726}"/>
                </a:ext>
              </a:extLst>
            </p:cNvPr>
            <p:cNvSpPr/>
            <p:nvPr/>
          </p:nvSpPr>
          <p:spPr>
            <a:xfrm>
              <a:off x="8221648" y="4867275"/>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sp>
          <p:nvSpPr>
            <p:cNvPr id="70" name="Rectangle: Rounded Corners 69">
              <a:extLst>
                <a:ext uri="{FF2B5EF4-FFF2-40B4-BE49-F238E27FC236}">
                  <a16:creationId xmlns:a16="http://schemas.microsoft.com/office/drawing/2014/main" id="{DB81DC70-0F4C-45F0-8E73-187414D261AA}"/>
                </a:ext>
              </a:extLst>
            </p:cNvPr>
            <p:cNvSpPr/>
            <p:nvPr/>
          </p:nvSpPr>
          <p:spPr>
            <a:xfrm>
              <a:off x="8221648" y="5199146"/>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sp>
        <p:nvSpPr>
          <p:cNvPr id="72" name="TextBox 71">
            <a:extLst>
              <a:ext uri="{FF2B5EF4-FFF2-40B4-BE49-F238E27FC236}">
                <a16:creationId xmlns:a16="http://schemas.microsoft.com/office/drawing/2014/main" id="{05CC383B-0676-4279-86B1-102EFF4D5CAA}"/>
              </a:ext>
            </a:extLst>
          </p:cNvPr>
          <p:cNvSpPr txBox="1"/>
          <p:nvPr/>
        </p:nvSpPr>
        <p:spPr>
          <a:xfrm>
            <a:off x="756784" y="6448731"/>
            <a:ext cx="245000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Project milestones</a:t>
            </a:r>
          </a:p>
        </p:txBody>
      </p:sp>
      <p:sp>
        <p:nvSpPr>
          <p:cNvPr id="73" name="TextBox 72">
            <a:extLst>
              <a:ext uri="{FF2B5EF4-FFF2-40B4-BE49-F238E27FC236}">
                <a16:creationId xmlns:a16="http://schemas.microsoft.com/office/drawing/2014/main" id="{69DC94E1-CD39-4BBC-8DD9-BD0F6D9A1B5F}"/>
              </a:ext>
            </a:extLst>
          </p:cNvPr>
          <p:cNvSpPr txBox="1"/>
          <p:nvPr/>
        </p:nvSpPr>
        <p:spPr>
          <a:xfrm>
            <a:off x="9355192" y="6448731"/>
            <a:ext cx="245000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Agile planning</a:t>
            </a:r>
          </a:p>
        </p:txBody>
      </p:sp>
    </p:spTree>
    <p:extLst>
      <p:ext uri="{BB962C8B-B14F-4D97-AF65-F5344CB8AC3E}">
        <p14:creationId xmlns:p14="http://schemas.microsoft.com/office/powerpoint/2010/main" val="22432176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4000" tmFilter="0, 0; .2, .5; .8, .5; 1, 0"/>
                                        <p:tgtEl>
                                          <p:spTgt spid="29"/>
                                        </p:tgtEl>
                                      </p:cBhvr>
                                    </p:animEffect>
                                    <p:animScale>
                                      <p:cBhvr>
                                        <p:cTn id="7" dur="200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9"/>
                    </p:tgtEl>
                  </p:cond>
                </p:stCondLst>
                <p:endSync evt="end" delay="0">
                  <p:rtn val="all"/>
                </p:endSync>
                <p:childTnLst>
                  <p:par>
                    <p:cTn id="9" fill="hold">
                      <p:stCondLst>
                        <p:cond delay="0"/>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1.875E-6 -2.59259E-6 L 0.00013 -0.59398 " pathEditMode="relative" rAng="0" ptsTypes="AA">
                                      <p:cBhvr>
                                        <p:cTn id="12" dur="2000" fill="hold"/>
                                        <p:tgtEl>
                                          <p:spTgt spid="5"/>
                                        </p:tgtEl>
                                        <p:attrNameLst>
                                          <p:attrName>ppt_x</p:attrName>
                                          <p:attrName>ppt_y</p:attrName>
                                        </p:attrNameLst>
                                      </p:cBhvr>
                                      <p:rCtr x="0" y="-29699"/>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0013 -0.59398 L -2.08333E-6 -1.85185E-6 " pathEditMode="relative" rAng="0" ptsTypes="AA">
                                      <p:cBhvr>
                                        <p:cTn id="16" dur="2000" fill="hold"/>
                                        <p:tgtEl>
                                          <p:spTgt spid="5"/>
                                        </p:tgtEl>
                                        <p:attrNameLst>
                                          <p:attrName>ppt_x</p:attrName>
                                          <p:attrName>ppt_y</p:attrName>
                                        </p:attrNameLst>
                                      </p:cBhvr>
                                      <p:rCtr x="0" y="29838"/>
                                    </p:animMotion>
                                  </p:childTnLst>
                                </p:cTn>
                              </p:par>
                            </p:childTnLst>
                          </p:cTn>
                        </p:par>
                      </p:childTnLst>
                    </p:cTn>
                  </p:par>
                </p:childTnLst>
              </p:cTn>
              <p:nextCondLst>
                <p:cond evt="onClick" delay="0">
                  <p:tgtEl>
                    <p:spTgt spid="139"/>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card&#10;&#10;Description automatically generated">
            <a:extLst>
              <a:ext uri="{FF2B5EF4-FFF2-40B4-BE49-F238E27FC236}">
                <a16:creationId xmlns:a16="http://schemas.microsoft.com/office/drawing/2014/main" id="{EA898637-059C-4223-85E6-01C96A15E1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15374" y="2739031"/>
            <a:ext cx="6372665" cy="2570225"/>
          </a:xfrm>
          <a:prstGeom prst="rect">
            <a:avLst/>
          </a:prstGeom>
        </p:spPr>
      </p:pic>
      <p:sp>
        <p:nvSpPr>
          <p:cNvPr id="118" name="Rectangle 117">
            <a:extLst>
              <a:ext uri="{FF2B5EF4-FFF2-40B4-BE49-F238E27FC236}">
                <a16:creationId xmlns:a16="http://schemas.microsoft.com/office/drawing/2014/main" id="{1B96EA3D-860D-4993-BF8E-30B7905553D1}"/>
              </a:ext>
            </a:extLst>
          </p:cNvPr>
          <p:cNvSpPr/>
          <p:nvPr/>
        </p:nvSpPr>
        <p:spPr>
          <a:xfrm>
            <a:off x="331200" y="1296000"/>
            <a:ext cx="9742475" cy="4770537"/>
          </a:xfrm>
          <a:prstGeom prst="rect">
            <a:avLst/>
          </a:prstGeom>
          <a:scene3d>
            <a:camera prst="orthographicFront"/>
            <a:lightRig rig="threePt" dir="t"/>
          </a:scene3d>
          <a:sp3d prstMaterial="dkEdge"/>
        </p:spPr>
        <p:txBody>
          <a:bodyPr wrap="square">
            <a:spAutoFit/>
          </a:bodyPr>
          <a:lstStyle/>
          <a:p>
            <a:r>
              <a:rPr lang="en-GB" sz="1600" dirty="0">
                <a:solidFill>
                  <a:srgbClr val="485D6F"/>
                </a:solidFill>
                <a:latin typeface="Arial" panose="020B0604020202020204" pitchFamily="34" charset="0"/>
                <a:cs typeface="Arial" panose="020B0604020202020204" pitchFamily="34" charset="0"/>
              </a:rPr>
              <a:t>This framework is based on a </a:t>
            </a:r>
            <a:r>
              <a:rPr lang="en-GB" sz="1600" b="1" dirty="0">
                <a:solidFill>
                  <a:srgbClr val="485D6F"/>
                </a:solidFill>
                <a:latin typeface="Arial" panose="020B0604020202020204" pitchFamily="34" charset="0"/>
                <a:cs typeface="Arial" panose="020B0604020202020204" pitchFamily="34" charset="0"/>
              </a:rPr>
              <a:t>Linear</a:t>
            </a:r>
            <a:r>
              <a:rPr lang="en-GB" sz="1600" dirty="0">
                <a:solidFill>
                  <a:srgbClr val="485D6F"/>
                </a:solidFill>
                <a:latin typeface="Arial" panose="020B0604020202020204" pitchFamily="34" charset="0"/>
                <a:cs typeface="Arial" panose="020B0604020202020204" pitchFamily="34" charset="0"/>
              </a:rPr>
              <a:t> or </a:t>
            </a:r>
            <a:r>
              <a:rPr lang="en-GB" sz="1600" b="1" dirty="0">
                <a:solidFill>
                  <a:srgbClr val="485D6F"/>
                </a:solidFill>
                <a:latin typeface="Arial" panose="020B0604020202020204" pitchFamily="34" charset="0"/>
                <a:cs typeface="Arial" panose="020B0604020202020204" pitchFamily="34" charset="0"/>
              </a:rPr>
              <a:t>Waterfall</a:t>
            </a:r>
            <a:r>
              <a:rPr lang="en-GB" sz="1600" dirty="0">
                <a:solidFill>
                  <a:srgbClr val="485D6F"/>
                </a:solidFill>
                <a:latin typeface="Arial" panose="020B0604020202020204" pitchFamily="34" charset="0"/>
                <a:cs typeface="Arial" panose="020B0604020202020204" pitchFamily="34" charset="0"/>
              </a:rPr>
              <a:t> lifecycle where each phase must be completed before the next phase can begin and there is no overlapping in the phases.</a:t>
            </a: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Many organisations use </a:t>
            </a:r>
            <a:r>
              <a:rPr lang="en-GB" sz="1600" b="1" dirty="0">
                <a:solidFill>
                  <a:srgbClr val="485D6F"/>
                </a:solidFill>
                <a:latin typeface="Arial" panose="020B0604020202020204" pitchFamily="34" charset="0"/>
                <a:cs typeface="Arial" panose="020B0604020202020204" pitchFamily="34" charset="0"/>
              </a:rPr>
              <a:t>Agile</a:t>
            </a:r>
            <a:r>
              <a:rPr lang="en-GB" sz="1600" dirty="0">
                <a:solidFill>
                  <a:srgbClr val="485D6F"/>
                </a:solidFill>
                <a:latin typeface="Arial" panose="020B0604020202020204" pitchFamily="34" charset="0"/>
                <a:cs typeface="Arial" panose="020B0604020202020204" pitchFamily="34" charset="0"/>
              </a:rPr>
              <a:t> planning, which is a project planning method that estimates work using self-contained work units called </a:t>
            </a:r>
            <a:r>
              <a:rPr lang="en-GB" sz="1600" b="1" dirty="0">
                <a:solidFill>
                  <a:srgbClr val="485D6F"/>
                </a:solidFill>
                <a:latin typeface="Arial" panose="020B0604020202020204" pitchFamily="34" charset="0"/>
                <a:cs typeface="Arial" panose="020B0604020202020204" pitchFamily="34" charset="0"/>
              </a:rPr>
              <a:t>Iterations</a:t>
            </a:r>
            <a:r>
              <a:rPr lang="en-GB" sz="1600" dirty="0">
                <a:solidFill>
                  <a:srgbClr val="485D6F"/>
                </a:solidFill>
                <a:latin typeface="Arial" panose="020B0604020202020204" pitchFamily="34" charset="0"/>
                <a:cs typeface="Arial" panose="020B0604020202020204" pitchFamily="34" charset="0"/>
              </a:rPr>
              <a:t> or </a:t>
            </a:r>
            <a:r>
              <a:rPr lang="en-GB" sz="1600" b="1" dirty="0">
                <a:solidFill>
                  <a:srgbClr val="485D6F"/>
                </a:solidFill>
                <a:latin typeface="Arial" panose="020B0604020202020204" pitchFamily="34" charset="0"/>
                <a:cs typeface="Arial" panose="020B0604020202020204" pitchFamily="34" charset="0"/>
              </a:rPr>
              <a:t>Sprints</a:t>
            </a:r>
            <a:r>
              <a:rPr lang="en-GB" sz="1600" dirty="0">
                <a:solidFill>
                  <a:srgbClr val="485D6F"/>
                </a:solidFill>
                <a:latin typeface="Arial" panose="020B0604020202020204" pitchFamily="34" charset="0"/>
                <a:cs typeface="Arial" panose="020B0604020202020204" pitchFamily="34" charset="0"/>
              </a:rPr>
              <a:t>. </a:t>
            </a: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An example is the Design council model of:</a:t>
            </a:r>
          </a:p>
          <a:p>
            <a:pPr marL="742950" lvl="1" indent="-285750">
              <a:buFont typeface="Wingdings" panose="05000000000000000000" pitchFamily="2" charset="2"/>
              <a:buChar char="Ø"/>
            </a:pPr>
            <a:endParaRPr lang="en-GB" sz="1600" dirty="0">
              <a:solidFill>
                <a:srgbClr val="485D6F"/>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Discover</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Define</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Develop</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Deliver</a:t>
            </a:r>
          </a:p>
          <a:p>
            <a:endParaRPr lang="en-GB" sz="1600" dirty="0">
              <a:solidFill>
                <a:srgbClr val="485D6F"/>
              </a:solidFill>
              <a:latin typeface="Arial" panose="020B0604020202020204" pitchFamily="34" charset="0"/>
              <a:cs typeface="Arial" panose="020B0604020202020204" pitchFamily="34" charset="0"/>
            </a:endParaRP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Further information on Agile planning will be </a:t>
            </a:r>
          </a:p>
          <a:p>
            <a:r>
              <a:rPr lang="en-GB" sz="1600" dirty="0">
                <a:solidFill>
                  <a:srgbClr val="485E6D"/>
                </a:solidFill>
                <a:latin typeface="Arial" panose="020B0604020202020204" pitchFamily="34" charset="0"/>
                <a:cs typeface="Arial" panose="020B0604020202020204" pitchFamily="34" charset="0"/>
              </a:rPr>
              <a:t>added soon in a separate Agile projects guide.</a:t>
            </a:r>
            <a:endParaRPr lang="en-US" sz="1600" b="1"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p:txBody>
      </p:sp>
      <p:sp>
        <p:nvSpPr>
          <p:cNvPr id="217" name="TextBox 216">
            <a:extLst>
              <a:ext uri="{FF2B5EF4-FFF2-40B4-BE49-F238E27FC236}">
                <a16:creationId xmlns:a16="http://schemas.microsoft.com/office/drawing/2014/main" id="{70D1FDEC-F52E-4301-B5B3-D0F297E87CF2}"/>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Agile planning</a:t>
            </a:r>
          </a:p>
        </p:txBody>
      </p:sp>
      <p:pic>
        <p:nvPicPr>
          <p:cNvPr id="218" name="Wheel">
            <a:extLst>
              <a:ext uri="{FF2B5EF4-FFF2-40B4-BE49-F238E27FC236}">
                <a16:creationId xmlns:a16="http://schemas.microsoft.com/office/drawing/2014/main" id="{3F426BF0-18BA-4A90-A9D4-DEAC29ED4014}"/>
              </a:ext>
            </a:extLst>
          </p:cNvPr>
          <p:cNvPicPr>
            <a:picLocks noChangeAspect="1"/>
          </p:cNvPicPr>
          <p:nvPr/>
        </p:nvPicPr>
        <p:blipFill rotWithShape="1">
          <a:blip r:embed="rId4">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40" name="TextBox 39">
            <a:extLst>
              <a:ext uri="{FF2B5EF4-FFF2-40B4-BE49-F238E27FC236}">
                <a16:creationId xmlns:a16="http://schemas.microsoft.com/office/drawing/2014/main" id="{CF227EA0-EDFA-44BF-BD55-3740B8861DA9}"/>
              </a:ext>
            </a:extLst>
          </p:cNvPr>
          <p:cNvSpPr txBox="1"/>
          <p:nvPr/>
        </p:nvSpPr>
        <p:spPr>
          <a:xfrm>
            <a:off x="668392" y="6448731"/>
            <a:ext cx="245000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Implementation plan</a:t>
            </a:r>
          </a:p>
        </p:txBody>
      </p:sp>
      <p:sp>
        <p:nvSpPr>
          <p:cNvPr id="8" name="TextBox 7">
            <a:extLst>
              <a:ext uri="{FF2B5EF4-FFF2-40B4-BE49-F238E27FC236}">
                <a16:creationId xmlns:a16="http://schemas.microsoft.com/office/drawing/2014/main" id="{157CC537-FA34-42ED-9AD1-B5AB3C7A203A}"/>
              </a:ext>
            </a:extLst>
          </p:cNvPr>
          <p:cNvSpPr txBox="1"/>
          <p:nvPr/>
        </p:nvSpPr>
        <p:spPr>
          <a:xfrm>
            <a:off x="9355192" y="6448731"/>
            <a:ext cx="245000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Estimating &amp; resourcing </a:t>
            </a:r>
          </a:p>
        </p:txBody>
      </p:sp>
      <p:grpSp>
        <p:nvGrpSpPr>
          <p:cNvPr id="17" name="Group 16">
            <a:extLst>
              <a:ext uri="{FF2B5EF4-FFF2-40B4-BE49-F238E27FC236}">
                <a16:creationId xmlns:a16="http://schemas.microsoft.com/office/drawing/2014/main" id="{16B0BC43-4443-41F3-8AC3-EA398FF89845}"/>
              </a:ext>
            </a:extLst>
          </p:cNvPr>
          <p:cNvGrpSpPr/>
          <p:nvPr/>
        </p:nvGrpSpPr>
        <p:grpSpPr>
          <a:xfrm>
            <a:off x="331199" y="5625683"/>
            <a:ext cx="2606472" cy="517798"/>
            <a:chOff x="331199" y="5625683"/>
            <a:chExt cx="2606472" cy="517798"/>
          </a:xfrm>
        </p:grpSpPr>
        <p:grpSp>
          <p:nvGrpSpPr>
            <p:cNvPr id="18" name="Group 17">
              <a:extLst>
                <a:ext uri="{FF2B5EF4-FFF2-40B4-BE49-F238E27FC236}">
                  <a16:creationId xmlns:a16="http://schemas.microsoft.com/office/drawing/2014/main" id="{0EB5FC60-0E47-4DED-844C-6862CD2F57CD}"/>
                </a:ext>
              </a:extLst>
            </p:cNvPr>
            <p:cNvGrpSpPr/>
            <p:nvPr/>
          </p:nvGrpSpPr>
          <p:grpSpPr>
            <a:xfrm>
              <a:off x="331199" y="5625683"/>
              <a:ext cx="2385351" cy="338554"/>
              <a:chOff x="348667" y="4970694"/>
              <a:chExt cx="2385351" cy="338554"/>
            </a:xfrm>
          </p:grpSpPr>
          <p:sp>
            <p:nvSpPr>
              <p:cNvPr id="20" name="Click box">
                <a:extLst>
                  <a:ext uri="{FF2B5EF4-FFF2-40B4-BE49-F238E27FC236}">
                    <a16:creationId xmlns:a16="http://schemas.microsoft.com/office/drawing/2014/main" id="{6CB6220F-2243-4946-A6E9-68E51F46CA55}"/>
                  </a:ext>
                </a:extLst>
              </p:cNvPr>
              <p:cNvSpPr txBox="1"/>
              <p:nvPr/>
            </p:nvSpPr>
            <p:spPr>
              <a:xfrm>
                <a:off x="348667" y="4989606"/>
                <a:ext cx="2377015" cy="319641"/>
              </a:xfrm>
              <a:prstGeom prst="rect">
                <a:avLst/>
              </a:prstGeom>
              <a:solidFill>
                <a:srgbClr val="00B050"/>
              </a:solidFill>
              <a:ln w="28575">
                <a:noFill/>
              </a:ln>
              <a:scene3d>
                <a:camera prst="orthographicFront"/>
                <a:lightRig rig="threePt" dir="t"/>
              </a:scene3d>
              <a:sp3d>
                <a:bevelT prst="angle"/>
              </a:sp3d>
            </p:spPr>
            <p:txBody>
              <a:bodyPr wrap="square" rtlCol="0" anchor="t">
                <a:spAutoFit/>
              </a:bodyPr>
              <a:lstStyle/>
              <a:p>
                <a:endParaRPr lang="en-US" sz="1400" b="1" dirty="0">
                  <a:solidFill>
                    <a:schemeClr val="bg1"/>
                  </a:solidFill>
                  <a:latin typeface="Arial" panose="020B0604020202020204" pitchFamily="34" charset="0"/>
                </a:endParaRPr>
              </a:p>
            </p:txBody>
          </p:sp>
          <p:sp>
            <p:nvSpPr>
              <p:cNvPr id="21" name="Rectangle 20">
                <a:extLst>
                  <a:ext uri="{FF2B5EF4-FFF2-40B4-BE49-F238E27FC236}">
                    <a16:creationId xmlns:a16="http://schemas.microsoft.com/office/drawing/2014/main" id="{EF4388B2-6ABE-412D-8DD7-B90F9E7F6AC6}"/>
                  </a:ext>
                </a:extLst>
              </p:cNvPr>
              <p:cNvSpPr/>
              <p:nvPr/>
            </p:nvSpPr>
            <p:spPr>
              <a:xfrm>
                <a:off x="357004" y="4970694"/>
                <a:ext cx="2377014" cy="338554"/>
              </a:xfrm>
              <a:prstGeom prst="rect">
                <a:avLst/>
              </a:prstGeom>
            </p:spPr>
            <p:txBody>
              <a:bodyPr wrap="square">
                <a:spAutoFit/>
              </a:bodyPr>
              <a:lstStyle/>
              <a:p>
                <a:pPr lvl="0"/>
                <a:r>
                  <a:rPr lang="en-GB" sz="1600" dirty="0">
                    <a:solidFill>
                      <a:schemeClr val="bg1"/>
                    </a:solidFill>
                    <a:latin typeface="Arial" panose="020B0604020202020204" pitchFamily="34" charset="0"/>
                    <a:cs typeface="Arial" panose="020B0604020202020204" pitchFamily="34" charset="0"/>
                  </a:rPr>
                  <a:t>What is a Sprint?</a:t>
                </a:r>
              </a:p>
            </p:txBody>
          </p:sp>
        </p:grpSp>
        <p:pic>
          <p:nvPicPr>
            <p:cNvPr id="19" name="Picture 6" descr="Pointer Cursor PNG Icon (2) - PNG Repo Free PNG Icons">
              <a:extLst>
                <a:ext uri="{FF2B5EF4-FFF2-40B4-BE49-F238E27FC236}">
                  <a16:creationId xmlns:a16="http://schemas.microsoft.com/office/drawing/2014/main" id="{6F3E25B5-750F-40C9-B2D6-25C7FDE15D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795974">
              <a:off x="2478756" y="5684566"/>
              <a:ext cx="458915" cy="458915"/>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2" name="value">
            <a:extLst>
              <a:ext uri="{FF2B5EF4-FFF2-40B4-BE49-F238E27FC236}">
                <a16:creationId xmlns:a16="http://schemas.microsoft.com/office/drawing/2014/main" id="{A92BC903-A06B-4ADF-9FDA-DA5F549D3EE8}"/>
              </a:ext>
            </a:extLst>
          </p:cNvPr>
          <p:cNvGrpSpPr/>
          <p:nvPr/>
        </p:nvGrpSpPr>
        <p:grpSpPr>
          <a:xfrm>
            <a:off x="5032014" y="2897503"/>
            <a:ext cx="5041661" cy="2187145"/>
            <a:chOff x="4294059" y="2301242"/>
            <a:chExt cx="5041661" cy="2187145"/>
          </a:xfrm>
        </p:grpSpPr>
        <p:grpSp>
          <p:nvGrpSpPr>
            <p:cNvPr id="23" name="Group 22">
              <a:extLst>
                <a:ext uri="{FF2B5EF4-FFF2-40B4-BE49-F238E27FC236}">
                  <a16:creationId xmlns:a16="http://schemas.microsoft.com/office/drawing/2014/main" id="{B3999E1D-7757-45EC-BD42-789AA5EE6B52}"/>
                </a:ext>
              </a:extLst>
            </p:cNvPr>
            <p:cNvGrpSpPr/>
            <p:nvPr/>
          </p:nvGrpSpPr>
          <p:grpSpPr>
            <a:xfrm>
              <a:off x="4294059" y="2301242"/>
              <a:ext cx="5041661" cy="2187145"/>
              <a:chOff x="4140976" y="1527570"/>
              <a:chExt cx="3249210" cy="3692823"/>
            </a:xfrm>
          </p:grpSpPr>
          <p:grpSp>
            <p:nvGrpSpPr>
              <p:cNvPr id="25" name="Group 24">
                <a:extLst>
                  <a:ext uri="{FF2B5EF4-FFF2-40B4-BE49-F238E27FC236}">
                    <a16:creationId xmlns:a16="http://schemas.microsoft.com/office/drawing/2014/main" id="{2F7405A6-7E28-4502-9147-658E09E18099}"/>
                  </a:ext>
                </a:extLst>
              </p:cNvPr>
              <p:cNvGrpSpPr/>
              <p:nvPr/>
            </p:nvGrpSpPr>
            <p:grpSpPr>
              <a:xfrm>
                <a:off x="4140976" y="1527570"/>
                <a:ext cx="3249210" cy="3692823"/>
                <a:chOff x="7484754" y="968023"/>
                <a:chExt cx="3249210" cy="3839399"/>
              </a:xfrm>
            </p:grpSpPr>
            <p:sp>
              <p:nvSpPr>
                <p:cNvPr id="27" name="Rectangle 26">
                  <a:extLst>
                    <a:ext uri="{FF2B5EF4-FFF2-40B4-BE49-F238E27FC236}">
                      <a16:creationId xmlns:a16="http://schemas.microsoft.com/office/drawing/2014/main" id="{9B1828BF-A399-4309-8075-7F64EA92ADC7}"/>
                    </a:ext>
                  </a:extLst>
                </p:cNvPr>
                <p:cNvSpPr/>
                <p:nvPr/>
              </p:nvSpPr>
              <p:spPr>
                <a:xfrm>
                  <a:off x="7484754" y="1295999"/>
                  <a:ext cx="3249210" cy="3511423"/>
                </a:xfrm>
                <a:prstGeom prst="rect">
                  <a:avLst/>
                </a:prstGeom>
                <a:solidFill>
                  <a:srgbClr val="E2F0D9"/>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sp>
              <p:nvSpPr>
                <p:cNvPr id="28" name="Click box">
                  <a:extLst>
                    <a:ext uri="{FF2B5EF4-FFF2-40B4-BE49-F238E27FC236}">
                      <a16:creationId xmlns:a16="http://schemas.microsoft.com/office/drawing/2014/main" id="{45768028-0BC1-4941-93FB-71553E437538}"/>
                    </a:ext>
                  </a:extLst>
                </p:cNvPr>
                <p:cNvSpPr txBox="1"/>
                <p:nvPr/>
              </p:nvSpPr>
              <p:spPr>
                <a:xfrm>
                  <a:off x="7488347" y="968023"/>
                  <a:ext cx="3223523" cy="540284"/>
                </a:xfrm>
                <a:prstGeom prst="rect">
                  <a:avLst/>
                </a:prstGeom>
                <a:solidFill>
                  <a:srgbClr val="00B050"/>
                </a:solidFill>
                <a:ln w="28575">
                  <a:solidFill>
                    <a:schemeClr val="bg1"/>
                  </a:solidFill>
                </a:ln>
              </p:spPr>
              <p:txBody>
                <a:bodyPr wrap="square" rtlCol="0" anchor="t">
                  <a:spAutoFit/>
                </a:bodyPr>
                <a:lstStyle/>
                <a:p>
                  <a:r>
                    <a:rPr lang="en-GB" sz="1400" b="1" dirty="0">
                      <a:solidFill>
                        <a:schemeClr val="bg1"/>
                      </a:solidFill>
                      <a:latin typeface="Arial"/>
                      <a:cs typeface="Arial"/>
                    </a:rPr>
                    <a:t>What is a Sprint?</a:t>
                  </a:r>
                </a:p>
              </p:txBody>
            </p:sp>
          </p:grpSp>
          <p:sp>
            <p:nvSpPr>
              <p:cNvPr id="26" name="Rectangle: Rounded Corners 25">
                <a:extLst>
                  <a:ext uri="{FF2B5EF4-FFF2-40B4-BE49-F238E27FC236}">
                    <a16:creationId xmlns:a16="http://schemas.microsoft.com/office/drawing/2014/main" id="{B225EB11-0757-4102-BFC9-BEACBA45139D}"/>
                  </a:ext>
                </a:extLst>
              </p:cNvPr>
              <p:cNvSpPr/>
              <p:nvPr/>
            </p:nvSpPr>
            <p:spPr>
              <a:xfrm>
                <a:off x="4269234" y="2245794"/>
                <a:ext cx="3018269" cy="2490900"/>
              </a:xfrm>
              <a:prstGeom prst="roundRect">
                <a:avLst/>
              </a:prstGeom>
              <a:solidFill>
                <a:srgbClr val="00B050">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base"/>
                <a:r>
                  <a:rPr lang="en-GB" sz="1400" dirty="0">
                    <a:solidFill>
                      <a:srgbClr val="485D6F"/>
                    </a:solidFill>
                    <a:latin typeface="Arial" panose="020B0604020202020204" pitchFamily="34" charset="0"/>
                    <a:cs typeface="Arial" panose="020B0604020202020204" pitchFamily="34" charset="0"/>
                  </a:rPr>
                  <a:t>Sprints are periods of 1-3 weeks in which the project team focus on a small set of work items and aims to complete them within the sprint.   Agile planning defines which items are done in each sprint, and creates a repeatable process, to help teams learn how much they can achieve.</a:t>
                </a: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p:txBody>
          </p:sp>
        </p:grpSp>
        <p:pic>
          <p:nvPicPr>
            <p:cNvPr id="24" name="Graphic 23" descr="Close">
              <a:extLst>
                <a:ext uri="{FF2B5EF4-FFF2-40B4-BE49-F238E27FC236}">
                  <a16:creationId xmlns:a16="http://schemas.microsoft.com/office/drawing/2014/main" id="{8C1AE6AD-42C3-4676-9E81-D98857646D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16416" y="2344383"/>
              <a:ext cx="259976" cy="259976"/>
            </a:xfrm>
            <a:prstGeom prst="rect">
              <a:avLst/>
            </a:prstGeom>
          </p:spPr>
        </p:pic>
      </p:grpSp>
    </p:spTree>
    <p:extLst>
      <p:ext uri="{BB962C8B-B14F-4D97-AF65-F5344CB8AC3E}">
        <p14:creationId xmlns:p14="http://schemas.microsoft.com/office/powerpoint/2010/main" val="335915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7"/>
                  </p:tgtEl>
                </p:cond>
              </p:nextCondLst>
            </p:seq>
            <p:seq concurrent="1" nextAc="seek">
              <p:cTn id="9" restart="whenNotActive" fill="hold" evtFilter="cancelBubble" nodeType="interactiveSeq">
                <p:stCondLst>
                  <p:cond evt="onClick" delay="0">
                    <p:tgtEl>
                      <p:spTgt spid="2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22"/>
                                        </p:tgtEl>
                                        <p:attrNameLst>
                                          <p:attrName>ppt_x</p:attrName>
                                        </p:attrNameLst>
                                      </p:cBhvr>
                                      <p:tavLst>
                                        <p:tav tm="0">
                                          <p:val>
                                            <p:strVal val="ppt_x"/>
                                          </p:val>
                                        </p:tav>
                                        <p:tav tm="100000">
                                          <p:val>
                                            <p:strVal val="ppt_x"/>
                                          </p:val>
                                        </p:tav>
                                      </p:tavLst>
                                    </p:anim>
                                    <p:anim calcmode="lin" valueType="num">
                                      <p:cBhvr additive="base">
                                        <p:cTn id="14" dur="500"/>
                                        <p:tgtEl>
                                          <p:spTgt spid="22"/>
                                        </p:tgtEl>
                                        <p:attrNameLst>
                                          <p:attrName>ppt_y</p:attrName>
                                        </p:attrNameLst>
                                      </p:cBhvr>
                                      <p:tavLst>
                                        <p:tav tm="0">
                                          <p:val>
                                            <p:strVal val="ppt_y"/>
                                          </p:val>
                                        </p:tav>
                                        <p:tav tm="100000">
                                          <p:val>
                                            <p:strVal val="1+ppt_h/2"/>
                                          </p:val>
                                        </p:tav>
                                      </p:tavLst>
                                    </p:anim>
                                    <p:set>
                                      <p:cBhvr>
                                        <p:cTn id="1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EA39D7-920F-4783-A367-03FD47B98643}"/>
              </a:ext>
            </a:extLst>
          </p:cNvPr>
          <p:cNvSpPr/>
          <p:nvPr/>
        </p:nvSpPr>
        <p:spPr>
          <a:xfrm>
            <a:off x="331200" y="1224000"/>
            <a:ext cx="10374314" cy="4278094"/>
          </a:xfrm>
          <a:prstGeom prst="rect">
            <a:avLst/>
          </a:prstGeom>
        </p:spPr>
        <p:txBody>
          <a:bodyPr wrap="square">
            <a:spAutoFit/>
          </a:bodyPr>
          <a:lstStyle/>
          <a:p>
            <a:r>
              <a:rPr lang="en-GB" sz="1600" b="1" dirty="0">
                <a:solidFill>
                  <a:srgbClr val="485E6D"/>
                </a:solidFill>
                <a:latin typeface="Arial" panose="020B0604020202020204" pitchFamily="34" charset="0"/>
                <a:cs typeface="Arial" panose="020B0604020202020204" pitchFamily="34" charset="0"/>
              </a:rPr>
              <a:t>Estimating</a:t>
            </a:r>
            <a:r>
              <a:rPr lang="en-GB" sz="1600" dirty="0">
                <a:solidFill>
                  <a:srgbClr val="485E6D"/>
                </a:solidFill>
                <a:latin typeface="Arial" panose="020B0604020202020204" pitchFamily="34" charset="0"/>
                <a:cs typeface="Arial" panose="020B0604020202020204" pitchFamily="34" charset="0"/>
              </a:rPr>
              <a:t> is a critical part of project planning, involving a </a:t>
            </a:r>
            <a:r>
              <a:rPr lang="en-GB" sz="1600" b="1" dirty="0">
                <a:solidFill>
                  <a:srgbClr val="485E6D"/>
                </a:solidFill>
                <a:latin typeface="Arial" panose="020B0604020202020204" pitchFamily="34" charset="0"/>
                <a:cs typeface="Arial" panose="020B0604020202020204" pitchFamily="34" charset="0"/>
              </a:rPr>
              <a:t>quantitative estimate </a:t>
            </a:r>
            <a:r>
              <a:rPr lang="en-GB" sz="1600" dirty="0">
                <a:solidFill>
                  <a:srgbClr val="485E6D"/>
                </a:solidFill>
                <a:latin typeface="Arial" panose="020B0604020202020204" pitchFamily="34" charset="0"/>
                <a:cs typeface="Arial" panose="020B0604020202020204" pitchFamily="34" charset="0"/>
              </a:rPr>
              <a:t>of project costs, resources or duration.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Successful projects rely upon </a:t>
            </a:r>
            <a:r>
              <a:rPr lang="en-GB" sz="1600" b="1" dirty="0">
                <a:solidFill>
                  <a:srgbClr val="485E6D"/>
                </a:solidFill>
                <a:latin typeface="Arial" panose="020B0604020202020204" pitchFamily="34" charset="0"/>
                <a:cs typeface="Arial" panose="020B0604020202020204" pitchFamily="34" charset="0"/>
              </a:rPr>
              <a:t>accurate estimating </a:t>
            </a:r>
            <a:r>
              <a:rPr lang="en-GB" sz="1600" dirty="0">
                <a:solidFill>
                  <a:srgbClr val="485E6D"/>
                </a:solidFill>
                <a:latin typeface="Arial" panose="020B0604020202020204" pitchFamily="34" charset="0"/>
                <a:cs typeface="Arial" panose="020B0604020202020204" pitchFamily="34" charset="0"/>
              </a:rPr>
              <a:t>to ensuring that </a:t>
            </a:r>
            <a:r>
              <a:rPr lang="en-GB" sz="1600" b="1" dirty="0">
                <a:solidFill>
                  <a:srgbClr val="485E6D"/>
                </a:solidFill>
                <a:latin typeface="Arial" panose="020B0604020202020204" pitchFamily="34" charset="0"/>
                <a:cs typeface="Arial" panose="020B0604020202020204" pitchFamily="34" charset="0"/>
              </a:rPr>
              <a:t>resources</a:t>
            </a:r>
            <a:r>
              <a:rPr lang="en-GB" sz="1600" dirty="0">
                <a:solidFill>
                  <a:srgbClr val="485E6D"/>
                </a:solidFill>
                <a:latin typeface="Arial" panose="020B0604020202020204" pitchFamily="34" charset="0"/>
                <a:cs typeface="Arial" panose="020B0604020202020204" pitchFamily="34" charset="0"/>
              </a:rPr>
              <a:t> are identified and in place at the right levels, when needed in order to deliver on time, to cost and budget.</a:t>
            </a:r>
          </a:p>
          <a:p>
            <a:endParaRPr lang="en-GB" sz="1600" b="1" dirty="0">
              <a:solidFill>
                <a:srgbClr val="485E6D"/>
              </a:solidFill>
              <a:latin typeface="Arial" panose="020B0604020202020204" pitchFamily="34" charset="0"/>
              <a:cs typeface="Arial" panose="020B0604020202020204" pitchFamily="34" charset="0"/>
            </a:endParaRPr>
          </a:p>
          <a:p>
            <a:r>
              <a:rPr lang="en-GB" sz="1600" b="1" dirty="0">
                <a:solidFill>
                  <a:srgbClr val="485E6D"/>
                </a:solidFill>
                <a:latin typeface="Arial" panose="020B0604020202020204" pitchFamily="34" charset="0"/>
                <a:cs typeface="Arial" panose="020B0604020202020204" pitchFamily="34" charset="0"/>
              </a:rPr>
              <a:t>Resource planning </a:t>
            </a:r>
            <a:r>
              <a:rPr lang="en-GB" sz="1600" dirty="0">
                <a:solidFill>
                  <a:srgbClr val="485E6D"/>
                </a:solidFill>
                <a:latin typeface="Arial" panose="020B0604020202020204" pitchFamily="34" charset="0"/>
                <a:cs typeface="Arial" panose="020B0604020202020204" pitchFamily="34" charset="0"/>
              </a:rPr>
              <a:t>includes:</a:t>
            </a:r>
          </a:p>
          <a:p>
            <a:endParaRPr lang="en-GB" sz="1600"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Estimating</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Acquiring</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Allocating </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And managing the resources required for a project.</a:t>
            </a:r>
          </a:p>
          <a:p>
            <a:pPr marL="742950" lvl="1" indent="-285750">
              <a:buFont typeface="Wingdings" panose="05000000000000000000" pitchFamily="2" charset="2"/>
              <a:buChar char="Ø"/>
            </a:pPr>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A resource plan can help you do this. Click </a:t>
            </a:r>
            <a:r>
              <a:rPr lang="en-GB" sz="1600" dirty="0">
                <a:solidFill>
                  <a:srgbClr val="485E6D"/>
                </a:solidFill>
                <a:latin typeface="Arial" panose="020B0604020202020204" pitchFamily="34" charset="0"/>
                <a:cs typeface="Arial" panose="020B0604020202020204" pitchFamily="34" charset="0"/>
                <a:hlinkClick r:id="rId2"/>
              </a:rPr>
              <a:t>here</a:t>
            </a:r>
            <a:r>
              <a:rPr lang="en-GB" sz="1600" dirty="0">
                <a:solidFill>
                  <a:srgbClr val="485E6D"/>
                </a:solidFill>
                <a:latin typeface="Arial" panose="020B0604020202020204" pitchFamily="34" charset="0"/>
                <a:cs typeface="Arial" panose="020B0604020202020204" pitchFamily="34" charset="0"/>
              </a:rPr>
              <a:t> for a </a:t>
            </a:r>
          </a:p>
          <a:p>
            <a:r>
              <a:rPr lang="en-GB" sz="1600" dirty="0">
                <a:solidFill>
                  <a:srgbClr val="485E6D"/>
                </a:solidFill>
                <a:latin typeface="Arial" panose="020B0604020202020204" pitchFamily="34" charset="0"/>
                <a:cs typeface="Arial" panose="020B0604020202020204" pitchFamily="34" charset="0"/>
              </a:rPr>
              <a:t>resource plan template.</a:t>
            </a: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p:txBody>
      </p:sp>
      <p:pic>
        <p:nvPicPr>
          <p:cNvPr id="5" name="Picture 4" descr="A close up of a sign&#10;&#10;Description automatically generated">
            <a:extLst>
              <a:ext uri="{FF2B5EF4-FFF2-40B4-BE49-F238E27FC236}">
                <a16:creationId xmlns:a16="http://schemas.microsoft.com/office/drawing/2014/main" id="{15C68CCB-38A4-4EAC-B448-5780E13EA78C}"/>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943014" y="4044759"/>
            <a:ext cx="4762500" cy="2381250"/>
          </a:xfrm>
          <a:prstGeom prst="rect">
            <a:avLst/>
          </a:prstGeom>
        </p:spPr>
      </p:pic>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4">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2" name="TextBox 51">
            <a:extLst>
              <a:ext uri="{FF2B5EF4-FFF2-40B4-BE49-F238E27FC236}">
                <a16:creationId xmlns:a16="http://schemas.microsoft.com/office/drawing/2014/main" id="{CA3E627D-482D-4BC6-A3B3-B568C90E0FD4}"/>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Estimating and Resource Planning</a:t>
            </a:r>
          </a:p>
        </p:txBody>
      </p:sp>
      <p:sp>
        <p:nvSpPr>
          <p:cNvPr id="53" name="TextBox 52">
            <a:extLst>
              <a:ext uri="{FF2B5EF4-FFF2-40B4-BE49-F238E27FC236}">
                <a16:creationId xmlns:a16="http://schemas.microsoft.com/office/drawing/2014/main" id="{D4724A82-066A-4477-AA9B-6E2666CC8BB4}"/>
              </a:ext>
            </a:extLst>
          </p:cNvPr>
          <p:cNvSpPr txBox="1"/>
          <p:nvPr/>
        </p:nvSpPr>
        <p:spPr>
          <a:xfrm>
            <a:off x="515992" y="6448731"/>
            <a:ext cx="245000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Agile planning</a:t>
            </a:r>
          </a:p>
        </p:txBody>
      </p:sp>
      <p:sp>
        <p:nvSpPr>
          <p:cNvPr id="54" name="TextBox 53">
            <a:extLst>
              <a:ext uri="{FF2B5EF4-FFF2-40B4-BE49-F238E27FC236}">
                <a16:creationId xmlns:a16="http://schemas.microsoft.com/office/drawing/2014/main" id="{7B11595E-9AFD-42AE-80CC-450083DFF428}"/>
              </a:ext>
            </a:extLst>
          </p:cNvPr>
          <p:cNvSpPr txBox="1"/>
          <p:nvPr/>
        </p:nvSpPr>
        <p:spPr>
          <a:xfrm>
            <a:off x="9656504" y="6426009"/>
            <a:ext cx="188345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Project constraints</a:t>
            </a:r>
          </a:p>
        </p:txBody>
      </p:sp>
      <p:grpSp>
        <p:nvGrpSpPr>
          <p:cNvPr id="2" name="Group 1">
            <a:extLst>
              <a:ext uri="{FF2B5EF4-FFF2-40B4-BE49-F238E27FC236}">
                <a16:creationId xmlns:a16="http://schemas.microsoft.com/office/drawing/2014/main" id="{C81073CD-6DBE-4B5F-AE81-E2739255FF7A}"/>
              </a:ext>
            </a:extLst>
          </p:cNvPr>
          <p:cNvGrpSpPr/>
          <p:nvPr/>
        </p:nvGrpSpPr>
        <p:grpSpPr>
          <a:xfrm>
            <a:off x="6153114" y="7082473"/>
            <a:ext cx="2962580" cy="1636335"/>
            <a:chOff x="8221648" y="3200967"/>
            <a:chExt cx="2962580" cy="1636335"/>
          </a:xfrm>
        </p:grpSpPr>
        <p:sp>
          <p:nvSpPr>
            <p:cNvPr id="8" name="Rectangle: Rounded Corners 7">
              <a:extLst>
                <a:ext uri="{FF2B5EF4-FFF2-40B4-BE49-F238E27FC236}">
                  <a16:creationId xmlns:a16="http://schemas.microsoft.com/office/drawing/2014/main" id="{C14970D2-90CE-4719-899A-C97217898A83}"/>
                </a:ext>
              </a:extLst>
            </p:cNvPr>
            <p:cNvSpPr/>
            <p:nvPr/>
          </p:nvSpPr>
          <p:spPr>
            <a:xfrm>
              <a:off x="8221648" y="4543104"/>
              <a:ext cx="2962580" cy="294198"/>
            </a:xfrm>
            <a:prstGeom prst="roundRect">
              <a:avLst/>
            </a:prstGeom>
            <a:solidFill>
              <a:srgbClr val="3D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Quality management &amp; assurance</a:t>
              </a:r>
            </a:p>
          </p:txBody>
        </p:sp>
        <p:sp>
          <p:nvSpPr>
            <p:cNvPr id="9" name="Rectangle: Rounded Corners 8">
              <a:extLst>
                <a:ext uri="{FF2B5EF4-FFF2-40B4-BE49-F238E27FC236}">
                  <a16:creationId xmlns:a16="http://schemas.microsoft.com/office/drawing/2014/main" id="{584CB647-4BA6-496F-BA4B-21778C04BCB5}"/>
                </a:ext>
              </a:extLst>
            </p:cNvPr>
            <p:cNvSpPr/>
            <p:nvPr/>
          </p:nvSpPr>
          <p:spPr>
            <a:xfrm>
              <a:off x="8221648" y="3200967"/>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10" name="Rectangle: Rounded Corners 9">
              <a:extLst>
                <a:ext uri="{FF2B5EF4-FFF2-40B4-BE49-F238E27FC236}">
                  <a16:creationId xmlns:a16="http://schemas.microsoft.com/office/drawing/2014/main" id="{4F5B3E59-B6A4-4876-8E21-A7BF1DD5BC41}"/>
                </a:ext>
              </a:extLst>
            </p:cNvPr>
            <p:cNvSpPr/>
            <p:nvPr/>
          </p:nvSpPr>
          <p:spPr>
            <a:xfrm>
              <a:off x="8221648" y="3539521"/>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11" name="Rectangle: Rounded Corners 10">
              <a:extLst>
                <a:ext uri="{FF2B5EF4-FFF2-40B4-BE49-F238E27FC236}">
                  <a16:creationId xmlns:a16="http://schemas.microsoft.com/office/drawing/2014/main" id="{73F2EE43-7F9F-4AC1-9B58-58AA83E1BD12}"/>
                </a:ext>
              </a:extLst>
            </p:cNvPr>
            <p:cNvSpPr/>
            <p:nvPr/>
          </p:nvSpPr>
          <p:spPr>
            <a:xfrm>
              <a:off x="8221648" y="3869986"/>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12" name="Rectangle: Rounded Corners 11">
              <a:extLst>
                <a:ext uri="{FF2B5EF4-FFF2-40B4-BE49-F238E27FC236}">
                  <a16:creationId xmlns:a16="http://schemas.microsoft.com/office/drawing/2014/main" id="{12209FC8-F8C8-4D75-83B7-A517803778F0}"/>
                </a:ext>
              </a:extLst>
            </p:cNvPr>
            <p:cNvSpPr/>
            <p:nvPr/>
          </p:nvSpPr>
          <p:spPr>
            <a:xfrm>
              <a:off x="8221648" y="4203533"/>
              <a:ext cx="2962580" cy="294198"/>
            </a:xfrm>
            <a:prstGeom prst="roundRect">
              <a:avLst/>
            </a:prstGeom>
            <a:solidFill>
              <a:srgbClr val="EF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Scope management</a:t>
              </a:r>
            </a:p>
          </p:txBody>
        </p:sp>
      </p:grpSp>
      <p:grpSp>
        <p:nvGrpSpPr>
          <p:cNvPr id="19" name="value">
            <a:extLst>
              <a:ext uri="{FF2B5EF4-FFF2-40B4-BE49-F238E27FC236}">
                <a16:creationId xmlns:a16="http://schemas.microsoft.com/office/drawing/2014/main" id="{ED0B01E4-A989-4167-9C46-3CA3E9A19BAB}"/>
              </a:ext>
            </a:extLst>
          </p:cNvPr>
          <p:cNvGrpSpPr/>
          <p:nvPr/>
        </p:nvGrpSpPr>
        <p:grpSpPr>
          <a:xfrm>
            <a:off x="5934680" y="4203859"/>
            <a:ext cx="5041661" cy="1724799"/>
            <a:chOff x="4294059" y="2301242"/>
            <a:chExt cx="5041661" cy="1724799"/>
          </a:xfrm>
        </p:grpSpPr>
        <p:grpSp>
          <p:nvGrpSpPr>
            <p:cNvPr id="20" name="Group 19">
              <a:extLst>
                <a:ext uri="{FF2B5EF4-FFF2-40B4-BE49-F238E27FC236}">
                  <a16:creationId xmlns:a16="http://schemas.microsoft.com/office/drawing/2014/main" id="{F683A102-3F73-458B-A95E-154BB17A6F64}"/>
                </a:ext>
              </a:extLst>
            </p:cNvPr>
            <p:cNvGrpSpPr/>
            <p:nvPr/>
          </p:nvGrpSpPr>
          <p:grpSpPr>
            <a:xfrm>
              <a:off x="4294059" y="2301242"/>
              <a:ext cx="5041661" cy="1724799"/>
              <a:chOff x="4140976" y="1527570"/>
              <a:chExt cx="3249210" cy="2912188"/>
            </a:xfrm>
          </p:grpSpPr>
          <p:grpSp>
            <p:nvGrpSpPr>
              <p:cNvPr id="22" name="Group 21">
                <a:extLst>
                  <a:ext uri="{FF2B5EF4-FFF2-40B4-BE49-F238E27FC236}">
                    <a16:creationId xmlns:a16="http://schemas.microsoft.com/office/drawing/2014/main" id="{01B98DD9-3F51-4DE4-AD35-E3D11D532811}"/>
                  </a:ext>
                </a:extLst>
              </p:cNvPr>
              <p:cNvGrpSpPr/>
              <p:nvPr/>
            </p:nvGrpSpPr>
            <p:grpSpPr>
              <a:xfrm>
                <a:off x="4140976" y="1527570"/>
                <a:ext cx="3249210" cy="2912188"/>
                <a:chOff x="7484754" y="968023"/>
                <a:chExt cx="3249210" cy="3027779"/>
              </a:xfrm>
            </p:grpSpPr>
            <p:sp>
              <p:nvSpPr>
                <p:cNvPr id="24" name="Rectangle 23">
                  <a:extLst>
                    <a:ext uri="{FF2B5EF4-FFF2-40B4-BE49-F238E27FC236}">
                      <a16:creationId xmlns:a16="http://schemas.microsoft.com/office/drawing/2014/main" id="{1D049BC5-5589-4CD2-BD2B-FA8D888FA5E7}"/>
                    </a:ext>
                  </a:extLst>
                </p:cNvPr>
                <p:cNvSpPr/>
                <p:nvPr/>
              </p:nvSpPr>
              <p:spPr>
                <a:xfrm>
                  <a:off x="7484754" y="1296000"/>
                  <a:ext cx="3249210" cy="2699802"/>
                </a:xfrm>
                <a:prstGeom prst="rect">
                  <a:avLst/>
                </a:prstGeom>
                <a:solidFill>
                  <a:srgbClr val="E2F0D9"/>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sp>
              <p:nvSpPr>
                <p:cNvPr id="25" name="Click box">
                  <a:extLst>
                    <a:ext uri="{FF2B5EF4-FFF2-40B4-BE49-F238E27FC236}">
                      <a16:creationId xmlns:a16="http://schemas.microsoft.com/office/drawing/2014/main" id="{F1869A43-4AE0-4D57-9829-F8AD9DDA3F2C}"/>
                    </a:ext>
                  </a:extLst>
                </p:cNvPr>
                <p:cNvSpPr txBox="1"/>
                <p:nvPr/>
              </p:nvSpPr>
              <p:spPr>
                <a:xfrm>
                  <a:off x="7488347" y="968023"/>
                  <a:ext cx="3223523" cy="540284"/>
                </a:xfrm>
                <a:prstGeom prst="rect">
                  <a:avLst/>
                </a:prstGeom>
                <a:solidFill>
                  <a:srgbClr val="00B050"/>
                </a:solidFill>
                <a:ln w="28575">
                  <a:solidFill>
                    <a:schemeClr val="bg1"/>
                  </a:solidFill>
                </a:ln>
              </p:spPr>
              <p:txBody>
                <a:bodyPr wrap="square" rtlCol="0" anchor="t">
                  <a:spAutoFit/>
                </a:bodyPr>
                <a:lstStyle/>
                <a:p>
                  <a:r>
                    <a:rPr lang="en-GB" sz="1400" b="1" dirty="0">
                      <a:solidFill>
                        <a:schemeClr val="bg1"/>
                      </a:solidFill>
                      <a:latin typeface="Arial"/>
                      <a:cs typeface="Arial"/>
                    </a:rPr>
                    <a:t>More information</a:t>
                  </a:r>
                </a:p>
              </p:txBody>
            </p:sp>
          </p:grpSp>
          <p:sp>
            <p:nvSpPr>
              <p:cNvPr id="23" name="Rectangle: Rounded Corners 22">
                <a:extLst>
                  <a:ext uri="{FF2B5EF4-FFF2-40B4-BE49-F238E27FC236}">
                    <a16:creationId xmlns:a16="http://schemas.microsoft.com/office/drawing/2014/main" id="{12E4A0BA-3C11-4C6A-8075-C248320B5141}"/>
                  </a:ext>
                </a:extLst>
              </p:cNvPr>
              <p:cNvSpPr/>
              <p:nvPr/>
            </p:nvSpPr>
            <p:spPr>
              <a:xfrm>
                <a:off x="4269234" y="2245794"/>
                <a:ext cx="3018269" cy="1890629"/>
              </a:xfrm>
              <a:prstGeom prst="roundRect">
                <a:avLst/>
              </a:prstGeom>
              <a:solidFill>
                <a:srgbClr val="00B050">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400" dirty="0">
                    <a:solidFill>
                      <a:srgbClr val="485E6D"/>
                    </a:solidFill>
                    <a:latin typeface="Arial" panose="020B0604020202020204" pitchFamily="34" charset="0"/>
                    <a:cs typeface="Arial" panose="020B0604020202020204" pitchFamily="34" charset="0"/>
                    <a:sym typeface="Montserrat ExtraBold"/>
                  </a:rPr>
                  <a:t>More information on can be found in the </a:t>
                </a:r>
                <a:r>
                  <a:rPr lang="en-GB" sz="1400" dirty="0">
                    <a:solidFill>
                      <a:srgbClr val="485E6D"/>
                    </a:solidFill>
                    <a:latin typeface="Arial" panose="020B0604020202020204" pitchFamily="34" charset="0"/>
                    <a:cs typeface="Arial" panose="020B0604020202020204" pitchFamily="34" charset="0"/>
                    <a:sym typeface="Montserrat ExtraBold"/>
                    <a:hlinkClick r:id="rId5" action="ppaction://hlinksldjump"/>
                  </a:rPr>
                  <a:t>Resource and Team Management theme </a:t>
                </a:r>
                <a:r>
                  <a:rPr lang="en-GB" sz="1400" dirty="0">
                    <a:solidFill>
                      <a:srgbClr val="485E6D"/>
                    </a:solidFill>
                    <a:latin typeface="Arial" panose="020B0604020202020204" pitchFamily="34" charset="0"/>
                    <a:cs typeface="Arial" panose="020B0604020202020204" pitchFamily="34" charset="0"/>
                    <a:sym typeface="Montserrat ExtraBold"/>
                  </a:rPr>
                  <a:t>and the </a:t>
                </a:r>
                <a:r>
                  <a:rPr lang="en-GB" sz="1400" b="1" dirty="0">
                    <a:solidFill>
                      <a:srgbClr val="485E6D"/>
                    </a:solidFill>
                    <a:latin typeface="Arial" panose="020B0604020202020204" pitchFamily="34" charset="0"/>
                    <a:cs typeface="Arial" panose="020B0604020202020204" pitchFamily="34" charset="0"/>
                    <a:sym typeface="Montserrat ExtraBold"/>
                  </a:rPr>
                  <a:t>estimating guide </a:t>
                </a:r>
                <a:r>
                  <a:rPr lang="en-GB" sz="1400" dirty="0">
                    <a:solidFill>
                      <a:srgbClr val="485E6D"/>
                    </a:solidFill>
                    <a:latin typeface="Arial" panose="020B0604020202020204" pitchFamily="34" charset="0"/>
                    <a:cs typeface="Arial" panose="020B0604020202020204" pitchFamily="34" charset="0"/>
                    <a:sym typeface="Montserrat ExtraBold"/>
                  </a:rPr>
                  <a:t>(coming soon) in the PMO tools and templates library </a:t>
                </a:r>
              </a:p>
            </p:txBody>
          </p:sp>
        </p:grpSp>
        <p:pic>
          <p:nvPicPr>
            <p:cNvPr id="21" name="Graphic 20" descr="Close">
              <a:extLst>
                <a:ext uri="{FF2B5EF4-FFF2-40B4-BE49-F238E27FC236}">
                  <a16:creationId xmlns:a16="http://schemas.microsoft.com/office/drawing/2014/main" id="{5314A615-39DC-4E42-9767-D1E58CDCD8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16416" y="2344383"/>
              <a:ext cx="259976" cy="259976"/>
            </a:xfrm>
            <a:prstGeom prst="rect">
              <a:avLst/>
            </a:prstGeom>
          </p:spPr>
        </p:pic>
      </p:grpSp>
      <p:grpSp>
        <p:nvGrpSpPr>
          <p:cNvPr id="4" name="Group 3">
            <a:extLst>
              <a:ext uri="{FF2B5EF4-FFF2-40B4-BE49-F238E27FC236}">
                <a16:creationId xmlns:a16="http://schemas.microsoft.com/office/drawing/2014/main" id="{4A30C435-5F90-4D94-A3FA-4ABEED74A008}"/>
              </a:ext>
            </a:extLst>
          </p:cNvPr>
          <p:cNvGrpSpPr/>
          <p:nvPr/>
        </p:nvGrpSpPr>
        <p:grpSpPr>
          <a:xfrm>
            <a:off x="331199" y="5625683"/>
            <a:ext cx="3686690" cy="520577"/>
            <a:chOff x="331199" y="5625683"/>
            <a:chExt cx="3686690" cy="520577"/>
          </a:xfrm>
        </p:grpSpPr>
        <p:grpSp>
          <p:nvGrpSpPr>
            <p:cNvPr id="14" name="Group 13">
              <a:extLst>
                <a:ext uri="{FF2B5EF4-FFF2-40B4-BE49-F238E27FC236}">
                  <a16:creationId xmlns:a16="http://schemas.microsoft.com/office/drawing/2014/main" id="{1ADD7C78-93D9-449F-A0D7-4AD2F13891B3}"/>
                </a:ext>
              </a:extLst>
            </p:cNvPr>
            <p:cNvGrpSpPr/>
            <p:nvPr/>
          </p:nvGrpSpPr>
          <p:grpSpPr>
            <a:xfrm>
              <a:off x="331199" y="5625683"/>
              <a:ext cx="3686690" cy="338554"/>
              <a:chOff x="348667" y="4970694"/>
              <a:chExt cx="3686690" cy="338554"/>
            </a:xfrm>
          </p:grpSpPr>
          <p:sp>
            <p:nvSpPr>
              <p:cNvPr id="17" name="Click box">
                <a:extLst>
                  <a:ext uri="{FF2B5EF4-FFF2-40B4-BE49-F238E27FC236}">
                    <a16:creationId xmlns:a16="http://schemas.microsoft.com/office/drawing/2014/main" id="{366070E0-FC53-40C0-94B8-CB77160B30EF}"/>
                  </a:ext>
                </a:extLst>
              </p:cNvPr>
              <p:cNvSpPr txBox="1"/>
              <p:nvPr/>
            </p:nvSpPr>
            <p:spPr>
              <a:xfrm>
                <a:off x="348667" y="4989607"/>
                <a:ext cx="2784653" cy="311056"/>
              </a:xfrm>
              <a:prstGeom prst="rect">
                <a:avLst/>
              </a:prstGeom>
              <a:solidFill>
                <a:srgbClr val="00B050"/>
              </a:solidFill>
              <a:ln w="28575">
                <a:noFill/>
              </a:ln>
              <a:scene3d>
                <a:camera prst="orthographicFront"/>
                <a:lightRig rig="threePt" dir="t"/>
              </a:scene3d>
              <a:sp3d>
                <a:bevelT prst="angle"/>
              </a:sp3d>
            </p:spPr>
            <p:txBody>
              <a:bodyPr wrap="square" rtlCol="0" anchor="t">
                <a:spAutoFit/>
              </a:bodyPr>
              <a:lstStyle/>
              <a:p>
                <a:endParaRPr lang="en-US" sz="1400" b="1" dirty="0">
                  <a:solidFill>
                    <a:schemeClr val="bg1"/>
                  </a:solidFill>
                  <a:latin typeface="Arial" panose="020B0604020202020204" pitchFamily="34" charset="0"/>
                </a:endParaRPr>
              </a:p>
            </p:txBody>
          </p:sp>
          <p:sp>
            <p:nvSpPr>
              <p:cNvPr id="16" name="Rectangle 15">
                <a:extLst>
                  <a:ext uri="{FF2B5EF4-FFF2-40B4-BE49-F238E27FC236}">
                    <a16:creationId xmlns:a16="http://schemas.microsoft.com/office/drawing/2014/main" id="{4EC76DF2-DFEA-48F7-8185-E9290136F925}"/>
                  </a:ext>
                </a:extLst>
              </p:cNvPr>
              <p:cNvSpPr/>
              <p:nvPr/>
            </p:nvSpPr>
            <p:spPr>
              <a:xfrm>
                <a:off x="357003" y="4970694"/>
                <a:ext cx="3678354" cy="338554"/>
              </a:xfrm>
              <a:prstGeom prst="rect">
                <a:avLst/>
              </a:prstGeom>
            </p:spPr>
            <p:txBody>
              <a:bodyPr wrap="square">
                <a:spAutoFit/>
              </a:bodyPr>
              <a:lstStyle/>
              <a:p>
                <a:pPr lvl="0"/>
                <a:r>
                  <a:rPr lang="en-GB" sz="1600" dirty="0">
                    <a:solidFill>
                      <a:schemeClr val="bg1"/>
                    </a:solidFill>
                    <a:latin typeface="Arial" panose="020B0604020202020204" pitchFamily="34" charset="0"/>
                    <a:cs typeface="Arial" panose="020B0604020202020204" pitchFamily="34" charset="0"/>
                  </a:rPr>
                  <a:t>More information</a:t>
                </a:r>
              </a:p>
            </p:txBody>
          </p:sp>
        </p:grpSp>
        <p:pic>
          <p:nvPicPr>
            <p:cNvPr id="26" name="Picture 6" descr="Pointer Cursor PNG Icon (2) - PNG Repo Free PNG Icons">
              <a:extLst>
                <a:ext uri="{FF2B5EF4-FFF2-40B4-BE49-F238E27FC236}">
                  <a16:creationId xmlns:a16="http://schemas.microsoft.com/office/drawing/2014/main" id="{55F65879-15AF-4C4D-99CF-C1A4C01504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8795974">
              <a:off x="2907650" y="5687345"/>
              <a:ext cx="458915" cy="458915"/>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97160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1.85185E-6 L -1.875E-6 -0.37731 " pathEditMode="relative" rAng="0" ptsTypes="AA">
                                      <p:cBhvr>
                                        <p:cTn id="6" dur="2000" fill="hold"/>
                                        <p:tgtEl>
                                          <p:spTgt spid="2"/>
                                        </p:tgtEl>
                                        <p:attrNameLst>
                                          <p:attrName>ppt_x</p:attrName>
                                          <p:attrName>ppt_y</p:attrName>
                                        </p:attrNameLst>
                                      </p:cBhvr>
                                      <p:rCtr x="0" y="-1886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875E-6 -0.37731 L -3.75E-6 1.11111E-6 " pathEditMode="relative" rAng="0" ptsTypes="AA">
                                      <p:cBhvr>
                                        <p:cTn id="10" dur="2000" fill="hold"/>
                                        <p:tgtEl>
                                          <p:spTgt spid="2"/>
                                        </p:tgtEl>
                                        <p:attrNameLst>
                                          <p:attrName>ppt_x</p:attrName>
                                          <p:attrName>ppt_y</p:attrName>
                                        </p:attrNameLst>
                                      </p:cBhvr>
                                      <p:rCtr x="52" y="18843"/>
                                    </p:animMotion>
                                  </p:childTnLst>
                                </p:cTn>
                              </p:par>
                            </p:childTnLst>
                          </p:cTn>
                        </p:par>
                      </p:childTnLst>
                    </p:cTn>
                  </p:par>
                </p:childTnLst>
              </p:cTn>
              <p:nextCondLst>
                <p:cond evt="onClick" delay="0">
                  <p:tgtEl>
                    <p:spTgt spid="60"/>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19"/>
                    </p:tgtEl>
                  </p:cond>
                </p:stCondLst>
                <p:endSync evt="end" delay="0">
                  <p:rtn val="all"/>
                </p:endSync>
                <p:childTnLst>
                  <p:par>
                    <p:cTn id="19" fill="hold">
                      <p:stCondLst>
                        <p:cond delay="0"/>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9"/>
                                        </p:tgtEl>
                                        <p:attrNameLst>
                                          <p:attrName>ppt_x</p:attrName>
                                        </p:attrNameLst>
                                      </p:cBhvr>
                                      <p:tavLst>
                                        <p:tav tm="0">
                                          <p:val>
                                            <p:strVal val="ppt_x"/>
                                          </p:val>
                                        </p:tav>
                                        <p:tav tm="100000">
                                          <p:val>
                                            <p:strVal val="ppt_x"/>
                                          </p:val>
                                        </p:tav>
                                      </p:tavLst>
                                    </p:anim>
                                    <p:anim calcmode="lin" valueType="num">
                                      <p:cBhvr additive="base">
                                        <p:cTn id="23" dur="500"/>
                                        <p:tgtEl>
                                          <p:spTgt spid="19"/>
                                        </p:tgtEl>
                                        <p:attrNameLst>
                                          <p:attrName>ppt_y</p:attrName>
                                        </p:attrNameLst>
                                      </p:cBhvr>
                                      <p:tavLst>
                                        <p:tav tm="0">
                                          <p:val>
                                            <p:strVal val="ppt_y"/>
                                          </p:val>
                                        </p:tav>
                                        <p:tav tm="100000">
                                          <p:val>
                                            <p:strVal val="1+ppt_h/2"/>
                                          </p:val>
                                        </p:tav>
                                      </p:tavLst>
                                    </p:anim>
                                    <p:set>
                                      <p:cBhvr>
                                        <p:cTn id="2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D776D7-8115-4AB9-BFF1-D853BAA9CE43}"/>
              </a:ext>
            </a:extLst>
          </p:cNvPr>
          <p:cNvSpPr/>
          <p:nvPr/>
        </p:nvSpPr>
        <p:spPr>
          <a:xfrm>
            <a:off x="556859" y="1208104"/>
            <a:ext cx="7186579" cy="4031873"/>
          </a:xfrm>
          <a:prstGeom prst="rect">
            <a:avLst/>
          </a:prstGeom>
        </p:spPr>
        <p:txBody>
          <a:bodyPr wrap="square">
            <a:spAutoFit/>
          </a:bodyPr>
          <a:lstStyle/>
          <a:p>
            <a:r>
              <a:rPr lang="en-GB" sz="1600" dirty="0">
                <a:solidFill>
                  <a:srgbClr val="485E6D"/>
                </a:solidFill>
                <a:latin typeface="Arial" panose="020B0604020202020204" pitchFamily="34" charset="0"/>
                <a:cs typeface="Arial" panose="020B0604020202020204" pitchFamily="34" charset="0"/>
              </a:rPr>
              <a:t>When planning the project manager needs to consider the restrictions or limitations that the project is bound by – known as constraints.</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The </a:t>
            </a:r>
            <a:r>
              <a:rPr lang="en-GB" sz="1600" b="1" dirty="0">
                <a:solidFill>
                  <a:srgbClr val="485E6D"/>
                </a:solidFill>
                <a:latin typeface="Arial" panose="020B0604020202020204" pitchFamily="34" charset="0"/>
                <a:cs typeface="Arial" panose="020B0604020202020204" pitchFamily="34" charset="0"/>
              </a:rPr>
              <a:t>three primary constraints </a:t>
            </a:r>
            <a:r>
              <a:rPr lang="en-GB" sz="1600" dirty="0">
                <a:solidFill>
                  <a:srgbClr val="485E6D"/>
                </a:solidFill>
                <a:latin typeface="Arial" panose="020B0604020202020204" pitchFamily="34" charset="0"/>
                <a:cs typeface="Arial" panose="020B0604020202020204" pitchFamily="34" charset="0"/>
              </a:rPr>
              <a:t>that  project managers need to consider are:</a:t>
            </a:r>
          </a:p>
          <a:p>
            <a:endParaRPr lang="en-GB" sz="1600"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Time</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Scope</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Cost.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The triple constraint diagram is to the right.</a:t>
            </a:r>
          </a:p>
          <a:p>
            <a:r>
              <a:rPr lang="en-GB" sz="1600" dirty="0">
                <a:solidFill>
                  <a:srgbClr val="485E6D"/>
                </a:solidFill>
                <a:latin typeface="Arial" panose="020B0604020202020204" pitchFamily="34" charset="0"/>
                <a:cs typeface="Arial" panose="020B0604020202020204" pitchFamily="34" charset="0"/>
              </a:rPr>
              <a:t> </a:t>
            </a:r>
          </a:p>
          <a:p>
            <a:r>
              <a:rPr lang="en-GB" sz="1600" dirty="0">
                <a:solidFill>
                  <a:srgbClr val="485E6D"/>
                </a:solidFill>
                <a:latin typeface="Arial" panose="020B0604020202020204" pitchFamily="34" charset="0"/>
                <a:cs typeface="Arial" panose="020B0604020202020204" pitchFamily="34" charset="0"/>
              </a:rPr>
              <a:t>In addition to these three, there may also be other constraints to consider</a:t>
            </a:r>
          </a:p>
          <a:p>
            <a:r>
              <a:rPr lang="en-GB" sz="1600" b="1" dirty="0">
                <a:solidFill>
                  <a:srgbClr val="485E6D"/>
                </a:solidFill>
                <a:latin typeface="Arial" panose="020B0604020202020204" pitchFamily="34" charset="0"/>
                <a:cs typeface="Arial" panose="020B0604020202020204" pitchFamily="34" charset="0"/>
              </a:rPr>
              <a:t>e.g.</a:t>
            </a:r>
            <a:r>
              <a:rPr lang="en-GB" sz="1600" dirty="0">
                <a:solidFill>
                  <a:srgbClr val="485E6D"/>
                </a:solidFill>
                <a:latin typeface="Arial" panose="020B0604020202020204" pitchFamily="34" charset="0"/>
                <a:cs typeface="Arial" panose="020B0604020202020204" pitchFamily="34" charset="0"/>
              </a:rPr>
              <a:t> legal/legislation, environmental or technical constraints.</a:t>
            </a:r>
          </a:p>
          <a:p>
            <a:endParaRPr lang="en-GB" sz="1600" dirty="0">
              <a:solidFill>
                <a:srgbClr val="485E6D"/>
              </a:solidFill>
              <a:latin typeface="Arial" panose="020B0604020202020204" pitchFamily="34" charset="0"/>
              <a:cs typeface="Arial" panose="020B0604020202020204" pitchFamily="34" charset="0"/>
            </a:endParaRPr>
          </a:p>
          <a:p>
            <a:r>
              <a:rPr lang="en-GB" sz="1600" b="1" dirty="0">
                <a:solidFill>
                  <a:srgbClr val="485E6D"/>
                </a:solidFill>
                <a:latin typeface="Arial" panose="020B0604020202020204" pitchFamily="34" charset="0"/>
                <a:cs typeface="Arial" panose="020B0604020202020204" pitchFamily="34" charset="0"/>
              </a:rPr>
              <a:t>Click on each constraint on the diagram and below to find </a:t>
            </a:r>
          </a:p>
          <a:p>
            <a:r>
              <a:rPr lang="en-GB" sz="1600" b="1" dirty="0">
                <a:solidFill>
                  <a:srgbClr val="485E6D"/>
                </a:solidFill>
                <a:latin typeface="Arial" panose="020B0604020202020204" pitchFamily="34" charset="0"/>
                <a:cs typeface="Arial" panose="020B0604020202020204" pitchFamily="34" charset="0"/>
              </a:rPr>
              <a:t>out more about each of these.</a:t>
            </a:r>
          </a:p>
        </p:txBody>
      </p:sp>
      <p:grpSp>
        <p:nvGrpSpPr>
          <p:cNvPr id="10" name="Group 9">
            <a:extLst>
              <a:ext uri="{FF2B5EF4-FFF2-40B4-BE49-F238E27FC236}">
                <a16:creationId xmlns:a16="http://schemas.microsoft.com/office/drawing/2014/main" id="{662AC911-99D6-43F2-96E7-C35A5D9808D2}"/>
              </a:ext>
            </a:extLst>
          </p:cNvPr>
          <p:cNvGrpSpPr/>
          <p:nvPr/>
        </p:nvGrpSpPr>
        <p:grpSpPr>
          <a:xfrm>
            <a:off x="6016254" y="1582187"/>
            <a:ext cx="6439641" cy="3524164"/>
            <a:chOff x="1521042" y="1255275"/>
            <a:chExt cx="10087081" cy="5462481"/>
          </a:xfrm>
        </p:grpSpPr>
        <p:sp>
          <p:nvSpPr>
            <p:cNvPr id="231" name="Isosceles Triangle 230">
              <a:extLst>
                <a:ext uri="{FF2B5EF4-FFF2-40B4-BE49-F238E27FC236}">
                  <a16:creationId xmlns:a16="http://schemas.microsoft.com/office/drawing/2014/main" id="{595240C4-48D1-4FB2-8F61-1A99603CFCF8}"/>
                </a:ext>
              </a:extLst>
            </p:cNvPr>
            <p:cNvSpPr/>
            <p:nvPr/>
          </p:nvSpPr>
          <p:spPr>
            <a:xfrm>
              <a:off x="4131325" y="1800970"/>
              <a:ext cx="4880472" cy="4207303"/>
            </a:xfrm>
            <a:prstGeom prst="triangle">
              <a:avLst/>
            </a:prstGeom>
            <a:solidFill>
              <a:srgbClr val="FFD05B"/>
            </a:solidFill>
            <a:ln w="57150">
              <a:solidFill>
                <a:srgbClr val="324A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32" name="TextBox 231">
              <a:extLst>
                <a:ext uri="{FF2B5EF4-FFF2-40B4-BE49-F238E27FC236}">
                  <a16:creationId xmlns:a16="http://schemas.microsoft.com/office/drawing/2014/main" id="{14B473FE-90F8-426E-8F5A-B13A0A1A414F}"/>
                </a:ext>
              </a:extLst>
            </p:cNvPr>
            <p:cNvSpPr txBox="1"/>
            <p:nvPr/>
          </p:nvSpPr>
          <p:spPr>
            <a:xfrm>
              <a:off x="6680189" y="6041640"/>
              <a:ext cx="4927934" cy="674369"/>
            </a:xfrm>
            <a:prstGeom prst="rect">
              <a:avLst/>
            </a:prstGeom>
            <a:noFill/>
          </p:spPr>
          <p:txBody>
            <a:bodyPr wrap="square" rtlCol="0">
              <a:spAutoFit/>
            </a:bodyPr>
            <a:lstStyle/>
            <a:p>
              <a:pPr algn="ctr"/>
              <a:r>
                <a:rPr lang="en-GB" sz="2400" b="1" dirty="0">
                  <a:solidFill>
                    <a:srgbClr val="324A5E"/>
                  </a:solidFill>
                  <a:latin typeface="Arial" panose="020B0604020202020204" pitchFamily="34" charset="0"/>
                  <a:cs typeface="Arial" panose="020B0604020202020204" pitchFamily="34" charset="0"/>
                </a:rPr>
                <a:t>TIME</a:t>
              </a:r>
            </a:p>
          </p:txBody>
        </p:sp>
        <p:sp>
          <p:nvSpPr>
            <p:cNvPr id="233" name="TextBox 232">
              <a:extLst>
                <a:ext uri="{FF2B5EF4-FFF2-40B4-BE49-F238E27FC236}">
                  <a16:creationId xmlns:a16="http://schemas.microsoft.com/office/drawing/2014/main" id="{8AB160A1-8FD2-49BF-85A7-EB024DBB5371}"/>
                </a:ext>
              </a:extLst>
            </p:cNvPr>
            <p:cNvSpPr txBox="1"/>
            <p:nvPr/>
          </p:nvSpPr>
          <p:spPr>
            <a:xfrm>
              <a:off x="4107594" y="1255275"/>
              <a:ext cx="4927934" cy="674369"/>
            </a:xfrm>
            <a:prstGeom prst="rect">
              <a:avLst/>
            </a:prstGeom>
            <a:noFill/>
          </p:spPr>
          <p:txBody>
            <a:bodyPr wrap="square" rtlCol="0">
              <a:spAutoFit/>
            </a:bodyPr>
            <a:lstStyle/>
            <a:p>
              <a:pPr algn="ctr"/>
              <a:r>
                <a:rPr lang="en-GB" sz="2400" b="1" dirty="0">
                  <a:solidFill>
                    <a:srgbClr val="324A5E"/>
                  </a:solidFill>
                  <a:latin typeface="Arial" panose="020B0604020202020204" pitchFamily="34" charset="0"/>
                  <a:cs typeface="Arial" panose="020B0604020202020204" pitchFamily="34" charset="0"/>
                </a:rPr>
                <a:t>COST </a:t>
              </a:r>
            </a:p>
          </p:txBody>
        </p:sp>
        <p:sp>
          <p:nvSpPr>
            <p:cNvPr id="234" name="TextBox 233">
              <a:extLst>
                <a:ext uri="{FF2B5EF4-FFF2-40B4-BE49-F238E27FC236}">
                  <a16:creationId xmlns:a16="http://schemas.microsoft.com/office/drawing/2014/main" id="{54821BAB-6F3C-4AB5-9BA1-0D7E1030B7EE}"/>
                </a:ext>
              </a:extLst>
            </p:cNvPr>
            <p:cNvSpPr txBox="1"/>
            <p:nvPr/>
          </p:nvSpPr>
          <p:spPr>
            <a:xfrm>
              <a:off x="1521042" y="6043387"/>
              <a:ext cx="4927934" cy="674369"/>
            </a:xfrm>
            <a:prstGeom prst="rect">
              <a:avLst/>
            </a:prstGeom>
            <a:noFill/>
          </p:spPr>
          <p:txBody>
            <a:bodyPr wrap="square" rtlCol="0">
              <a:spAutoFit/>
            </a:bodyPr>
            <a:lstStyle/>
            <a:p>
              <a:pPr algn="ctr"/>
              <a:r>
                <a:rPr lang="en-GB" sz="2400" b="1" dirty="0">
                  <a:solidFill>
                    <a:srgbClr val="324A5E"/>
                  </a:solidFill>
                  <a:latin typeface="Arial" panose="020B0604020202020204" pitchFamily="34" charset="0"/>
                  <a:cs typeface="Arial" panose="020B0604020202020204" pitchFamily="34" charset="0"/>
                </a:rPr>
                <a:t>QUALITY</a:t>
              </a:r>
            </a:p>
          </p:txBody>
        </p:sp>
        <p:sp>
          <p:nvSpPr>
            <p:cNvPr id="235" name="TextBox 234">
              <a:extLst>
                <a:ext uri="{FF2B5EF4-FFF2-40B4-BE49-F238E27FC236}">
                  <a16:creationId xmlns:a16="http://schemas.microsoft.com/office/drawing/2014/main" id="{D59C7E8D-78CC-4D91-B1A4-F62FE878CF79}"/>
                </a:ext>
              </a:extLst>
            </p:cNvPr>
            <p:cNvSpPr txBox="1"/>
            <p:nvPr/>
          </p:nvSpPr>
          <p:spPr>
            <a:xfrm>
              <a:off x="4155056" y="4115524"/>
              <a:ext cx="4927934" cy="674369"/>
            </a:xfrm>
            <a:prstGeom prst="rect">
              <a:avLst/>
            </a:prstGeom>
            <a:noFill/>
          </p:spPr>
          <p:txBody>
            <a:bodyPr wrap="square" rtlCol="0">
              <a:spAutoFit/>
            </a:bodyPr>
            <a:lstStyle/>
            <a:p>
              <a:pPr algn="ctr"/>
              <a:r>
                <a:rPr lang="en-GB" sz="2400" b="1" dirty="0">
                  <a:solidFill>
                    <a:srgbClr val="324A5E"/>
                  </a:solidFill>
                  <a:latin typeface="Arial" panose="020B0604020202020204" pitchFamily="34" charset="0"/>
                  <a:cs typeface="Arial" panose="020B0604020202020204" pitchFamily="34" charset="0"/>
                </a:rPr>
                <a:t>SCOPE </a:t>
              </a:r>
            </a:p>
          </p:txBody>
        </p:sp>
      </p:grpSp>
      <p:sp>
        <p:nvSpPr>
          <p:cNvPr id="13" name="Cost"/>
          <p:cNvSpPr/>
          <p:nvPr/>
        </p:nvSpPr>
        <p:spPr>
          <a:xfrm rot="16200000">
            <a:off x="9058075" y="1272625"/>
            <a:ext cx="364907" cy="92901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15" name="Time"/>
          <p:cNvSpPr/>
          <p:nvPr/>
        </p:nvSpPr>
        <p:spPr>
          <a:xfrm rot="5400000">
            <a:off x="11038527" y="4536709"/>
            <a:ext cx="336543" cy="78336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nvGrpSpPr>
          <p:cNvPr id="126" name="scope pop up"/>
          <p:cNvGrpSpPr/>
          <p:nvPr/>
        </p:nvGrpSpPr>
        <p:grpSpPr>
          <a:xfrm>
            <a:off x="6649247" y="1671955"/>
            <a:ext cx="5041661" cy="1606872"/>
            <a:chOff x="4294059" y="2301242"/>
            <a:chExt cx="5041661" cy="1606872"/>
          </a:xfrm>
        </p:grpSpPr>
        <p:grpSp>
          <p:nvGrpSpPr>
            <p:cNvPr id="127" name="Group 126"/>
            <p:cNvGrpSpPr/>
            <p:nvPr/>
          </p:nvGrpSpPr>
          <p:grpSpPr>
            <a:xfrm>
              <a:off x="4294059" y="2301242"/>
              <a:ext cx="5041661" cy="1606872"/>
              <a:chOff x="4140976" y="1527570"/>
              <a:chExt cx="3249210" cy="2713077"/>
            </a:xfrm>
          </p:grpSpPr>
          <p:grpSp>
            <p:nvGrpSpPr>
              <p:cNvPr id="129" name="Group 128"/>
              <p:cNvGrpSpPr/>
              <p:nvPr/>
            </p:nvGrpSpPr>
            <p:grpSpPr>
              <a:xfrm>
                <a:off x="4140976" y="1527570"/>
                <a:ext cx="3249210" cy="2713077"/>
                <a:chOff x="7484754" y="968023"/>
                <a:chExt cx="3249210" cy="2820765"/>
              </a:xfrm>
            </p:grpSpPr>
            <p:sp>
              <p:nvSpPr>
                <p:cNvPr id="179" name="Rectangle 178"/>
                <p:cNvSpPr/>
                <p:nvPr/>
              </p:nvSpPr>
              <p:spPr>
                <a:xfrm>
                  <a:off x="7484754" y="1296000"/>
                  <a:ext cx="3249210" cy="2492788"/>
                </a:xfrm>
                <a:prstGeom prst="rect">
                  <a:avLst/>
                </a:prstGeom>
                <a:solidFill>
                  <a:schemeClr val="accent6">
                    <a:lumMod val="20000"/>
                    <a:lumOff val="80000"/>
                  </a:schemeClr>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sp>
              <p:nvSpPr>
                <p:cNvPr id="180" name="Click box"/>
                <p:cNvSpPr txBox="1"/>
                <p:nvPr/>
              </p:nvSpPr>
              <p:spPr>
                <a:xfrm>
                  <a:off x="7488347" y="968023"/>
                  <a:ext cx="3223523" cy="540284"/>
                </a:xfrm>
                <a:prstGeom prst="rect">
                  <a:avLst/>
                </a:prstGeom>
                <a:solidFill>
                  <a:srgbClr val="00B050"/>
                </a:solidFill>
                <a:ln w="28575">
                  <a:solidFill>
                    <a:schemeClr val="bg1"/>
                  </a:solidFill>
                </a:ln>
              </p:spPr>
              <p:txBody>
                <a:bodyPr wrap="square" rtlCol="0" anchor="t">
                  <a:spAutoFit/>
                </a:bodyPr>
                <a:lstStyle/>
                <a:p>
                  <a:r>
                    <a:rPr lang="en-GB" sz="1400" b="1" dirty="0">
                      <a:solidFill>
                        <a:schemeClr val="bg1"/>
                      </a:solidFill>
                      <a:latin typeface="Arial"/>
                      <a:cs typeface="Arial"/>
                    </a:rPr>
                    <a:t>Scope Constraint </a:t>
                  </a:r>
                </a:p>
              </p:txBody>
            </p:sp>
          </p:grpSp>
          <p:sp>
            <p:nvSpPr>
              <p:cNvPr id="178" name="Rectangle: Rounded Corners 177"/>
              <p:cNvSpPr/>
              <p:nvPr/>
            </p:nvSpPr>
            <p:spPr>
              <a:xfrm>
                <a:off x="4236130" y="2269518"/>
                <a:ext cx="3051373" cy="1647568"/>
              </a:xfrm>
              <a:prstGeom prst="roundRect">
                <a:avLst/>
              </a:prstGeom>
              <a:solidFill>
                <a:srgbClr val="00B050">
                  <a:alpha val="2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400" dirty="0">
                    <a:solidFill>
                      <a:srgbClr val="485E6D"/>
                    </a:solidFill>
                    <a:latin typeface="Arial" panose="020B0604020202020204" pitchFamily="34" charset="0"/>
                    <a:cs typeface="Arial" panose="020B0604020202020204" pitchFamily="34" charset="0"/>
                    <a:sym typeface="Montserrat ExtraBold"/>
                  </a:rPr>
                  <a:t>Scope refers to the totality of outputs for your project and the boundaries to which they are bound by.    For example, number of items produced, geographical area, type and size. </a:t>
                </a:r>
              </a:p>
            </p:txBody>
          </p:sp>
        </p:grpSp>
        <p:pic>
          <p:nvPicPr>
            <p:cNvPr id="128" name="Graphic 127" descr="Close"/>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16416" y="2344383"/>
              <a:ext cx="259976" cy="259976"/>
            </a:xfrm>
            <a:prstGeom prst="rect">
              <a:avLst/>
            </a:prstGeom>
          </p:spPr>
        </p:pic>
      </p:grpSp>
      <p:grpSp>
        <p:nvGrpSpPr>
          <p:cNvPr id="25" name="Risk"/>
          <p:cNvGrpSpPr/>
          <p:nvPr/>
        </p:nvGrpSpPr>
        <p:grpSpPr>
          <a:xfrm>
            <a:off x="552047" y="5436823"/>
            <a:ext cx="2332401" cy="853253"/>
            <a:chOff x="2146011" y="5482739"/>
            <a:chExt cx="2332401" cy="853253"/>
          </a:xfrm>
        </p:grpSpPr>
        <p:sp>
          <p:nvSpPr>
            <p:cNvPr id="23" name="Rectangle: Rounded Corners 22"/>
            <p:cNvSpPr/>
            <p:nvPr/>
          </p:nvSpPr>
          <p:spPr>
            <a:xfrm>
              <a:off x="2146011" y="5482739"/>
              <a:ext cx="1832400" cy="652494"/>
            </a:xfrm>
            <a:prstGeom prst="roundRect">
              <a:avLst/>
            </a:prstGeom>
            <a:solidFill>
              <a:srgbClr val="00B05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Risks</a:t>
              </a:r>
            </a:p>
          </p:txBody>
        </p:sp>
        <p:pic>
          <p:nvPicPr>
            <p:cNvPr id="190" name="Picture 6" descr="Pointer Cursor PNG Icon (2) - PNG Repo Free PNG Ic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795974">
              <a:off x="3742646" y="5600226"/>
              <a:ext cx="735766" cy="735766"/>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7" name="Assumption"/>
          <p:cNvGrpSpPr/>
          <p:nvPr/>
        </p:nvGrpSpPr>
        <p:grpSpPr>
          <a:xfrm>
            <a:off x="3248865" y="5473253"/>
            <a:ext cx="2319834" cy="889498"/>
            <a:chOff x="6032590" y="5510108"/>
            <a:chExt cx="2319834" cy="889498"/>
          </a:xfrm>
        </p:grpSpPr>
        <p:sp>
          <p:nvSpPr>
            <p:cNvPr id="188" name="Rectangle: Rounded Corners 187"/>
            <p:cNvSpPr/>
            <p:nvPr/>
          </p:nvSpPr>
          <p:spPr>
            <a:xfrm>
              <a:off x="6032590" y="5510108"/>
              <a:ext cx="1832818" cy="619892"/>
            </a:xfrm>
            <a:prstGeom prst="roundRect">
              <a:avLst/>
            </a:prstGeom>
            <a:solidFill>
              <a:srgbClr val="00B05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Assumptions</a:t>
              </a:r>
            </a:p>
          </p:txBody>
        </p:sp>
        <p:pic>
          <p:nvPicPr>
            <p:cNvPr id="191" name="Picture 6" descr="Pointer Cursor PNG Icon (2) - PNG Repo Free PNG Ic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795974">
              <a:off x="7616658" y="5663840"/>
              <a:ext cx="735766" cy="735766"/>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6" name="Dependencies"/>
          <p:cNvGrpSpPr/>
          <p:nvPr/>
        </p:nvGrpSpPr>
        <p:grpSpPr>
          <a:xfrm>
            <a:off x="6016254" y="5452012"/>
            <a:ext cx="2371336" cy="877650"/>
            <a:chOff x="8829723" y="5410459"/>
            <a:chExt cx="2371336" cy="877650"/>
          </a:xfrm>
        </p:grpSpPr>
        <p:sp>
          <p:nvSpPr>
            <p:cNvPr id="189" name="Rectangle: Rounded Corners 188"/>
            <p:cNvSpPr/>
            <p:nvPr/>
          </p:nvSpPr>
          <p:spPr>
            <a:xfrm>
              <a:off x="8829723" y="5410459"/>
              <a:ext cx="1832400" cy="619200"/>
            </a:xfrm>
            <a:prstGeom prst="roundRect">
              <a:avLst/>
            </a:prstGeom>
            <a:solidFill>
              <a:srgbClr val="00B05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Dependencies </a:t>
              </a:r>
            </a:p>
          </p:txBody>
        </p:sp>
        <p:pic>
          <p:nvPicPr>
            <p:cNvPr id="192" name="Picture 6" descr="Pointer Cursor PNG Icon (2) - PNG Repo Free PNG Ic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795974">
              <a:off x="10465293" y="5552343"/>
              <a:ext cx="735766" cy="735766"/>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00" name="assumptions pop up"/>
          <p:cNvGrpSpPr/>
          <p:nvPr/>
        </p:nvGrpSpPr>
        <p:grpSpPr>
          <a:xfrm>
            <a:off x="6793967" y="1034451"/>
            <a:ext cx="5075940" cy="2513349"/>
            <a:chOff x="4294059" y="2301242"/>
            <a:chExt cx="5041661" cy="2280763"/>
          </a:xfrm>
        </p:grpSpPr>
        <p:grpSp>
          <p:nvGrpSpPr>
            <p:cNvPr id="201" name="Group 200"/>
            <p:cNvGrpSpPr/>
            <p:nvPr/>
          </p:nvGrpSpPr>
          <p:grpSpPr>
            <a:xfrm>
              <a:off x="4294059" y="2301242"/>
              <a:ext cx="5041661" cy="2280763"/>
              <a:chOff x="4140976" y="1527570"/>
              <a:chExt cx="3249210" cy="3850890"/>
            </a:xfrm>
          </p:grpSpPr>
          <p:grpSp>
            <p:nvGrpSpPr>
              <p:cNvPr id="203" name="Group 202"/>
              <p:cNvGrpSpPr/>
              <p:nvPr/>
            </p:nvGrpSpPr>
            <p:grpSpPr>
              <a:xfrm>
                <a:off x="4140976" y="1527570"/>
                <a:ext cx="3249210" cy="3850890"/>
                <a:chOff x="7484754" y="968023"/>
                <a:chExt cx="3249210" cy="4003740"/>
              </a:xfrm>
            </p:grpSpPr>
            <p:sp>
              <p:nvSpPr>
                <p:cNvPr id="205" name="Rectangle 204"/>
                <p:cNvSpPr/>
                <p:nvPr/>
              </p:nvSpPr>
              <p:spPr>
                <a:xfrm>
                  <a:off x="7484754" y="1296000"/>
                  <a:ext cx="3249210" cy="3675763"/>
                </a:xfrm>
                <a:prstGeom prst="rect">
                  <a:avLst/>
                </a:prstGeom>
                <a:solidFill>
                  <a:schemeClr val="accent6">
                    <a:lumMod val="20000"/>
                    <a:lumOff val="80000"/>
                  </a:schemeClr>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sp>
              <p:nvSpPr>
                <p:cNvPr id="206" name="Click box"/>
                <p:cNvSpPr txBox="1"/>
                <p:nvPr/>
              </p:nvSpPr>
              <p:spPr>
                <a:xfrm>
                  <a:off x="7488347" y="968023"/>
                  <a:ext cx="3223523" cy="540284"/>
                </a:xfrm>
                <a:prstGeom prst="rect">
                  <a:avLst/>
                </a:prstGeom>
                <a:solidFill>
                  <a:srgbClr val="00B050"/>
                </a:solidFill>
                <a:ln w="28575">
                  <a:solidFill>
                    <a:schemeClr val="bg1"/>
                  </a:solidFill>
                </a:ln>
              </p:spPr>
              <p:txBody>
                <a:bodyPr wrap="square" rtlCol="0" anchor="t">
                  <a:spAutoFit/>
                </a:bodyPr>
                <a:lstStyle/>
                <a:p>
                  <a:r>
                    <a:rPr lang="en-GB" sz="1400" b="1" dirty="0">
                      <a:solidFill>
                        <a:schemeClr val="bg1"/>
                      </a:solidFill>
                      <a:latin typeface="Arial"/>
                      <a:cs typeface="Arial"/>
                    </a:rPr>
                    <a:t>Assumption</a:t>
                  </a:r>
                </a:p>
              </p:txBody>
            </p:sp>
          </p:grpSp>
          <p:sp>
            <p:nvSpPr>
              <p:cNvPr id="204" name="Rectangle: Rounded Corners 203"/>
              <p:cNvSpPr/>
              <p:nvPr/>
            </p:nvSpPr>
            <p:spPr>
              <a:xfrm>
                <a:off x="4256128" y="2240082"/>
                <a:ext cx="3002266" cy="2809983"/>
              </a:xfrm>
              <a:prstGeom prst="roundRect">
                <a:avLst/>
              </a:prstGeom>
              <a:solidFill>
                <a:srgbClr val="00B050">
                  <a:alpha val="2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85E6D"/>
                    </a:solidFill>
                    <a:latin typeface="Arial" panose="020B0604020202020204" pitchFamily="34" charset="0"/>
                    <a:cs typeface="Arial" panose="020B0604020202020204" pitchFamily="34" charset="0"/>
                  </a:rPr>
                  <a:t>A statement that is taken as being true for the purposes of planning, but which could change later. An assumption is made where some facts are not yet known or decided and is usually reserved for matters of such significance that, if they change or turn out not to be true, there will need to be considerable re-planning.</a:t>
                </a:r>
              </a:p>
            </p:txBody>
          </p:sp>
        </p:grpSp>
        <p:pic>
          <p:nvPicPr>
            <p:cNvPr id="202" name="Graphic 201" descr="Close"/>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16416" y="2344383"/>
              <a:ext cx="259976" cy="259976"/>
            </a:xfrm>
            <a:prstGeom prst="rect">
              <a:avLst/>
            </a:prstGeom>
          </p:spPr>
        </p:pic>
      </p:grpSp>
      <p:grpSp>
        <p:nvGrpSpPr>
          <p:cNvPr id="207" name="dep pop up"/>
          <p:cNvGrpSpPr/>
          <p:nvPr/>
        </p:nvGrpSpPr>
        <p:grpSpPr>
          <a:xfrm>
            <a:off x="6869918" y="1111274"/>
            <a:ext cx="4879920" cy="1871293"/>
            <a:chOff x="4294059" y="2301243"/>
            <a:chExt cx="5228878" cy="1831925"/>
          </a:xfrm>
        </p:grpSpPr>
        <p:grpSp>
          <p:nvGrpSpPr>
            <p:cNvPr id="208" name="Group 207"/>
            <p:cNvGrpSpPr/>
            <p:nvPr/>
          </p:nvGrpSpPr>
          <p:grpSpPr>
            <a:xfrm>
              <a:off x="4294059" y="2301243"/>
              <a:ext cx="5228878" cy="1831925"/>
              <a:chOff x="4140976" y="1527572"/>
              <a:chExt cx="3369866" cy="3093061"/>
            </a:xfrm>
          </p:grpSpPr>
          <p:grpSp>
            <p:nvGrpSpPr>
              <p:cNvPr id="210" name="Group 209"/>
              <p:cNvGrpSpPr/>
              <p:nvPr/>
            </p:nvGrpSpPr>
            <p:grpSpPr>
              <a:xfrm>
                <a:off x="4140976" y="1527572"/>
                <a:ext cx="3369866" cy="3093061"/>
                <a:chOff x="7484754" y="968025"/>
                <a:chExt cx="3369866" cy="3215831"/>
              </a:xfrm>
            </p:grpSpPr>
            <p:sp>
              <p:nvSpPr>
                <p:cNvPr id="212" name="Rectangle 211"/>
                <p:cNvSpPr/>
                <p:nvPr/>
              </p:nvSpPr>
              <p:spPr>
                <a:xfrm>
                  <a:off x="7484754" y="1200905"/>
                  <a:ext cx="3369866" cy="2982951"/>
                </a:xfrm>
                <a:prstGeom prst="rect">
                  <a:avLst/>
                </a:prstGeom>
                <a:solidFill>
                  <a:schemeClr val="accent6">
                    <a:lumMod val="20000"/>
                    <a:lumOff val="80000"/>
                  </a:schemeClr>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sp>
              <p:nvSpPr>
                <p:cNvPr id="213" name="Click box"/>
                <p:cNvSpPr txBox="1"/>
                <p:nvPr/>
              </p:nvSpPr>
              <p:spPr>
                <a:xfrm>
                  <a:off x="7488346" y="968025"/>
                  <a:ext cx="3366273" cy="528917"/>
                </a:xfrm>
                <a:prstGeom prst="rect">
                  <a:avLst/>
                </a:prstGeom>
                <a:solidFill>
                  <a:srgbClr val="00B050"/>
                </a:solidFill>
                <a:ln w="28575">
                  <a:solidFill>
                    <a:schemeClr val="bg1"/>
                  </a:solidFill>
                </a:ln>
              </p:spPr>
              <p:txBody>
                <a:bodyPr wrap="square" rtlCol="0" anchor="t">
                  <a:spAutoFit/>
                </a:bodyPr>
                <a:lstStyle/>
                <a:p>
                  <a:r>
                    <a:rPr lang="en-GB" sz="1400" b="1" dirty="0">
                      <a:solidFill>
                        <a:schemeClr val="bg1"/>
                      </a:solidFill>
                      <a:latin typeface="Arial"/>
                      <a:cs typeface="Arial"/>
                    </a:rPr>
                    <a:t>Dependencies</a:t>
                  </a:r>
                </a:p>
              </p:txBody>
            </p:sp>
          </p:grpSp>
          <p:sp>
            <p:nvSpPr>
              <p:cNvPr id="211" name="Rectangle: Rounded Corners 210"/>
              <p:cNvSpPr/>
              <p:nvPr/>
            </p:nvSpPr>
            <p:spPr>
              <a:xfrm>
                <a:off x="4299340" y="2225372"/>
                <a:ext cx="3094506" cy="2109738"/>
              </a:xfrm>
              <a:prstGeom prst="roundRect">
                <a:avLst/>
              </a:prstGeom>
              <a:solidFill>
                <a:srgbClr val="00B050">
                  <a:alpha val="2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85E6D"/>
                    </a:solidFill>
                    <a:latin typeface="Arial" panose="020B0604020202020204" pitchFamily="34" charset="0"/>
                    <a:cs typeface="Arial" panose="020B0604020202020204" pitchFamily="34" charset="0"/>
                  </a:rPr>
                  <a:t>The relationship between products or activities. For example, the development of Product C cannot start until Products A and B have been completed. Dependencies can be internal or external.</a:t>
                </a:r>
              </a:p>
            </p:txBody>
          </p:sp>
        </p:grpSp>
        <p:pic>
          <p:nvPicPr>
            <p:cNvPr id="209" name="Graphic 208" descr="Close"/>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57825" y="2331195"/>
              <a:ext cx="259976" cy="259976"/>
            </a:xfrm>
            <a:prstGeom prst="rect">
              <a:avLst/>
            </a:prstGeom>
          </p:spPr>
        </p:pic>
      </p:grpSp>
      <p:sp>
        <p:nvSpPr>
          <p:cNvPr id="236" name="Title">
            <a:extLst>
              <a:ext uri="{FF2B5EF4-FFF2-40B4-BE49-F238E27FC236}">
                <a16:creationId xmlns:a16="http://schemas.microsoft.com/office/drawing/2014/main" id="{5A8B57D2-D4EF-41C1-9CE9-CA15A87FCD96}"/>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Project Constraints</a:t>
            </a:r>
          </a:p>
        </p:txBody>
      </p:sp>
      <p:pic>
        <p:nvPicPr>
          <p:cNvPr id="237" name="Wheel">
            <a:extLst>
              <a:ext uri="{FF2B5EF4-FFF2-40B4-BE49-F238E27FC236}">
                <a16:creationId xmlns:a16="http://schemas.microsoft.com/office/drawing/2014/main" id="{026095C1-D0CF-412B-B95A-D7424E33A860}"/>
              </a:ext>
            </a:extLst>
          </p:cNvPr>
          <p:cNvPicPr>
            <a:picLocks noChangeAspect="1"/>
          </p:cNvPicPr>
          <p:nvPr/>
        </p:nvPicPr>
        <p:blipFill rotWithShape="1">
          <a:blip r:embed="rId5">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13" name="quality">
            <a:extLst>
              <a:ext uri="{FF2B5EF4-FFF2-40B4-BE49-F238E27FC236}">
                <a16:creationId xmlns:a16="http://schemas.microsoft.com/office/drawing/2014/main" id="{598EEEC3-082E-4CF8-912F-631D59E3C29C}"/>
              </a:ext>
            </a:extLst>
          </p:cNvPr>
          <p:cNvSpPr/>
          <p:nvPr/>
        </p:nvSpPr>
        <p:spPr>
          <a:xfrm rot="16200000">
            <a:off x="7685099" y="4105291"/>
            <a:ext cx="382600" cy="149620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nvGrpSpPr>
          <p:cNvPr id="114" name="Qual pop up">
            <a:extLst>
              <a:ext uri="{FF2B5EF4-FFF2-40B4-BE49-F238E27FC236}">
                <a16:creationId xmlns:a16="http://schemas.microsoft.com/office/drawing/2014/main" id="{C44A2A02-47C8-4F2B-AE63-9364B86E436C}"/>
              </a:ext>
            </a:extLst>
          </p:cNvPr>
          <p:cNvGrpSpPr/>
          <p:nvPr/>
        </p:nvGrpSpPr>
        <p:grpSpPr>
          <a:xfrm>
            <a:off x="6697306" y="1570410"/>
            <a:ext cx="4879920" cy="1536110"/>
            <a:chOff x="4294059" y="2301243"/>
            <a:chExt cx="5228878" cy="1503794"/>
          </a:xfrm>
        </p:grpSpPr>
        <p:grpSp>
          <p:nvGrpSpPr>
            <p:cNvPr id="117" name="Group 116">
              <a:extLst>
                <a:ext uri="{FF2B5EF4-FFF2-40B4-BE49-F238E27FC236}">
                  <a16:creationId xmlns:a16="http://schemas.microsoft.com/office/drawing/2014/main" id="{A7CEFB9F-90F3-4010-B5CD-9969E09BD209}"/>
                </a:ext>
              </a:extLst>
            </p:cNvPr>
            <p:cNvGrpSpPr/>
            <p:nvPr/>
          </p:nvGrpSpPr>
          <p:grpSpPr>
            <a:xfrm>
              <a:off x="4294059" y="2301243"/>
              <a:ext cx="5228878" cy="1503794"/>
              <a:chOff x="4140976" y="1527572"/>
              <a:chExt cx="3369866" cy="2539038"/>
            </a:xfrm>
          </p:grpSpPr>
          <p:grpSp>
            <p:nvGrpSpPr>
              <p:cNvPr id="124" name="Group 123">
                <a:extLst>
                  <a:ext uri="{FF2B5EF4-FFF2-40B4-BE49-F238E27FC236}">
                    <a16:creationId xmlns:a16="http://schemas.microsoft.com/office/drawing/2014/main" id="{A22A7BF6-91A2-443D-8731-57DAA9F6661F}"/>
                  </a:ext>
                </a:extLst>
              </p:cNvPr>
              <p:cNvGrpSpPr/>
              <p:nvPr/>
            </p:nvGrpSpPr>
            <p:grpSpPr>
              <a:xfrm>
                <a:off x="4140976" y="1527572"/>
                <a:ext cx="3369866" cy="2539038"/>
                <a:chOff x="7484754" y="968025"/>
                <a:chExt cx="3369866" cy="2639818"/>
              </a:xfrm>
            </p:grpSpPr>
            <p:sp>
              <p:nvSpPr>
                <p:cNvPr id="134" name="Rectangle 133">
                  <a:extLst>
                    <a:ext uri="{FF2B5EF4-FFF2-40B4-BE49-F238E27FC236}">
                      <a16:creationId xmlns:a16="http://schemas.microsoft.com/office/drawing/2014/main" id="{A0EC5894-CBE6-4480-922F-9D97973CBA6F}"/>
                    </a:ext>
                  </a:extLst>
                </p:cNvPr>
                <p:cNvSpPr/>
                <p:nvPr/>
              </p:nvSpPr>
              <p:spPr>
                <a:xfrm>
                  <a:off x="7484754" y="1200905"/>
                  <a:ext cx="3369866" cy="2406938"/>
                </a:xfrm>
                <a:prstGeom prst="rect">
                  <a:avLst/>
                </a:prstGeom>
                <a:solidFill>
                  <a:schemeClr val="accent6">
                    <a:lumMod val="20000"/>
                    <a:lumOff val="80000"/>
                  </a:schemeClr>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sp>
              <p:nvSpPr>
                <p:cNvPr id="145" name="Click box">
                  <a:extLst>
                    <a:ext uri="{FF2B5EF4-FFF2-40B4-BE49-F238E27FC236}">
                      <a16:creationId xmlns:a16="http://schemas.microsoft.com/office/drawing/2014/main" id="{3FDDE608-CD55-459B-ACA0-6C1A148AA7E0}"/>
                    </a:ext>
                  </a:extLst>
                </p:cNvPr>
                <p:cNvSpPr txBox="1"/>
                <p:nvPr/>
              </p:nvSpPr>
              <p:spPr>
                <a:xfrm>
                  <a:off x="7488346" y="968025"/>
                  <a:ext cx="3366273" cy="528917"/>
                </a:xfrm>
                <a:prstGeom prst="rect">
                  <a:avLst/>
                </a:prstGeom>
                <a:solidFill>
                  <a:srgbClr val="00B050"/>
                </a:solidFill>
                <a:ln w="28575">
                  <a:solidFill>
                    <a:schemeClr val="bg1"/>
                  </a:solidFill>
                </a:ln>
              </p:spPr>
              <p:txBody>
                <a:bodyPr wrap="square" rtlCol="0" anchor="t">
                  <a:spAutoFit/>
                </a:bodyPr>
                <a:lstStyle/>
                <a:p>
                  <a:r>
                    <a:rPr lang="en-GB" sz="1400" b="1" dirty="0">
                      <a:solidFill>
                        <a:schemeClr val="bg1"/>
                      </a:solidFill>
                      <a:latin typeface="Arial"/>
                      <a:cs typeface="Arial"/>
                    </a:rPr>
                    <a:t>Quality</a:t>
                  </a:r>
                </a:p>
              </p:txBody>
            </p:sp>
          </p:grpSp>
          <p:sp>
            <p:nvSpPr>
              <p:cNvPr id="125" name="Rectangle: Rounded Corners 124">
                <a:extLst>
                  <a:ext uri="{FF2B5EF4-FFF2-40B4-BE49-F238E27FC236}">
                    <a16:creationId xmlns:a16="http://schemas.microsoft.com/office/drawing/2014/main" id="{F54FF182-1088-4136-9D57-74870BA502FC}"/>
                  </a:ext>
                </a:extLst>
              </p:cNvPr>
              <p:cNvSpPr/>
              <p:nvPr/>
            </p:nvSpPr>
            <p:spPr>
              <a:xfrm>
                <a:off x="4299340" y="2225374"/>
                <a:ext cx="3094506" cy="1474186"/>
              </a:xfrm>
              <a:prstGeom prst="roundRect">
                <a:avLst/>
              </a:prstGeom>
              <a:solidFill>
                <a:srgbClr val="00B050">
                  <a:alpha val="2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85E6D"/>
                    </a:solidFill>
                    <a:latin typeface="Arial" panose="020B0604020202020204" pitchFamily="34" charset="0"/>
                    <a:cs typeface="Arial" panose="020B0604020202020204" pitchFamily="34" charset="0"/>
                  </a:rPr>
                  <a:t>Quality defines what specifications your deliverables will be completed to.  If there are changes to time,  cost or scope then quality will be affected.</a:t>
                </a:r>
              </a:p>
            </p:txBody>
          </p:sp>
        </p:grpSp>
        <p:pic>
          <p:nvPicPr>
            <p:cNvPr id="118" name="Graphic 117" descr="Close">
              <a:extLst>
                <a:ext uri="{FF2B5EF4-FFF2-40B4-BE49-F238E27FC236}">
                  <a16:creationId xmlns:a16="http://schemas.microsoft.com/office/drawing/2014/main" id="{459FF621-BEF5-4C49-98C3-5F28D22668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57825" y="2331195"/>
              <a:ext cx="259976" cy="259976"/>
            </a:xfrm>
            <a:prstGeom prst="rect">
              <a:avLst/>
            </a:prstGeom>
          </p:spPr>
        </p:pic>
      </p:grpSp>
      <p:grpSp>
        <p:nvGrpSpPr>
          <p:cNvPr id="22" name="Time Contraint"/>
          <p:cNvGrpSpPr/>
          <p:nvPr/>
        </p:nvGrpSpPr>
        <p:grpSpPr>
          <a:xfrm>
            <a:off x="6576820" y="1569281"/>
            <a:ext cx="5172317" cy="3085994"/>
            <a:chOff x="4004075" y="-481635"/>
            <a:chExt cx="5172317" cy="3085994"/>
          </a:xfrm>
        </p:grpSpPr>
        <p:grpSp>
          <p:nvGrpSpPr>
            <p:cNvPr id="119" name="Group 118"/>
            <p:cNvGrpSpPr/>
            <p:nvPr/>
          </p:nvGrpSpPr>
          <p:grpSpPr>
            <a:xfrm>
              <a:off x="4004075" y="-481635"/>
              <a:ext cx="5132123" cy="1826637"/>
              <a:chOff x="3954089" y="-3171098"/>
              <a:chExt cx="3307510" cy="3084133"/>
            </a:xfrm>
          </p:grpSpPr>
          <p:grpSp>
            <p:nvGrpSpPr>
              <p:cNvPr id="120" name="Group 119"/>
              <p:cNvGrpSpPr/>
              <p:nvPr/>
            </p:nvGrpSpPr>
            <p:grpSpPr>
              <a:xfrm>
                <a:off x="3954089" y="-3171098"/>
                <a:ext cx="3297169" cy="3084133"/>
                <a:chOff x="7297867" y="-3917147"/>
                <a:chExt cx="3297169" cy="3206550"/>
              </a:xfrm>
            </p:grpSpPr>
            <p:sp>
              <p:nvSpPr>
                <p:cNvPr id="122" name="Rectangle 121"/>
                <p:cNvSpPr/>
                <p:nvPr/>
              </p:nvSpPr>
              <p:spPr>
                <a:xfrm>
                  <a:off x="7345826" y="-3554331"/>
                  <a:ext cx="3249210" cy="2843734"/>
                </a:xfrm>
                <a:prstGeom prst="rect">
                  <a:avLst/>
                </a:prstGeom>
                <a:solidFill>
                  <a:schemeClr val="accent6">
                    <a:lumMod val="20000"/>
                    <a:lumOff val="80000"/>
                  </a:schemeClr>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sp>
              <p:nvSpPr>
                <p:cNvPr id="123" name="Click box"/>
                <p:cNvSpPr txBox="1"/>
                <p:nvPr/>
              </p:nvSpPr>
              <p:spPr>
                <a:xfrm>
                  <a:off x="7297867" y="-3917147"/>
                  <a:ext cx="3223523" cy="540284"/>
                </a:xfrm>
                <a:prstGeom prst="rect">
                  <a:avLst/>
                </a:prstGeom>
                <a:solidFill>
                  <a:srgbClr val="00B050"/>
                </a:solidFill>
                <a:ln w="28575">
                  <a:solidFill>
                    <a:schemeClr val="bg1"/>
                  </a:solidFill>
                </a:ln>
              </p:spPr>
              <p:txBody>
                <a:bodyPr wrap="square" rtlCol="0" anchor="t">
                  <a:spAutoFit/>
                </a:bodyPr>
                <a:lstStyle/>
                <a:p>
                  <a:r>
                    <a:rPr lang="en-GB" sz="1400" b="1" dirty="0">
                      <a:solidFill>
                        <a:schemeClr val="bg1"/>
                      </a:solidFill>
                      <a:latin typeface="Arial"/>
                      <a:cs typeface="Arial"/>
                    </a:rPr>
                    <a:t>Time Constraint </a:t>
                  </a:r>
                </a:p>
              </p:txBody>
            </p:sp>
          </p:grpSp>
          <p:sp>
            <p:nvSpPr>
              <p:cNvPr id="121" name="Rectangle: Rounded Corners 120"/>
              <p:cNvSpPr/>
              <p:nvPr/>
            </p:nvSpPr>
            <p:spPr>
              <a:xfrm>
                <a:off x="4271730" y="-2893494"/>
                <a:ext cx="2989869" cy="1848518"/>
              </a:xfrm>
              <a:prstGeom prst="roundRect">
                <a:avLst/>
              </a:prstGeom>
              <a:solidFill>
                <a:srgbClr val="00B050">
                  <a:alpha val="2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85E6D"/>
                    </a:solidFill>
                    <a:latin typeface="Arial" panose="020B0604020202020204" pitchFamily="34" charset="0"/>
                    <a:cs typeface="Arial" panose="020B0604020202020204" pitchFamily="34" charset="0"/>
                  </a:rPr>
                  <a:t>The time constraint refers to the project’s schedule for completion, including the deadlines for each stage of the project, as well as the date for rollout of the final deliverable.</a:t>
                </a:r>
                <a:endParaRPr lang="en-GB" sz="1400" kern="0" dirty="0">
                  <a:solidFill>
                    <a:srgbClr val="485E6D"/>
                  </a:solidFill>
                  <a:latin typeface="Arial"/>
                  <a:ea typeface="+mn-lt"/>
                  <a:cs typeface="Arial"/>
                </a:endParaRPr>
              </a:p>
            </p:txBody>
          </p:sp>
        </p:grpSp>
        <p:pic>
          <p:nvPicPr>
            <p:cNvPr id="21" name="Graphic 20" descr="Close"/>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16416" y="2344383"/>
              <a:ext cx="259976" cy="259976"/>
            </a:xfrm>
            <a:prstGeom prst="rect">
              <a:avLst/>
            </a:prstGeom>
          </p:spPr>
        </p:pic>
      </p:grpSp>
      <p:sp>
        <p:nvSpPr>
          <p:cNvPr id="214" name="TextBox 213">
            <a:extLst>
              <a:ext uri="{FF2B5EF4-FFF2-40B4-BE49-F238E27FC236}">
                <a16:creationId xmlns:a16="http://schemas.microsoft.com/office/drawing/2014/main" id="{E8249C15-5072-4AD5-963C-95E35C3B073F}"/>
              </a:ext>
            </a:extLst>
          </p:cNvPr>
          <p:cNvSpPr txBox="1"/>
          <p:nvPr/>
        </p:nvSpPr>
        <p:spPr>
          <a:xfrm>
            <a:off x="668392" y="6448731"/>
            <a:ext cx="2450005"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Estimating &amp; resourcing </a:t>
            </a:r>
          </a:p>
        </p:txBody>
      </p:sp>
      <p:sp>
        <p:nvSpPr>
          <p:cNvPr id="215" name="TextBox 214">
            <a:extLst>
              <a:ext uri="{FF2B5EF4-FFF2-40B4-BE49-F238E27FC236}">
                <a16:creationId xmlns:a16="http://schemas.microsoft.com/office/drawing/2014/main" id="{6BDF60EC-3AEC-402C-A78D-BC289489052D}"/>
              </a:ext>
            </a:extLst>
          </p:cNvPr>
          <p:cNvSpPr txBox="1"/>
          <p:nvPr/>
        </p:nvSpPr>
        <p:spPr>
          <a:xfrm>
            <a:off x="9614319" y="6426979"/>
            <a:ext cx="190929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Gantt chart</a:t>
            </a:r>
          </a:p>
        </p:txBody>
      </p:sp>
      <p:grpSp>
        <p:nvGrpSpPr>
          <p:cNvPr id="2" name="Group 1">
            <a:extLst>
              <a:ext uri="{FF2B5EF4-FFF2-40B4-BE49-F238E27FC236}">
                <a16:creationId xmlns:a16="http://schemas.microsoft.com/office/drawing/2014/main" id="{2EF1751D-CA9E-4D66-8ED5-E50CBE9CC064}"/>
              </a:ext>
            </a:extLst>
          </p:cNvPr>
          <p:cNvGrpSpPr/>
          <p:nvPr/>
        </p:nvGrpSpPr>
        <p:grpSpPr>
          <a:xfrm>
            <a:off x="6149606" y="7024488"/>
            <a:ext cx="2962580" cy="1942745"/>
            <a:chOff x="8221648" y="3215505"/>
            <a:chExt cx="2962580" cy="1942745"/>
          </a:xfrm>
        </p:grpSpPr>
        <p:sp>
          <p:nvSpPr>
            <p:cNvPr id="75" name="Rectangle: Rounded Corners 74">
              <a:extLst>
                <a:ext uri="{FF2B5EF4-FFF2-40B4-BE49-F238E27FC236}">
                  <a16:creationId xmlns:a16="http://schemas.microsoft.com/office/drawing/2014/main" id="{0488F9C7-7964-4B45-8A04-32C527044526}"/>
                </a:ext>
              </a:extLst>
            </p:cNvPr>
            <p:cNvSpPr/>
            <p:nvPr/>
          </p:nvSpPr>
          <p:spPr>
            <a:xfrm>
              <a:off x="8221648" y="4864052"/>
              <a:ext cx="2962580" cy="294198"/>
            </a:xfrm>
            <a:prstGeom prst="roundRect">
              <a:avLst/>
            </a:prstGeom>
            <a:solidFill>
              <a:srgbClr val="3D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Quality management &amp; assurance</a:t>
              </a:r>
            </a:p>
          </p:txBody>
        </p:sp>
        <p:sp>
          <p:nvSpPr>
            <p:cNvPr id="76" name="Rectangle: Rounded Corners 75">
              <a:extLst>
                <a:ext uri="{FF2B5EF4-FFF2-40B4-BE49-F238E27FC236}">
                  <a16:creationId xmlns:a16="http://schemas.microsoft.com/office/drawing/2014/main" id="{FF5B90DF-D493-4E12-A5E7-601562EF09EC}"/>
                </a:ext>
              </a:extLst>
            </p:cNvPr>
            <p:cNvSpPr/>
            <p:nvPr/>
          </p:nvSpPr>
          <p:spPr>
            <a:xfrm>
              <a:off x="8221648" y="3215505"/>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77" name="Rectangle: Rounded Corners 76">
              <a:extLst>
                <a:ext uri="{FF2B5EF4-FFF2-40B4-BE49-F238E27FC236}">
                  <a16:creationId xmlns:a16="http://schemas.microsoft.com/office/drawing/2014/main" id="{A3B4443C-DF2F-433B-9C12-461EC715CE98}"/>
                </a:ext>
              </a:extLst>
            </p:cNvPr>
            <p:cNvSpPr/>
            <p:nvPr/>
          </p:nvSpPr>
          <p:spPr>
            <a:xfrm>
              <a:off x="8221648" y="3545529"/>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78" name="Rectangle: Rounded Corners 77">
              <a:extLst>
                <a:ext uri="{FF2B5EF4-FFF2-40B4-BE49-F238E27FC236}">
                  <a16:creationId xmlns:a16="http://schemas.microsoft.com/office/drawing/2014/main" id="{F4FBABD1-734F-4D72-BDCE-C2744DDA4C57}"/>
                </a:ext>
              </a:extLst>
            </p:cNvPr>
            <p:cNvSpPr/>
            <p:nvPr/>
          </p:nvSpPr>
          <p:spPr>
            <a:xfrm>
              <a:off x="8221648" y="3869986"/>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79" name="Rectangle: Rounded Corners 78">
              <a:extLst>
                <a:ext uri="{FF2B5EF4-FFF2-40B4-BE49-F238E27FC236}">
                  <a16:creationId xmlns:a16="http://schemas.microsoft.com/office/drawing/2014/main" id="{7262CE0B-E953-4190-87E6-33B1C0671F24}"/>
                </a:ext>
              </a:extLst>
            </p:cNvPr>
            <p:cNvSpPr/>
            <p:nvPr/>
          </p:nvSpPr>
          <p:spPr>
            <a:xfrm>
              <a:off x="8221648" y="4203533"/>
              <a:ext cx="2962580" cy="294198"/>
            </a:xfrm>
            <a:prstGeom prst="roundRect">
              <a:avLst/>
            </a:prstGeom>
            <a:solidFill>
              <a:srgbClr val="EF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Scope management</a:t>
              </a:r>
            </a:p>
          </p:txBody>
        </p:sp>
        <p:sp>
          <p:nvSpPr>
            <p:cNvPr id="80" name="Rectangle: Rounded Corners 79">
              <a:extLst>
                <a:ext uri="{FF2B5EF4-FFF2-40B4-BE49-F238E27FC236}">
                  <a16:creationId xmlns:a16="http://schemas.microsoft.com/office/drawing/2014/main" id="{C2EEFF4F-BF71-40AC-B4EA-D9BAEA3A02DD}"/>
                </a:ext>
              </a:extLst>
            </p:cNvPr>
            <p:cNvSpPr/>
            <p:nvPr/>
          </p:nvSpPr>
          <p:spPr>
            <a:xfrm>
              <a:off x="8221648" y="4535404"/>
              <a:ext cx="2962580" cy="294198"/>
            </a:xfrm>
            <a:prstGeom prst="roundRect">
              <a:avLst/>
            </a:prstGeom>
            <a:solidFill>
              <a:srgbClr val="E21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Risk &amp; issue management</a:t>
              </a:r>
            </a:p>
          </p:txBody>
        </p:sp>
      </p:grpSp>
      <p:grpSp>
        <p:nvGrpSpPr>
          <p:cNvPr id="3" name="Group 2">
            <a:extLst>
              <a:ext uri="{FF2B5EF4-FFF2-40B4-BE49-F238E27FC236}">
                <a16:creationId xmlns:a16="http://schemas.microsoft.com/office/drawing/2014/main" id="{71A01357-E963-4092-BA27-A9C4BFCF7EE5}"/>
              </a:ext>
            </a:extLst>
          </p:cNvPr>
          <p:cNvGrpSpPr/>
          <p:nvPr/>
        </p:nvGrpSpPr>
        <p:grpSpPr>
          <a:xfrm>
            <a:off x="6786967" y="1289531"/>
            <a:ext cx="4476068" cy="1974317"/>
            <a:chOff x="966580" y="1618023"/>
            <a:chExt cx="4476068" cy="1974317"/>
          </a:xfrm>
        </p:grpSpPr>
        <p:sp>
          <p:nvSpPr>
            <p:cNvPr id="83" name="Rectangle 82">
              <a:extLst>
                <a:ext uri="{FF2B5EF4-FFF2-40B4-BE49-F238E27FC236}">
                  <a16:creationId xmlns:a16="http://schemas.microsoft.com/office/drawing/2014/main" id="{6D500BD8-6C1A-418F-8316-D0E385CBADBF}"/>
                </a:ext>
              </a:extLst>
            </p:cNvPr>
            <p:cNvSpPr/>
            <p:nvPr/>
          </p:nvSpPr>
          <p:spPr>
            <a:xfrm>
              <a:off x="966580" y="1618023"/>
              <a:ext cx="4476068" cy="1974317"/>
            </a:xfrm>
            <a:prstGeom prst="rect">
              <a:avLst/>
            </a:prstGeom>
            <a:solidFill>
              <a:srgbClr val="E2F0D9"/>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grpSp>
          <p:nvGrpSpPr>
            <p:cNvPr id="194" name="Group 193"/>
            <p:cNvGrpSpPr/>
            <p:nvPr/>
          </p:nvGrpSpPr>
          <p:grpSpPr>
            <a:xfrm>
              <a:off x="966580" y="1629557"/>
              <a:ext cx="4476068" cy="1881630"/>
              <a:chOff x="4310063" y="1689417"/>
              <a:chExt cx="2884702" cy="3176984"/>
            </a:xfrm>
          </p:grpSpPr>
          <p:sp>
            <p:nvSpPr>
              <p:cNvPr id="199" name="Click box"/>
              <p:cNvSpPr txBox="1"/>
              <p:nvPr/>
            </p:nvSpPr>
            <p:spPr>
              <a:xfrm>
                <a:off x="4310063" y="1689417"/>
                <a:ext cx="2884702" cy="574940"/>
              </a:xfrm>
              <a:prstGeom prst="roundRect">
                <a:avLst/>
              </a:prstGeom>
              <a:solidFill>
                <a:srgbClr val="00B050"/>
              </a:solidFill>
              <a:ln w="28575">
                <a:solidFill>
                  <a:schemeClr val="bg1"/>
                </a:solidFill>
              </a:ln>
            </p:spPr>
            <p:txBody>
              <a:bodyPr wrap="square" rtlCol="0" anchor="t">
                <a:spAutoFit/>
              </a:bodyPr>
              <a:lstStyle/>
              <a:p>
                <a:r>
                  <a:rPr lang="en-GB" sz="1400" b="1" dirty="0">
                    <a:solidFill>
                      <a:schemeClr val="bg1"/>
                    </a:solidFill>
                    <a:latin typeface="Arial"/>
                    <a:cs typeface="Arial"/>
                  </a:rPr>
                  <a:t>Risk</a:t>
                </a:r>
              </a:p>
            </p:txBody>
          </p:sp>
          <p:sp>
            <p:nvSpPr>
              <p:cNvPr id="197" name="Rectangle: Rounded Corners 196"/>
              <p:cNvSpPr/>
              <p:nvPr/>
            </p:nvSpPr>
            <p:spPr>
              <a:xfrm>
                <a:off x="4406506" y="2412132"/>
                <a:ext cx="2705660" cy="2454269"/>
              </a:xfrm>
              <a:prstGeom prst="roundRect">
                <a:avLst/>
              </a:prstGeom>
              <a:solidFill>
                <a:srgbClr val="00B050">
                  <a:alpha val="2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85E6D"/>
                    </a:solidFill>
                    <a:latin typeface="Arial" panose="020B0604020202020204" pitchFamily="34" charset="0"/>
                    <a:cs typeface="Arial" panose="020B0604020202020204" pitchFamily="34" charset="0"/>
                  </a:rPr>
                  <a:t>Is an uncertain event or set of events that should they occur will have an effect on the achievement of objectives. It consists of a combination of the probability of a perceived threat or opportunity occurring and the magnitude of its impact on objectives. </a:t>
                </a:r>
              </a:p>
            </p:txBody>
          </p:sp>
        </p:grpSp>
        <p:pic>
          <p:nvPicPr>
            <p:cNvPr id="195" name="Graphic 194" descr="Close"/>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09074" y="1670557"/>
              <a:ext cx="259976" cy="259976"/>
            </a:xfrm>
            <a:prstGeom prst="rect">
              <a:avLst/>
            </a:prstGeom>
          </p:spPr>
        </p:pic>
      </p:grpSp>
      <p:grpSp>
        <p:nvGrpSpPr>
          <p:cNvPr id="181" name="Cost Constraint"/>
          <p:cNvGrpSpPr/>
          <p:nvPr/>
        </p:nvGrpSpPr>
        <p:grpSpPr>
          <a:xfrm>
            <a:off x="6866799" y="997160"/>
            <a:ext cx="5041666" cy="2423605"/>
            <a:chOff x="4294055" y="2301242"/>
            <a:chExt cx="5041666" cy="2423605"/>
          </a:xfrm>
        </p:grpSpPr>
        <p:grpSp>
          <p:nvGrpSpPr>
            <p:cNvPr id="182" name="Group 181"/>
            <p:cNvGrpSpPr/>
            <p:nvPr/>
          </p:nvGrpSpPr>
          <p:grpSpPr>
            <a:xfrm>
              <a:off x="4294055" y="2301242"/>
              <a:ext cx="5041666" cy="2423605"/>
              <a:chOff x="4140973" y="1527570"/>
              <a:chExt cx="3249213" cy="4092067"/>
            </a:xfrm>
          </p:grpSpPr>
          <p:grpSp>
            <p:nvGrpSpPr>
              <p:cNvPr id="184" name="Group 183"/>
              <p:cNvGrpSpPr/>
              <p:nvPr/>
            </p:nvGrpSpPr>
            <p:grpSpPr>
              <a:xfrm>
                <a:off x="4140973" y="1527570"/>
                <a:ext cx="3249213" cy="4092067"/>
                <a:chOff x="7484751" y="968023"/>
                <a:chExt cx="3249213" cy="4254490"/>
              </a:xfrm>
            </p:grpSpPr>
            <p:sp>
              <p:nvSpPr>
                <p:cNvPr id="186" name="Rectangle 185"/>
                <p:cNvSpPr/>
                <p:nvPr/>
              </p:nvSpPr>
              <p:spPr>
                <a:xfrm>
                  <a:off x="7484754" y="1296000"/>
                  <a:ext cx="3249210" cy="3926513"/>
                </a:xfrm>
                <a:prstGeom prst="rect">
                  <a:avLst/>
                </a:prstGeom>
                <a:solidFill>
                  <a:srgbClr val="E2F0D9"/>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sp>
              <p:nvSpPr>
                <p:cNvPr id="82" name="Rectangle 81">
                  <a:extLst>
                    <a:ext uri="{FF2B5EF4-FFF2-40B4-BE49-F238E27FC236}">
                      <a16:creationId xmlns:a16="http://schemas.microsoft.com/office/drawing/2014/main" id="{F94257CA-0F5D-46E2-ACD0-849CBE8145E5}"/>
                    </a:ext>
                  </a:extLst>
                </p:cNvPr>
                <p:cNvSpPr/>
                <p:nvPr/>
              </p:nvSpPr>
              <p:spPr>
                <a:xfrm>
                  <a:off x="7484751" y="1295683"/>
                  <a:ext cx="3249210" cy="3926513"/>
                </a:xfrm>
                <a:prstGeom prst="rect">
                  <a:avLst/>
                </a:prstGeom>
                <a:solidFill>
                  <a:srgbClr val="E2F0D9"/>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sp>
              <p:nvSpPr>
                <p:cNvPr id="187" name="Click box"/>
                <p:cNvSpPr txBox="1"/>
                <p:nvPr/>
              </p:nvSpPr>
              <p:spPr>
                <a:xfrm>
                  <a:off x="7488347" y="968023"/>
                  <a:ext cx="3223523" cy="540284"/>
                </a:xfrm>
                <a:prstGeom prst="rect">
                  <a:avLst/>
                </a:prstGeom>
                <a:solidFill>
                  <a:srgbClr val="00B050"/>
                </a:solidFill>
                <a:ln w="28575">
                  <a:solidFill>
                    <a:schemeClr val="bg1"/>
                  </a:solidFill>
                </a:ln>
              </p:spPr>
              <p:txBody>
                <a:bodyPr wrap="square" rtlCol="0" anchor="t">
                  <a:spAutoFit/>
                </a:bodyPr>
                <a:lstStyle/>
                <a:p>
                  <a:r>
                    <a:rPr lang="en-GB" sz="1400" b="1" dirty="0">
                      <a:solidFill>
                        <a:schemeClr val="bg1"/>
                      </a:solidFill>
                      <a:latin typeface="Arial"/>
                      <a:cs typeface="Arial"/>
                    </a:rPr>
                    <a:t>Cost Constraint </a:t>
                  </a:r>
                </a:p>
              </p:txBody>
            </p:sp>
          </p:grpSp>
          <p:sp>
            <p:nvSpPr>
              <p:cNvPr id="185" name="Rectangle: Rounded Corners 184"/>
              <p:cNvSpPr/>
              <p:nvPr/>
            </p:nvSpPr>
            <p:spPr>
              <a:xfrm>
                <a:off x="4269234" y="2245794"/>
                <a:ext cx="3018269" cy="3043279"/>
              </a:xfrm>
              <a:prstGeom prst="roundRect">
                <a:avLst/>
              </a:prstGeom>
              <a:solidFill>
                <a:srgbClr val="00B050">
                  <a:alpha val="2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400" dirty="0">
                    <a:solidFill>
                      <a:srgbClr val="485E6D"/>
                    </a:solidFill>
                    <a:latin typeface="Arial" panose="020B0604020202020204" pitchFamily="34" charset="0"/>
                    <a:cs typeface="Arial" panose="020B0604020202020204" pitchFamily="34" charset="0"/>
                    <a:sym typeface="Montserrat ExtraBold"/>
                  </a:rPr>
                  <a:t>The cost of the project, often dubbed the project’s budget, comprises all of the financial resources needed to complete the project on time, in its predetermined scope. Keep in mind that cost does not just mean money for materials—it encompasses costs for labour, vendors, quality control and other factors, as well.</a:t>
                </a:r>
              </a:p>
            </p:txBody>
          </p:sp>
        </p:grpSp>
        <p:pic>
          <p:nvPicPr>
            <p:cNvPr id="183" name="Graphic 182" descr="Close"/>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16416" y="2344383"/>
              <a:ext cx="259976" cy="259976"/>
            </a:xfrm>
            <a:prstGeom prst="rect">
              <a:avLst/>
            </a:prstGeom>
          </p:spPr>
        </p:pic>
      </p:grpSp>
      <p:sp>
        <p:nvSpPr>
          <p:cNvPr id="5" name="Rectangle 4">
            <a:extLst>
              <a:ext uri="{FF2B5EF4-FFF2-40B4-BE49-F238E27FC236}">
                <a16:creationId xmlns:a16="http://schemas.microsoft.com/office/drawing/2014/main" id="{46CB7277-A722-4E40-8B73-5008572AC511}"/>
              </a:ext>
            </a:extLst>
          </p:cNvPr>
          <p:cNvSpPr/>
          <p:nvPr/>
        </p:nvSpPr>
        <p:spPr>
          <a:xfrm>
            <a:off x="8618284" y="3197148"/>
            <a:ext cx="1358020" cy="435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Tree>
    <p:extLst>
      <p:ext uri="{BB962C8B-B14F-4D97-AF65-F5344CB8AC3E}">
        <p14:creationId xmlns:p14="http://schemas.microsoft.com/office/powerpoint/2010/main" val="34237522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7"/>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0"/>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12" restart="whenNotActive" fill="hold" evtFilter="cancelBubble" nodeType="interactiveSeq">
                <p:stCondLst>
                  <p:cond evt="onClick" delay="0">
                    <p:tgtEl>
                      <p:spTgt spid="200"/>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00"/>
                                        </p:tgtEl>
                                        <p:attrNameLst>
                                          <p:attrName>style.visibility</p:attrName>
                                        </p:attrNameLst>
                                      </p:cBhvr>
                                      <p:to>
                                        <p:strVal val="hidden"/>
                                      </p:to>
                                    </p:set>
                                  </p:childTnLst>
                                </p:cTn>
                              </p:par>
                            </p:childTnLst>
                          </p:cTn>
                        </p:par>
                      </p:childTnLst>
                    </p:cTn>
                  </p:par>
                </p:childTnLst>
              </p:cTn>
              <p:nextCondLst>
                <p:cond evt="onClick" delay="0">
                  <p:tgtEl>
                    <p:spTgt spid="200"/>
                  </p:tgtEl>
                </p:cond>
              </p:nextCondLst>
            </p:seq>
            <p:seq concurrent="1" nextAc="seek">
              <p:cTn id="17" restart="whenNotActive" fill="hold" evtFilter="cancelBubble" nodeType="interactiveSeq">
                <p:stCondLst>
                  <p:cond evt="onClick" delay="0">
                    <p:tgtEl>
                      <p:spTgt spid="26"/>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7"/>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22" restart="whenNotActive" fill="hold" evtFilter="cancelBubble" nodeType="interactiveSeq">
                <p:stCondLst>
                  <p:cond evt="onClick" delay="0">
                    <p:tgtEl>
                      <p:spTgt spid="207"/>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07"/>
                                        </p:tgtEl>
                                        <p:attrNameLst>
                                          <p:attrName>style.visibility</p:attrName>
                                        </p:attrNameLst>
                                      </p:cBhvr>
                                      <p:to>
                                        <p:strVal val="hidden"/>
                                      </p:to>
                                    </p:set>
                                  </p:childTnLst>
                                </p:cTn>
                              </p:par>
                            </p:childTnLst>
                          </p:cTn>
                        </p:par>
                      </p:childTnLst>
                    </p:cTn>
                  </p:par>
                </p:childTnLst>
              </p:cTn>
              <p:nextCondLst>
                <p:cond evt="onClick" delay="0">
                  <p:tgtEl>
                    <p:spTgt spid="207"/>
                  </p:tgtEl>
                </p:cond>
              </p:nextCondLst>
            </p:seq>
            <p:seq concurrent="1" nextAc="seek">
              <p:cTn id="27" restart="whenNotActive" fill="hold" evtFilter="cancelBubble" nodeType="interactiveSeq">
                <p:stCondLst>
                  <p:cond evt="onClick" delay="0">
                    <p:tgtEl>
                      <p:spTgt spid="113"/>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4"/>
                                        </p:tgtEl>
                                        <p:attrNameLst>
                                          <p:attrName>style.visibility</p:attrName>
                                        </p:attrNameLst>
                                      </p:cBhvr>
                                      <p:to>
                                        <p:strVal val="visible"/>
                                      </p:to>
                                    </p:set>
                                  </p:childTnLst>
                                </p:cTn>
                              </p:par>
                            </p:childTnLst>
                          </p:cTn>
                        </p:par>
                      </p:childTnLst>
                    </p:cTn>
                  </p:par>
                </p:childTnLst>
              </p:cTn>
              <p:nextCondLst>
                <p:cond evt="onClick" delay="0">
                  <p:tgtEl>
                    <p:spTgt spid="113"/>
                  </p:tgtEl>
                </p:cond>
              </p:nextCondLst>
            </p:seq>
            <p:seq concurrent="1" nextAc="seek">
              <p:cTn id="32" restart="whenNotActive" fill="hold" evtFilter="cancelBubble" nodeType="interactiveSeq">
                <p:stCondLst>
                  <p:cond evt="onClick" delay="0">
                    <p:tgtEl>
                      <p:spTgt spid="114"/>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seq concurrent="1" nextAc="seek">
              <p:cTn id="37" restart="whenNotActive" fill="hold" evtFilter="cancelBubble" nodeType="interactiveSeq">
                <p:stCondLst>
                  <p:cond evt="onClick" delay="0">
                    <p:tgtEl>
                      <p:spTgt spid="1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15"/>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81"/>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52" restart="whenNotActive" fill="hold" evtFilter="cancelBubble" nodeType="interactiveSeq">
                <p:stCondLst>
                  <p:cond evt="onClick" delay="0">
                    <p:tgtEl>
                      <p:spTgt spid="181"/>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81"/>
                                        </p:tgtEl>
                                        <p:attrNameLst>
                                          <p:attrName>style.visibility</p:attrName>
                                        </p:attrNameLst>
                                      </p:cBhvr>
                                      <p:to>
                                        <p:strVal val="hidden"/>
                                      </p:to>
                                    </p:set>
                                  </p:childTnLst>
                                </p:cTn>
                              </p:par>
                            </p:childTnLst>
                          </p:cTn>
                        </p:par>
                      </p:childTnLst>
                    </p:cTn>
                  </p:par>
                </p:childTnLst>
              </p:cTn>
              <p:nextCondLst>
                <p:cond evt="onClick" delay="0">
                  <p:tgtEl>
                    <p:spTgt spid="181"/>
                  </p:tgtEl>
                </p:cond>
              </p:nextCondLst>
            </p:seq>
            <p:seq concurrent="1" nextAc="seek">
              <p:cTn id="57" restart="whenNotActive" fill="hold" evtFilter="cancelBubble" nodeType="interactiveSeq">
                <p:stCondLst>
                  <p:cond evt="onClick" delay="0">
                    <p:tgtEl>
                      <p:spTgt spid="237"/>
                    </p:tgtEl>
                  </p:cond>
                </p:stCondLst>
                <p:endSync evt="end" delay="0">
                  <p:rtn val="all"/>
                </p:endSync>
                <p:childTnLst>
                  <p:par>
                    <p:cTn id="58" fill="hold">
                      <p:stCondLst>
                        <p:cond delay="0"/>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1.45833E-6 -2.22222E-6 L 0.00443 -0.3993 " pathEditMode="relative" rAng="0" ptsTypes="AA">
                                      <p:cBhvr>
                                        <p:cTn id="61" dur="2000" fill="hold"/>
                                        <p:tgtEl>
                                          <p:spTgt spid="2"/>
                                        </p:tgtEl>
                                        <p:attrNameLst>
                                          <p:attrName>ppt_x</p:attrName>
                                          <p:attrName>ppt_y</p:attrName>
                                        </p:attrNameLst>
                                      </p:cBhvr>
                                      <p:rCtr x="221" y="-19977"/>
                                    </p:animMotion>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0.00443 -0.3993 L 4.16667E-7 -3.7037E-7 " pathEditMode="relative" rAng="0" ptsTypes="AA">
                                      <p:cBhvr>
                                        <p:cTn id="65" dur="2000" fill="hold"/>
                                        <p:tgtEl>
                                          <p:spTgt spid="2"/>
                                        </p:tgtEl>
                                        <p:attrNameLst>
                                          <p:attrName>ppt_x</p:attrName>
                                          <p:attrName>ppt_y</p:attrName>
                                        </p:attrNameLst>
                                      </p:cBhvr>
                                      <p:rCtr x="26" y="19861"/>
                                    </p:animMotion>
                                  </p:childTnLst>
                                </p:cTn>
                              </p:par>
                            </p:childTnLst>
                          </p:cTn>
                        </p:par>
                      </p:childTnLst>
                    </p:cTn>
                  </p:par>
                </p:childTnLst>
              </p:cTn>
              <p:nextCondLst>
                <p:cond evt="onClick" delay="0">
                  <p:tgtEl>
                    <p:spTgt spid="237"/>
                  </p:tgtEl>
                </p:cond>
              </p:nextCondLst>
            </p:seq>
            <p:seq concurrent="1" nextAc="seek">
              <p:cTn id="66" restart="whenNotActive" fill="hold" evtFilter="cancelBubble" nodeType="interactiveSeq">
                <p:stCondLst>
                  <p:cond evt="onClick" delay="0">
                    <p:tgtEl>
                      <p:spTgt spid="25"/>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71" restart="whenNotActive" fill="hold" evtFilter="cancelBubble" nodeType="interactiveSeq">
                <p:stCondLst>
                  <p:cond evt="onClick" delay="0">
                    <p:tgtEl>
                      <p:spTgt spid="3"/>
                    </p:tgtEl>
                  </p:cond>
                </p:stCondLst>
                <p:endSync evt="end" delay="0">
                  <p:rtn val="all"/>
                </p:endSync>
                <p:childTnLst>
                  <p:par>
                    <p:cTn id="72" fill="hold">
                      <p:stCondLst>
                        <p:cond delay="0"/>
                      </p:stCondLst>
                      <p:childTnLst>
                        <p:par>
                          <p:cTn id="73" fill="hold">
                            <p:stCondLst>
                              <p:cond delay="0"/>
                            </p:stCondLst>
                            <p:childTnLst>
                              <p:par>
                                <p:cTn id="74" presetID="1" presetClass="exit" presetSubtype="0" fill="hold" nodeType="clickEffect">
                                  <p:stCondLst>
                                    <p:cond delay="0"/>
                                  </p:stCondLst>
                                  <p:childTnLst>
                                    <p:set>
                                      <p:cBhvr>
                                        <p:cTn id="75"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76" restart="whenNotActive" fill="hold" evtFilter="cancelBubble" nodeType="interactiveSeq">
                <p:stCondLst>
                  <p:cond evt="onClick" delay="0">
                    <p:tgtEl>
                      <p:spTgt spid="5"/>
                    </p:tgtEl>
                  </p:cond>
                </p:stCondLst>
                <p:endSync evt="end" delay="0">
                  <p:rtn val="all"/>
                </p:endSync>
                <p:childTnLst>
                  <p:par>
                    <p:cTn id="77" fill="hold">
                      <p:stCondLst>
                        <p:cond delay="0"/>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26"/>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81" restart="whenNotActive" fill="hold" evtFilter="cancelBubble" nodeType="interactiveSeq">
                <p:stCondLst>
                  <p:cond evt="onClick" delay="0">
                    <p:tgtEl>
                      <p:spTgt spid="126"/>
                    </p:tgtEl>
                  </p:cond>
                </p:stCondLst>
                <p:endSync evt="end" delay="0">
                  <p:rtn val="all"/>
                </p:endSync>
                <p:childTnLst>
                  <p:par>
                    <p:cTn id="82" fill="hold">
                      <p:stCondLst>
                        <p:cond delay="0"/>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126"/>
                                        </p:tgtEl>
                                        <p:attrNameLst>
                                          <p:attrName>style.visibility</p:attrName>
                                        </p:attrNameLst>
                                      </p:cBhvr>
                                      <p:to>
                                        <p:strVal val="hidden"/>
                                      </p:to>
                                    </p:set>
                                  </p:childTnLst>
                                </p:cTn>
                              </p:par>
                            </p:childTnLst>
                          </p:cTn>
                        </p:par>
                      </p:childTnLst>
                    </p:cTn>
                  </p:par>
                </p:childTnLst>
              </p:cTn>
              <p:nextCondLst>
                <p:cond evt="onClick" delay="0">
                  <p:tgtEl>
                    <p:spTgt spid="126"/>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DD0E8FAE-3E8B-4AB7-BEC6-FE6CC0B03200}"/>
              </a:ext>
            </a:extLst>
          </p:cNvPr>
          <p:cNvGrpSpPr/>
          <p:nvPr/>
        </p:nvGrpSpPr>
        <p:grpSpPr>
          <a:xfrm>
            <a:off x="1962033" y="2317456"/>
            <a:ext cx="8267933" cy="3366483"/>
            <a:chOff x="187958" y="1391557"/>
            <a:chExt cx="6307919" cy="2992587"/>
          </a:xfrm>
        </p:grpSpPr>
        <p:pic>
          <p:nvPicPr>
            <p:cNvPr id="81" name="Picture 80">
              <a:extLst>
                <a:ext uri="{FF2B5EF4-FFF2-40B4-BE49-F238E27FC236}">
                  <a16:creationId xmlns:a16="http://schemas.microsoft.com/office/drawing/2014/main" id="{37C9B6B0-B349-42AB-AE7B-F2E5D8DC4ADB}"/>
                </a:ext>
              </a:extLst>
            </p:cNvPr>
            <p:cNvPicPr>
              <a:picLocks noChangeAspect="1"/>
            </p:cNvPicPr>
            <p:nvPr/>
          </p:nvPicPr>
          <p:blipFill>
            <a:blip r:embed="rId2"/>
            <a:stretch>
              <a:fillRect/>
            </a:stretch>
          </p:blipFill>
          <p:spPr>
            <a:xfrm>
              <a:off x="187958" y="1804637"/>
              <a:ext cx="6307919" cy="2237940"/>
            </a:xfrm>
            <a:prstGeom prst="rect">
              <a:avLst/>
            </a:prstGeom>
            <a:ln>
              <a:noFill/>
            </a:ln>
          </p:spPr>
        </p:pic>
        <p:sp>
          <p:nvSpPr>
            <p:cNvPr id="82" name="Rectangle 81">
              <a:extLst>
                <a:ext uri="{FF2B5EF4-FFF2-40B4-BE49-F238E27FC236}">
                  <a16:creationId xmlns:a16="http://schemas.microsoft.com/office/drawing/2014/main" id="{8B3DC99F-FFA8-4EE6-BA0B-7126CB03CD12}"/>
                </a:ext>
              </a:extLst>
            </p:cNvPr>
            <p:cNvSpPr/>
            <p:nvPr/>
          </p:nvSpPr>
          <p:spPr>
            <a:xfrm>
              <a:off x="187958" y="1399123"/>
              <a:ext cx="692619" cy="241602"/>
            </a:xfrm>
            <a:prstGeom prst="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485E6D"/>
                  </a:solidFill>
                  <a:latin typeface="Arial" panose="020B0604020202020204" pitchFamily="34" charset="0"/>
                  <a:cs typeface="Arial" panose="020B0604020202020204" pitchFamily="34" charset="0"/>
                </a:rPr>
                <a:t>Task ID</a:t>
              </a:r>
            </a:p>
          </p:txBody>
        </p:sp>
        <p:cxnSp>
          <p:nvCxnSpPr>
            <p:cNvPr id="83" name="Straight Arrow Connector 82">
              <a:extLst>
                <a:ext uri="{FF2B5EF4-FFF2-40B4-BE49-F238E27FC236}">
                  <a16:creationId xmlns:a16="http://schemas.microsoft.com/office/drawing/2014/main" id="{391A0FCD-04CF-4533-A3D7-79167BA54E38}"/>
                </a:ext>
              </a:extLst>
            </p:cNvPr>
            <p:cNvCxnSpPr>
              <a:cxnSpLocks/>
            </p:cNvCxnSpPr>
            <p:nvPr/>
          </p:nvCxnSpPr>
          <p:spPr>
            <a:xfrm>
              <a:off x="362123" y="1640725"/>
              <a:ext cx="0" cy="16391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5B9BD9A7-A325-4B06-AA11-2A8B6E149E8F}"/>
                </a:ext>
              </a:extLst>
            </p:cNvPr>
            <p:cNvSpPr/>
            <p:nvPr/>
          </p:nvSpPr>
          <p:spPr>
            <a:xfrm>
              <a:off x="1054742" y="1399123"/>
              <a:ext cx="1314170" cy="241602"/>
            </a:xfrm>
            <a:prstGeom prst="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485E6D"/>
                  </a:solidFill>
                  <a:latin typeface="Arial" panose="020B0604020202020204" pitchFamily="34" charset="0"/>
                  <a:cs typeface="Arial" panose="020B0604020202020204" pitchFamily="34" charset="0"/>
                </a:rPr>
                <a:t>Task Description</a:t>
              </a:r>
            </a:p>
          </p:txBody>
        </p:sp>
        <p:cxnSp>
          <p:nvCxnSpPr>
            <p:cNvPr id="85" name="Straight Arrow Connector 84">
              <a:extLst>
                <a:ext uri="{FF2B5EF4-FFF2-40B4-BE49-F238E27FC236}">
                  <a16:creationId xmlns:a16="http://schemas.microsoft.com/office/drawing/2014/main" id="{DD9220B5-4402-4263-8B07-E15428636E48}"/>
                </a:ext>
              </a:extLst>
            </p:cNvPr>
            <p:cNvCxnSpPr>
              <a:cxnSpLocks/>
            </p:cNvCxnSpPr>
            <p:nvPr/>
          </p:nvCxnSpPr>
          <p:spPr>
            <a:xfrm>
              <a:off x="1054742" y="1640725"/>
              <a:ext cx="0" cy="16391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0D388409-034E-49BD-95F7-B9EE79C03BAB}"/>
                </a:ext>
              </a:extLst>
            </p:cNvPr>
            <p:cNvSpPr/>
            <p:nvPr/>
          </p:nvSpPr>
          <p:spPr>
            <a:xfrm>
              <a:off x="958011" y="4142542"/>
              <a:ext cx="1507631" cy="241602"/>
            </a:xfrm>
            <a:prstGeom prst="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485E6D"/>
                  </a:solidFill>
                  <a:latin typeface="Arial" panose="020B0604020202020204" pitchFamily="34" charset="0"/>
                  <a:cs typeface="Arial" panose="020B0604020202020204" pitchFamily="34" charset="0"/>
                </a:rPr>
                <a:t>Start and End Date</a:t>
              </a:r>
            </a:p>
          </p:txBody>
        </p:sp>
        <p:cxnSp>
          <p:nvCxnSpPr>
            <p:cNvPr id="87" name="Straight Arrow Connector 86">
              <a:extLst>
                <a:ext uri="{FF2B5EF4-FFF2-40B4-BE49-F238E27FC236}">
                  <a16:creationId xmlns:a16="http://schemas.microsoft.com/office/drawing/2014/main" id="{27BA7E6E-4BF6-4BCD-B445-06C245D12EA7}"/>
                </a:ext>
              </a:extLst>
            </p:cNvPr>
            <p:cNvCxnSpPr>
              <a:cxnSpLocks/>
            </p:cNvCxnSpPr>
            <p:nvPr/>
          </p:nvCxnSpPr>
          <p:spPr>
            <a:xfrm flipV="1">
              <a:off x="1481936" y="3993985"/>
              <a:ext cx="0" cy="14855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97B5624D-432E-4413-8566-54D013557E65}"/>
                </a:ext>
              </a:extLst>
            </p:cNvPr>
            <p:cNvCxnSpPr>
              <a:cxnSpLocks/>
            </p:cNvCxnSpPr>
            <p:nvPr/>
          </p:nvCxnSpPr>
          <p:spPr>
            <a:xfrm flipV="1">
              <a:off x="1842800" y="3991250"/>
              <a:ext cx="0" cy="14855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6F175AD0-5BC8-4246-AA85-E32EEBE51111}"/>
                </a:ext>
              </a:extLst>
            </p:cNvPr>
            <p:cNvSpPr/>
            <p:nvPr/>
          </p:nvSpPr>
          <p:spPr>
            <a:xfrm>
              <a:off x="2815629" y="4142542"/>
              <a:ext cx="2386271" cy="241602"/>
            </a:xfrm>
            <a:prstGeom prst="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485E6D"/>
                  </a:solidFill>
                  <a:latin typeface="Arial" panose="020B0604020202020204" pitchFamily="34" charset="0"/>
                  <a:cs typeface="Arial" panose="020B0604020202020204" pitchFamily="34" charset="0"/>
                </a:rPr>
                <a:t>Percentage Complete/Progress</a:t>
              </a:r>
            </a:p>
          </p:txBody>
        </p:sp>
        <p:cxnSp>
          <p:nvCxnSpPr>
            <p:cNvPr id="90" name="Straight Arrow Connector 89">
              <a:extLst>
                <a:ext uri="{FF2B5EF4-FFF2-40B4-BE49-F238E27FC236}">
                  <a16:creationId xmlns:a16="http://schemas.microsoft.com/office/drawing/2014/main" id="{C8DA1FEF-374F-4747-8D2A-86E66A00CB3D}"/>
                </a:ext>
              </a:extLst>
            </p:cNvPr>
            <p:cNvCxnSpPr>
              <a:cxnSpLocks/>
            </p:cNvCxnSpPr>
            <p:nvPr/>
          </p:nvCxnSpPr>
          <p:spPr>
            <a:xfrm flipH="1" flipV="1">
              <a:off x="2501571" y="3991250"/>
              <a:ext cx="314058" cy="148558"/>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91BB726D-43BC-4762-9DF3-A10C1053E31F}"/>
                </a:ext>
              </a:extLst>
            </p:cNvPr>
            <p:cNvSpPr/>
            <p:nvPr/>
          </p:nvSpPr>
          <p:spPr>
            <a:xfrm>
              <a:off x="2618883" y="1391557"/>
              <a:ext cx="642193" cy="241602"/>
            </a:xfrm>
            <a:prstGeom prst="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485E6D"/>
                  </a:solidFill>
                  <a:latin typeface="Arial" panose="020B0604020202020204" pitchFamily="34" charset="0"/>
                  <a:cs typeface="Arial" panose="020B0604020202020204" pitchFamily="34" charset="0"/>
                </a:rPr>
                <a:t>Status</a:t>
              </a:r>
            </a:p>
          </p:txBody>
        </p:sp>
        <p:cxnSp>
          <p:nvCxnSpPr>
            <p:cNvPr id="92" name="Straight Arrow Connector 91">
              <a:extLst>
                <a:ext uri="{FF2B5EF4-FFF2-40B4-BE49-F238E27FC236}">
                  <a16:creationId xmlns:a16="http://schemas.microsoft.com/office/drawing/2014/main" id="{15670CD5-CAE2-4D6B-8E68-4BDF9E17EE32}"/>
                </a:ext>
              </a:extLst>
            </p:cNvPr>
            <p:cNvCxnSpPr>
              <a:cxnSpLocks/>
            </p:cNvCxnSpPr>
            <p:nvPr/>
          </p:nvCxnSpPr>
          <p:spPr>
            <a:xfrm>
              <a:off x="2618883" y="1640030"/>
              <a:ext cx="0" cy="16391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A9409F64-2F9D-4FEC-A259-E597DB8BD05C}"/>
                </a:ext>
              </a:extLst>
            </p:cNvPr>
            <p:cNvSpPr/>
            <p:nvPr/>
          </p:nvSpPr>
          <p:spPr>
            <a:xfrm>
              <a:off x="3610063" y="1405064"/>
              <a:ext cx="1258110" cy="241602"/>
            </a:xfrm>
            <a:prstGeom prst="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485E6D"/>
                  </a:solidFill>
                  <a:latin typeface="Arial" panose="020B0604020202020204" pitchFamily="34" charset="0"/>
                  <a:cs typeface="Arial" panose="020B0604020202020204" pitchFamily="34" charset="0"/>
                </a:rPr>
                <a:t>Task Duration</a:t>
              </a:r>
            </a:p>
          </p:txBody>
        </p:sp>
        <p:cxnSp>
          <p:nvCxnSpPr>
            <p:cNvPr id="94" name="Straight Arrow Connector 93">
              <a:extLst>
                <a:ext uri="{FF2B5EF4-FFF2-40B4-BE49-F238E27FC236}">
                  <a16:creationId xmlns:a16="http://schemas.microsoft.com/office/drawing/2014/main" id="{40D7BE88-66C2-40DB-AFC5-58ECEDD7677F}"/>
                </a:ext>
              </a:extLst>
            </p:cNvPr>
            <p:cNvCxnSpPr>
              <a:cxnSpLocks/>
            </p:cNvCxnSpPr>
            <p:nvPr/>
          </p:nvCxnSpPr>
          <p:spPr>
            <a:xfrm>
              <a:off x="3610063" y="1633159"/>
              <a:ext cx="0" cy="456549"/>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612C4530-002F-4C27-9B82-26C5CF9A0DD5}"/>
                </a:ext>
              </a:extLst>
            </p:cNvPr>
            <p:cNvSpPr/>
            <p:nvPr/>
          </p:nvSpPr>
          <p:spPr>
            <a:xfrm>
              <a:off x="5117480" y="1411427"/>
              <a:ext cx="1258110" cy="241602"/>
            </a:xfrm>
            <a:prstGeom prst="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485E6D"/>
                  </a:solidFill>
                  <a:latin typeface="Arial" panose="020B0604020202020204" pitchFamily="34" charset="0"/>
                  <a:cs typeface="Arial" panose="020B0604020202020204" pitchFamily="34" charset="0"/>
                </a:rPr>
                <a:t>Milestone</a:t>
              </a:r>
            </a:p>
          </p:txBody>
        </p:sp>
        <p:cxnSp>
          <p:nvCxnSpPr>
            <p:cNvPr id="96" name="Straight Arrow Connector 95">
              <a:extLst>
                <a:ext uri="{FF2B5EF4-FFF2-40B4-BE49-F238E27FC236}">
                  <a16:creationId xmlns:a16="http://schemas.microsoft.com/office/drawing/2014/main" id="{34079C73-376A-49AE-8185-FB7B7C62D221}"/>
                </a:ext>
              </a:extLst>
            </p:cNvPr>
            <p:cNvCxnSpPr>
              <a:cxnSpLocks/>
            </p:cNvCxnSpPr>
            <p:nvPr/>
          </p:nvCxnSpPr>
          <p:spPr>
            <a:xfrm flipH="1">
              <a:off x="4572000" y="1646666"/>
              <a:ext cx="545480" cy="92123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18" name="Rectangle 117">
            <a:extLst>
              <a:ext uri="{FF2B5EF4-FFF2-40B4-BE49-F238E27FC236}">
                <a16:creationId xmlns:a16="http://schemas.microsoft.com/office/drawing/2014/main" id="{1B96EA3D-860D-4993-BF8E-30B7905553D1}"/>
              </a:ext>
            </a:extLst>
          </p:cNvPr>
          <p:cNvSpPr/>
          <p:nvPr/>
        </p:nvSpPr>
        <p:spPr>
          <a:xfrm>
            <a:off x="331200" y="1224000"/>
            <a:ext cx="10261769" cy="1292662"/>
          </a:xfrm>
          <a:prstGeom prst="rect">
            <a:avLst/>
          </a:prstGeom>
          <a:scene3d>
            <a:camera prst="orthographicFront"/>
            <a:lightRig rig="threePt" dir="t"/>
          </a:scene3d>
          <a:sp3d prstMaterial="dkEdge"/>
        </p:spPr>
        <p:txBody>
          <a:bodyPr wrap="square">
            <a:spAutoFit/>
          </a:bodyPr>
          <a:lstStyle/>
          <a:p>
            <a:r>
              <a:rPr lang="en-GB" sz="1600" dirty="0">
                <a:solidFill>
                  <a:srgbClr val="485E6D"/>
                </a:solidFill>
                <a:latin typeface="Arial" panose="020B0604020202020204" pitchFamily="34" charset="0"/>
                <a:cs typeface="Arial" panose="020B0604020202020204" pitchFamily="34" charset="0"/>
              </a:rPr>
              <a:t>Gantt charts are useful for </a:t>
            </a:r>
            <a:r>
              <a:rPr lang="en-GB" sz="1600" b="1" dirty="0">
                <a:solidFill>
                  <a:srgbClr val="485E6D"/>
                </a:solidFill>
                <a:latin typeface="Arial" panose="020B0604020202020204" pitchFamily="34" charset="0"/>
                <a:cs typeface="Arial" panose="020B0604020202020204" pitchFamily="34" charset="0"/>
              </a:rPr>
              <a:t>planning</a:t>
            </a:r>
            <a:r>
              <a:rPr lang="en-GB" sz="1600" dirty="0">
                <a:solidFill>
                  <a:srgbClr val="485E6D"/>
                </a:solidFill>
                <a:latin typeface="Arial" panose="020B0604020202020204" pitchFamily="34" charset="0"/>
                <a:cs typeface="Arial" panose="020B0604020202020204" pitchFamily="34" charset="0"/>
              </a:rPr>
              <a:t> and </a:t>
            </a:r>
            <a:r>
              <a:rPr lang="en-GB" sz="1600" b="1" dirty="0">
                <a:solidFill>
                  <a:srgbClr val="485E6D"/>
                </a:solidFill>
                <a:latin typeface="Arial" panose="020B0604020202020204" pitchFamily="34" charset="0"/>
                <a:cs typeface="Arial" panose="020B0604020202020204" pitchFamily="34" charset="0"/>
              </a:rPr>
              <a:t>scheduling</a:t>
            </a:r>
            <a:r>
              <a:rPr lang="en-GB" sz="1600" dirty="0">
                <a:solidFill>
                  <a:srgbClr val="485E6D"/>
                </a:solidFill>
                <a:latin typeface="Arial" panose="020B0604020202020204" pitchFamily="34" charset="0"/>
                <a:cs typeface="Arial" panose="020B0604020202020204" pitchFamily="34" charset="0"/>
              </a:rPr>
              <a:t> projects. They help you assess how long a project should take, determine the resources needed, and plan the order in which you'll complete tasks. They're also helpful for managing the dependencies between tasks.  </a:t>
            </a:r>
          </a:p>
          <a:p>
            <a:endParaRPr lang="en-GB" sz="1600" dirty="0">
              <a:solidFill>
                <a:srgbClr val="485E6D"/>
              </a:solidFill>
              <a:latin typeface="Arial" panose="020B0604020202020204" pitchFamily="34" charset="0"/>
              <a:cs typeface="Arial" panose="020B0604020202020204" pitchFamily="34" charset="0"/>
            </a:endParaRPr>
          </a:p>
          <a:p>
            <a:endParaRPr lang="en-GB" sz="1400" dirty="0">
              <a:solidFill>
                <a:srgbClr val="485E6D"/>
              </a:solidFill>
              <a:latin typeface="Arial" panose="020B0604020202020204" pitchFamily="34" charset="0"/>
              <a:cs typeface="Arial" panose="020B0604020202020204" pitchFamily="34" charset="0"/>
            </a:endParaRPr>
          </a:p>
        </p:txBody>
      </p:sp>
      <p:sp>
        <p:nvSpPr>
          <p:cNvPr id="78" name="Click here"/>
          <p:cNvSpPr/>
          <p:nvPr/>
        </p:nvSpPr>
        <p:spPr>
          <a:xfrm>
            <a:off x="10484750" y="5133975"/>
            <a:ext cx="464724"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199" name="Wheel">
            <a:extLst>
              <a:ext uri="{FF2B5EF4-FFF2-40B4-BE49-F238E27FC236}">
                <a16:creationId xmlns:a16="http://schemas.microsoft.com/office/drawing/2014/main" id="{D90C3975-A785-47F1-AE37-3FC880313006}"/>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79" name="TextBox 78">
            <a:extLst>
              <a:ext uri="{FF2B5EF4-FFF2-40B4-BE49-F238E27FC236}">
                <a16:creationId xmlns:a16="http://schemas.microsoft.com/office/drawing/2014/main" id="{026A9E31-AE79-4E16-9C52-D4E1E3FCB61B}"/>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Gantt Charts</a:t>
            </a:r>
          </a:p>
        </p:txBody>
      </p:sp>
      <p:grpSp>
        <p:nvGrpSpPr>
          <p:cNvPr id="97" name="critical path">
            <a:extLst>
              <a:ext uri="{FF2B5EF4-FFF2-40B4-BE49-F238E27FC236}">
                <a16:creationId xmlns:a16="http://schemas.microsoft.com/office/drawing/2014/main" id="{BDEF5E22-FE82-4955-A9A0-4822C25D2793}"/>
              </a:ext>
            </a:extLst>
          </p:cNvPr>
          <p:cNvGrpSpPr/>
          <p:nvPr/>
        </p:nvGrpSpPr>
        <p:grpSpPr>
          <a:xfrm>
            <a:off x="4277994" y="2579139"/>
            <a:ext cx="4141537" cy="2746377"/>
            <a:chOff x="3079096" y="2243828"/>
            <a:chExt cx="3919123" cy="2929655"/>
          </a:xfrm>
        </p:grpSpPr>
        <p:grpSp>
          <p:nvGrpSpPr>
            <p:cNvPr id="98" name="Group 97">
              <a:extLst>
                <a:ext uri="{FF2B5EF4-FFF2-40B4-BE49-F238E27FC236}">
                  <a16:creationId xmlns:a16="http://schemas.microsoft.com/office/drawing/2014/main" id="{8EDAA353-005A-4961-A424-1A030A752AF4}"/>
                </a:ext>
              </a:extLst>
            </p:cNvPr>
            <p:cNvGrpSpPr/>
            <p:nvPr/>
          </p:nvGrpSpPr>
          <p:grpSpPr>
            <a:xfrm>
              <a:off x="3079096" y="2243828"/>
              <a:ext cx="3919123" cy="2929655"/>
              <a:chOff x="2553147" y="2178895"/>
              <a:chExt cx="3919123" cy="2929655"/>
            </a:xfrm>
          </p:grpSpPr>
          <p:grpSp>
            <p:nvGrpSpPr>
              <p:cNvPr id="100" name="Group 99">
                <a:extLst>
                  <a:ext uri="{FF2B5EF4-FFF2-40B4-BE49-F238E27FC236}">
                    <a16:creationId xmlns:a16="http://schemas.microsoft.com/office/drawing/2014/main" id="{4D0E5963-076E-471E-B891-7AF19F655BBD}"/>
                  </a:ext>
                </a:extLst>
              </p:cNvPr>
              <p:cNvGrpSpPr/>
              <p:nvPr/>
            </p:nvGrpSpPr>
            <p:grpSpPr>
              <a:xfrm>
                <a:off x="2553147" y="2178895"/>
                <a:ext cx="3919123" cy="2929655"/>
                <a:chOff x="2662074" y="2212825"/>
                <a:chExt cx="3919123" cy="2929655"/>
              </a:xfrm>
            </p:grpSpPr>
            <p:sp>
              <p:nvSpPr>
                <p:cNvPr id="102" name="Rectangle 128">
                  <a:extLst>
                    <a:ext uri="{FF2B5EF4-FFF2-40B4-BE49-F238E27FC236}">
                      <a16:creationId xmlns:a16="http://schemas.microsoft.com/office/drawing/2014/main" id="{40AD29CE-7C5B-43AA-B84C-1A41DB4F50FE}"/>
                    </a:ext>
                  </a:extLst>
                </p:cNvPr>
                <p:cNvSpPr/>
                <p:nvPr/>
              </p:nvSpPr>
              <p:spPr>
                <a:xfrm>
                  <a:off x="2662074" y="2288847"/>
                  <a:ext cx="3887636" cy="2853633"/>
                </a:xfrm>
                <a:prstGeom prst="roundRect">
                  <a:avLst>
                    <a:gd name="adj" fmla="val 4550"/>
                  </a:avLst>
                </a:prstGeom>
                <a:solidFill>
                  <a:schemeClr val="accent6">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3" name="TextBox 102">
                  <a:extLst>
                    <a:ext uri="{FF2B5EF4-FFF2-40B4-BE49-F238E27FC236}">
                      <a16:creationId xmlns:a16="http://schemas.microsoft.com/office/drawing/2014/main" id="{91531B8B-506B-4F0B-817D-5B0DEC3F56C2}"/>
                    </a:ext>
                  </a:extLst>
                </p:cNvPr>
                <p:cNvSpPr txBox="1"/>
                <p:nvPr/>
              </p:nvSpPr>
              <p:spPr>
                <a:xfrm>
                  <a:off x="2662783" y="2212825"/>
                  <a:ext cx="3918414" cy="363243"/>
                </a:xfrm>
                <a:prstGeom prst="roundRect">
                  <a:avLst/>
                </a:prstGeom>
                <a:solidFill>
                  <a:srgbClr val="00B050"/>
                </a:solidFill>
                <a:ln w="28575">
                  <a:solidFill>
                    <a:schemeClr val="bg1"/>
                  </a:solidFill>
                </a:ln>
              </p:spPr>
              <p:txBody>
                <a:bodyPr wrap="square" rtlCol="0" anchor="ctr" anchorCtr="0">
                  <a:spAutoFit/>
                </a:bodyPr>
                <a:lstStyle/>
                <a:p>
                  <a:r>
                    <a:rPr lang="en-GB" sz="1400" b="1" dirty="0">
                      <a:solidFill>
                        <a:schemeClr val="bg1"/>
                      </a:solidFill>
                      <a:latin typeface="Arial"/>
                      <a:cs typeface="Arial"/>
                    </a:rPr>
                    <a:t>Critical Path</a:t>
                  </a:r>
                  <a:endParaRPr lang="en-US" b="1" dirty="0">
                    <a:solidFill>
                      <a:schemeClr val="bg1"/>
                    </a:solidFill>
                    <a:latin typeface="Arial" panose="020B0604020202020204" pitchFamily="34" charset="0"/>
                  </a:endParaRPr>
                </a:p>
              </p:txBody>
            </p:sp>
          </p:grpSp>
          <p:sp>
            <p:nvSpPr>
              <p:cNvPr id="101" name="Rectangle: Rounded Corners 100">
                <a:extLst>
                  <a:ext uri="{FF2B5EF4-FFF2-40B4-BE49-F238E27FC236}">
                    <a16:creationId xmlns:a16="http://schemas.microsoft.com/office/drawing/2014/main" id="{3EB9C339-F287-40A5-8396-C104B5EE4068}"/>
                  </a:ext>
                </a:extLst>
              </p:cNvPr>
              <p:cNvSpPr/>
              <p:nvPr/>
            </p:nvSpPr>
            <p:spPr>
              <a:xfrm>
                <a:off x="2704488" y="2606707"/>
                <a:ext cx="3638240" cy="2310072"/>
              </a:xfrm>
              <a:prstGeom prst="roundRect">
                <a:avLst/>
              </a:prstGeom>
              <a:solidFill>
                <a:srgbClr val="00B050">
                  <a:alpha val="2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85D6F"/>
                    </a:solidFill>
                    <a:latin typeface="Arial" panose="020B0604020202020204" pitchFamily="34" charset="0"/>
                    <a:cs typeface="Arial" panose="020B0604020202020204" pitchFamily="34" charset="0"/>
                  </a:rPr>
                  <a:t>The critical path method is used to calculate the shortest length of time needed to complete a project and to determine the amount of float for activities that are not part of the critical path.</a:t>
                </a:r>
              </a:p>
              <a:p>
                <a:endParaRPr lang="en-GB" sz="1400" dirty="0">
                  <a:solidFill>
                    <a:srgbClr val="485D6F"/>
                  </a:solidFill>
                  <a:latin typeface="Arial" panose="020B0604020202020204" pitchFamily="34" charset="0"/>
                  <a:cs typeface="Arial" panose="020B0604020202020204" pitchFamily="34" charset="0"/>
                </a:endParaRPr>
              </a:p>
              <a:p>
                <a:r>
                  <a:rPr lang="en-GB" sz="1400" dirty="0">
                    <a:solidFill>
                      <a:srgbClr val="485D6F"/>
                    </a:solidFill>
                    <a:latin typeface="Arial" panose="020B0604020202020204" pitchFamily="34" charset="0"/>
                    <a:cs typeface="Arial" panose="020B0604020202020204" pitchFamily="34" charset="0"/>
                  </a:rPr>
                  <a:t>For more information please refer to the guide to planning in the tools &amp; templates library.</a:t>
                </a:r>
              </a:p>
            </p:txBody>
          </p:sp>
        </p:grpSp>
        <p:pic>
          <p:nvPicPr>
            <p:cNvPr id="99" name="Graphic 98" descr="Close">
              <a:extLst>
                <a:ext uri="{FF2B5EF4-FFF2-40B4-BE49-F238E27FC236}">
                  <a16:creationId xmlns:a16="http://schemas.microsoft.com/office/drawing/2014/main" id="{74AED296-FD26-4E67-9514-6F66857ED5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80991" y="2347273"/>
              <a:ext cx="170196" cy="170196"/>
            </a:xfrm>
            <a:prstGeom prst="roundRect">
              <a:avLst/>
            </a:prstGeom>
          </p:spPr>
        </p:pic>
      </p:grpSp>
      <p:sp>
        <p:nvSpPr>
          <p:cNvPr id="105" name="Click box">
            <a:extLst>
              <a:ext uri="{FF2B5EF4-FFF2-40B4-BE49-F238E27FC236}">
                <a16:creationId xmlns:a16="http://schemas.microsoft.com/office/drawing/2014/main" id="{3FF41F84-53AF-441B-A4B5-384ECF41F2A3}"/>
              </a:ext>
            </a:extLst>
          </p:cNvPr>
          <p:cNvSpPr txBox="1"/>
          <p:nvPr/>
        </p:nvSpPr>
        <p:spPr>
          <a:xfrm>
            <a:off x="349966" y="5807514"/>
            <a:ext cx="2077023" cy="307777"/>
          </a:xfrm>
          <a:prstGeom prst="rect">
            <a:avLst/>
          </a:prstGeom>
          <a:solidFill>
            <a:srgbClr val="00B050"/>
          </a:solidFill>
          <a:ln w="28575">
            <a:noFill/>
          </a:ln>
          <a:scene3d>
            <a:camera prst="orthographicFront"/>
            <a:lightRig rig="threePt" dir="t"/>
          </a:scene3d>
          <a:sp3d>
            <a:bevelT prst="angle"/>
          </a:sp3d>
        </p:spPr>
        <p:txBody>
          <a:bodyPr wrap="square" rtlCol="0" anchor="t">
            <a:spAutoFit/>
          </a:bodyPr>
          <a:lstStyle/>
          <a:p>
            <a:r>
              <a:rPr lang="en-GB" sz="1400" b="1" dirty="0">
                <a:solidFill>
                  <a:schemeClr val="bg1"/>
                </a:solidFill>
                <a:latin typeface="Arial"/>
                <a:cs typeface="Arial"/>
              </a:rPr>
              <a:t>The Critical Path</a:t>
            </a:r>
            <a:endParaRPr lang="en-US" sz="1400" b="1" dirty="0">
              <a:solidFill>
                <a:schemeClr val="bg1"/>
              </a:solidFill>
              <a:latin typeface="Arial" panose="020B0604020202020204" pitchFamily="34" charset="0"/>
            </a:endParaRPr>
          </a:p>
        </p:txBody>
      </p:sp>
      <p:sp>
        <p:nvSpPr>
          <p:cNvPr id="107" name="TextBox 106">
            <a:extLst>
              <a:ext uri="{FF2B5EF4-FFF2-40B4-BE49-F238E27FC236}">
                <a16:creationId xmlns:a16="http://schemas.microsoft.com/office/drawing/2014/main" id="{81B1A359-D970-424E-8FCB-8B1859758948}"/>
              </a:ext>
            </a:extLst>
          </p:cNvPr>
          <p:cNvSpPr txBox="1"/>
          <p:nvPr/>
        </p:nvSpPr>
        <p:spPr>
          <a:xfrm>
            <a:off x="668392" y="6448731"/>
            <a:ext cx="245000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Project constraints</a:t>
            </a:r>
          </a:p>
        </p:txBody>
      </p:sp>
      <p:sp>
        <p:nvSpPr>
          <p:cNvPr id="108" name="TextBox 107">
            <a:extLst>
              <a:ext uri="{FF2B5EF4-FFF2-40B4-BE49-F238E27FC236}">
                <a16:creationId xmlns:a16="http://schemas.microsoft.com/office/drawing/2014/main" id="{2BCC972A-903E-4F0A-9892-185BB9483DF2}"/>
              </a:ext>
            </a:extLst>
          </p:cNvPr>
          <p:cNvSpPr txBox="1"/>
          <p:nvPr/>
        </p:nvSpPr>
        <p:spPr>
          <a:xfrm>
            <a:off x="10055989" y="6448730"/>
            <a:ext cx="145736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Baseline</a:t>
            </a:r>
          </a:p>
        </p:txBody>
      </p:sp>
      <p:grpSp>
        <p:nvGrpSpPr>
          <p:cNvPr id="2" name="Group 1">
            <a:extLst>
              <a:ext uri="{FF2B5EF4-FFF2-40B4-BE49-F238E27FC236}">
                <a16:creationId xmlns:a16="http://schemas.microsoft.com/office/drawing/2014/main" id="{DD6EE0D4-65BC-4F70-8666-87749C807099}"/>
              </a:ext>
            </a:extLst>
          </p:cNvPr>
          <p:cNvGrpSpPr/>
          <p:nvPr/>
        </p:nvGrpSpPr>
        <p:grpSpPr>
          <a:xfrm>
            <a:off x="6224676" y="6952060"/>
            <a:ext cx="2967242" cy="1954774"/>
            <a:chOff x="8221648" y="1889326"/>
            <a:chExt cx="2967242" cy="1954774"/>
          </a:xfrm>
        </p:grpSpPr>
        <p:sp>
          <p:nvSpPr>
            <p:cNvPr id="35" name="Rectangle: Rounded Corners 34">
              <a:extLst>
                <a:ext uri="{FF2B5EF4-FFF2-40B4-BE49-F238E27FC236}">
                  <a16:creationId xmlns:a16="http://schemas.microsoft.com/office/drawing/2014/main" id="{9EB5AC40-A43C-4267-A02D-0BAFAFCA430B}"/>
                </a:ext>
              </a:extLst>
            </p:cNvPr>
            <p:cNvSpPr/>
            <p:nvPr/>
          </p:nvSpPr>
          <p:spPr>
            <a:xfrm>
              <a:off x="8221648" y="1889326"/>
              <a:ext cx="2962580" cy="294198"/>
            </a:xfrm>
            <a:prstGeom prst="roundRect">
              <a:avLst/>
            </a:prstGeom>
            <a:solidFill>
              <a:srgbClr val="44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Leadership &amp; team management</a:t>
              </a:r>
            </a:p>
          </p:txBody>
        </p:sp>
        <p:sp>
          <p:nvSpPr>
            <p:cNvPr id="36" name="Rectangle: Rounded Corners 35">
              <a:extLst>
                <a:ext uri="{FF2B5EF4-FFF2-40B4-BE49-F238E27FC236}">
                  <a16:creationId xmlns:a16="http://schemas.microsoft.com/office/drawing/2014/main" id="{47D51139-4501-4CE8-A482-0FEE872E740A}"/>
                </a:ext>
              </a:extLst>
            </p:cNvPr>
            <p:cNvSpPr/>
            <p:nvPr/>
          </p:nvSpPr>
          <p:spPr>
            <a:xfrm>
              <a:off x="8221648" y="2214847"/>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37" name="Rectangle: Rounded Corners 36">
              <a:extLst>
                <a:ext uri="{FF2B5EF4-FFF2-40B4-BE49-F238E27FC236}">
                  <a16:creationId xmlns:a16="http://schemas.microsoft.com/office/drawing/2014/main" id="{6948518E-0E69-4D1F-BDE0-AF6DA8D546A5}"/>
                </a:ext>
              </a:extLst>
            </p:cNvPr>
            <p:cNvSpPr/>
            <p:nvPr/>
          </p:nvSpPr>
          <p:spPr>
            <a:xfrm>
              <a:off x="8221648" y="2547605"/>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38" name="Rectangle: Rounded Corners 37">
              <a:extLst>
                <a:ext uri="{FF2B5EF4-FFF2-40B4-BE49-F238E27FC236}">
                  <a16:creationId xmlns:a16="http://schemas.microsoft.com/office/drawing/2014/main" id="{664C5F10-2D29-424B-B7CF-2120AD06540B}"/>
                </a:ext>
              </a:extLst>
            </p:cNvPr>
            <p:cNvSpPr/>
            <p:nvPr/>
          </p:nvSpPr>
          <p:spPr>
            <a:xfrm>
              <a:off x="8226310" y="2879096"/>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39" name="Rectangle: Rounded Corners 38">
              <a:extLst>
                <a:ext uri="{FF2B5EF4-FFF2-40B4-BE49-F238E27FC236}">
                  <a16:creationId xmlns:a16="http://schemas.microsoft.com/office/drawing/2014/main" id="{D41E52EF-1B37-4CE9-ADAF-F429A8B19603}"/>
                </a:ext>
              </a:extLst>
            </p:cNvPr>
            <p:cNvSpPr/>
            <p:nvPr/>
          </p:nvSpPr>
          <p:spPr>
            <a:xfrm>
              <a:off x="8221648" y="3212528"/>
              <a:ext cx="2962580" cy="294198"/>
            </a:xfrm>
            <a:prstGeom prst="roundRect">
              <a:avLst/>
            </a:prstGeom>
            <a:solidFill>
              <a:srgbClr val="EF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Scope management</a:t>
              </a:r>
            </a:p>
          </p:txBody>
        </p:sp>
        <p:sp>
          <p:nvSpPr>
            <p:cNvPr id="40" name="Rectangle: Rounded Corners 39">
              <a:extLst>
                <a:ext uri="{FF2B5EF4-FFF2-40B4-BE49-F238E27FC236}">
                  <a16:creationId xmlns:a16="http://schemas.microsoft.com/office/drawing/2014/main" id="{E4204FE7-EA84-4D31-9217-EED568CD7E25}"/>
                </a:ext>
              </a:extLst>
            </p:cNvPr>
            <p:cNvSpPr/>
            <p:nvPr/>
          </p:nvSpPr>
          <p:spPr>
            <a:xfrm>
              <a:off x="8221648" y="3549902"/>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pic>
        <p:nvPicPr>
          <p:cNvPr id="42" name="Picture 6" descr="Pointer Cursor PNG Icon (2) - PNG Repo Free PNG Icons">
            <a:extLst>
              <a:ext uri="{FF2B5EF4-FFF2-40B4-BE49-F238E27FC236}">
                <a16:creationId xmlns:a16="http://schemas.microsoft.com/office/drawing/2014/main" id="{0A186DF3-65C0-43A5-AA67-D1A6C05E66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795974">
            <a:off x="2206965" y="5839130"/>
            <a:ext cx="417964" cy="417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8969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9"/>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45833E-6 2.22045E-16 L -1.45833E-6 -0.38356 " pathEditMode="relative" rAng="0" ptsTypes="AA">
                                      <p:cBhvr>
                                        <p:cTn id="6" dur="2000" fill="hold"/>
                                        <p:tgtEl>
                                          <p:spTgt spid="2"/>
                                        </p:tgtEl>
                                        <p:attrNameLst>
                                          <p:attrName>ppt_x</p:attrName>
                                          <p:attrName>ppt_y</p:attrName>
                                        </p:attrNameLst>
                                      </p:cBhvr>
                                      <p:rCtr x="0" y="-1919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45833E-6 -0.38356 L -1.45833E-6 -1.85185E-6 " pathEditMode="relative" rAng="0" ptsTypes="AA">
                                      <p:cBhvr>
                                        <p:cTn id="10" dur="2000" fill="hold"/>
                                        <p:tgtEl>
                                          <p:spTgt spid="2"/>
                                        </p:tgtEl>
                                        <p:attrNameLst>
                                          <p:attrName>ppt_x</p:attrName>
                                          <p:attrName>ppt_y</p:attrName>
                                        </p:attrNameLst>
                                      </p:cBhvr>
                                      <p:rCtr x="0" y="19259"/>
                                    </p:animMotion>
                                  </p:childTnLst>
                                </p:cTn>
                              </p:par>
                            </p:childTnLst>
                          </p:cTn>
                        </p:par>
                      </p:childTnLst>
                    </p:cTn>
                  </p:par>
                </p:childTnLst>
              </p:cTn>
              <p:nextCondLst>
                <p:cond evt="onClick" delay="0">
                  <p:tgtEl>
                    <p:spTgt spid="199"/>
                  </p:tgtEl>
                </p:cond>
              </p:nextCondLst>
            </p:seq>
            <p:seq concurrent="1" nextAc="seek">
              <p:cTn id="11" restart="whenNotActive" fill="hold" evtFilter="cancelBubble" nodeType="interactiveSeq">
                <p:stCondLst>
                  <p:cond evt="onClick" delay="0">
                    <p:tgtEl>
                      <p:spTgt spid="105"/>
                    </p:tgtEl>
                  </p:cond>
                </p:stCondLst>
                <p:endSync evt="end" delay="0">
                  <p:rtn val="all"/>
                </p:endSync>
                <p:childTnLst>
                  <p:par>
                    <p:cTn id="12" fill="hold">
                      <p:stCondLst>
                        <p:cond delay="0"/>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97"/>
                                        </p:tgtEl>
                                        <p:attrNameLst>
                                          <p:attrName>style.visibility</p:attrName>
                                        </p:attrNameLst>
                                      </p:cBhvr>
                                      <p:to>
                                        <p:strVal val="visible"/>
                                      </p:to>
                                    </p:set>
                                    <p:anim calcmode="lin" valueType="num">
                                      <p:cBhvr additive="base">
                                        <p:cTn id="16" dur="500" fill="hold"/>
                                        <p:tgtEl>
                                          <p:spTgt spid="97"/>
                                        </p:tgtEl>
                                        <p:attrNameLst>
                                          <p:attrName>ppt_x</p:attrName>
                                        </p:attrNameLst>
                                      </p:cBhvr>
                                      <p:tavLst>
                                        <p:tav tm="0">
                                          <p:val>
                                            <p:strVal val="#ppt_x"/>
                                          </p:val>
                                        </p:tav>
                                        <p:tav tm="100000">
                                          <p:val>
                                            <p:strVal val="#ppt_x"/>
                                          </p:val>
                                        </p:tav>
                                      </p:tavLst>
                                    </p:anim>
                                    <p:anim calcmode="lin" valueType="num">
                                      <p:cBhvr additive="base">
                                        <p:cTn id="1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05"/>
                  </p:tgtEl>
                </p:cond>
              </p:nextCondLst>
            </p:seq>
            <p:seq concurrent="1" nextAc="seek">
              <p:cTn id="18" restart="whenNotActive" fill="hold" evtFilter="cancelBubble" nodeType="interactiveSeq">
                <p:stCondLst>
                  <p:cond evt="onClick" delay="0">
                    <p:tgtEl>
                      <p:spTgt spid="97"/>
                    </p:tgtEl>
                  </p:cond>
                </p:stCondLst>
                <p:endSync evt="end" delay="0">
                  <p:rtn val="all"/>
                </p:endSync>
                <p:childTnLst>
                  <p:par>
                    <p:cTn id="19" fill="hold">
                      <p:stCondLst>
                        <p:cond delay="0"/>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97"/>
                                        </p:tgtEl>
                                        <p:attrNameLst>
                                          <p:attrName>ppt_x</p:attrName>
                                        </p:attrNameLst>
                                      </p:cBhvr>
                                      <p:tavLst>
                                        <p:tav tm="0">
                                          <p:val>
                                            <p:strVal val="ppt_x"/>
                                          </p:val>
                                        </p:tav>
                                        <p:tav tm="100000">
                                          <p:val>
                                            <p:strVal val="ppt_x"/>
                                          </p:val>
                                        </p:tav>
                                      </p:tavLst>
                                    </p:anim>
                                    <p:anim calcmode="lin" valueType="num">
                                      <p:cBhvr additive="base">
                                        <p:cTn id="23" dur="500"/>
                                        <p:tgtEl>
                                          <p:spTgt spid="97"/>
                                        </p:tgtEl>
                                        <p:attrNameLst>
                                          <p:attrName>ppt_y</p:attrName>
                                        </p:attrNameLst>
                                      </p:cBhvr>
                                      <p:tavLst>
                                        <p:tav tm="0">
                                          <p:val>
                                            <p:strVal val="ppt_y"/>
                                          </p:val>
                                        </p:tav>
                                        <p:tav tm="100000">
                                          <p:val>
                                            <p:strVal val="1+ppt_h/2"/>
                                          </p:val>
                                        </p:tav>
                                      </p:tavLst>
                                    </p:anim>
                                    <p:set>
                                      <p:cBhvr>
                                        <p:cTn id="24" dur="1" fill="hold">
                                          <p:stCondLst>
                                            <p:cond delay="499"/>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97"/>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Chart 55">
            <a:extLst>
              <a:ext uri="{FF2B5EF4-FFF2-40B4-BE49-F238E27FC236}">
                <a16:creationId xmlns:a16="http://schemas.microsoft.com/office/drawing/2014/main" id="{167ED458-49AA-4CEA-B8CA-F4A825E38452}"/>
              </a:ext>
            </a:extLst>
          </p:cNvPr>
          <p:cNvGraphicFramePr>
            <a:graphicFrameLocks/>
          </p:cNvGraphicFramePr>
          <p:nvPr/>
        </p:nvGraphicFramePr>
        <p:xfrm>
          <a:off x="5945087" y="1814418"/>
          <a:ext cx="4943395" cy="429144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E5882AB6-3A1D-4055-9441-4F8D0F8C7CA6}"/>
              </a:ext>
            </a:extLst>
          </p:cNvPr>
          <p:cNvSpPr/>
          <p:nvPr/>
        </p:nvSpPr>
        <p:spPr>
          <a:xfrm>
            <a:off x="331199" y="1224000"/>
            <a:ext cx="5221325" cy="3293209"/>
          </a:xfrm>
          <a:prstGeom prst="rect">
            <a:avLst/>
          </a:prstGeom>
        </p:spPr>
        <p:txBody>
          <a:bodyPr wrap="square">
            <a:spAutoFit/>
          </a:bodyPr>
          <a:lstStyle/>
          <a:p>
            <a:r>
              <a:rPr lang="en-GB" sz="1600" dirty="0">
                <a:solidFill>
                  <a:srgbClr val="485E6D"/>
                </a:solidFill>
                <a:latin typeface="Arial" panose="020B0604020202020204" pitchFamily="34" charset="0"/>
                <a:cs typeface="Arial" panose="020B0604020202020204" pitchFamily="34" charset="0"/>
              </a:rPr>
              <a:t>A project’s </a:t>
            </a:r>
            <a:r>
              <a:rPr lang="en-GB" sz="1600" b="1" dirty="0">
                <a:solidFill>
                  <a:srgbClr val="485E6D"/>
                </a:solidFill>
                <a:latin typeface="Arial" panose="020B0604020202020204" pitchFamily="34" charset="0"/>
                <a:cs typeface="Arial" panose="020B0604020202020204" pitchFamily="34" charset="0"/>
              </a:rPr>
              <a:t>baseline</a:t>
            </a:r>
            <a:r>
              <a:rPr lang="en-GB" sz="1600" dirty="0">
                <a:solidFill>
                  <a:srgbClr val="485E6D"/>
                </a:solidFill>
                <a:latin typeface="Arial" panose="020B0604020202020204" pitchFamily="34" charset="0"/>
                <a:cs typeface="Arial" panose="020B0604020202020204" pitchFamily="34" charset="0"/>
              </a:rPr>
              <a:t> is defined as the planned scope, cost and schedule. It is a fixed reference point to measure and compare your project’s progress against.</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The baseline should </a:t>
            </a:r>
            <a:r>
              <a:rPr lang="en-GB" sz="1600" b="1" dirty="0">
                <a:solidFill>
                  <a:srgbClr val="485E6D"/>
                </a:solidFill>
                <a:latin typeface="Arial" panose="020B0604020202020204" pitchFamily="34" charset="0"/>
                <a:cs typeface="Arial" panose="020B0604020202020204" pitchFamily="34" charset="0"/>
              </a:rPr>
              <a:t>not</a:t>
            </a:r>
            <a:r>
              <a:rPr lang="en-GB" sz="1600" dirty="0">
                <a:solidFill>
                  <a:srgbClr val="485E6D"/>
                </a:solidFill>
                <a:latin typeface="Arial" panose="020B0604020202020204" pitchFamily="34" charset="0"/>
                <a:cs typeface="Arial" panose="020B0604020202020204" pitchFamily="34" charset="0"/>
              </a:rPr>
              <a:t> be changed without following formal </a:t>
            </a:r>
            <a:r>
              <a:rPr lang="en-GB" sz="1600" b="1" dirty="0">
                <a:solidFill>
                  <a:srgbClr val="485E6D"/>
                </a:solidFill>
                <a:latin typeface="Arial" panose="020B0604020202020204" pitchFamily="34" charset="0"/>
                <a:cs typeface="Arial" panose="020B0604020202020204" pitchFamily="34" charset="0"/>
              </a:rPr>
              <a:t>change control procedures</a:t>
            </a:r>
            <a:r>
              <a:rPr lang="en-GB" sz="1600" dirty="0">
                <a:solidFill>
                  <a:srgbClr val="485E6D"/>
                </a:solidFill>
                <a:latin typeface="Arial" panose="020B0604020202020204" pitchFamily="34" charset="0"/>
                <a:cs typeface="Arial" panose="020B0604020202020204" pitchFamily="34" charset="0"/>
              </a:rPr>
              <a:t>.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When a significant project change occurs, a project should be </a:t>
            </a:r>
            <a:r>
              <a:rPr lang="en-GB" sz="1600" b="1" dirty="0">
                <a:solidFill>
                  <a:srgbClr val="485E6D"/>
                </a:solidFill>
                <a:latin typeface="Arial" panose="020B0604020202020204" pitchFamily="34" charset="0"/>
                <a:cs typeface="Arial" panose="020B0604020202020204" pitchFamily="34" charset="0"/>
              </a:rPr>
              <a:t>re-baselined</a:t>
            </a:r>
            <a:r>
              <a:rPr lang="en-GB" sz="1600" dirty="0">
                <a:solidFill>
                  <a:srgbClr val="485E6D"/>
                </a:solidFill>
                <a:latin typeface="Arial" panose="020B0604020202020204" pitchFamily="34" charset="0"/>
                <a:cs typeface="Arial" panose="020B0604020202020204" pitchFamily="34" charset="0"/>
              </a:rPr>
              <a:t>.</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If this happens, it’s recommended practice to save the old baseline first, then create the new baseline as a new plan, so you do not lose that historical data.</a:t>
            </a:r>
          </a:p>
        </p:txBody>
      </p:sp>
      <p:sp>
        <p:nvSpPr>
          <p:cNvPr id="213" name="TextBox 212">
            <a:extLst>
              <a:ext uri="{FF2B5EF4-FFF2-40B4-BE49-F238E27FC236}">
                <a16:creationId xmlns:a16="http://schemas.microsoft.com/office/drawing/2014/main" id="{C90147FF-A5DF-4EC6-B723-C4947EC1A2D4}"/>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Set the Baseline</a:t>
            </a:r>
          </a:p>
        </p:txBody>
      </p:sp>
      <p:pic>
        <p:nvPicPr>
          <p:cNvPr id="214" name="Wheel">
            <a:extLst>
              <a:ext uri="{FF2B5EF4-FFF2-40B4-BE49-F238E27FC236}">
                <a16:creationId xmlns:a16="http://schemas.microsoft.com/office/drawing/2014/main" id="{6405E271-6992-4AD1-BA55-B05569096B7F}"/>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3" name="TextBox 52">
            <a:extLst>
              <a:ext uri="{FF2B5EF4-FFF2-40B4-BE49-F238E27FC236}">
                <a16:creationId xmlns:a16="http://schemas.microsoft.com/office/drawing/2014/main" id="{198CE45B-6FB1-4AF2-A3BE-6EAB892E1AD6}"/>
              </a:ext>
            </a:extLst>
          </p:cNvPr>
          <p:cNvSpPr txBox="1"/>
          <p:nvPr/>
        </p:nvSpPr>
        <p:spPr>
          <a:xfrm>
            <a:off x="668392" y="6448731"/>
            <a:ext cx="245000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Gantt chart</a:t>
            </a:r>
          </a:p>
        </p:txBody>
      </p:sp>
      <p:sp>
        <p:nvSpPr>
          <p:cNvPr id="54" name="TextBox 53">
            <a:extLst>
              <a:ext uri="{FF2B5EF4-FFF2-40B4-BE49-F238E27FC236}">
                <a16:creationId xmlns:a16="http://schemas.microsoft.com/office/drawing/2014/main" id="{203D21AA-3972-42FB-93C6-15EDE61F51D9}"/>
              </a:ext>
            </a:extLst>
          </p:cNvPr>
          <p:cNvSpPr txBox="1"/>
          <p:nvPr/>
        </p:nvSpPr>
        <p:spPr>
          <a:xfrm>
            <a:off x="9370337" y="6448731"/>
            <a:ext cx="183273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Business Case</a:t>
            </a:r>
          </a:p>
        </p:txBody>
      </p:sp>
      <p:grpSp>
        <p:nvGrpSpPr>
          <p:cNvPr id="8" name="Group 7">
            <a:extLst>
              <a:ext uri="{FF2B5EF4-FFF2-40B4-BE49-F238E27FC236}">
                <a16:creationId xmlns:a16="http://schemas.microsoft.com/office/drawing/2014/main" id="{F0DCB00D-40A6-4CB6-8190-4C52F7B569CE}"/>
              </a:ext>
            </a:extLst>
          </p:cNvPr>
          <p:cNvGrpSpPr/>
          <p:nvPr/>
        </p:nvGrpSpPr>
        <p:grpSpPr>
          <a:xfrm>
            <a:off x="6224676" y="6952060"/>
            <a:ext cx="2967242" cy="1954774"/>
            <a:chOff x="8221648" y="1889326"/>
            <a:chExt cx="2967242" cy="1954774"/>
          </a:xfrm>
        </p:grpSpPr>
        <p:sp>
          <p:nvSpPr>
            <p:cNvPr id="9" name="Rectangle: Rounded Corners 8">
              <a:extLst>
                <a:ext uri="{FF2B5EF4-FFF2-40B4-BE49-F238E27FC236}">
                  <a16:creationId xmlns:a16="http://schemas.microsoft.com/office/drawing/2014/main" id="{E80EC145-E513-4CA2-BB9D-99B9A42A3AA9}"/>
                </a:ext>
              </a:extLst>
            </p:cNvPr>
            <p:cNvSpPr/>
            <p:nvPr/>
          </p:nvSpPr>
          <p:spPr>
            <a:xfrm>
              <a:off x="8221648" y="1889326"/>
              <a:ext cx="2962580" cy="294198"/>
            </a:xfrm>
            <a:prstGeom prst="roundRect">
              <a:avLst/>
            </a:prstGeom>
            <a:solidFill>
              <a:srgbClr val="44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Leadership &amp; team management</a:t>
              </a:r>
            </a:p>
          </p:txBody>
        </p:sp>
        <p:sp>
          <p:nvSpPr>
            <p:cNvPr id="10" name="Rectangle: Rounded Corners 9">
              <a:extLst>
                <a:ext uri="{FF2B5EF4-FFF2-40B4-BE49-F238E27FC236}">
                  <a16:creationId xmlns:a16="http://schemas.microsoft.com/office/drawing/2014/main" id="{20D0A73D-4FB8-4B3C-9321-CBFAE1799603}"/>
                </a:ext>
              </a:extLst>
            </p:cNvPr>
            <p:cNvSpPr/>
            <p:nvPr/>
          </p:nvSpPr>
          <p:spPr>
            <a:xfrm>
              <a:off x="8221648" y="2214847"/>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11" name="Rectangle: Rounded Corners 10">
              <a:extLst>
                <a:ext uri="{FF2B5EF4-FFF2-40B4-BE49-F238E27FC236}">
                  <a16:creationId xmlns:a16="http://schemas.microsoft.com/office/drawing/2014/main" id="{B6397101-CBA8-477E-8A17-E7C2A7501E42}"/>
                </a:ext>
              </a:extLst>
            </p:cNvPr>
            <p:cNvSpPr/>
            <p:nvPr/>
          </p:nvSpPr>
          <p:spPr>
            <a:xfrm>
              <a:off x="8221648" y="2547605"/>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12" name="Rectangle: Rounded Corners 11">
              <a:extLst>
                <a:ext uri="{FF2B5EF4-FFF2-40B4-BE49-F238E27FC236}">
                  <a16:creationId xmlns:a16="http://schemas.microsoft.com/office/drawing/2014/main" id="{8BB0250E-EE17-47D0-85E0-7A9A7ADD5785}"/>
                </a:ext>
              </a:extLst>
            </p:cNvPr>
            <p:cNvSpPr/>
            <p:nvPr/>
          </p:nvSpPr>
          <p:spPr>
            <a:xfrm>
              <a:off x="8226310" y="2879096"/>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13" name="Rectangle: Rounded Corners 12">
              <a:extLst>
                <a:ext uri="{FF2B5EF4-FFF2-40B4-BE49-F238E27FC236}">
                  <a16:creationId xmlns:a16="http://schemas.microsoft.com/office/drawing/2014/main" id="{999D8418-2DCD-4357-B38D-6ED3A2B05ABF}"/>
                </a:ext>
              </a:extLst>
            </p:cNvPr>
            <p:cNvSpPr/>
            <p:nvPr/>
          </p:nvSpPr>
          <p:spPr>
            <a:xfrm>
              <a:off x="8221648" y="3212528"/>
              <a:ext cx="2962580" cy="294198"/>
            </a:xfrm>
            <a:prstGeom prst="roundRect">
              <a:avLst/>
            </a:prstGeom>
            <a:solidFill>
              <a:srgbClr val="EF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Scope management</a:t>
              </a:r>
            </a:p>
          </p:txBody>
        </p:sp>
        <p:sp>
          <p:nvSpPr>
            <p:cNvPr id="14" name="Rectangle: Rounded Corners 13">
              <a:extLst>
                <a:ext uri="{FF2B5EF4-FFF2-40B4-BE49-F238E27FC236}">
                  <a16:creationId xmlns:a16="http://schemas.microsoft.com/office/drawing/2014/main" id="{36C408CB-84C6-4BC7-A61E-400FAA4FF823}"/>
                </a:ext>
              </a:extLst>
            </p:cNvPr>
            <p:cNvSpPr/>
            <p:nvPr/>
          </p:nvSpPr>
          <p:spPr>
            <a:xfrm>
              <a:off x="8221648" y="3549902"/>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spTree>
    <p:extLst>
      <p:ext uri="{BB962C8B-B14F-4D97-AF65-F5344CB8AC3E}">
        <p14:creationId xmlns:p14="http://schemas.microsoft.com/office/powerpoint/2010/main" val="28411376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4"/>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45833E-6 2.22045E-16 L -1.45833E-6 -0.38356 " pathEditMode="relative" rAng="0" ptsTypes="AA">
                                      <p:cBhvr>
                                        <p:cTn id="6" dur="2000" fill="hold"/>
                                        <p:tgtEl>
                                          <p:spTgt spid="8"/>
                                        </p:tgtEl>
                                        <p:attrNameLst>
                                          <p:attrName>ppt_x</p:attrName>
                                          <p:attrName>ppt_y</p:attrName>
                                        </p:attrNameLst>
                                      </p:cBhvr>
                                      <p:rCtr x="0" y="-1919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45833E-6 -0.38356 L -1.45833E-6 -1.85185E-6 " pathEditMode="relative" rAng="0" ptsTypes="AA">
                                      <p:cBhvr>
                                        <p:cTn id="10" dur="2000" fill="hold"/>
                                        <p:tgtEl>
                                          <p:spTgt spid="8"/>
                                        </p:tgtEl>
                                        <p:attrNameLst>
                                          <p:attrName>ppt_x</p:attrName>
                                          <p:attrName>ppt_y</p:attrName>
                                        </p:attrNameLst>
                                      </p:cBhvr>
                                      <p:rCtr x="0" y="19259"/>
                                    </p:animMotion>
                                  </p:childTnLst>
                                </p:cTn>
                              </p:par>
                            </p:childTnLst>
                          </p:cTn>
                        </p:par>
                      </p:childTnLst>
                    </p:cTn>
                  </p:par>
                </p:childTnLst>
              </p:cTn>
              <p:nextCondLst>
                <p:cond evt="onClick" delay="0">
                  <p:tgtEl>
                    <p:spTgt spid="214"/>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774A6612-0B71-47D5-90DA-637A6199CED9}"/>
              </a:ext>
            </a:extLst>
          </p:cNvPr>
          <p:cNvSpPr/>
          <p:nvPr/>
        </p:nvSpPr>
        <p:spPr>
          <a:xfrm>
            <a:off x="331199" y="1296000"/>
            <a:ext cx="11184525" cy="1815882"/>
          </a:xfrm>
          <a:prstGeom prst="rect">
            <a:avLst/>
          </a:prstGeom>
        </p:spPr>
        <p:txBody>
          <a:bodyPr wrap="square">
            <a:spAutoFit/>
          </a:bodyPr>
          <a:lstStyle/>
          <a:p>
            <a:r>
              <a:rPr lang="en-GB" sz="1600" dirty="0">
                <a:solidFill>
                  <a:srgbClr val="485D6F"/>
                </a:solidFill>
                <a:latin typeface="Arial" panose="020B0604020202020204" pitchFamily="34" charset="0"/>
                <a:cs typeface="Arial" panose="020B0604020202020204" pitchFamily="34" charset="0"/>
              </a:rPr>
              <a:t>The business case </a:t>
            </a:r>
            <a:r>
              <a:rPr lang="en-GB" sz="1600" b="1" dirty="0">
                <a:solidFill>
                  <a:srgbClr val="485D6F"/>
                </a:solidFill>
                <a:latin typeface="Arial" panose="020B0604020202020204" pitchFamily="34" charset="0"/>
                <a:cs typeface="Arial" panose="020B0604020202020204" pitchFamily="34" charset="0"/>
              </a:rPr>
              <a:t>recommends</a:t>
            </a:r>
            <a:r>
              <a:rPr lang="en-GB" sz="1600" dirty="0">
                <a:solidFill>
                  <a:srgbClr val="485D6F"/>
                </a:solidFill>
                <a:latin typeface="Arial" panose="020B0604020202020204" pitchFamily="34" charset="0"/>
                <a:cs typeface="Arial" panose="020B0604020202020204" pitchFamily="34" charset="0"/>
              </a:rPr>
              <a:t> which option to take through to implementation. In doing this the decision makers are </a:t>
            </a:r>
            <a:r>
              <a:rPr lang="en-GB" sz="1600" b="1" dirty="0">
                <a:solidFill>
                  <a:srgbClr val="485D6F"/>
                </a:solidFill>
                <a:latin typeface="Arial" panose="020B0604020202020204" pitchFamily="34" charset="0"/>
                <a:cs typeface="Arial" panose="020B0604020202020204" pitchFamily="34" charset="0"/>
              </a:rPr>
              <a:t>committing the resources </a:t>
            </a:r>
            <a:r>
              <a:rPr lang="en-GB" sz="1600" dirty="0">
                <a:solidFill>
                  <a:srgbClr val="485D6F"/>
                </a:solidFill>
                <a:latin typeface="Arial" panose="020B0604020202020204" pitchFamily="34" charset="0"/>
                <a:cs typeface="Arial" panose="020B0604020202020204" pitchFamily="34" charset="0"/>
              </a:rPr>
              <a:t>required to deliver their agreed option and allowing it to proceed to delivery. </a:t>
            </a:r>
          </a:p>
          <a:p>
            <a:endParaRPr lang="en-GB" sz="1600" dirty="0">
              <a:solidFill>
                <a:srgbClr val="485D6F"/>
              </a:solidFill>
              <a:latin typeface="Arial" panose="020B0604020202020204" pitchFamily="34" charset="0"/>
              <a:cs typeface="Arial" panose="020B0604020202020204" pitchFamily="34" charset="0"/>
            </a:endParaRPr>
          </a:p>
          <a:p>
            <a:r>
              <a:rPr lang="en-GB" sz="1600" b="1" dirty="0">
                <a:solidFill>
                  <a:srgbClr val="485D6F"/>
                </a:solidFill>
                <a:latin typeface="Arial" panose="020B0604020202020204" pitchFamily="34" charset="0"/>
                <a:cs typeface="Arial" panose="020B0604020202020204" pitchFamily="34" charset="0"/>
              </a:rPr>
              <a:t>Decision makers</a:t>
            </a:r>
            <a:r>
              <a:rPr lang="en-GB" sz="1600" dirty="0">
                <a:solidFill>
                  <a:srgbClr val="485D6F"/>
                </a:solidFill>
                <a:latin typeface="Arial" panose="020B0604020202020204" pitchFamily="34" charset="0"/>
                <a:cs typeface="Arial" panose="020B0604020202020204" pitchFamily="34" charset="0"/>
              </a:rPr>
              <a:t> will use the information within the business case and the implementation plan to determine which option to proceed with. </a:t>
            </a:r>
          </a:p>
          <a:p>
            <a:endParaRPr lang="en-GB" sz="1600" dirty="0">
              <a:solidFill>
                <a:srgbClr val="485D6F"/>
              </a:solidFill>
              <a:latin typeface="Arial" panose="020B0604020202020204" pitchFamily="34" charset="0"/>
              <a:cs typeface="Arial" panose="020B0604020202020204" pitchFamily="34" charset="0"/>
            </a:endParaRPr>
          </a:p>
          <a:p>
            <a:pPr algn="just"/>
            <a:endParaRPr lang="en-GB" sz="1600" dirty="0">
              <a:solidFill>
                <a:srgbClr val="485D6F"/>
              </a:solidFill>
              <a:latin typeface="Arial" panose="020B0604020202020204" pitchFamily="34" charset="0"/>
              <a:cs typeface="Arial" panose="020B0604020202020204" pitchFamily="34" charset="0"/>
            </a:endParaRPr>
          </a:p>
        </p:txBody>
      </p:sp>
      <p:sp>
        <p:nvSpPr>
          <p:cNvPr id="192" name="TextBox 191">
            <a:extLst>
              <a:ext uri="{FF2B5EF4-FFF2-40B4-BE49-F238E27FC236}">
                <a16:creationId xmlns:a16="http://schemas.microsoft.com/office/drawing/2014/main" id="{4DE9C08B-4033-4395-8837-E3D9A86FF49E}"/>
              </a:ext>
            </a:extLst>
          </p:cNvPr>
          <p:cNvSpPr txBox="1"/>
          <p:nvPr/>
        </p:nvSpPr>
        <p:spPr>
          <a:xfrm>
            <a:off x="331200" y="558495"/>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The Business Case</a:t>
            </a:r>
          </a:p>
        </p:txBody>
      </p:sp>
      <p:pic>
        <p:nvPicPr>
          <p:cNvPr id="193" name="Wheel">
            <a:extLst>
              <a:ext uri="{FF2B5EF4-FFF2-40B4-BE49-F238E27FC236}">
                <a16:creationId xmlns:a16="http://schemas.microsoft.com/office/drawing/2014/main" id="{17876401-CD7A-4D5F-A636-7EF5DB6A3319}"/>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62" name="TextBox 61">
            <a:extLst>
              <a:ext uri="{FF2B5EF4-FFF2-40B4-BE49-F238E27FC236}">
                <a16:creationId xmlns:a16="http://schemas.microsoft.com/office/drawing/2014/main" id="{1E090B6E-0FBD-4732-AA92-070E076E9F32}"/>
              </a:ext>
            </a:extLst>
          </p:cNvPr>
          <p:cNvSpPr txBox="1"/>
          <p:nvPr/>
        </p:nvSpPr>
        <p:spPr>
          <a:xfrm>
            <a:off x="641684" y="6448731"/>
            <a:ext cx="213360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Baseline</a:t>
            </a:r>
          </a:p>
        </p:txBody>
      </p:sp>
      <p:grpSp>
        <p:nvGrpSpPr>
          <p:cNvPr id="2" name="Group 1">
            <a:extLst>
              <a:ext uri="{FF2B5EF4-FFF2-40B4-BE49-F238E27FC236}">
                <a16:creationId xmlns:a16="http://schemas.microsoft.com/office/drawing/2014/main" id="{A1BFB219-2402-4D07-ADE1-0169F1378644}"/>
              </a:ext>
            </a:extLst>
          </p:cNvPr>
          <p:cNvGrpSpPr/>
          <p:nvPr/>
        </p:nvGrpSpPr>
        <p:grpSpPr>
          <a:xfrm>
            <a:off x="6189275" y="6948340"/>
            <a:ext cx="2963653" cy="2941724"/>
            <a:chOff x="8221648" y="2547061"/>
            <a:chExt cx="2963653" cy="2941724"/>
          </a:xfrm>
        </p:grpSpPr>
        <p:sp>
          <p:nvSpPr>
            <p:cNvPr id="63" name="Rectangle: Rounded Corners 62">
              <a:extLst>
                <a:ext uri="{FF2B5EF4-FFF2-40B4-BE49-F238E27FC236}">
                  <a16:creationId xmlns:a16="http://schemas.microsoft.com/office/drawing/2014/main" id="{E66D5ACC-A384-498B-9A42-0E0BC7BE9DFD}"/>
                </a:ext>
              </a:extLst>
            </p:cNvPr>
            <p:cNvSpPr/>
            <p:nvPr/>
          </p:nvSpPr>
          <p:spPr>
            <a:xfrm>
              <a:off x="8221648" y="5194587"/>
              <a:ext cx="2962580" cy="294198"/>
            </a:xfrm>
            <a:prstGeom prst="roundRect">
              <a:avLst/>
            </a:prstGeom>
            <a:solidFill>
              <a:srgbClr val="3D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Quality management &amp; assurance</a:t>
              </a:r>
            </a:p>
          </p:txBody>
        </p:sp>
        <p:sp>
          <p:nvSpPr>
            <p:cNvPr id="64" name="Rectangle: Rounded Corners 63">
              <a:extLst>
                <a:ext uri="{FF2B5EF4-FFF2-40B4-BE49-F238E27FC236}">
                  <a16:creationId xmlns:a16="http://schemas.microsoft.com/office/drawing/2014/main" id="{63CC346B-C4ED-48A2-8D01-60C91C78D76B}"/>
                </a:ext>
              </a:extLst>
            </p:cNvPr>
            <p:cNvSpPr/>
            <p:nvPr/>
          </p:nvSpPr>
          <p:spPr>
            <a:xfrm>
              <a:off x="8222721" y="2547061"/>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65" name="Rectangle: Rounded Corners 64">
              <a:extLst>
                <a:ext uri="{FF2B5EF4-FFF2-40B4-BE49-F238E27FC236}">
                  <a16:creationId xmlns:a16="http://schemas.microsoft.com/office/drawing/2014/main" id="{A468EE3F-3CB4-4A0C-98E1-E91885D0D4FD}"/>
                </a:ext>
              </a:extLst>
            </p:cNvPr>
            <p:cNvSpPr/>
            <p:nvPr/>
          </p:nvSpPr>
          <p:spPr>
            <a:xfrm>
              <a:off x="8221648" y="2874373"/>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66" name="Rectangle: Rounded Corners 65">
              <a:extLst>
                <a:ext uri="{FF2B5EF4-FFF2-40B4-BE49-F238E27FC236}">
                  <a16:creationId xmlns:a16="http://schemas.microsoft.com/office/drawing/2014/main" id="{47669F9C-AAE6-4CD9-BF0A-077A74495C7B}"/>
                </a:ext>
              </a:extLst>
            </p:cNvPr>
            <p:cNvSpPr/>
            <p:nvPr/>
          </p:nvSpPr>
          <p:spPr>
            <a:xfrm>
              <a:off x="8221648" y="3206244"/>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67" name="Rectangle: Rounded Corners 66">
              <a:extLst>
                <a:ext uri="{FF2B5EF4-FFF2-40B4-BE49-F238E27FC236}">
                  <a16:creationId xmlns:a16="http://schemas.microsoft.com/office/drawing/2014/main" id="{FDA7AC66-4745-4260-85A9-AB436F3CDB7E}"/>
                </a:ext>
              </a:extLst>
            </p:cNvPr>
            <p:cNvSpPr/>
            <p:nvPr/>
          </p:nvSpPr>
          <p:spPr>
            <a:xfrm>
              <a:off x="8221648" y="3538115"/>
              <a:ext cx="2962580" cy="294198"/>
            </a:xfrm>
            <a:prstGeom prst="roundRect">
              <a:avLst/>
            </a:prstGeom>
            <a:solidFill>
              <a:srgbClr val="F2A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Conflict management</a:t>
              </a:r>
            </a:p>
          </p:txBody>
        </p:sp>
        <p:sp>
          <p:nvSpPr>
            <p:cNvPr id="68" name="Rectangle: Rounded Corners 67">
              <a:extLst>
                <a:ext uri="{FF2B5EF4-FFF2-40B4-BE49-F238E27FC236}">
                  <a16:creationId xmlns:a16="http://schemas.microsoft.com/office/drawing/2014/main" id="{EF384D40-E6E6-40D7-B826-9C23347388FC}"/>
                </a:ext>
              </a:extLst>
            </p:cNvPr>
            <p:cNvSpPr/>
            <p:nvPr/>
          </p:nvSpPr>
          <p:spPr>
            <a:xfrm>
              <a:off x="8221648" y="3869986"/>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69" name="Rectangle: Rounded Corners 68">
              <a:extLst>
                <a:ext uri="{FF2B5EF4-FFF2-40B4-BE49-F238E27FC236}">
                  <a16:creationId xmlns:a16="http://schemas.microsoft.com/office/drawing/2014/main" id="{CC1245E7-E6D3-4DFF-AF55-1B391B42FD64}"/>
                </a:ext>
              </a:extLst>
            </p:cNvPr>
            <p:cNvSpPr/>
            <p:nvPr/>
          </p:nvSpPr>
          <p:spPr>
            <a:xfrm>
              <a:off x="8221648" y="4203533"/>
              <a:ext cx="2962580" cy="294198"/>
            </a:xfrm>
            <a:prstGeom prst="roundRect">
              <a:avLst/>
            </a:prstGeom>
            <a:solidFill>
              <a:srgbClr val="EF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Scope management</a:t>
              </a:r>
            </a:p>
          </p:txBody>
        </p:sp>
        <p:sp>
          <p:nvSpPr>
            <p:cNvPr id="70" name="Rectangle: Rounded Corners 69">
              <a:extLst>
                <a:ext uri="{FF2B5EF4-FFF2-40B4-BE49-F238E27FC236}">
                  <a16:creationId xmlns:a16="http://schemas.microsoft.com/office/drawing/2014/main" id="{A766E0F9-11BE-45F1-95DC-94326ACB25FA}"/>
                </a:ext>
              </a:extLst>
            </p:cNvPr>
            <p:cNvSpPr/>
            <p:nvPr/>
          </p:nvSpPr>
          <p:spPr>
            <a:xfrm>
              <a:off x="8221648" y="4535404"/>
              <a:ext cx="2962580" cy="294198"/>
            </a:xfrm>
            <a:prstGeom prst="roundRect">
              <a:avLst/>
            </a:prstGeom>
            <a:solidFill>
              <a:srgbClr val="E21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Risk &amp; issue management</a:t>
              </a:r>
            </a:p>
          </p:txBody>
        </p:sp>
        <p:sp>
          <p:nvSpPr>
            <p:cNvPr id="71" name="Rectangle: Rounded Corners 70">
              <a:extLst>
                <a:ext uri="{FF2B5EF4-FFF2-40B4-BE49-F238E27FC236}">
                  <a16:creationId xmlns:a16="http://schemas.microsoft.com/office/drawing/2014/main" id="{F486B053-80B0-4F34-BA3B-C19050C47BA6}"/>
                </a:ext>
              </a:extLst>
            </p:cNvPr>
            <p:cNvSpPr/>
            <p:nvPr/>
          </p:nvSpPr>
          <p:spPr>
            <a:xfrm>
              <a:off x="8221648" y="4867275"/>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grpSp>
      <p:sp>
        <p:nvSpPr>
          <p:cNvPr id="74" name="TextBox 73">
            <a:extLst>
              <a:ext uri="{FF2B5EF4-FFF2-40B4-BE49-F238E27FC236}">
                <a16:creationId xmlns:a16="http://schemas.microsoft.com/office/drawing/2014/main" id="{D0EAA7C8-13F1-4232-BA55-E500943DB717}"/>
              </a:ext>
            </a:extLst>
          </p:cNvPr>
          <p:cNvSpPr txBox="1"/>
          <p:nvPr/>
        </p:nvSpPr>
        <p:spPr>
          <a:xfrm>
            <a:off x="9397497" y="6443110"/>
            <a:ext cx="2389393"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Business case sign off</a:t>
            </a:r>
          </a:p>
        </p:txBody>
      </p:sp>
    </p:spTree>
    <p:extLst>
      <p:ext uri="{BB962C8B-B14F-4D97-AF65-F5344CB8AC3E}">
        <p14:creationId xmlns:p14="http://schemas.microsoft.com/office/powerpoint/2010/main" val="18881302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3"/>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3.7037E-6 L 3.33333E-6 -0.55301 " pathEditMode="relative" rAng="0" ptsTypes="AA">
                                      <p:cBhvr>
                                        <p:cTn id="6" dur="2000" fill="hold"/>
                                        <p:tgtEl>
                                          <p:spTgt spid="2"/>
                                        </p:tgtEl>
                                        <p:attrNameLst>
                                          <p:attrName>ppt_x</p:attrName>
                                          <p:attrName>ppt_y</p:attrName>
                                        </p:attrNameLst>
                                      </p:cBhvr>
                                      <p:rCtr x="0" y="-2766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33333E-6 -0.55301 L 3.33333E-6 3.7037E-6 " pathEditMode="relative" rAng="0" ptsTypes="AA">
                                      <p:cBhvr>
                                        <p:cTn id="10" dur="2000" fill="hold"/>
                                        <p:tgtEl>
                                          <p:spTgt spid="2"/>
                                        </p:tgtEl>
                                        <p:attrNameLst>
                                          <p:attrName>ppt_x</p:attrName>
                                          <p:attrName>ppt_y</p:attrName>
                                        </p:attrNameLst>
                                      </p:cBhvr>
                                      <p:rCtr x="0" y="27639"/>
                                    </p:animMotion>
                                  </p:childTnLst>
                                </p:cTn>
                              </p:par>
                            </p:childTnLst>
                          </p:cTn>
                        </p:par>
                      </p:childTnLst>
                    </p:cTn>
                  </p:par>
                </p:childTnLst>
              </p:cTn>
              <p:nextCondLst>
                <p:cond evt="onClick" delay="0">
                  <p:tgtEl>
                    <p:spTgt spid="193"/>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43EAB924-8B10-46A0-A453-CEAE91E52C34}"/>
              </a:ext>
            </a:extLst>
          </p:cNvPr>
          <p:cNvSpPr/>
          <p:nvPr/>
        </p:nvSpPr>
        <p:spPr>
          <a:xfrm>
            <a:off x="5083628" y="5177558"/>
            <a:ext cx="6495630" cy="855176"/>
          </a:xfrm>
          <a:prstGeom prst="roundRect">
            <a:avLst>
              <a:gd name="adj" fmla="val 31085"/>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lIns="0" rIns="396000" rtlCol="0" anchor="ctr">
            <a:noAutofit/>
          </a:bodyPr>
          <a:lstStyle/>
          <a:p>
            <a:pPr lvl="2"/>
            <a:r>
              <a:rPr lang="en-GB" sz="1400" b="1" dirty="0">
                <a:solidFill>
                  <a:schemeClr val="tx2">
                    <a:lumMod val="75000"/>
                  </a:schemeClr>
                </a:solidFill>
                <a:latin typeface="Arial" panose="020B0604020202020204" pitchFamily="34" charset="0"/>
                <a:cs typeface="Arial" panose="020B0604020202020204" pitchFamily="34" charset="0"/>
              </a:rPr>
              <a:t>Helpful Tip </a:t>
            </a:r>
            <a:r>
              <a:rPr lang="en-GB" sz="1400" dirty="0">
                <a:solidFill>
                  <a:schemeClr val="tx2">
                    <a:lumMod val="75000"/>
                  </a:schemeClr>
                </a:solidFill>
                <a:latin typeface="Arial" panose="020B0604020202020204" pitchFamily="34" charset="0"/>
                <a:cs typeface="Arial" panose="020B0604020202020204" pitchFamily="34" charset="0"/>
              </a:rPr>
              <a:t>Remember the business case is ‘living document’ and should be </a:t>
            </a:r>
            <a:r>
              <a:rPr lang="en-GB" sz="1400" dirty="0">
                <a:solidFill>
                  <a:srgbClr val="485D6F"/>
                </a:solidFill>
                <a:latin typeface="Arial"/>
                <a:cs typeface="Arial"/>
              </a:rPr>
              <a:t>reviewed </a:t>
            </a:r>
            <a:r>
              <a:rPr lang="en-GB" sz="1200" b="1" dirty="0">
                <a:solidFill>
                  <a:schemeClr val="tx2">
                    <a:lumMod val="75000"/>
                  </a:schemeClr>
                </a:solidFill>
                <a:latin typeface="Arial" panose="020B0604020202020204" pitchFamily="34" charset="0"/>
                <a:cs typeface="Arial" panose="020B0604020202020204" pitchFamily="34" charset="0"/>
              </a:rPr>
              <a:t>throughout</a:t>
            </a:r>
            <a:r>
              <a:rPr lang="en-GB" sz="1400" dirty="0">
                <a:solidFill>
                  <a:srgbClr val="485D6F"/>
                </a:solidFill>
                <a:latin typeface="Arial"/>
                <a:cs typeface="Arial"/>
              </a:rPr>
              <a:t> the duration of the project to ensure that the project will still be viable and the benefit will be realised.</a:t>
            </a:r>
            <a:endParaRPr lang="en-GB" sz="1400" dirty="0">
              <a:solidFill>
                <a:schemeClr val="tx2">
                  <a:lumMod val="75000"/>
                </a:schemeClr>
              </a:solidFill>
              <a:latin typeface="Arial" panose="020B0604020202020204" pitchFamily="34" charset="0"/>
              <a:cs typeface="Arial" panose="020B0604020202020204" pitchFamily="34" charset="0"/>
            </a:endParaRPr>
          </a:p>
        </p:txBody>
      </p:sp>
      <p:grpSp>
        <p:nvGrpSpPr>
          <p:cNvPr id="11" name="Group 10"/>
          <p:cNvGrpSpPr/>
          <p:nvPr/>
        </p:nvGrpSpPr>
        <p:grpSpPr>
          <a:xfrm>
            <a:off x="7404345" y="1595797"/>
            <a:ext cx="4746785" cy="3251902"/>
            <a:chOff x="7404345" y="1595797"/>
            <a:chExt cx="4746785" cy="3251902"/>
          </a:xfrm>
        </p:grpSpPr>
        <p:pic>
          <p:nvPicPr>
            <p:cNvPr id="2050" name="Picture 2" descr="Save Time with a Housekeeper Duties Checklist | Polo &amp; Twe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4345" y="1595797"/>
              <a:ext cx="4746785" cy="32519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895601">
              <a:off x="8252547" y="2356453"/>
              <a:ext cx="2517764" cy="369332"/>
            </a:xfrm>
            <a:prstGeom prst="rect">
              <a:avLst/>
            </a:prstGeom>
            <a:noFill/>
            <a:scene3d>
              <a:camera prst="isometricTopUp"/>
              <a:lightRig rig="threePt" dir="t"/>
            </a:scene3d>
          </p:spPr>
          <p:txBody>
            <a:bodyPr wrap="square" rtlCol="0">
              <a:spAutoFit/>
            </a:bodyPr>
            <a:lstStyle/>
            <a:p>
              <a:r>
                <a:rPr lang="en-GB" dirty="0">
                  <a:latin typeface="Arial" panose="020B0604020202020204" pitchFamily="34" charset="0"/>
                </a:rPr>
                <a:t>Financially viable</a:t>
              </a:r>
            </a:p>
          </p:txBody>
        </p:sp>
        <p:sp>
          <p:nvSpPr>
            <p:cNvPr id="121" name="TextBox 120"/>
            <p:cNvSpPr txBox="1"/>
            <p:nvPr/>
          </p:nvSpPr>
          <p:spPr>
            <a:xfrm rot="895601">
              <a:off x="8548279" y="2748536"/>
              <a:ext cx="2517764" cy="369332"/>
            </a:xfrm>
            <a:prstGeom prst="rect">
              <a:avLst/>
            </a:prstGeom>
            <a:noFill/>
            <a:scene3d>
              <a:camera prst="isometricTopUp"/>
              <a:lightRig rig="threePt" dir="t"/>
            </a:scene3d>
          </p:spPr>
          <p:txBody>
            <a:bodyPr wrap="square" rtlCol="0">
              <a:spAutoFit/>
            </a:bodyPr>
            <a:lstStyle/>
            <a:p>
              <a:r>
                <a:rPr lang="en-GB" dirty="0">
                  <a:latin typeface="Arial" panose="020B0604020202020204" pitchFamily="34" charset="0"/>
                </a:rPr>
                <a:t>Deliverable</a:t>
              </a:r>
            </a:p>
          </p:txBody>
        </p:sp>
        <p:sp>
          <p:nvSpPr>
            <p:cNvPr id="122" name="TextBox 121"/>
            <p:cNvSpPr txBox="1"/>
            <p:nvPr/>
          </p:nvSpPr>
          <p:spPr>
            <a:xfrm rot="895601">
              <a:off x="8835192" y="3111002"/>
              <a:ext cx="2517764" cy="369332"/>
            </a:xfrm>
            <a:prstGeom prst="rect">
              <a:avLst/>
            </a:prstGeom>
            <a:noFill/>
            <a:scene3d>
              <a:camera prst="isometricTopUp"/>
              <a:lightRig rig="threePt" dir="t"/>
            </a:scene3d>
          </p:spPr>
          <p:txBody>
            <a:bodyPr wrap="square" rtlCol="0">
              <a:spAutoFit/>
            </a:bodyPr>
            <a:lstStyle/>
            <a:p>
              <a:r>
                <a:rPr lang="en-GB" dirty="0">
                  <a:latin typeface="Arial" panose="020B0604020202020204" pitchFamily="34" charset="0"/>
                </a:rPr>
                <a:t>Clinically endorsed</a:t>
              </a:r>
            </a:p>
          </p:txBody>
        </p:sp>
        <p:sp>
          <p:nvSpPr>
            <p:cNvPr id="123" name="TextBox 122"/>
            <p:cNvSpPr txBox="1"/>
            <p:nvPr/>
          </p:nvSpPr>
          <p:spPr>
            <a:xfrm rot="895601">
              <a:off x="9039958" y="3281126"/>
              <a:ext cx="2910256" cy="646331"/>
            </a:xfrm>
            <a:prstGeom prst="rect">
              <a:avLst/>
            </a:prstGeom>
            <a:noFill/>
            <a:scene3d>
              <a:camera prst="isometricTopUp"/>
              <a:lightRig rig="threePt" dir="t"/>
            </a:scene3d>
          </p:spPr>
          <p:txBody>
            <a:bodyPr wrap="square" rtlCol="0">
              <a:spAutoFit/>
            </a:bodyPr>
            <a:lstStyle/>
            <a:p>
              <a:r>
                <a:rPr lang="en-GB" dirty="0">
                  <a:latin typeface="Arial" panose="020B0604020202020204" pitchFamily="34" charset="0"/>
                </a:rPr>
                <a:t>Align to strategic objectives</a:t>
              </a:r>
            </a:p>
          </p:txBody>
        </p:sp>
      </p:grpSp>
      <p:sp>
        <p:nvSpPr>
          <p:cNvPr id="118" name="Rectangle 117">
            <a:extLst>
              <a:ext uri="{FF2B5EF4-FFF2-40B4-BE49-F238E27FC236}">
                <a16:creationId xmlns:a16="http://schemas.microsoft.com/office/drawing/2014/main" id="{18D4CD70-2E65-4FD4-A661-8F2BDDC9523B}"/>
              </a:ext>
            </a:extLst>
          </p:cNvPr>
          <p:cNvSpPr/>
          <p:nvPr/>
        </p:nvSpPr>
        <p:spPr>
          <a:xfrm>
            <a:off x="331200" y="1296000"/>
            <a:ext cx="7012809" cy="2554545"/>
          </a:xfrm>
          <a:prstGeom prst="rect">
            <a:avLst/>
          </a:prstGeom>
        </p:spPr>
        <p:txBody>
          <a:bodyPr wrap="square">
            <a:spAutoFit/>
          </a:bodyPr>
          <a:lstStyle/>
          <a:p>
            <a:pPr algn="just"/>
            <a:r>
              <a:rPr lang="en-GB" sz="1600" dirty="0">
                <a:solidFill>
                  <a:srgbClr val="485D6F"/>
                </a:solidFill>
                <a:latin typeface="Arial"/>
                <a:cs typeface="Arial"/>
              </a:rPr>
              <a:t>Business case </a:t>
            </a:r>
            <a:r>
              <a:rPr lang="en-GB" sz="1600" b="1" dirty="0">
                <a:solidFill>
                  <a:srgbClr val="485D6F"/>
                </a:solidFill>
                <a:latin typeface="Arial"/>
                <a:cs typeface="Arial"/>
              </a:rPr>
              <a:t>assurance</a:t>
            </a:r>
            <a:r>
              <a:rPr lang="en-GB" sz="1600" dirty="0">
                <a:solidFill>
                  <a:srgbClr val="485D6F"/>
                </a:solidFill>
                <a:latin typeface="Arial"/>
                <a:cs typeface="Arial"/>
              </a:rPr>
              <a:t> is a robust process to ensure that authorising the project will benefit the organisation and provides a </a:t>
            </a:r>
            <a:r>
              <a:rPr lang="en-GB" sz="1600" b="1" dirty="0">
                <a:solidFill>
                  <a:srgbClr val="485D6F"/>
                </a:solidFill>
                <a:latin typeface="Arial"/>
                <a:cs typeface="Arial"/>
              </a:rPr>
              <a:t>compelling reason </a:t>
            </a:r>
            <a:r>
              <a:rPr lang="en-GB" sz="1600" dirty="0">
                <a:solidFill>
                  <a:srgbClr val="485D6F"/>
                </a:solidFill>
                <a:latin typeface="Arial"/>
                <a:cs typeface="Arial"/>
              </a:rPr>
              <a:t>for the case for change.</a:t>
            </a:r>
          </a:p>
          <a:p>
            <a:pPr algn="just"/>
            <a:endParaRPr lang="en-GB" sz="1600" dirty="0">
              <a:solidFill>
                <a:srgbClr val="485D6F"/>
              </a:solidFill>
              <a:latin typeface="Arial"/>
              <a:cs typeface="Arial"/>
            </a:endParaRPr>
          </a:p>
          <a:p>
            <a:pPr algn="just"/>
            <a:r>
              <a:rPr lang="en-GB" sz="1600" dirty="0">
                <a:solidFill>
                  <a:srgbClr val="485D6F"/>
                </a:solidFill>
                <a:latin typeface="Arial"/>
                <a:cs typeface="Arial"/>
              </a:rPr>
              <a:t>In order for your project to be approved it is necessary for your sponsor to sign off the business case. </a:t>
            </a:r>
          </a:p>
          <a:p>
            <a:pPr algn="just"/>
            <a:endParaRPr lang="en-GB" sz="1600" dirty="0">
              <a:solidFill>
                <a:srgbClr val="485D6F"/>
              </a:solidFill>
              <a:latin typeface="Arial"/>
              <a:cs typeface="Arial"/>
            </a:endParaRPr>
          </a:p>
          <a:p>
            <a:r>
              <a:rPr lang="en-GB" sz="1600" dirty="0">
                <a:solidFill>
                  <a:srgbClr val="485D6F"/>
                </a:solidFill>
                <a:latin typeface="Arial"/>
                <a:cs typeface="Arial"/>
              </a:rPr>
              <a:t>To do this you need to give decision makers </a:t>
            </a:r>
            <a:r>
              <a:rPr lang="en-GB" sz="1600" b="1" dirty="0">
                <a:solidFill>
                  <a:srgbClr val="485D6F"/>
                </a:solidFill>
                <a:latin typeface="Arial"/>
                <a:cs typeface="Arial"/>
              </a:rPr>
              <a:t>confidence</a:t>
            </a:r>
            <a:r>
              <a:rPr lang="en-GB" sz="1600" dirty="0">
                <a:solidFill>
                  <a:srgbClr val="485D6F"/>
                </a:solidFill>
                <a:latin typeface="Arial"/>
                <a:cs typeface="Arial"/>
              </a:rPr>
              <a:t> in your project proposal and make a case that the project is viable.</a:t>
            </a:r>
          </a:p>
          <a:p>
            <a:pPr algn="just"/>
            <a:endParaRPr lang="en-GB" sz="1600" dirty="0">
              <a:solidFill>
                <a:srgbClr val="485D6F"/>
              </a:solidFill>
              <a:latin typeface="Arial"/>
              <a:cs typeface="Arial"/>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7" name="TextBox 56">
            <a:extLst>
              <a:ext uri="{FF2B5EF4-FFF2-40B4-BE49-F238E27FC236}">
                <a16:creationId xmlns:a16="http://schemas.microsoft.com/office/drawing/2014/main" id="{7AA36D25-09B8-4093-8B49-6E0C8B8ECD10}"/>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Business Case Sign Off</a:t>
            </a:r>
          </a:p>
        </p:txBody>
      </p:sp>
      <p:grpSp>
        <p:nvGrpSpPr>
          <p:cNvPr id="3" name="Group 2">
            <a:extLst>
              <a:ext uri="{FF2B5EF4-FFF2-40B4-BE49-F238E27FC236}">
                <a16:creationId xmlns:a16="http://schemas.microsoft.com/office/drawing/2014/main" id="{0EFAB02D-4C0A-4274-BE58-EF8B360ED1EB}"/>
              </a:ext>
            </a:extLst>
          </p:cNvPr>
          <p:cNvGrpSpPr/>
          <p:nvPr/>
        </p:nvGrpSpPr>
        <p:grpSpPr>
          <a:xfrm>
            <a:off x="6149336" y="7008284"/>
            <a:ext cx="2970135" cy="1966483"/>
            <a:chOff x="8231913" y="2122791"/>
            <a:chExt cx="2970135" cy="1966483"/>
          </a:xfrm>
        </p:grpSpPr>
        <p:sp>
          <p:nvSpPr>
            <p:cNvPr id="58" name="Rectangle: Rounded Corners 57">
              <a:extLst>
                <a:ext uri="{FF2B5EF4-FFF2-40B4-BE49-F238E27FC236}">
                  <a16:creationId xmlns:a16="http://schemas.microsoft.com/office/drawing/2014/main" id="{E515559B-241D-4E70-AA1E-9447ABB865EC}"/>
                </a:ext>
              </a:extLst>
            </p:cNvPr>
            <p:cNvSpPr/>
            <p:nvPr/>
          </p:nvSpPr>
          <p:spPr>
            <a:xfrm>
              <a:off x="8239468" y="3795076"/>
              <a:ext cx="2962580" cy="294198"/>
            </a:xfrm>
            <a:prstGeom prst="roundRect">
              <a:avLst/>
            </a:prstGeom>
            <a:solidFill>
              <a:srgbClr val="3D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Quality management &amp; assurance</a:t>
              </a:r>
            </a:p>
          </p:txBody>
        </p:sp>
        <p:sp>
          <p:nvSpPr>
            <p:cNvPr id="59" name="Rectangle: Rounded Corners 58">
              <a:extLst>
                <a:ext uri="{FF2B5EF4-FFF2-40B4-BE49-F238E27FC236}">
                  <a16:creationId xmlns:a16="http://schemas.microsoft.com/office/drawing/2014/main" id="{7C895979-2639-4592-8F29-F5F50EA055BE}"/>
                </a:ext>
              </a:extLst>
            </p:cNvPr>
            <p:cNvSpPr/>
            <p:nvPr/>
          </p:nvSpPr>
          <p:spPr>
            <a:xfrm>
              <a:off x="8236134" y="2122791"/>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61" name="Rectangle: Rounded Corners 60">
              <a:extLst>
                <a:ext uri="{FF2B5EF4-FFF2-40B4-BE49-F238E27FC236}">
                  <a16:creationId xmlns:a16="http://schemas.microsoft.com/office/drawing/2014/main" id="{68D7BCF4-44AF-4618-BE76-2138D2E70540}"/>
                </a:ext>
              </a:extLst>
            </p:cNvPr>
            <p:cNvSpPr/>
            <p:nvPr/>
          </p:nvSpPr>
          <p:spPr>
            <a:xfrm>
              <a:off x="8236134" y="2454662"/>
              <a:ext cx="2962580" cy="294198"/>
            </a:xfrm>
            <a:prstGeom prst="roundRect">
              <a:avLst/>
            </a:prstGeom>
            <a:solidFill>
              <a:srgbClr val="1DA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Professionalism</a:t>
              </a:r>
            </a:p>
          </p:txBody>
        </p:sp>
        <p:sp>
          <p:nvSpPr>
            <p:cNvPr id="62" name="Rectangle: Rounded Corners 61">
              <a:extLst>
                <a:ext uri="{FF2B5EF4-FFF2-40B4-BE49-F238E27FC236}">
                  <a16:creationId xmlns:a16="http://schemas.microsoft.com/office/drawing/2014/main" id="{4E931957-59B3-42B3-948B-C8C6D4347BC6}"/>
                </a:ext>
              </a:extLst>
            </p:cNvPr>
            <p:cNvSpPr/>
            <p:nvPr/>
          </p:nvSpPr>
          <p:spPr>
            <a:xfrm>
              <a:off x="8236134" y="2781347"/>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63" name="Rectangle: Rounded Corners 62">
              <a:extLst>
                <a:ext uri="{FF2B5EF4-FFF2-40B4-BE49-F238E27FC236}">
                  <a16:creationId xmlns:a16="http://schemas.microsoft.com/office/drawing/2014/main" id="{BE11060E-6412-4657-83DB-3235B95FCC98}"/>
                </a:ext>
              </a:extLst>
            </p:cNvPr>
            <p:cNvSpPr/>
            <p:nvPr/>
          </p:nvSpPr>
          <p:spPr>
            <a:xfrm>
              <a:off x="8231913" y="3108032"/>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64" name="Rectangle: Rounded Corners 63">
              <a:extLst>
                <a:ext uri="{FF2B5EF4-FFF2-40B4-BE49-F238E27FC236}">
                  <a16:creationId xmlns:a16="http://schemas.microsoft.com/office/drawing/2014/main" id="{14B995F1-161D-4714-82A9-FAC4AC722520}"/>
                </a:ext>
              </a:extLst>
            </p:cNvPr>
            <p:cNvSpPr/>
            <p:nvPr/>
          </p:nvSpPr>
          <p:spPr>
            <a:xfrm>
              <a:off x="8239468" y="3463205"/>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sp>
        <p:nvSpPr>
          <p:cNvPr id="65" name="TextBox 64">
            <a:extLst>
              <a:ext uri="{FF2B5EF4-FFF2-40B4-BE49-F238E27FC236}">
                <a16:creationId xmlns:a16="http://schemas.microsoft.com/office/drawing/2014/main" id="{26235F47-AD53-4E61-B78E-43EEF2FBFFB9}"/>
              </a:ext>
            </a:extLst>
          </p:cNvPr>
          <p:cNvSpPr txBox="1"/>
          <p:nvPr/>
        </p:nvSpPr>
        <p:spPr>
          <a:xfrm>
            <a:off x="942712" y="6428006"/>
            <a:ext cx="166468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Business Case</a:t>
            </a:r>
          </a:p>
        </p:txBody>
      </p:sp>
      <p:sp>
        <p:nvSpPr>
          <p:cNvPr id="66" name="TextBox 65">
            <a:extLst>
              <a:ext uri="{FF2B5EF4-FFF2-40B4-BE49-F238E27FC236}">
                <a16:creationId xmlns:a16="http://schemas.microsoft.com/office/drawing/2014/main" id="{55B04C59-C4EB-4026-9CF2-DDBBF6DAC02D}"/>
              </a:ext>
            </a:extLst>
          </p:cNvPr>
          <p:cNvSpPr txBox="1"/>
          <p:nvPr/>
        </p:nvSpPr>
        <p:spPr>
          <a:xfrm>
            <a:off x="9946636" y="6425580"/>
            <a:ext cx="152073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Procurement</a:t>
            </a:r>
          </a:p>
        </p:txBody>
      </p:sp>
      <p:pic>
        <p:nvPicPr>
          <p:cNvPr id="21" name="Picture 20">
            <a:extLst>
              <a:ext uri="{FF2B5EF4-FFF2-40B4-BE49-F238E27FC236}">
                <a16:creationId xmlns:a16="http://schemas.microsoft.com/office/drawing/2014/main" id="{8C51B24B-8660-4E4B-B65B-7907713995F5}"/>
              </a:ext>
            </a:extLst>
          </p:cNvPr>
          <p:cNvPicPr/>
          <p:nvPr/>
        </p:nvPicPr>
        <p:blipFill>
          <a:blip r:embed="rId4">
            <a:extLst>
              <a:ext uri="{28A0092B-C50C-407E-A947-70E740481C1C}">
                <a14:useLocalDpi xmlns:a14="http://schemas.microsoft.com/office/drawing/2010/main" val="0"/>
              </a:ext>
            </a:extLst>
          </a:blip>
          <a:srcRect/>
          <a:stretch/>
        </p:blipFill>
        <p:spPr>
          <a:xfrm>
            <a:off x="11146759" y="5076933"/>
            <a:ext cx="1045241" cy="1071704"/>
          </a:xfrm>
          <a:prstGeom prst="rect">
            <a:avLst/>
          </a:prstGeom>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2216496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2.22222E-6 L 0.00013 -0.40602 " pathEditMode="relative" rAng="0" ptsTypes="AA">
                                      <p:cBhvr>
                                        <p:cTn id="6" dur="2000" fill="hold"/>
                                        <p:tgtEl>
                                          <p:spTgt spid="3"/>
                                        </p:tgtEl>
                                        <p:attrNameLst>
                                          <p:attrName>ppt_x</p:attrName>
                                          <p:attrName>ppt_y</p:attrName>
                                        </p:attrNameLst>
                                      </p:cBhvr>
                                      <p:rCtr x="0" y="-2030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013 -0.40602 L 6.657E-17 7.40741E-7 " pathEditMode="relative" rAng="0" ptsTypes="AA">
                                      <p:cBhvr>
                                        <p:cTn id="10" dur="2000" fill="hold"/>
                                        <p:tgtEl>
                                          <p:spTgt spid="3"/>
                                        </p:tgtEl>
                                        <p:attrNameLst>
                                          <p:attrName>ppt_x</p:attrName>
                                          <p:attrName>ppt_y</p:attrName>
                                        </p:attrNameLst>
                                      </p:cBhvr>
                                      <p:rCtr x="-65" y="20301"/>
                                    </p:animMotion>
                                  </p:childTnLst>
                                </p:cTn>
                              </p:par>
                            </p:childTnLst>
                          </p:cTn>
                        </p:par>
                      </p:childTnLst>
                    </p:cTn>
                  </p:par>
                </p:childTnLst>
              </p:cTn>
              <p:nextCondLst>
                <p:cond evt="onClick" delay="0">
                  <p:tgtEl>
                    <p:spTgt spid="60"/>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a:extLst>
              <a:ext uri="{FF2B5EF4-FFF2-40B4-BE49-F238E27FC236}">
                <a16:creationId xmlns:a16="http://schemas.microsoft.com/office/drawing/2014/main" id="{334FDE99-27C2-421D-9020-49B419288DAF}"/>
              </a:ext>
            </a:extLst>
          </p:cNvPr>
          <p:cNvSpPr/>
          <p:nvPr/>
        </p:nvSpPr>
        <p:spPr>
          <a:xfrm>
            <a:off x="331199" y="1081914"/>
            <a:ext cx="7498349" cy="5679312"/>
          </a:xfrm>
          <a:prstGeom prst="rect">
            <a:avLst/>
          </a:prstGeom>
        </p:spPr>
        <p:txBody>
          <a:bodyPr wrap="square" anchor="t">
            <a:spAutoFit/>
          </a:bodyPr>
          <a:lstStyle/>
          <a:p>
            <a:pPr algn="just" fontAlgn="base">
              <a:lnSpc>
                <a:spcPct val="107000"/>
              </a:lnSpc>
              <a:spcAft>
                <a:spcPts val="800"/>
              </a:spcAft>
            </a:pPr>
            <a:r>
              <a:rPr lang="en-GB" sz="1600" dirty="0">
                <a:effectLst/>
                <a:latin typeface="Arial" panose="020B0604020202020204" pitchFamily="34" charset="0"/>
                <a:ea typeface="Calibri" panose="020F0502020204030204" pitchFamily="34" charset="0"/>
                <a:cs typeface="Arial" panose="020B0604020202020204" pitchFamily="34" charset="0"/>
              </a:rPr>
              <a:t>Procurement is a legal process for public sector organisations for finding and agreeing terms, and acquiring goods, services or works from an external source, often via tendering or a competitive bidding process.</a:t>
            </a:r>
          </a:p>
          <a:p>
            <a:pPr algn="just">
              <a:lnSpc>
                <a:spcPct val="107000"/>
              </a:lnSpc>
              <a:spcAft>
                <a:spcPts val="800"/>
              </a:spcAft>
              <a:tabLst>
                <a:tab pos="1760855" algn="l"/>
              </a:tabLst>
            </a:pPr>
            <a:r>
              <a:rPr lang="en-GB" sz="1600" dirty="0">
                <a:effectLst/>
                <a:latin typeface="Arial" panose="020B0604020202020204" pitchFamily="34" charset="0"/>
                <a:ea typeface="Calibri" panose="020F0502020204030204" pitchFamily="34" charset="0"/>
                <a:cs typeface="Arial" panose="020B0604020202020204" pitchFamily="34" charset="0"/>
              </a:rPr>
              <a:t>Successful procurement results in the awarding of a contract to the chosen supplier.</a:t>
            </a:r>
          </a:p>
          <a:p>
            <a:pPr algn="just">
              <a:lnSpc>
                <a:spcPct val="107000"/>
              </a:lnSpc>
              <a:spcAft>
                <a:spcPts val="800"/>
              </a:spcAft>
              <a:tabLst>
                <a:tab pos="1760855" algn="l"/>
              </a:tabLst>
            </a:pPr>
            <a:r>
              <a:rPr lang="en-GB" sz="1600" dirty="0">
                <a:effectLst/>
                <a:latin typeface="Arial" panose="020B0604020202020204" pitchFamily="34" charset="0"/>
                <a:ea typeface="Calibri" panose="020F0502020204030204" pitchFamily="34" charset="0"/>
                <a:cs typeface="Arial" panose="020B0604020202020204" pitchFamily="34" charset="0"/>
              </a:rPr>
              <a:t>The process for awarding a contract to a provider is dependent on the total contract value. </a:t>
            </a:r>
          </a:p>
          <a:p>
            <a:pPr algn="just">
              <a:lnSpc>
                <a:spcPct val="107000"/>
              </a:lnSpc>
              <a:spcAft>
                <a:spcPts val="800"/>
              </a:spcAft>
              <a:tabLst>
                <a:tab pos="1760855" algn="l"/>
              </a:tabLst>
            </a:pPr>
            <a:r>
              <a:rPr lang="en-GB" sz="1600" dirty="0">
                <a:effectLst/>
                <a:latin typeface="Arial" panose="020B0604020202020204" pitchFamily="34" charset="0"/>
                <a:ea typeface="Calibri" panose="020F0502020204030204" pitchFamily="34" charset="0"/>
                <a:cs typeface="Arial" panose="020B0604020202020204" pitchFamily="34" charset="0"/>
              </a:rPr>
              <a:t>Typically, if a service or product value is under £100,000, an award of contract can be made with the submission of three quotes or the completion of a waiver. This does vary from organisation to organisation, and it is always best to check with your procurement or finance teams to understand your value threshold and process. </a:t>
            </a:r>
          </a:p>
          <a:p>
            <a:pPr algn="just">
              <a:lnSpc>
                <a:spcPct val="107000"/>
              </a:lnSpc>
              <a:spcAft>
                <a:spcPts val="800"/>
              </a:spcAft>
              <a:tabLst>
                <a:tab pos="1760855" algn="l"/>
              </a:tabLst>
            </a:pPr>
            <a:r>
              <a:rPr lang="en-GB" sz="1600" dirty="0">
                <a:effectLst/>
                <a:latin typeface="Arial" panose="020B0604020202020204" pitchFamily="34" charset="0"/>
                <a:ea typeface="Calibri" panose="020F0502020204030204" pitchFamily="34" charset="0"/>
                <a:cs typeface="Arial" panose="020B0604020202020204" pitchFamily="34" charset="0"/>
              </a:rPr>
              <a:t>Any contracts of a value of £100,000 or more, generally need to go through a competitive tender process. </a:t>
            </a:r>
          </a:p>
          <a:p>
            <a:pPr algn="just">
              <a:lnSpc>
                <a:spcPct val="107000"/>
              </a:lnSpc>
              <a:spcAft>
                <a:spcPts val="800"/>
              </a:spcAft>
              <a:tabLst>
                <a:tab pos="1760855" algn="l"/>
              </a:tabLst>
            </a:pPr>
            <a:r>
              <a:rPr lang="en-GB" sz="1600" dirty="0">
                <a:effectLst/>
                <a:latin typeface="Arial" panose="020B0604020202020204" pitchFamily="34" charset="0"/>
                <a:ea typeface="Calibri" panose="020F0502020204030204" pitchFamily="34" charset="0"/>
                <a:cs typeface="Arial" panose="020B0604020202020204" pitchFamily="34" charset="0"/>
              </a:rPr>
              <a:t>Most organisations will have procurement teams to help you through this and provide advice and guidance, so we would recommend that you contact them before you start any procurement activities. </a:t>
            </a:r>
          </a:p>
          <a:p>
            <a:r>
              <a:rPr lang="en-GB" sz="1600" dirty="0">
                <a:solidFill>
                  <a:srgbClr val="485D6F"/>
                </a:solidFill>
                <a:latin typeface="Arial"/>
                <a:cs typeface="Arial"/>
              </a:rPr>
              <a:t> </a:t>
            </a:r>
            <a:br>
              <a:rPr lang="en-GB" sz="1600" dirty="0">
                <a:latin typeface="Arial" panose="020B0604020202020204" pitchFamily="34" charset="0"/>
                <a:cs typeface="Arial" panose="020B0604020202020204" pitchFamily="34" charset="0"/>
              </a:rPr>
            </a:br>
            <a:endParaRPr lang="en-GB" sz="1600" dirty="0">
              <a:solidFill>
                <a:srgbClr val="485D6F"/>
              </a:solidFill>
              <a:latin typeface="Arial" panose="020B0604020202020204" pitchFamily="34" charset="0"/>
              <a:cs typeface="Arial" panose="020B0604020202020204" pitchFamily="34" charset="0"/>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35" name="Rectangle 134">
            <a:extLst>
              <a:ext uri="{FF2B5EF4-FFF2-40B4-BE49-F238E27FC236}">
                <a16:creationId xmlns:a16="http://schemas.microsoft.com/office/drawing/2014/main" id="{C1E9F017-0B32-4E3B-82F7-986E724404F5}"/>
              </a:ext>
            </a:extLst>
          </p:cNvPr>
          <p:cNvSpPr/>
          <p:nvPr/>
        </p:nvSpPr>
        <p:spPr>
          <a:xfrm>
            <a:off x="807938" y="4279031"/>
            <a:ext cx="586909" cy="267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53" name="TextBox 52">
            <a:extLst>
              <a:ext uri="{FF2B5EF4-FFF2-40B4-BE49-F238E27FC236}">
                <a16:creationId xmlns:a16="http://schemas.microsoft.com/office/drawing/2014/main" id="{FEAC7BA5-50F7-4374-AD24-3301B50CD627}"/>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Procurement</a:t>
            </a:r>
          </a:p>
        </p:txBody>
      </p:sp>
      <p:grpSp>
        <p:nvGrpSpPr>
          <p:cNvPr id="2" name="Group 1">
            <a:extLst>
              <a:ext uri="{FF2B5EF4-FFF2-40B4-BE49-F238E27FC236}">
                <a16:creationId xmlns:a16="http://schemas.microsoft.com/office/drawing/2014/main" id="{1B25EA29-AD24-43CC-B2F4-F50AF667CB0F}"/>
              </a:ext>
            </a:extLst>
          </p:cNvPr>
          <p:cNvGrpSpPr/>
          <p:nvPr/>
        </p:nvGrpSpPr>
        <p:grpSpPr>
          <a:xfrm>
            <a:off x="6153114" y="7289119"/>
            <a:ext cx="2962580" cy="1345479"/>
            <a:chOff x="8221648" y="2214847"/>
            <a:chExt cx="2962580" cy="1345479"/>
          </a:xfrm>
        </p:grpSpPr>
        <p:sp>
          <p:nvSpPr>
            <p:cNvPr id="59" name="Rectangle: Rounded Corners 58">
              <a:extLst>
                <a:ext uri="{FF2B5EF4-FFF2-40B4-BE49-F238E27FC236}">
                  <a16:creationId xmlns:a16="http://schemas.microsoft.com/office/drawing/2014/main" id="{A952C928-A10F-463E-8829-B29D6C85A4CE}"/>
                </a:ext>
              </a:extLst>
            </p:cNvPr>
            <p:cNvSpPr/>
            <p:nvPr/>
          </p:nvSpPr>
          <p:spPr>
            <a:xfrm>
              <a:off x="8221648" y="2214847"/>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61" name="Rectangle: Rounded Corners 60">
              <a:extLst>
                <a:ext uri="{FF2B5EF4-FFF2-40B4-BE49-F238E27FC236}">
                  <a16:creationId xmlns:a16="http://schemas.microsoft.com/office/drawing/2014/main" id="{F6AE8DF7-3F02-42B3-B77E-A555500B47E8}"/>
                </a:ext>
              </a:extLst>
            </p:cNvPr>
            <p:cNvSpPr/>
            <p:nvPr/>
          </p:nvSpPr>
          <p:spPr>
            <a:xfrm>
              <a:off x="8221648" y="2566281"/>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62" name="Rectangle: Rounded Corners 61">
              <a:extLst>
                <a:ext uri="{FF2B5EF4-FFF2-40B4-BE49-F238E27FC236}">
                  <a16:creationId xmlns:a16="http://schemas.microsoft.com/office/drawing/2014/main" id="{44558853-3E76-44C6-B43D-48DCEF667E3F}"/>
                </a:ext>
              </a:extLst>
            </p:cNvPr>
            <p:cNvSpPr/>
            <p:nvPr/>
          </p:nvSpPr>
          <p:spPr>
            <a:xfrm>
              <a:off x="8221648" y="2917715"/>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63" name="Rectangle: Rounded Corners 62">
              <a:extLst>
                <a:ext uri="{FF2B5EF4-FFF2-40B4-BE49-F238E27FC236}">
                  <a16:creationId xmlns:a16="http://schemas.microsoft.com/office/drawing/2014/main" id="{54D4521A-9389-4B52-97FE-DC1A3B348012}"/>
                </a:ext>
              </a:extLst>
            </p:cNvPr>
            <p:cNvSpPr/>
            <p:nvPr/>
          </p:nvSpPr>
          <p:spPr>
            <a:xfrm>
              <a:off x="8221648" y="3266128"/>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grpSp>
      <p:sp>
        <p:nvSpPr>
          <p:cNvPr id="64" name="TextBox 63">
            <a:extLst>
              <a:ext uri="{FF2B5EF4-FFF2-40B4-BE49-F238E27FC236}">
                <a16:creationId xmlns:a16="http://schemas.microsoft.com/office/drawing/2014/main" id="{1C556AC8-651A-4D2C-87B6-FEEB745CA4B4}"/>
              </a:ext>
            </a:extLst>
          </p:cNvPr>
          <p:cNvSpPr txBox="1"/>
          <p:nvPr/>
        </p:nvSpPr>
        <p:spPr>
          <a:xfrm>
            <a:off x="526064" y="6448731"/>
            <a:ext cx="2262403"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Business case sign off</a:t>
            </a:r>
          </a:p>
        </p:txBody>
      </p:sp>
      <p:sp>
        <p:nvSpPr>
          <p:cNvPr id="65" name="TextBox 64">
            <a:extLst>
              <a:ext uri="{FF2B5EF4-FFF2-40B4-BE49-F238E27FC236}">
                <a16:creationId xmlns:a16="http://schemas.microsoft.com/office/drawing/2014/main" id="{5772CCC4-6305-4F33-A7C1-A40A9674729D}"/>
              </a:ext>
            </a:extLst>
          </p:cNvPr>
          <p:cNvSpPr txBox="1"/>
          <p:nvPr/>
        </p:nvSpPr>
        <p:spPr>
          <a:xfrm>
            <a:off x="9425987" y="6437155"/>
            <a:ext cx="2160271" cy="350129"/>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Procurement process</a:t>
            </a:r>
          </a:p>
        </p:txBody>
      </p:sp>
      <p:sp>
        <p:nvSpPr>
          <p:cNvPr id="5" name="TextBox 4">
            <a:extLst>
              <a:ext uri="{FF2B5EF4-FFF2-40B4-BE49-F238E27FC236}">
                <a16:creationId xmlns:a16="http://schemas.microsoft.com/office/drawing/2014/main" id="{B9E2481D-39D9-588E-2801-85770E461043}"/>
              </a:ext>
            </a:extLst>
          </p:cNvPr>
          <p:cNvSpPr txBox="1"/>
          <p:nvPr/>
        </p:nvSpPr>
        <p:spPr>
          <a:xfrm>
            <a:off x="8308871" y="1081914"/>
            <a:ext cx="2962579" cy="1200329"/>
          </a:xfrm>
          <a:prstGeom prst="rect">
            <a:avLst/>
          </a:prstGeom>
          <a:noFill/>
          <a:ln>
            <a:solidFill>
              <a:schemeClr val="tx1"/>
            </a:solidFill>
          </a:ln>
        </p:spPr>
        <p:txBody>
          <a:bodyPr wrap="square">
            <a:spAutoFit/>
          </a:bodyPr>
          <a:lstStyle/>
          <a:p>
            <a:r>
              <a:rPr lang="en-GB" sz="1200" dirty="0">
                <a:effectLst/>
                <a:latin typeface="Arial" panose="020B0604020202020204" pitchFamily="34" charset="0"/>
                <a:ea typeface="Calibri" panose="020F0502020204030204" pitchFamily="34" charset="0"/>
              </a:rPr>
              <a:t>An outline process for procurement is shown below, although there are a number of steps within each stage that need to be completed and it can become quite complex, especially in larger projects</a:t>
            </a:r>
            <a:endParaRPr lang="en-GB" dirty="0"/>
          </a:p>
        </p:txBody>
      </p:sp>
      <p:pic>
        <p:nvPicPr>
          <p:cNvPr id="6" name="Picture 5" descr="A close up of a sign&#10;&#10;Description automatically generated">
            <a:extLst>
              <a:ext uri="{FF2B5EF4-FFF2-40B4-BE49-F238E27FC236}">
                <a16:creationId xmlns:a16="http://schemas.microsoft.com/office/drawing/2014/main" id="{F59AF31E-B744-EEA0-E87B-AB8DCC3ED08F}"/>
              </a:ext>
            </a:extLst>
          </p:cNvPr>
          <p:cNvPicPr>
            <a:picLocks noChangeAspect="1"/>
          </p:cNvPicPr>
          <p:nvPr/>
        </p:nvPicPr>
        <p:blipFill rotWithShape="1">
          <a:blip r:embed="rId3">
            <a:extLst>
              <a:ext uri="{28A0092B-C50C-407E-A947-70E740481C1C}">
                <a14:useLocalDpi xmlns:a14="http://schemas.microsoft.com/office/drawing/2010/main" val="0"/>
              </a:ext>
            </a:extLst>
          </a:blip>
          <a:srcRect l="31510" r="33130"/>
          <a:stretch/>
        </p:blipFill>
        <p:spPr>
          <a:xfrm>
            <a:off x="8898839" y="2336458"/>
            <a:ext cx="1602105" cy="3545840"/>
          </a:xfrm>
          <a:prstGeom prst="rect">
            <a:avLst/>
          </a:prstGeom>
        </p:spPr>
      </p:pic>
    </p:spTree>
    <p:extLst>
      <p:ext uri="{BB962C8B-B14F-4D97-AF65-F5344CB8AC3E}">
        <p14:creationId xmlns:p14="http://schemas.microsoft.com/office/powerpoint/2010/main" val="28149737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3.7037E-7 L 0.00013 -0.36319 " pathEditMode="relative" rAng="0" ptsTypes="AA">
                                      <p:cBhvr>
                                        <p:cTn id="6" dur="2000" fill="hold"/>
                                        <p:tgtEl>
                                          <p:spTgt spid="2"/>
                                        </p:tgtEl>
                                        <p:attrNameLst>
                                          <p:attrName>ppt_x</p:attrName>
                                          <p:attrName>ppt_y</p:attrName>
                                        </p:attrNameLst>
                                      </p:cBhvr>
                                      <p:rCtr x="0" y="-1817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013 -0.36319 L 3.95833E-6 -4.44444E-6 " pathEditMode="relative" rAng="0" ptsTypes="AA">
                                      <p:cBhvr>
                                        <p:cTn id="10" dur="2000" fill="hold"/>
                                        <p:tgtEl>
                                          <p:spTgt spid="2"/>
                                        </p:tgtEl>
                                        <p:attrNameLst>
                                          <p:attrName>ppt_x</p:attrName>
                                          <p:attrName>ppt_y</p:attrName>
                                        </p:attrNameLst>
                                      </p:cBhvr>
                                      <p:rCtr x="117" y="17963"/>
                                    </p:animMotion>
                                  </p:childTnLst>
                                </p:cTn>
                              </p:par>
                            </p:childTnLst>
                          </p:cTn>
                        </p:par>
                      </p:childTnLst>
                    </p:cTn>
                  </p:par>
                </p:childTnLst>
              </p:cTn>
              <p:nextCondLst>
                <p:cond evt="onClick" delay="0">
                  <p:tgtEl>
                    <p:spTgt spid="6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00B8DED-3483-4348-A663-854C19F35D01}"/>
              </a:ext>
            </a:extLst>
          </p:cNvPr>
          <p:cNvGrpSpPr/>
          <p:nvPr/>
        </p:nvGrpSpPr>
        <p:grpSpPr>
          <a:xfrm>
            <a:off x="409730" y="3180085"/>
            <a:ext cx="5754419" cy="760743"/>
            <a:chOff x="354559" y="3079597"/>
            <a:chExt cx="5754419" cy="760743"/>
          </a:xfrm>
        </p:grpSpPr>
        <p:sp>
          <p:nvSpPr>
            <p:cNvPr id="13" name="Rectangle: Rounded Corners 12">
              <a:extLst>
                <a:ext uri="{FF2B5EF4-FFF2-40B4-BE49-F238E27FC236}">
                  <a16:creationId xmlns:a16="http://schemas.microsoft.com/office/drawing/2014/main" id="{E1A49395-235B-4034-9B46-1F72447C7A98}"/>
                </a:ext>
              </a:extLst>
            </p:cNvPr>
            <p:cNvSpPr/>
            <p:nvPr/>
          </p:nvSpPr>
          <p:spPr>
            <a:xfrm>
              <a:off x="354559" y="3079597"/>
              <a:ext cx="5741441" cy="760743"/>
            </a:xfrm>
            <a:prstGeom prst="roundRect">
              <a:avLst/>
            </a:prstGeom>
            <a:solidFill>
              <a:schemeClr val="bg1"/>
            </a:solidFill>
            <a:ln w="28575">
              <a:solidFill>
                <a:srgbClr val="485E6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4" name="TextBox 13">
              <a:extLst>
                <a:ext uri="{FF2B5EF4-FFF2-40B4-BE49-F238E27FC236}">
                  <a16:creationId xmlns:a16="http://schemas.microsoft.com/office/drawing/2014/main" id="{C062B7B2-397C-48FF-9AD2-80918C561D5A}"/>
                </a:ext>
              </a:extLst>
            </p:cNvPr>
            <p:cNvSpPr txBox="1"/>
            <p:nvPr/>
          </p:nvSpPr>
          <p:spPr>
            <a:xfrm>
              <a:off x="3234304" y="3125743"/>
              <a:ext cx="2874674" cy="646331"/>
            </a:xfrm>
            <a:prstGeom prst="rect">
              <a:avLst/>
            </a:prstGeom>
            <a:noFill/>
          </p:spPr>
          <p:txBody>
            <a:bodyPr wrap="square" rtlCol="0">
              <a:spAutoFit/>
            </a:bodyPr>
            <a:lstStyle/>
            <a:p>
              <a:r>
                <a:rPr lang="en-GB" sz="1200" dirty="0">
                  <a:solidFill>
                    <a:srgbClr val="485E6D"/>
                  </a:solidFill>
                  <a:latin typeface="Arial" panose="020B0604020202020204" pitchFamily="34" charset="0"/>
                  <a:cs typeface="Arial" panose="020B0604020202020204" pitchFamily="34" charset="0"/>
                </a:rPr>
                <a:t>To navigate between pages, use the arrow buttons at the bottom of each page</a:t>
              </a:r>
            </a:p>
          </p:txBody>
        </p:sp>
        <p:grpSp>
          <p:nvGrpSpPr>
            <p:cNvPr id="5" name="Group 4">
              <a:extLst>
                <a:ext uri="{FF2B5EF4-FFF2-40B4-BE49-F238E27FC236}">
                  <a16:creationId xmlns:a16="http://schemas.microsoft.com/office/drawing/2014/main" id="{061494C8-38C9-4B41-95AF-B4DBADEE1F59}"/>
                </a:ext>
              </a:extLst>
            </p:cNvPr>
            <p:cNvGrpSpPr/>
            <p:nvPr/>
          </p:nvGrpSpPr>
          <p:grpSpPr>
            <a:xfrm>
              <a:off x="427359" y="3264577"/>
              <a:ext cx="2596946" cy="366692"/>
              <a:chOff x="3761580" y="3250549"/>
              <a:chExt cx="2512774" cy="376200"/>
            </a:xfrm>
          </p:grpSpPr>
          <p:sp>
            <p:nvSpPr>
              <p:cNvPr id="15" name="Action Button: Go Forward or Next 14">
                <a:extLst>
                  <a:ext uri="{FF2B5EF4-FFF2-40B4-BE49-F238E27FC236}">
                    <a16:creationId xmlns:a16="http://schemas.microsoft.com/office/drawing/2014/main" id="{4F9E38D1-19AE-49A9-BC27-04117812C26C}"/>
                  </a:ext>
                </a:extLst>
              </p:cNvPr>
              <p:cNvSpPr/>
              <p:nvPr/>
            </p:nvSpPr>
            <p:spPr>
              <a:xfrm>
                <a:off x="5898154" y="3250549"/>
                <a:ext cx="376200" cy="376200"/>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Rectangle 15">
                <a:extLst>
                  <a:ext uri="{FF2B5EF4-FFF2-40B4-BE49-F238E27FC236}">
                    <a16:creationId xmlns:a16="http://schemas.microsoft.com/office/drawing/2014/main" id="{DCB1DE22-AF61-4016-8BCE-B80DF4193C35}"/>
                  </a:ext>
                </a:extLst>
              </p:cNvPr>
              <p:cNvSpPr/>
              <p:nvPr/>
            </p:nvSpPr>
            <p:spPr>
              <a:xfrm>
                <a:off x="3761580" y="3250549"/>
                <a:ext cx="2136574"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prstClr val="white"/>
                    </a:solidFill>
                    <a:latin typeface="Arial" panose="020B0604020202020204" pitchFamily="34" charset="0"/>
                    <a:cs typeface="Arial" panose="020B0604020202020204" pitchFamily="34" charset="0"/>
                  </a:rPr>
                  <a:t>Tools and templates</a:t>
                </a: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6" name="Group 5">
            <a:extLst>
              <a:ext uri="{FF2B5EF4-FFF2-40B4-BE49-F238E27FC236}">
                <a16:creationId xmlns:a16="http://schemas.microsoft.com/office/drawing/2014/main" id="{D4054F8A-A469-4177-9CB7-484D432D527D}"/>
              </a:ext>
            </a:extLst>
          </p:cNvPr>
          <p:cNvGrpSpPr/>
          <p:nvPr/>
        </p:nvGrpSpPr>
        <p:grpSpPr>
          <a:xfrm>
            <a:off x="412761" y="1283306"/>
            <a:ext cx="9441700" cy="760743"/>
            <a:chOff x="354785" y="4046879"/>
            <a:chExt cx="9441700" cy="760743"/>
          </a:xfrm>
        </p:grpSpPr>
        <p:sp>
          <p:nvSpPr>
            <p:cNvPr id="12" name="Rectangle: Rounded Corners 11">
              <a:extLst>
                <a:ext uri="{FF2B5EF4-FFF2-40B4-BE49-F238E27FC236}">
                  <a16:creationId xmlns:a16="http://schemas.microsoft.com/office/drawing/2014/main" id="{AD732529-6BF3-40AC-9002-24732FDA351A}"/>
                </a:ext>
              </a:extLst>
            </p:cNvPr>
            <p:cNvSpPr/>
            <p:nvPr/>
          </p:nvSpPr>
          <p:spPr>
            <a:xfrm>
              <a:off x="354785" y="4046879"/>
              <a:ext cx="9266887" cy="760743"/>
            </a:xfrm>
            <a:prstGeom prst="roundRect">
              <a:avLst/>
            </a:prstGeom>
            <a:solidFill>
              <a:schemeClr val="bg1"/>
            </a:solidFill>
            <a:ln w="28575">
              <a:solidFill>
                <a:srgbClr val="485E6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0" name="TextBox 19">
              <a:extLst>
                <a:ext uri="{FF2B5EF4-FFF2-40B4-BE49-F238E27FC236}">
                  <a16:creationId xmlns:a16="http://schemas.microsoft.com/office/drawing/2014/main" id="{C953CD66-BAAB-4C53-99B5-9086AEB4EE7F}"/>
                </a:ext>
              </a:extLst>
            </p:cNvPr>
            <p:cNvSpPr txBox="1"/>
            <p:nvPr/>
          </p:nvSpPr>
          <p:spPr>
            <a:xfrm>
              <a:off x="6381561" y="4086306"/>
              <a:ext cx="3414924" cy="646331"/>
            </a:xfrm>
            <a:prstGeom prst="rect">
              <a:avLst/>
            </a:prstGeom>
            <a:noFill/>
          </p:spPr>
          <p:txBody>
            <a:bodyPr wrap="square" rtlCol="0">
              <a:spAutoFit/>
            </a:bodyPr>
            <a:lstStyle/>
            <a:p>
              <a:r>
                <a:rPr lang="en-GB" sz="1200" dirty="0">
                  <a:solidFill>
                    <a:srgbClr val="485E6D"/>
                  </a:solidFill>
                  <a:latin typeface="Arial" panose="020B0604020202020204" pitchFamily="34" charset="0"/>
                  <a:cs typeface="Arial" panose="020B0604020202020204" pitchFamily="34" charset="0"/>
                </a:rPr>
                <a:t>You can navigate quickly to the project stage you’d like to view by clicking the stage on the top banner.</a:t>
              </a:r>
            </a:p>
          </p:txBody>
        </p:sp>
        <p:pic>
          <p:nvPicPr>
            <p:cNvPr id="4" name="Picture 3">
              <a:extLst>
                <a:ext uri="{FF2B5EF4-FFF2-40B4-BE49-F238E27FC236}">
                  <a16:creationId xmlns:a16="http://schemas.microsoft.com/office/drawing/2014/main" id="{F8596EA2-A2F6-4D2D-A076-016E88C60B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7359" y="4238011"/>
              <a:ext cx="5881628" cy="342921"/>
            </a:xfrm>
            <a:prstGeom prst="rect">
              <a:avLst/>
            </a:prstGeom>
          </p:spPr>
        </p:pic>
      </p:grpSp>
      <p:grpSp>
        <p:nvGrpSpPr>
          <p:cNvPr id="33" name="Group 32">
            <a:extLst>
              <a:ext uri="{FF2B5EF4-FFF2-40B4-BE49-F238E27FC236}">
                <a16:creationId xmlns:a16="http://schemas.microsoft.com/office/drawing/2014/main" id="{940677F0-4590-491A-85B9-5327B9992EF8}"/>
              </a:ext>
            </a:extLst>
          </p:cNvPr>
          <p:cNvGrpSpPr/>
          <p:nvPr/>
        </p:nvGrpSpPr>
        <p:grpSpPr>
          <a:xfrm>
            <a:off x="412761" y="2226857"/>
            <a:ext cx="3799701" cy="760743"/>
            <a:chOff x="412761" y="2427510"/>
            <a:chExt cx="3799701" cy="760743"/>
          </a:xfrm>
        </p:grpSpPr>
        <p:grpSp>
          <p:nvGrpSpPr>
            <p:cNvPr id="34" name="Group 33">
              <a:extLst>
                <a:ext uri="{FF2B5EF4-FFF2-40B4-BE49-F238E27FC236}">
                  <a16:creationId xmlns:a16="http://schemas.microsoft.com/office/drawing/2014/main" id="{74B91081-000E-4FA3-87A0-F933E58DF039}"/>
                </a:ext>
              </a:extLst>
            </p:cNvPr>
            <p:cNvGrpSpPr/>
            <p:nvPr/>
          </p:nvGrpSpPr>
          <p:grpSpPr>
            <a:xfrm>
              <a:off x="412761" y="2427510"/>
              <a:ext cx="3799701" cy="760743"/>
              <a:chOff x="354559" y="3079597"/>
              <a:chExt cx="3799701" cy="760743"/>
            </a:xfrm>
          </p:grpSpPr>
          <p:sp>
            <p:nvSpPr>
              <p:cNvPr id="35" name="Rectangle: Rounded Corners 34">
                <a:extLst>
                  <a:ext uri="{FF2B5EF4-FFF2-40B4-BE49-F238E27FC236}">
                    <a16:creationId xmlns:a16="http://schemas.microsoft.com/office/drawing/2014/main" id="{3B817C30-69D5-4BAB-BA88-D4065C5889B3}"/>
                  </a:ext>
                </a:extLst>
              </p:cNvPr>
              <p:cNvSpPr/>
              <p:nvPr/>
            </p:nvSpPr>
            <p:spPr>
              <a:xfrm>
                <a:off x="354559" y="3079597"/>
                <a:ext cx="3594915" cy="760743"/>
              </a:xfrm>
              <a:prstGeom prst="roundRect">
                <a:avLst/>
              </a:prstGeom>
              <a:solidFill>
                <a:schemeClr val="bg1"/>
              </a:solidFill>
              <a:ln w="28575">
                <a:solidFill>
                  <a:srgbClr val="485E6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36" name="TextBox 35">
                <a:extLst>
                  <a:ext uri="{FF2B5EF4-FFF2-40B4-BE49-F238E27FC236}">
                    <a16:creationId xmlns:a16="http://schemas.microsoft.com/office/drawing/2014/main" id="{581A4B2C-C565-43F1-B23B-24E925E027FC}"/>
                  </a:ext>
                </a:extLst>
              </p:cNvPr>
              <p:cNvSpPr txBox="1"/>
              <p:nvPr/>
            </p:nvSpPr>
            <p:spPr>
              <a:xfrm>
                <a:off x="1279586" y="3230949"/>
                <a:ext cx="2874674" cy="461665"/>
              </a:xfrm>
              <a:prstGeom prst="rect">
                <a:avLst/>
              </a:prstGeom>
              <a:noFill/>
            </p:spPr>
            <p:txBody>
              <a:bodyPr wrap="square" rtlCol="0">
                <a:spAutoFit/>
              </a:bodyPr>
              <a:lstStyle/>
              <a:p>
                <a:r>
                  <a:rPr lang="en-GB" sz="1200" dirty="0">
                    <a:solidFill>
                      <a:srgbClr val="485E6D"/>
                    </a:solidFill>
                    <a:latin typeface="Arial" panose="020B0604020202020204" pitchFamily="34" charset="0"/>
                    <a:cs typeface="Arial" panose="020B0604020202020204" pitchFamily="34" charset="0"/>
                  </a:rPr>
                  <a:t>The home button returns you to the main menu on page 2 of this guide.</a:t>
                </a:r>
              </a:p>
            </p:txBody>
          </p:sp>
        </p:grpSp>
        <p:pic>
          <p:nvPicPr>
            <p:cNvPr id="32" name="Picture 31">
              <a:extLst>
                <a:ext uri="{FF2B5EF4-FFF2-40B4-BE49-F238E27FC236}">
                  <a16:creationId xmlns:a16="http://schemas.microsoft.com/office/drawing/2014/main" id="{220A2C6F-2585-4210-B607-CDC9DD69F1AE}"/>
                </a:ext>
              </a:extLst>
            </p:cNvPr>
            <p:cNvPicPr>
              <a:picLocks noChangeAspect="1"/>
            </p:cNvPicPr>
            <p:nvPr/>
          </p:nvPicPr>
          <p:blipFill>
            <a:blip r:embed="rId3"/>
            <a:stretch>
              <a:fillRect/>
            </a:stretch>
          </p:blipFill>
          <p:spPr>
            <a:xfrm>
              <a:off x="546662" y="2570431"/>
              <a:ext cx="657225" cy="447675"/>
            </a:xfrm>
            <a:prstGeom prst="rect">
              <a:avLst/>
            </a:prstGeom>
          </p:spPr>
        </p:pic>
      </p:grpSp>
      <p:grpSp>
        <p:nvGrpSpPr>
          <p:cNvPr id="45" name="Group 44">
            <a:extLst>
              <a:ext uri="{FF2B5EF4-FFF2-40B4-BE49-F238E27FC236}">
                <a16:creationId xmlns:a16="http://schemas.microsoft.com/office/drawing/2014/main" id="{C032390D-A360-4E00-8EF0-8D28257EF52E}"/>
              </a:ext>
            </a:extLst>
          </p:cNvPr>
          <p:cNvGrpSpPr/>
          <p:nvPr/>
        </p:nvGrpSpPr>
        <p:grpSpPr>
          <a:xfrm>
            <a:off x="409730" y="4133313"/>
            <a:ext cx="7038917" cy="943551"/>
            <a:chOff x="412761" y="1283306"/>
            <a:chExt cx="7038917" cy="1023166"/>
          </a:xfrm>
        </p:grpSpPr>
        <p:grpSp>
          <p:nvGrpSpPr>
            <p:cNvPr id="46" name="Group 45">
              <a:extLst>
                <a:ext uri="{FF2B5EF4-FFF2-40B4-BE49-F238E27FC236}">
                  <a16:creationId xmlns:a16="http://schemas.microsoft.com/office/drawing/2014/main" id="{9139E9D8-280B-4E60-A5BD-F561E47694FF}"/>
                </a:ext>
              </a:extLst>
            </p:cNvPr>
            <p:cNvGrpSpPr/>
            <p:nvPr/>
          </p:nvGrpSpPr>
          <p:grpSpPr>
            <a:xfrm>
              <a:off x="412761" y="1283306"/>
              <a:ext cx="7038917" cy="1023166"/>
              <a:chOff x="354785" y="4046879"/>
              <a:chExt cx="7038917" cy="1023166"/>
            </a:xfrm>
          </p:grpSpPr>
          <p:sp>
            <p:nvSpPr>
              <p:cNvPr id="48" name="Rectangle: Rounded Corners 47">
                <a:extLst>
                  <a:ext uri="{FF2B5EF4-FFF2-40B4-BE49-F238E27FC236}">
                    <a16:creationId xmlns:a16="http://schemas.microsoft.com/office/drawing/2014/main" id="{242B55AB-E428-4FC2-B79A-3EB913DEDEBF}"/>
                  </a:ext>
                </a:extLst>
              </p:cNvPr>
              <p:cNvSpPr/>
              <p:nvPr/>
            </p:nvSpPr>
            <p:spPr>
              <a:xfrm>
                <a:off x="354785" y="4046879"/>
                <a:ext cx="7038917" cy="1023166"/>
              </a:xfrm>
              <a:prstGeom prst="roundRect">
                <a:avLst/>
              </a:prstGeom>
              <a:solidFill>
                <a:schemeClr val="bg1"/>
              </a:solidFill>
              <a:ln w="28575">
                <a:solidFill>
                  <a:srgbClr val="02A2A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49" name="TextBox 48">
                <a:extLst>
                  <a:ext uri="{FF2B5EF4-FFF2-40B4-BE49-F238E27FC236}">
                    <a16:creationId xmlns:a16="http://schemas.microsoft.com/office/drawing/2014/main" id="{0785B5A5-8704-40D4-9C76-7703A193BAD9}"/>
                  </a:ext>
                </a:extLst>
              </p:cNvPr>
              <p:cNvSpPr txBox="1"/>
              <p:nvPr/>
            </p:nvSpPr>
            <p:spPr>
              <a:xfrm>
                <a:off x="2849429" y="4104084"/>
                <a:ext cx="4325907" cy="901115"/>
              </a:xfrm>
              <a:prstGeom prst="rect">
                <a:avLst/>
              </a:prstGeom>
              <a:noFill/>
            </p:spPr>
            <p:txBody>
              <a:bodyPr wrap="square" rtlCol="0">
                <a:spAutoFit/>
              </a:bodyPr>
              <a:lstStyle/>
              <a:p>
                <a:r>
                  <a:rPr lang="en-GB" sz="1200" dirty="0">
                    <a:solidFill>
                      <a:srgbClr val="485E6D"/>
                    </a:solidFill>
                    <a:latin typeface="Arial" panose="020B0604020202020204" pitchFamily="34" charset="0"/>
                    <a:cs typeface="Arial" panose="020B0604020202020204" pitchFamily="34" charset="0"/>
                  </a:rPr>
                  <a:t>To navigate to the themes click this image in the top right of the title bar and a themes menu will drop down.   By clicking on the theme you wish to view you will then be taken to the first page of that theme. </a:t>
                </a:r>
              </a:p>
            </p:txBody>
          </p:sp>
        </p:grpSp>
        <p:pic>
          <p:nvPicPr>
            <p:cNvPr id="47" name="Picture 46">
              <a:extLst>
                <a:ext uri="{FF2B5EF4-FFF2-40B4-BE49-F238E27FC236}">
                  <a16:creationId xmlns:a16="http://schemas.microsoft.com/office/drawing/2014/main" id="{5BEFF752-581F-46AB-827C-AAF27827DD97}"/>
                </a:ext>
              </a:extLst>
            </p:cNvPr>
            <p:cNvPicPr>
              <a:picLocks noChangeAspect="1"/>
            </p:cNvPicPr>
            <p:nvPr/>
          </p:nvPicPr>
          <p:blipFill>
            <a:blip r:embed="rId4"/>
            <a:stretch>
              <a:fillRect/>
            </a:stretch>
          </p:blipFill>
          <p:spPr>
            <a:xfrm>
              <a:off x="572657" y="1522989"/>
              <a:ext cx="2174853" cy="466040"/>
            </a:xfrm>
            <a:prstGeom prst="rect">
              <a:avLst/>
            </a:prstGeom>
          </p:spPr>
        </p:pic>
      </p:grpSp>
      <p:sp>
        <p:nvSpPr>
          <p:cNvPr id="50" name="Rectangle: Rounded Corners 49">
            <a:extLst>
              <a:ext uri="{FF2B5EF4-FFF2-40B4-BE49-F238E27FC236}">
                <a16:creationId xmlns:a16="http://schemas.microsoft.com/office/drawing/2014/main" id="{C2B14761-4FDC-4500-B428-744881CC0D4A}"/>
              </a:ext>
            </a:extLst>
          </p:cNvPr>
          <p:cNvSpPr/>
          <p:nvPr/>
        </p:nvSpPr>
        <p:spPr>
          <a:xfrm>
            <a:off x="409730" y="5289610"/>
            <a:ext cx="7281220" cy="740482"/>
          </a:xfrm>
          <a:prstGeom prst="roundRect">
            <a:avLst/>
          </a:prstGeom>
          <a:solidFill>
            <a:schemeClr val="bg1"/>
          </a:solidFill>
          <a:ln w="28575">
            <a:solidFill>
              <a:srgbClr val="485E6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nvGrpSpPr>
          <p:cNvPr id="51" name="Group 50">
            <a:extLst>
              <a:ext uri="{FF2B5EF4-FFF2-40B4-BE49-F238E27FC236}">
                <a16:creationId xmlns:a16="http://schemas.microsoft.com/office/drawing/2014/main" id="{5A26C404-C807-4A6D-A1B2-919EEA9C926F}"/>
              </a:ext>
            </a:extLst>
          </p:cNvPr>
          <p:cNvGrpSpPr/>
          <p:nvPr/>
        </p:nvGrpSpPr>
        <p:grpSpPr>
          <a:xfrm>
            <a:off x="527359" y="5479468"/>
            <a:ext cx="3092338" cy="504392"/>
            <a:chOff x="838076" y="4175144"/>
            <a:chExt cx="3092338" cy="504392"/>
          </a:xfrm>
        </p:grpSpPr>
        <p:sp>
          <p:nvSpPr>
            <p:cNvPr id="52" name="Click box">
              <a:extLst>
                <a:ext uri="{FF2B5EF4-FFF2-40B4-BE49-F238E27FC236}">
                  <a16:creationId xmlns:a16="http://schemas.microsoft.com/office/drawing/2014/main" id="{151B7AA0-3252-48F2-B72F-C8B5FD24C542}"/>
                </a:ext>
              </a:extLst>
            </p:cNvPr>
            <p:cNvSpPr txBox="1"/>
            <p:nvPr/>
          </p:nvSpPr>
          <p:spPr>
            <a:xfrm>
              <a:off x="838076" y="4175144"/>
              <a:ext cx="2820994" cy="307777"/>
            </a:xfrm>
            <a:prstGeom prst="rect">
              <a:avLst/>
            </a:prstGeom>
            <a:solidFill>
              <a:srgbClr val="724E90"/>
            </a:solidFill>
            <a:ln w="28575">
              <a:noFill/>
            </a:ln>
            <a:scene3d>
              <a:camera prst="orthographicFront"/>
              <a:lightRig rig="threePt" dir="t"/>
            </a:scene3d>
            <a:sp3d>
              <a:bevelT prst="angle"/>
            </a:sp3d>
          </p:spPr>
          <p:txBody>
            <a:bodyPr wrap="square" rtlCol="0" anchor="t">
              <a:spAutoFit/>
            </a:bodyPr>
            <a:lstStyle/>
            <a:p>
              <a:r>
                <a:rPr lang="en-GB" sz="1400" b="1" dirty="0">
                  <a:solidFill>
                    <a:schemeClr val="bg1"/>
                  </a:solidFill>
                  <a:latin typeface="Arial"/>
                  <a:cs typeface="Arial"/>
                </a:rPr>
                <a:t>Why are objectives important? </a:t>
              </a:r>
              <a:endParaRPr lang="en-US" b="1" dirty="0">
                <a:solidFill>
                  <a:schemeClr val="bg1"/>
                </a:solidFill>
                <a:latin typeface="Arial" panose="020B0604020202020204" pitchFamily="34" charset="0"/>
              </a:endParaRPr>
            </a:p>
          </p:txBody>
        </p:sp>
        <p:pic>
          <p:nvPicPr>
            <p:cNvPr id="53" name="Picture 6" descr="Pointer Cursor PNG Icon (2) - PNG Repo Free PNG Icons">
              <a:extLst>
                <a:ext uri="{FF2B5EF4-FFF2-40B4-BE49-F238E27FC236}">
                  <a16:creationId xmlns:a16="http://schemas.microsoft.com/office/drawing/2014/main" id="{D1D5B240-1499-498E-9F4F-2C850FCE41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795974">
              <a:off x="3512450" y="4261572"/>
              <a:ext cx="417964" cy="417964"/>
            </a:xfrm>
            <a:prstGeom prst="rect">
              <a:avLst/>
            </a:prstGeom>
            <a:noFill/>
            <a:extLst>
              <a:ext uri="{909E8E84-426E-40DD-AFC4-6F175D3DCCD1}">
                <a14:hiddenFill xmlns:a14="http://schemas.microsoft.com/office/drawing/2010/main">
                  <a:solidFill>
                    <a:srgbClr val="FFFFFF"/>
                  </a:solidFill>
                </a14:hiddenFill>
              </a:ext>
            </a:extLst>
          </p:spPr>
        </p:pic>
      </p:grpSp>
      <p:sp>
        <p:nvSpPr>
          <p:cNvPr id="54" name="TextBox 53">
            <a:extLst>
              <a:ext uri="{FF2B5EF4-FFF2-40B4-BE49-F238E27FC236}">
                <a16:creationId xmlns:a16="http://schemas.microsoft.com/office/drawing/2014/main" id="{A37CB78E-D8EB-4486-A6E6-040367CD65A0}"/>
              </a:ext>
            </a:extLst>
          </p:cNvPr>
          <p:cNvSpPr txBox="1"/>
          <p:nvPr/>
        </p:nvSpPr>
        <p:spPr>
          <a:xfrm>
            <a:off x="3737326" y="5439104"/>
            <a:ext cx="3934582" cy="646331"/>
          </a:xfrm>
          <a:prstGeom prst="rect">
            <a:avLst/>
          </a:prstGeom>
          <a:noFill/>
        </p:spPr>
        <p:txBody>
          <a:bodyPr wrap="square" rtlCol="0">
            <a:spAutoFit/>
          </a:bodyPr>
          <a:lstStyle/>
          <a:p>
            <a:r>
              <a:rPr lang="en-GB" sz="1200" dirty="0">
                <a:solidFill>
                  <a:srgbClr val="485E6D"/>
                </a:solidFill>
                <a:latin typeface="Arial" panose="020B0604020202020204" pitchFamily="34" charset="0"/>
                <a:cs typeface="Arial" panose="020B0604020202020204" pitchFamily="34" charset="0"/>
              </a:rPr>
              <a:t>Look out for the hand symbol. Clicking here will reveal a pop up box with more information. </a:t>
            </a:r>
          </a:p>
          <a:p>
            <a:endParaRPr lang="en-GB" sz="1200" dirty="0">
              <a:solidFill>
                <a:srgbClr val="485E6D"/>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06A9000B-B766-4BAB-9668-91B1EBF1B5E7}"/>
              </a:ext>
            </a:extLst>
          </p:cNvPr>
          <p:cNvSpPr/>
          <p:nvPr/>
        </p:nvSpPr>
        <p:spPr>
          <a:xfrm>
            <a:off x="-120072" y="-46184"/>
            <a:ext cx="12302834" cy="853817"/>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Navigating the Framework</a:t>
            </a:r>
          </a:p>
        </p:txBody>
      </p:sp>
      <p:sp>
        <p:nvSpPr>
          <p:cNvPr id="37" name="Rectangle: Rounded Corners 36">
            <a:hlinkClick r:id="rId6" action="ppaction://hlinksldjump"/>
            <a:extLst>
              <a:ext uri="{FF2B5EF4-FFF2-40B4-BE49-F238E27FC236}">
                <a16:creationId xmlns:a16="http://schemas.microsoft.com/office/drawing/2014/main" id="{63312A35-2F52-4E94-AD00-251845C64957}"/>
              </a:ext>
            </a:extLst>
          </p:cNvPr>
          <p:cNvSpPr/>
          <p:nvPr/>
        </p:nvSpPr>
        <p:spPr>
          <a:xfrm>
            <a:off x="8792132" y="5674507"/>
            <a:ext cx="2872509" cy="821855"/>
          </a:xfrm>
          <a:prstGeom prst="roundRect">
            <a:avLst/>
          </a:prstGeom>
          <a:solidFill>
            <a:srgbClr val="475C6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Return to Home</a:t>
            </a:r>
          </a:p>
        </p:txBody>
      </p:sp>
    </p:spTree>
    <p:extLst>
      <p:ext uri="{BB962C8B-B14F-4D97-AF65-F5344CB8AC3E}">
        <p14:creationId xmlns:p14="http://schemas.microsoft.com/office/powerpoint/2010/main" val="33706180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 name="Group 127">
            <a:extLst>
              <a:ext uri="{FF2B5EF4-FFF2-40B4-BE49-F238E27FC236}">
                <a16:creationId xmlns:a16="http://schemas.microsoft.com/office/drawing/2014/main" id="{D22BE723-F3FC-4ACE-A48B-62500DF19332}"/>
              </a:ext>
            </a:extLst>
          </p:cNvPr>
          <p:cNvGrpSpPr/>
          <p:nvPr/>
        </p:nvGrpSpPr>
        <p:grpSpPr>
          <a:xfrm>
            <a:off x="468000" y="828000"/>
            <a:ext cx="10050367" cy="7422147"/>
            <a:chOff x="195503" y="404694"/>
            <a:chExt cx="10456998" cy="8808275"/>
          </a:xfrm>
        </p:grpSpPr>
        <p:grpSp>
          <p:nvGrpSpPr>
            <p:cNvPr id="130" name="Group 129">
              <a:extLst>
                <a:ext uri="{FF2B5EF4-FFF2-40B4-BE49-F238E27FC236}">
                  <a16:creationId xmlns:a16="http://schemas.microsoft.com/office/drawing/2014/main" id="{410D2CDA-3921-423F-BD15-F8B77CC594E5}"/>
                </a:ext>
              </a:extLst>
            </p:cNvPr>
            <p:cNvGrpSpPr/>
            <p:nvPr/>
          </p:nvGrpSpPr>
          <p:grpSpPr>
            <a:xfrm>
              <a:off x="195503" y="1057576"/>
              <a:ext cx="2440286" cy="5855303"/>
              <a:chOff x="195530" y="1057576"/>
              <a:chExt cx="2440286" cy="5855303"/>
            </a:xfrm>
          </p:grpSpPr>
          <p:sp>
            <p:nvSpPr>
              <p:cNvPr id="160" name="Rectangle: Rounded Corners 159">
                <a:extLst>
                  <a:ext uri="{FF2B5EF4-FFF2-40B4-BE49-F238E27FC236}">
                    <a16:creationId xmlns:a16="http://schemas.microsoft.com/office/drawing/2014/main" id="{CF26A01A-A51A-478C-8E10-5E7437578BB8}"/>
                  </a:ext>
                </a:extLst>
              </p:cNvPr>
              <p:cNvSpPr/>
              <p:nvPr/>
            </p:nvSpPr>
            <p:spPr>
              <a:xfrm>
                <a:off x="195530" y="1415428"/>
                <a:ext cx="2439492" cy="5497451"/>
              </a:xfrm>
              <a:prstGeom prst="roundRect">
                <a:avLst/>
              </a:prstGeom>
              <a:solidFill>
                <a:srgbClr val="00B050">
                  <a:alpha val="10000"/>
                </a:srgbClr>
              </a:solidFill>
              <a:ln w="254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61" name="Rectangle 160">
                <a:extLst>
                  <a:ext uri="{FF2B5EF4-FFF2-40B4-BE49-F238E27FC236}">
                    <a16:creationId xmlns:a16="http://schemas.microsoft.com/office/drawing/2014/main" id="{B864C6FB-D047-4EB5-83E3-1FE32EF4A03B}"/>
                  </a:ext>
                </a:extLst>
              </p:cNvPr>
              <p:cNvSpPr/>
              <p:nvPr/>
            </p:nvSpPr>
            <p:spPr>
              <a:xfrm>
                <a:off x="195530" y="1929876"/>
                <a:ext cx="2440286" cy="4928209"/>
              </a:xfrm>
              <a:prstGeom prst="rect">
                <a:avLst/>
              </a:prstGeom>
            </p:spPr>
            <p:txBody>
              <a:bodyPr wrap="square">
                <a:spAutoFit/>
              </a:bodyPr>
              <a:lstStyle/>
              <a:p>
                <a:pPr marL="285750" lvl="0" indent="-285750" defTabSz="533400">
                  <a:lnSpc>
                    <a:spcPct val="90000"/>
                  </a:lnSpc>
                  <a:spcBef>
                    <a:spcPct val="0"/>
                  </a:spcBef>
                  <a:spcAft>
                    <a:spcPct val="35000"/>
                  </a:spcAft>
                  <a:buFont typeface="Wingdings" panose="05000000000000000000" pitchFamily="2" charset="2"/>
                  <a:buChar char="Ø"/>
                </a:pPr>
                <a:r>
                  <a:rPr lang="en-GB" sz="1500" dirty="0">
                    <a:solidFill>
                      <a:srgbClr val="475C6D"/>
                    </a:solidFill>
                    <a:latin typeface="Arial" panose="020B0604020202020204" pitchFamily="34" charset="0"/>
                    <a:cs typeface="Arial" panose="020B0604020202020204" pitchFamily="34" charset="0"/>
                  </a:rPr>
                  <a:t>Commercial services engagement</a:t>
                </a:r>
              </a:p>
              <a:p>
                <a:pPr marL="285750" lvl="0" indent="-285750" defTabSz="533400">
                  <a:lnSpc>
                    <a:spcPct val="90000"/>
                  </a:lnSpc>
                  <a:spcBef>
                    <a:spcPct val="0"/>
                  </a:spcBef>
                  <a:spcAft>
                    <a:spcPct val="35000"/>
                  </a:spcAft>
                  <a:buFont typeface="Wingdings" panose="05000000000000000000" pitchFamily="2" charset="2"/>
                  <a:buChar char="Ø"/>
                </a:pPr>
                <a:endParaRPr lang="en-GB" sz="1500" dirty="0">
                  <a:solidFill>
                    <a:srgbClr val="475C6D"/>
                  </a:solidFill>
                  <a:latin typeface="Arial" panose="020B0604020202020204" pitchFamily="34" charset="0"/>
                  <a:cs typeface="Arial" panose="020B0604020202020204" pitchFamily="34" charset="0"/>
                </a:endParaRPr>
              </a:p>
              <a:p>
                <a:pPr marL="285750" indent="-285750" defTabSz="533400">
                  <a:lnSpc>
                    <a:spcPct val="90000"/>
                  </a:lnSpc>
                  <a:spcBef>
                    <a:spcPct val="0"/>
                  </a:spcBef>
                  <a:spcAft>
                    <a:spcPct val="35000"/>
                  </a:spcAft>
                  <a:buFont typeface="Wingdings" panose="05000000000000000000" pitchFamily="2" charset="2"/>
                  <a:buChar char="Ø"/>
                </a:pPr>
                <a:r>
                  <a:rPr lang="en-GB" sz="1500" dirty="0">
                    <a:solidFill>
                      <a:srgbClr val="475C6D"/>
                    </a:solidFill>
                    <a:latin typeface="Arial" panose="020B0604020202020204" pitchFamily="34" charset="0"/>
                    <a:cs typeface="Arial" panose="020B0604020202020204" pitchFamily="34" charset="0"/>
                  </a:rPr>
                  <a:t>Specification development and market engagement </a:t>
                </a:r>
              </a:p>
              <a:p>
                <a:pPr marL="285750" indent="-285750" defTabSz="533400">
                  <a:lnSpc>
                    <a:spcPct val="90000"/>
                  </a:lnSpc>
                  <a:spcBef>
                    <a:spcPct val="0"/>
                  </a:spcBef>
                  <a:spcAft>
                    <a:spcPct val="35000"/>
                  </a:spcAft>
                  <a:buFont typeface="Wingdings" panose="05000000000000000000" pitchFamily="2" charset="2"/>
                  <a:buChar char="Ø"/>
                </a:pPr>
                <a:endParaRPr lang="en-GB" sz="1500" dirty="0">
                  <a:solidFill>
                    <a:srgbClr val="475C6D"/>
                  </a:solidFill>
                  <a:latin typeface="Arial" panose="020B0604020202020204" pitchFamily="34" charset="0"/>
                  <a:cs typeface="Arial" panose="020B0604020202020204" pitchFamily="34" charset="0"/>
                </a:endParaRPr>
              </a:p>
              <a:p>
                <a:pPr marL="285750" indent="-285750" defTabSz="533400">
                  <a:lnSpc>
                    <a:spcPct val="90000"/>
                  </a:lnSpc>
                  <a:spcBef>
                    <a:spcPct val="0"/>
                  </a:spcBef>
                  <a:spcAft>
                    <a:spcPct val="35000"/>
                  </a:spcAft>
                  <a:buFont typeface="Wingdings" panose="05000000000000000000" pitchFamily="2" charset="2"/>
                  <a:buChar char="Ø"/>
                </a:pPr>
                <a:r>
                  <a:rPr lang="en-GB" sz="1500" dirty="0">
                    <a:solidFill>
                      <a:srgbClr val="475C6D"/>
                    </a:solidFill>
                    <a:latin typeface="Arial" panose="020B0604020202020204" pitchFamily="34" charset="0"/>
                    <a:cs typeface="Arial" panose="020B0604020202020204" pitchFamily="34" charset="0"/>
                  </a:rPr>
                  <a:t>Assessment of contract value</a:t>
                </a:r>
              </a:p>
              <a:p>
                <a:pPr marL="285750" indent="-285750" defTabSz="533400">
                  <a:lnSpc>
                    <a:spcPct val="90000"/>
                  </a:lnSpc>
                  <a:spcBef>
                    <a:spcPct val="0"/>
                  </a:spcBef>
                  <a:spcAft>
                    <a:spcPct val="35000"/>
                  </a:spcAft>
                  <a:buFont typeface="Wingdings" panose="05000000000000000000" pitchFamily="2" charset="2"/>
                  <a:buChar char="Ø"/>
                </a:pPr>
                <a:endParaRPr lang="en-GB" sz="1500" dirty="0">
                  <a:solidFill>
                    <a:srgbClr val="475C6D"/>
                  </a:solidFill>
                  <a:latin typeface="Arial" panose="020B0604020202020204" pitchFamily="34" charset="0"/>
                  <a:cs typeface="Arial" panose="020B0604020202020204" pitchFamily="34" charset="0"/>
                </a:endParaRPr>
              </a:p>
              <a:p>
                <a:pPr marL="285750" indent="-285750" defTabSz="533400">
                  <a:lnSpc>
                    <a:spcPct val="90000"/>
                  </a:lnSpc>
                  <a:spcBef>
                    <a:spcPct val="0"/>
                  </a:spcBef>
                  <a:spcAft>
                    <a:spcPct val="35000"/>
                  </a:spcAft>
                  <a:buFont typeface="Wingdings" panose="05000000000000000000" pitchFamily="2" charset="2"/>
                  <a:buChar char="Ø"/>
                </a:pPr>
                <a:r>
                  <a:rPr lang="en-GB" sz="1500" dirty="0">
                    <a:solidFill>
                      <a:srgbClr val="475C6D"/>
                    </a:solidFill>
                    <a:latin typeface="Arial" panose="020B0604020202020204" pitchFamily="34" charset="0"/>
                    <a:cs typeface="Arial" panose="020B0604020202020204" pitchFamily="34" charset="0"/>
                  </a:rPr>
                  <a:t>Request commercial services support</a:t>
                </a:r>
              </a:p>
              <a:p>
                <a:pPr marL="28575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a:p>
                <a:pPr marL="28575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a:p>
                <a:pPr marL="285750" lvl="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a:p>
                <a:pPr marL="285750" lvl="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p:txBody>
          </p:sp>
          <p:sp>
            <p:nvSpPr>
              <p:cNvPr id="162" name="Freeform: Shape 161">
                <a:extLst>
                  <a:ext uri="{FF2B5EF4-FFF2-40B4-BE49-F238E27FC236}">
                    <a16:creationId xmlns:a16="http://schemas.microsoft.com/office/drawing/2014/main" id="{2228CA07-173A-4433-9A8C-8A874C7548B5}"/>
                  </a:ext>
                </a:extLst>
              </p:cNvPr>
              <p:cNvSpPr/>
              <p:nvPr/>
            </p:nvSpPr>
            <p:spPr>
              <a:xfrm>
                <a:off x="358932" y="1057576"/>
                <a:ext cx="2139371" cy="654934"/>
              </a:xfrm>
              <a:custGeom>
                <a:avLst/>
                <a:gdLst>
                  <a:gd name="connsiteX0" fmla="*/ 0 w 1309865"/>
                  <a:gd name="connsiteY0" fmla="*/ 65493 h 654932"/>
                  <a:gd name="connsiteX1" fmla="*/ 65493 w 1309865"/>
                  <a:gd name="connsiteY1" fmla="*/ 0 h 654932"/>
                  <a:gd name="connsiteX2" fmla="*/ 1244372 w 1309865"/>
                  <a:gd name="connsiteY2" fmla="*/ 0 h 654932"/>
                  <a:gd name="connsiteX3" fmla="*/ 1309865 w 1309865"/>
                  <a:gd name="connsiteY3" fmla="*/ 65493 h 654932"/>
                  <a:gd name="connsiteX4" fmla="*/ 1309865 w 1309865"/>
                  <a:gd name="connsiteY4" fmla="*/ 589439 h 654932"/>
                  <a:gd name="connsiteX5" fmla="*/ 1244372 w 1309865"/>
                  <a:gd name="connsiteY5" fmla="*/ 654932 h 654932"/>
                  <a:gd name="connsiteX6" fmla="*/ 65493 w 1309865"/>
                  <a:gd name="connsiteY6" fmla="*/ 654932 h 654932"/>
                  <a:gd name="connsiteX7" fmla="*/ 0 w 1309865"/>
                  <a:gd name="connsiteY7" fmla="*/ 589439 h 654932"/>
                  <a:gd name="connsiteX8" fmla="*/ 0 w 1309865"/>
                  <a:gd name="connsiteY8" fmla="*/ 65493 h 65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9865" h="654932">
                    <a:moveTo>
                      <a:pt x="0" y="65493"/>
                    </a:moveTo>
                    <a:cubicBezTo>
                      <a:pt x="0" y="29322"/>
                      <a:pt x="29322" y="0"/>
                      <a:pt x="65493" y="0"/>
                    </a:cubicBezTo>
                    <a:lnTo>
                      <a:pt x="1244372" y="0"/>
                    </a:lnTo>
                    <a:cubicBezTo>
                      <a:pt x="1280543" y="0"/>
                      <a:pt x="1309865" y="29322"/>
                      <a:pt x="1309865" y="65493"/>
                    </a:cubicBezTo>
                    <a:lnTo>
                      <a:pt x="1309865" y="589439"/>
                    </a:lnTo>
                    <a:cubicBezTo>
                      <a:pt x="1309865" y="625610"/>
                      <a:pt x="1280543" y="654932"/>
                      <a:pt x="1244372" y="654932"/>
                    </a:cubicBezTo>
                    <a:lnTo>
                      <a:pt x="65493" y="654932"/>
                    </a:lnTo>
                    <a:cubicBezTo>
                      <a:pt x="29322" y="654932"/>
                      <a:pt x="0" y="625610"/>
                      <a:pt x="0" y="589439"/>
                    </a:cubicBezTo>
                    <a:lnTo>
                      <a:pt x="0" y="65493"/>
                    </a:lnTo>
                    <a:close/>
                  </a:path>
                </a:pathLst>
              </a:custGeom>
              <a:solidFill>
                <a:srgbClr val="00B05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2042" tIns="34422" rIns="42042" bIns="34422" numCol="1" spcCol="1270" anchor="ctr" anchorCtr="0">
                <a:noAutofit/>
              </a:bodyPr>
              <a:lstStyle/>
              <a:p>
                <a:pPr marL="0" lvl="0" indent="0" algn="ctr" defTabSz="5334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Procurement Development </a:t>
                </a:r>
                <a:r>
                  <a:rPr lang="en-GB" sz="1600" b="1" dirty="0">
                    <a:latin typeface="Arial" panose="020B0604020202020204" pitchFamily="34" charset="0"/>
                    <a:cs typeface="Arial" panose="020B0604020202020204" pitchFamily="34" charset="0"/>
                  </a:rPr>
                  <a:t>P</a:t>
                </a:r>
                <a:r>
                  <a:rPr lang="en-GB" sz="1600" b="1" kern="1200" dirty="0">
                    <a:latin typeface="Arial" panose="020B0604020202020204" pitchFamily="34" charset="0"/>
                    <a:cs typeface="Arial" panose="020B0604020202020204" pitchFamily="34" charset="0"/>
                  </a:rPr>
                  <a:t>hase</a:t>
                </a:r>
                <a:endParaRPr lang="en-GB" sz="1600" b="1" kern="1200" dirty="0">
                  <a:solidFill>
                    <a:schemeClr val="bg1"/>
                  </a:solidFill>
                  <a:latin typeface="Arial" panose="020B0604020202020204" pitchFamily="34" charset="0"/>
                  <a:cs typeface="Arial" panose="020B0604020202020204" pitchFamily="34" charset="0"/>
                </a:endParaRPr>
              </a:p>
            </p:txBody>
          </p:sp>
        </p:grpSp>
        <p:grpSp>
          <p:nvGrpSpPr>
            <p:cNvPr id="131" name="Group 130">
              <a:extLst>
                <a:ext uri="{FF2B5EF4-FFF2-40B4-BE49-F238E27FC236}">
                  <a16:creationId xmlns:a16="http://schemas.microsoft.com/office/drawing/2014/main" id="{8880A002-A950-4DDB-BAEF-85BA3F6214BF}"/>
                </a:ext>
              </a:extLst>
            </p:cNvPr>
            <p:cNvGrpSpPr/>
            <p:nvPr/>
          </p:nvGrpSpPr>
          <p:grpSpPr>
            <a:xfrm>
              <a:off x="2846888" y="1050210"/>
              <a:ext cx="2473018" cy="6547521"/>
              <a:chOff x="-147896" y="1050210"/>
              <a:chExt cx="2473018" cy="6547521"/>
            </a:xfrm>
          </p:grpSpPr>
          <p:sp>
            <p:nvSpPr>
              <p:cNvPr id="157" name="Rectangle: Rounded Corners 156">
                <a:extLst>
                  <a:ext uri="{FF2B5EF4-FFF2-40B4-BE49-F238E27FC236}">
                    <a16:creationId xmlns:a16="http://schemas.microsoft.com/office/drawing/2014/main" id="{F7062453-E608-4EE7-877A-236F993C669B}"/>
                  </a:ext>
                </a:extLst>
              </p:cNvPr>
              <p:cNvSpPr/>
              <p:nvPr/>
            </p:nvSpPr>
            <p:spPr>
              <a:xfrm>
                <a:off x="-133893" y="1487141"/>
                <a:ext cx="2459015" cy="5425738"/>
              </a:xfrm>
              <a:prstGeom prst="roundRect">
                <a:avLst/>
              </a:prstGeom>
              <a:solidFill>
                <a:srgbClr val="00B050">
                  <a:alpha val="10000"/>
                </a:srgbClr>
              </a:solidFill>
              <a:ln w="254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58" name="Rectangle 157">
                <a:extLst>
                  <a:ext uri="{FF2B5EF4-FFF2-40B4-BE49-F238E27FC236}">
                    <a16:creationId xmlns:a16="http://schemas.microsoft.com/office/drawing/2014/main" id="{3C77C05C-226B-44DB-8DEB-506E04E66D2A}"/>
                  </a:ext>
                </a:extLst>
              </p:cNvPr>
              <p:cNvSpPr/>
              <p:nvPr/>
            </p:nvSpPr>
            <p:spPr>
              <a:xfrm>
                <a:off x="-147896" y="1929877"/>
                <a:ext cx="2440287" cy="5667854"/>
              </a:xfrm>
              <a:prstGeom prst="rect">
                <a:avLst/>
              </a:prstGeom>
            </p:spPr>
            <p:txBody>
              <a:bodyPr wrap="square">
                <a:spAutoFit/>
              </a:bodyPr>
              <a:lstStyle/>
              <a:p>
                <a:pPr marL="285750" lvl="0" indent="-285750" defTabSz="400050">
                  <a:lnSpc>
                    <a:spcPct val="90000"/>
                  </a:lnSpc>
                  <a:spcBef>
                    <a:spcPct val="0"/>
                  </a:spcBef>
                  <a:spcAft>
                    <a:spcPct val="35000"/>
                  </a:spcAft>
                  <a:buFont typeface="Wingdings" panose="05000000000000000000" pitchFamily="2" charset="2"/>
                  <a:buChar char="Ø"/>
                </a:pPr>
                <a:r>
                  <a:rPr lang="en-GB" sz="1500" dirty="0">
                    <a:solidFill>
                      <a:srgbClr val="475C6D"/>
                    </a:solidFill>
                    <a:latin typeface="Arial" panose="020B0604020202020204" pitchFamily="34" charset="0"/>
                    <a:cs typeface="Arial" panose="020B0604020202020204" pitchFamily="34" charset="0"/>
                  </a:rPr>
                  <a:t>Develop tender pack &amp; evaluation plan</a:t>
                </a:r>
              </a:p>
              <a:p>
                <a:pPr marL="285750" lvl="0" indent="-285750" defTabSz="533400">
                  <a:lnSpc>
                    <a:spcPct val="90000"/>
                  </a:lnSpc>
                  <a:spcBef>
                    <a:spcPct val="0"/>
                  </a:spcBef>
                  <a:spcAft>
                    <a:spcPct val="35000"/>
                  </a:spcAft>
                  <a:buFont typeface="Wingdings" panose="05000000000000000000" pitchFamily="2" charset="2"/>
                  <a:buChar char="Ø"/>
                </a:pPr>
                <a:endParaRPr lang="en-GB" sz="1500" dirty="0">
                  <a:solidFill>
                    <a:srgbClr val="475C6D"/>
                  </a:solidFill>
                  <a:latin typeface="Arial" panose="020B0604020202020204" pitchFamily="34" charset="0"/>
                  <a:cs typeface="Arial" panose="020B0604020202020204" pitchFamily="34" charset="0"/>
                </a:endParaRPr>
              </a:p>
              <a:p>
                <a:pPr marL="285750" lvl="0" indent="-285750" defTabSz="400050">
                  <a:lnSpc>
                    <a:spcPct val="90000"/>
                  </a:lnSpc>
                  <a:spcBef>
                    <a:spcPct val="0"/>
                  </a:spcBef>
                  <a:spcAft>
                    <a:spcPct val="35000"/>
                  </a:spcAft>
                  <a:buFont typeface="Wingdings" panose="05000000000000000000" pitchFamily="2" charset="2"/>
                  <a:buChar char="Ø"/>
                </a:pPr>
                <a:r>
                  <a:rPr lang="en-GB" sz="1500" dirty="0">
                    <a:solidFill>
                      <a:srgbClr val="475C6D"/>
                    </a:solidFill>
                    <a:latin typeface="Arial" panose="020B0604020202020204" pitchFamily="34" charset="0"/>
                    <a:cs typeface="Arial" panose="020B0604020202020204" pitchFamily="34" charset="0"/>
                  </a:rPr>
                  <a:t>Selecting suppliers and inviting them to submit tenders</a:t>
                </a:r>
              </a:p>
              <a:p>
                <a:pPr marL="285750" indent="-285750" defTabSz="533400">
                  <a:lnSpc>
                    <a:spcPct val="90000"/>
                  </a:lnSpc>
                  <a:spcBef>
                    <a:spcPct val="0"/>
                  </a:spcBef>
                  <a:spcAft>
                    <a:spcPct val="35000"/>
                  </a:spcAft>
                  <a:buFont typeface="Wingdings" panose="05000000000000000000" pitchFamily="2" charset="2"/>
                  <a:buChar char="Ø"/>
                </a:pPr>
                <a:endParaRPr lang="en-GB" sz="1500" dirty="0">
                  <a:solidFill>
                    <a:srgbClr val="475C6D"/>
                  </a:solidFill>
                  <a:latin typeface="Arial" panose="020B0604020202020204" pitchFamily="34" charset="0"/>
                  <a:cs typeface="Arial" panose="020B0604020202020204" pitchFamily="34" charset="0"/>
                </a:endParaRPr>
              </a:p>
              <a:p>
                <a:pPr marL="285750" indent="-285750" defTabSz="533400">
                  <a:lnSpc>
                    <a:spcPct val="90000"/>
                  </a:lnSpc>
                  <a:spcBef>
                    <a:spcPct val="0"/>
                  </a:spcBef>
                  <a:spcAft>
                    <a:spcPct val="35000"/>
                  </a:spcAft>
                  <a:buFont typeface="Wingdings" panose="05000000000000000000" pitchFamily="2" charset="2"/>
                  <a:buChar char="Ø"/>
                </a:pPr>
                <a:r>
                  <a:rPr lang="en-GB" sz="1500" dirty="0">
                    <a:solidFill>
                      <a:srgbClr val="475C6D"/>
                    </a:solidFill>
                    <a:latin typeface="Arial" panose="020B0604020202020204" pitchFamily="34" charset="0"/>
                    <a:cs typeface="Arial" panose="020B0604020202020204" pitchFamily="34" charset="0"/>
                  </a:rPr>
                  <a:t>Respond to clarification questions</a:t>
                </a:r>
              </a:p>
              <a:p>
                <a:pPr marL="285750" indent="-285750" defTabSz="533400">
                  <a:lnSpc>
                    <a:spcPct val="90000"/>
                  </a:lnSpc>
                  <a:spcBef>
                    <a:spcPct val="0"/>
                  </a:spcBef>
                  <a:spcAft>
                    <a:spcPct val="35000"/>
                  </a:spcAft>
                  <a:buFont typeface="Wingdings" panose="05000000000000000000" pitchFamily="2" charset="2"/>
                  <a:buChar char="Ø"/>
                </a:pPr>
                <a:endParaRPr lang="en-GB" sz="1500" dirty="0">
                  <a:solidFill>
                    <a:srgbClr val="475C6D"/>
                  </a:solidFill>
                  <a:latin typeface="Arial" panose="020B0604020202020204" pitchFamily="34" charset="0"/>
                  <a:cs typeface="Arial" panose="020B0604020202020204" pitchFamily="34" charset="0"/>
                </a:endParaRPr>
              </a:p>
              <a:p>
                <a:pPr marL="285750" lvl="0" indent="-285750" defTabSz="400050">
                  <a:lnSpc>
                    <a:spcPct val="90000"/>
                  </a:lnSpc>
                  <a:spcBef>
                    <a:spcPct val="0"/>
                  </a:spcBef>
                  <a:spcAft>
                    <a:spcPct val="35000"/>
                  </a:spcAft>
                  <a:buFont typeface="Wingdings" panose="05000000000000000000" pitchFamily="2" charset="2"/>
                  <a:buChar char="Ø"/>
                </a:pPr>
                <a:r>
                  <a:rPr lang="en-GB" sz="1500" dirty="0">
                    <a:solidFill>
                      <a:srgbClr val="475C6D"/>
                    </a:solidFill>
                    <a:latin typeface="Arial" panose="020B0604020202020204" pitchFamily="34" charset="0"/>
                    <a:cs typeface="Arial" panose="020B0604020202020204" pitchFamily="34" charset="0"/>
                  </a:rPr>
                  <a:t>Submitted tenders reviewed for compliance with key participation requirements </a:t>
                </a:r>
              </a:p>
              <a:p>
                <a:pPr marL="28575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a:p>
                <a:pPr marL="28575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a:p>
                <a:pPr marL="285750" lvl="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a:p>
                <a:pPr marL="285750" lvl="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p:txBody>
          </p:sp>
          <p:sp>
            <p:nvSpPr>
              <p:cNvPr id="159" name="Freeform: Shape 158">
                <a:extLst>
                  <a:ext uri="{FF2B5EF4-FFF2-40B4-BE49-F238E27FC236}">
                    <a16:creationId xmlns:a16="http://schemas.microsoft.com/office/drawing/2014/main" id="{244D5BBA-D502-41D0-A428-802A237C09DE}"/>
                  </a:ext>
                </a:extLst>
              </p:cNvPr>
              <p:cNvSpPr/>
              <p:nvPr/>
            </p:nvSpPr>
            <p:spPr>
              <a:xfrm>
                <a:off x="47377" y="1050210"/>
                <a:ext cx="2067034" cy="654933"/>
              </a:xfrm>
              <a:custGeom>
                <a:avLst/>
                <a:gdLst>
                  <a:gd name="connsiteX0" fmla="*/ 0 w 1309865"/>
                  <a:gd name="connsiteY0" fmla="*/ 65493 h 654932"/>
                  <a:gd name="connsiteX1" fmla="*/ 65493 w 1309865"/>
                  <a:gd name="connsiteY1" fmla="*/ 0 h 654932"/>
                  <a:gd name="connsiteX2" fmla="*/ 1244372 w 1309865"/>
                  <a:gd name="connsiteY2" fmla="*/ 0 h 654932"/>
                  <a:gd name="connsiteX3" fmla="*/ 1309865 w 1309865"/>
                  <a:gd name="connsiteY3" fmla="*/ 65493 h 654932"/>
                  <a:gd name="connsiteX4" fmla="*/ 1309865 w 1309865"/>
                  <a:gd name="connsiteY4" fmla="*/ 589439 h 654932"/>
                  <a:gd name="connsiteX5" fmla="*/ 1244372 w 1309865"/>
                  <a:gd name="connsiteY5" fmla="*/ 654932 h 654932"/>
                  <a:gd name="connsiteX6" fmla="*/ 65493 w 1309865"/>
                  <a:gd name="connsiteY6" fmla="*/ 654932 h 654932"/>
                  <a:gd name="connsiteX7" fmla="*/ 0 w 1309865"/>
                  <a:gd name="connsiteY7" fmla="*/ 589439 h 654932"/>
                  <a:gd name="connsiteX8" fmla="*/ 0 w 1309865"/>
                  <a:gd name="connsiteY8" fmla="*/ 65493 h 65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9865" h="654932">
                    <a:moveTo>
                      <a:pt x="0" y="65493"/>
                    </a:moveTo>
                    <a:cubicBezTo>
                      <a:pt x="0" y="29322"/>
                      <a:pt x="29322" y="0"/>
                      <a:pt x="65493" y="0"/>
                    </a:cubicBezTo>
                    <a:lnTo>
                      <a:pt x="1244372" y="0"/>
                    </a:lnTo>
                    <a:cubicBezTo>
                      <a:pt x="1280543" y="0"/>
                      <a:pt x="1309865" y="29322"/>
                      <a:pt x="1309865" y="65493"/>
                    </a:cubicBezTo>
                    <a:lnTo>
                      <a:pt x="1309865" y="589439"/>
                    </a:lnTo>
                    <a:cubicBezTo>
                      <a:pt x="1309865" y="625610"/>
                      <a:pt x="1280543" y="654932"/>
                      <a:pt x="1244372" y="654932"/>
                    </a:cubicBezTo>
                    <a:lnTo>
                      <a:pt x="65493" y="654932"/>
                    </a:lnTo>
                    <a:cubicBezTo>
                      <a:pt x="29322" y="654932"/>
                      <a:pt x="0" y="625610"/>
                      <a:pt x="0" y="589439"/>
                    </a:cubicBezTo>
                    <a:lnTo>
                      <a:pt x="0" y="65493"/>
                    </a:lnTo>
                    <a:close/>
                  </a:path>
                </a:pathLst>
              </a:custGeom>
              <a:solidFill>
                <a:srgbClr val="00B05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2042" tIns="34422" rIns="42042" bIns="34422" numCol="1" spcCol="1270" anchor="ctr" anchorCtr="0">
                <a:noAutofit/>
              </a:bodyPr>
              <a:lstStyle/>
              <a:p>
                <a:pPr marL="0" lvl="0" indent="0" algn="ctr" defTabSz="5334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Tender</a:t>
                </a:r>
                <a:endParaRPr lang="en-GB" sz="1600" b="1" kern="1200" dirty="0">
                  <a:solidFill>
                    <a:schemeClr val="bg1"/>
                  </a:solidFill>
                  <a:latin typeface="Arial" panose="020B0604020202020204" pitchFamily="34" charset="0"/>
                  <a:cs typeface="Arial" panose="020B0604020202020204" pitchFamily="34" charset="0"/>
                </a:endParaRPr>
              </a:p>
            </p:txBody>
          </p:sp>
        </p:grpSp>
        <p:grpSp>
          <p:nvGrpSpPr>
            <p:cNvPr id="132" name="Group 131">
              <a:extLst>
                <a:ext uri="{FF2B5EF4-FFF2-40B4-BE49-F238E27FC236}">
                  <a16:creationId xmlns:a16="http://schemas.microsoft.com/office/drawing/2014/main" id="{84EF5326-5FBC-4669-B20A-5FA78F85448F}"/>
                </a:ext>
              </a:extLst>
            </p:cNvPr>
            <p:cNvGrpSpPr/>
            <p:nvPr/>
          </p:nvGrpSpPr>
          <p:grpSpPr>
            <a:xfrm>
              <a:off x="5512277" y="1050210"/>
              <a:ext cx="2453490" cy="5862669"/>
              <a:chOff x="-480260" y="1050210"/>
              <a:chExt cx="2453490" cy="5862669"/>
            </a:xfrm>
          </p:grpSpPr>
          <p:sp>
            <p:nvSpPr>
              <p:cNvPr id="154" name="Rectangle: Rounded Corners 153">
                <a:extLst>
                  <a:ext uri="{FF2B5EF4-FFF2-40B4-BE49-F238E27FC236}">
                    <a16:creationId xmlns:a16="http://schemas.microsoft.com/office/drawing/2014/main" id="{F7694227-3FBD-4AE1-B734-13116BA5DD55}"/>
                  </a:ext>
                </a:extLst>
              </p:cNvPr>
              <p:cNvSpPr/>
              <p:nvPr/>
            </p:nvSpPr>
            <p:spPr>
              <a:xfrm>
                <a:off x="-466258" y="1487140"/>
                <a:ext cx="2439488" cy="5425739"/>
              </a:xfrm>
              <a:prstGeom prst="roundRect">
                <a:avLst/>
              </a:prstGeom>
              <a:solidFill>
                <a:srgbClr val="00B050">
                  <a:alpha val="10000"/>
                </a:srgbClr>
              </a:solidFill>
              <a:ln w="254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55" name="Rectangle 154">
                <a:extLst>
                  <a:ext uri="{FF2B5EF4-FFF2-40B4-BE49-F238E27FC236}">
                    <a16:creationId xmlns:a16="http://schemas.microsoft.com/office/drawing/2014/main" id="{A4D622F9-6BA6-483B-A3CC-63166ACCF018}"/>
                  </a:ext>
                </a:extLst>
              </p:cNvPr>
              <p:cNvSpPr/>
              <p:nvPr/>
            </p:nvSpPr>
            <p:spPr>
              <a:xfrm>
                <a:off x="-480260" y="1929880"/>
                <a:ext cx="2440286" cy="4982999"/>
              </a:xfrm>
              <a:prstGeom prst="rect">
                <a:avLst/>
              </a:prstGeom>
            </p:spPr>
            <p:txBody>
              <a:bodyPr wrap="square">
                <a:spAutoFit/>
              </a:bodyPr>
              <a:lstStyle/>
              <a:p>
                <a:pPr marL="285750" lvl="0" indent="-285750" defTabSz="400050">
                  <a:lnSpc>
                    <a:spcPct val="90000"/>
                  </a:lnSpc>
                  <a:spcBef>
                    <a:spcPct val="0"/>
                  </a:spcBef>
                  <a:spcAft>
                    <a:spcPct val="35000"/>
                  </a:spcAft>
                  <a:buFont typeface="Wingdings" panose="05000000000000000000" pitchFamily="2" charset="2"/>
                  <a:buChar char="Ø"/>
                </a:pPr>
                <a:r>
                  <a:rPr lang="en-GB" sz="1500" dirty="0">
                    <a:solidFill>
                      <a:srgbClr val="475C6D"/>
                    </a:solidFill>
                    <a:latin typeface="Arial" panose="020B0604020202020204" pitchFamily="34" charset="0"/>
                    <a:cs typeface="Arial" panose="020B0604020202020204" pitchFamily="34" charset="0"/>
                  </a:rPr>
                  <a:t>Evaluation review tenders and raise any clarification questions </a:t>
                </a:r>
              </a:p>
              <a:p>
                <a:pPr marL="285750" lvl="0" indent="-285750" defTabSz="533400">
                  <a:lnSpc>
                    <a:spcPct val="90000"/>
                  </a:lnSpc>
                  <a:spcBef>
                    <a:spcPct val="0"/>
                  </a:spcBef>
                  <a:spcAft>
                    <a:spcPct val="35000"/>
                  </a:spcAft>
                  <a:buFont typeface="Wingdings" panose="05000000000000000000" pitchFamily="2" charset="2"/>
                  <a:buChar char="Ø"/>
                </a:pPr>
                <a:endParaRPr lang="en-GB" sz="1500" dirty="0">
                  <a:solidFill>
                    <a:srgbClr val="475C6D"/>
                  </a:solidFill>
                  <a:latin typeface="Arial" panose="020B0604020202020204" pitchFamily="34" charset="0"/>
                  <a:cs typeface="Arial" panose="020B0604020202020204" pitchFamily="34" charset="0"/>
                </a:endParaRPr>
              </a:p>
              <a:p>
                <a:pPr marL="285750" lvl="0" indent="-285750" defTabSz="400050">
                  <a:lnSpc>
                    <a:spcPct val="90000"/>
                  </a:lnSpc>
                  <a:spcBef>
                    <a:spcPct val="0"/>
                  </a:spcBef>
                  <a:spcAft>
                    <a:spcPct val="35000"/>
                  </a:spcAft>
                  <a:buFont typeface="Wingdings" panose="05000000000000000000" pitchFamily="2" charset="2"/>
                  <a:buChar char="Ø"/>
                </a:pPr>
                <a:r>
                  <a:rPr lang="en-GB" sz="1500" dirty="0">
                    <a:solidFill>
                      <a:srgbClr val="475C6D"/>
                    </a:solidFill>
                    <a:latin typeface="Arial" panose="020B0604020202020204" pitchFamily="34" charset="0"/>
                    <a:cs typeface="Arial" panose="020B0604020202020204" pitchFamily="34" charset="0"/>
                  </a:rPr>
                  <a:t>Evaluation panel moderation meeting for consensus scoring of tenders</a:t>
                </a:r>
              </a:p>
              <a:p>
                <a:pPr marL="285750" indent="-285750" defTabSz="533400">
                  <a:lnSpc>
                    <a:spcPct val="90000"/>
                  </a:lnSpc>
                  <a:spcBef>
                    <a:spcPct val="0"/>
                  </a:spcBef>
                  <a:spcAft>
                    <a:spcPct val="35000"/>
                  </a:spcAft>
                  <a:buFont typeface="Wingdings" panose="05000000000000000000" pitchFamily="2" charset="2"/>
                  <a:buChar char="Ø"/>
                </a:pPr>
                <a:endParaRPr lang="en-GB" sz="1500" dirty="0">
                  <a:solidFill>
                    <a:srgbClr val="475C6D"/>
                  </a:solidFill>
                  <a:latin typeface="Arial" panose="020B0604020202020204" pitchFamily="34" charset="0"/>
                  <a:cs typeface="Arial" panose="020B0604020202020204" pitchFamily="34" charset="0"/>
                </a:endParaRPr>
              </a:p>
              <a:p>
                <a:pPr marL="285750" indent="-285750" defTabSz="533400">
                  <a:lnSpc>
                    <a:spcPct val="90000"/>
                  </a:lnSpc>
                  <a:spcBef>
                    <a:spcPct val="0"/>
                  </a:spcBef>
                  <a:spcAft>
                    <a:spcPct val="35000"/>
                  </a:spcAft>
                  <a:buFont typeface="Wingdings" panose="05000000000000000000" pitchFamily="2" charset="2"/>
                  <a:buChar char="Ø"/>
                </a:pPr>
                <a:r>
                  <a:rPr lang="en-GB" sz="1500" dirty="0">
                    <a:solidFill>
                      <a:srgbClr val="475C6D"/>
                    </a:solidFill>
                    <a:latin typeface="Arial" panose="020B0604020202020204" pitchFamily="34" charset="0"/>
                    <a:cs typeface="Arial" panose="020B0604020202020204" pitchFamily="34" charset="0"/>
                  </a:rPr>
                  <a:t>Contract award decision approved &amp; documented</a:t>
                </a:r>
              </a:p>
              <a:p>
                <a:pPr marL="28575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a:p>
                <a:pPr marL="28575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a:p>
                <a:pPr marL="285750" lvl="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a:p>
                <a:pPr marL="285750" lvl="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p:txBody>
          </p:sp>
          <p:sp>
            <p:nvSpPr>
              <p:cNvPr id="156" name="Freeform: Shape 155">
                <a:extLst>
                  <a:ext uri="{FF2B5EF4-FFF2-40B4-BE49-F238E27FC236}">
                    <a16:creationId xmlns:a16="http://schemas.microsoft.com/office/drawing/2014/main" id="{0E04E866-8D65-4FE8-AF62-CF79B3AB3C26}"/>
                  </a:ext>
                </a:extLst>
              </p:cNvPr>
              <p:cNvSpPr/>
              <p:nvPr/>
            </p:nvSpPr>
            <p:spPr>
              <a:xfrm>
                <a:off x="-339457" y="1050210"/>
                <a:ext cx="2067034" cy="654932"/>
              </a:xfrm>
              <a:custGeom>
                <a:avLst/>
                <a:gdLst>
                  <a:gd name="connsiteX0" fmla="*/ 0 w 1309865"/>
                  <a:gd name="connsiteY0" fmla="*/ 65493 h 654932"/>
                  <a:gd name="connsiteX1" fmla="*/ 65493 w 1309865"/>
                  <a:gd name="connsiteY1" fmla="*/ 0 h 654932"/>
                  <a:gd name="connsiteX2" fmla="*/ 1244372 w 1309865"/>
                  <a:gd name="connsiteY2" fmla="*/ 0 h 654932"/>
                  <a:gd name="connsiteX3" fmla="*/ 1309865 w 1309865"/>
                  <a:gd name="connsiteY3" fmla="*/ 65493 h 654932"/>
                  <a:gd name="connsiteX4" fmla="*/ 1309865 w 1309865"/>
                  <a:gd name="connsiteY4" fmla="*/ 589439 h 654932"/>
                  <a:gd name="connsiteX5" fmla="*/ 1244372 w 1309865"/>
                  <a:gd name="connsiteY5" fmla="*/ 654932 h 654932"/>
                  <a:gd name="connsiteX6" fmla="*/ 65493 w 1309865"/>
                  <a:gd name="connsiteY6" fmla="*/ 654932 h 654932"/>
                  <a:gd name="connsiteX7" fmla="*/ 0 w 1309865"/>
                  <a:gd name="connsiteY7" fmla="*/ 589439 h 654932"/>
                  <a:gd name="connsiteX8" fmla="*/ 0 w 1309865"/>
                  <a:gd name="connsiteY8" fmla="*/ 65493 h 65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9865" h="654932">
                    <a:moveTo>
                      <a:pt x="0" y="65493"/>
                    </a:moveTo>
                    <a:cubicBezTo>
                      <a:pt x="0" y="29322"/>
                      <a:pt x="29322" y="0"/>
                      <a:pt x="65493" y="0"/>
                    </a:cubicBezTo>
                    <a:lnTo>
                      <a:pt x="1244372" y="0"/>
                    </a:lnTo>
                    <a:cubicBezTo>
                      <a:pt x="1280543" y="0"/>
                      <a:pt x="1309865" y="29322"/>
                      <a:pt x="1309865" y="65493"/>
                    </a:cubicBezTo>
                    <a:lnTo>
                      <a:pt x="1309865" y="589439"/>
                    </a:lnTo>
                    <a:cubicBezTo>
                      <a:pt x="1309865" y="625610"/>
                      <a:pt x="1280543" y="654932"/>
                      <a:pt x="1244372" y="654932"/>
                    </a:cubicBezTo>
                    <a:lnTo>
                      <a:pt x="65493" y="654932"/>
                    </a:lnTo>
                    <a:cubicBezTo>
                      <a:pt x="29322" y="654932"/>
                      <a:pt x="0" y="625610"/>
                      <a:pt x="0" y="589439"/>
                    </a:cubicBezTo>
                    <a:lnTo>
                      <a:pt x="0" y="65493"/>
                    </a:lnTo>
                    <a:close/>
                  </a:path>
                </a:pathLst>
              </a:custGeom>
              <a:solidFill>
                <a:srgbClr val="00B05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2042" tIns="34422" rIns="42042" bIns="34422" numCol="1" spcCol="1270" anchor="ctr" anchorCtr="0">
                <a:noAutofit/>
              </a:bodyPr>
              <a:lstStyle/>
              <a:p>
                <a:pPr marL="0" lvl="0" indent="0" algn="ctr" defTabSz="533400">
                  <a:lnSpc>
                    <a:spcPct val="90000"/>
                  </a:lnSpc>
                  <a:spcBef>
                    <a:spcPct val="0"/>
                  </a:spcBef>
                  <a:spcAft>
                    <a:spcPct val="35000"/>
                  </a:spcAft>
                  <a:buNone/>
                </a:pPr>
                <a:r>
                  <a:rPr lang="en-GB" sz="1600" b="1" dirty="0">
                    <a:solidFill>
                      <a:schemeClr val="bg1"/>
                    </a:solidFill>
                    <a:latin typeface="Arial" panose="020B0604020202020204" pitchFamily="34" charset="0"/>
                    <a:cs typeface="Arial" panose="020B0604020202020204" pitchFamily="34" charset="0"/>
                  </a:rPr>
                  <a:t>Evaluation</a:t>
                </a:r>
                <a:endParaRPr lang="en-GB" sz="1600" b="1" kern="1200" dirty="0">
                  <a:solidFill>
                    <a:schemeClr val="bg1"/>
                  </a:solidFill>
                  <a:latin typeface="Arial" panose="020B0604020202020204" pitchFamily="34" charset="0"/>
                  <a:cs typeface="Arial" panose="020B0604020202020204" pitchFamily="34" charset="0"/>
                </a:endParaRPr>
              </a:p>
            </p:txBody>
          </p:sp>
        </p:grpSp>
        <p:grpSp>
          <p:nvGrpSpPr>
            <p:cNvPr id="133" name="Group 132">
              <a:extLst>
                <a:ext uri="{FF2B5EF4-FFF2-40B4-BE49-F238E27FC236}">
                  <a16:creationId xmlns:a16="http://schemas.microsoft.com/office/drawing/2014/main" id="{BD938BB1-A889-4D69-9BB8-D9A9DE4F4798}"/>
                </a:ext>
              </a:extLst>
            </p:cNvPr>
            <p:cNvGrpSpPr/>
            <p:nvPr/>
          </p:nvGrpSpPr>
          <p:grpSpPr>
            <a:xfrm>
              <a:off x="8191663" y="1050210"/>
              <a:ext cx="2460838" cy="8162759"/>
              <a:chOff x="-798626" y="1050210"/>
              <a:chExt cx="2460838" cy="8162759"/>
            </a:xfrm>
          </p:grpSpPr>
          <p:sp>
            <p:nvSpPr>
              <p:cNvPr id="151" name="Rectangle: Rounded Corners 150">
                <a:extLst>
                  <a:ext uri="{FF2B5EF4-FFF2-40B4-BE49-F238E27FC236}">
                    <a16:creationId xmlns:a16="http://schemas.microsoft.com/office/drawing/2014/main" id="{50A2C31D-12AC-4246-9AC8-1C755AD18B18}"/>
                  </a:ext>
                </a:extLst>
              </p:cNvPr>
              <p:cNvSpPr/>
              <p:nvPr/>
            </p:nvSpPr>
            <p:spPr>
              <a:xfrm>
                <a:off x="-798626" y="1487139"/>
                <a:ext cx="2439488" cy="5425740"/>
              </a:xfrm>
              <a:prstGeom prst="roundRect">
                <a:avLst/>
              </a:prstGeom>
              <a:solidFill>
                <a:srgbClr val="00B050">
                  <a:alpha val="10000"/>
                </a:srgbClr>
              </a:solidFill>
              <a:ln w="254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52" name="Rectangle 151">
                <a:extLst>
                  <a:ext uri="{FF2B5EF4-FFF2-40B4-BE49-F238E27FC236}">
                    <a16:creationId xmlns:a16="http://schemas.microsoft.com/office/drawing/2014/main" id="{81346F72-7EE2-4A2D-8431-678A7C4FA600}"/>
                  </a:ext>
                </a:extLst>
              </p:cNvPr>
              <p:cNvSpPr/>
              <p:nvPr/>
            </p:nvSpPr>
            <p:spPr>
              <a:xfrm>
                <a:off x="-778074" y="1705141"/>
                <a:ext cx="2440286" cy="7507828"/>
              </a:xfrm>
              <a:prstGeom prst="rect">
                <a:avLst/>
              </a:prstGeom>
            </p:spPr>
            <p:txBody>
              <a:bodyPr wrap="square">
                <a:spAutoFit/>
              </a:bodyPr>
              <a:lstStyle/>
              <a:p>
                <a:pPr marL="285750" lvl="0" indent="-285750" defTabSz="400050">
                  <a:spcBef>
                    <a:spcPct val="0"/>
                  </a:spcBef>
                  <a:buFont typeface="Wingdings" panose="05000000000000000000" pitchFamily="2" charset="2"/>
                  <a:buChar char="Ø"/>
                </a:pPr>
                <a:r>
                  <a:rPr lang="en-GB" sz="1500" dirty="0">
                    <a:solidFill>
                      <a:srgbClr val="475C6D"/>
                    </a:solidFill>
                    <a:latin typeface="Arial" panose="020B0604020202020204" pitchFamily="34" charset="0"/>
                    <a:cs typeface="Arial" panose="020B0604020202020204" pitchFamily="34" charset="0"/>
                  </a:rPr>
                  <a:t>Recommendation report approved by Corporate office or board</a:t>
                </a:r>
              </a:p>
              <a:p>
                <a:pPr marL="285750" lvl="0" indent="-285750" defTabSz="533400">
                  <a:spcBef>
                    <a:spcPct val="0"/>
                  </a:spcBef>
                  <a:buFont typeface="Wingdings" panose="05000000000000000000" pitchFamily="2" charset="2"/>
                  <a:buChar char="Ø"/>
                </a:pPr>
                <a:endParaRPr lang="en-GB" sz="1500" dirty="0">
                  <a:solidFill>
                    <a:srgbClr val="475C6D"/>
                  </a:solidFill>
                  <a:latin typeface="Arial" panose="020B0604020202020204" pitchFamily="34" charset="0"/>
                  <a:cs typeface="Arial" panose="020B0604020202020204" pitchFamily="34" charset="0"/>
                </a:endParaRPr>
              </a:p>
              <a:p>
                <a:pPr marL="285750" lvl="0" indent="-285750" defTabSz="400050">
                  <a:spcBef>
                    <a:spcPct val="0"/>
                  </a:spcBef>
                  <a:buFont typeface="Wingdings" panose="05000000000000000000" pitchFamily="2" charset="2"/>
                  <a:buChar char="Ø"/>
                </a:pPr>
                <a:r>
                  <a:rPr lang="en-GB" sz="1500" dirty="0">
                    <a:solidFill>
                      <a:srgbClr val="475C6D"/>
                    </a:solidFill>
                    <a:latin typeface="Arial" panose="020B0604020202020204" pitchFamily="34" charset="0"/>
                    <a:cs typeface="Arial" panose="020B0604020202020204" pitchFamily="34" charset="0"/>
                  </a:rPr>
                  <a:t>Contract award decision notification confirmed  to suppliers</a:t>
                </a:r>
              </a:p>
              <a:p>
                <a:pPr marL="285750" indent="-285750" defTabSz="533400">
                  <a:spcBef>
                    <a:spcPct val="0"/>
                  </a:spcBef>
                  <a:buFont typeface="Wingdings" panose="05000000000000000000" pitchFamily="2" charset="2"/>
                  <a:buChar char="Ø"/>
                </a:pPr>
                <a:endParaRPr lang="en-GB" sz="1500" dirty="0">
                  <a:solidFill>
                    <a:srgbClr val="475C6D"/>
                  </a:solidFill>
                  <a:latin typeface="Arial" panose="020B0604020202020204" pitchFamily="34" charset="0"/>
                  <a:cs typeface="Arial" panose="020B0604020202020204" pitchFamily="34" charset="0"/>
                </a:endParaRPr>
              </a:p>
              <a:p>
                <a:pPr marL="285750" indent="-285750" defTabSz="533400">
                  <a:spcBef>
                    <a:spcPct val="0"/>
                  </a:spcBef>
                  <a:buFont typeface="Wingdings" panose="05000000000000000000" pitchFamily="2" charset="2"/>
                  <a:buChar char="Ø"/>
                </a:pPr>
                <a:r>
                  <a:rPr lang="en-GB" sz="1500" dirty="0">
                    <a:solidFill>
                      <a:srgbClr val="475C6D"/>
                    </a:solidFill>
                    <a:latin typeface="Arial" panose="020B0604020202020204" pitchFamily="34" charset="0"/>
                    <a:cs typeface="Arial" panose="020B0604020202020204" pitchFamily="34" charset="0"/>
                  </a:rPr>
                  <a:t>Standstill period 10 calendar days</a:t>
                </a:r>
              </a:p>
              <a:p>
                <a:pPr marL="285750" indent="-285750" defTabSz="533400">
                  <a:spcBef>
                    <a:spcPct val="0"/>
                  </a:spcBef>
                  <a:buFont typeface="Wingdings" panose="05000000000000000000" pitchFamily="2" charset="2"/>
                  <a:buChar char="Ø"/>
                </a:pPr>
                <a:endParaRPr lang="en-GB" sz="1500" dirty="0">
                  <a:solidFill>
                    <a:srgbClr val="475C6D"/>
                  </a:solidFill>
                  <a:latin typeface="Arial" panose="020B0604020202020204" pitchFamily="34" charset="0"/>
                  <a:cs typeface="Arial" panose="020B0604020202020204" pitchFamily="34" charset="0"/>
                </a:endParaRPr>
              </a:p>
              <a:p>
                <a:pPr marL="285750" indent="-285750" defTabSz="533400">
                  <a:spcBef>
                    <a:spcPct val="0"/>
                  </a:spcBef>
                  <a:buFont typeface="Wingdings" panose="05000000000000000000" pitchFamily="2" charset="2"/>
                  <a:buChar char="Ø"/>
                </a:pPr>
                <a:r>
                  <a:rPr lang="en-GB" sz="1500" dirty="0">
                    <a:solidFill>
                      <a:srgbClr val="475C6D"/>
                    </a:solidFill>
                    <a:latin typeface="Arial" panose="020B0604020202020204" pitchFamily="34" charset="0"/>
                    <a:cs typeface="Arial" panose="020B0604020202020204" pitchFamily="34" charset="0"/>
                  </a:rPr>
                  <a:t>Contract award &amp; signatures</a:t>
                </a:r>
              </a:p>
              <a:p>
                <a:pPr marL="285750" indent="-285750" defTabSz="533400">
                  <a:spcBef>
                    <a:spcPct val="0"/>
                  </a:spcBef>
                  <a:buFont typeface="Wingdings" panose="05000000000000000000" pitchFamily="2" charset="2"/>
                  <a:buChar char="Ø"/>
                </a:pPr>
                <a:endParaRPr lang="en-GB" sz="1500" dirty="0">
                  <a:solidFill>
                    <a:srgbClr val="475C6D"/>
                  </a:solidFill>
                  <a:latin typeface="Arial" panose="020B0604020202020204" pitchFamily="34" charset="0"/>
                  <a:cs typeface="Arial" panose="020B0604020202020204" pitchFamily="34" charset="0"/>
                </a:endParaRPr>
              </a:p>
              <a:p>
                <a:pPr marL="285750" indent="-285750" defTabSz="533400">
                  <a:spcBef>
                    <a:spcPct val="0"/>
                  </a:spcBef>
                  <a:buFont typeface="Wingdings" panose="05000000000000000000" pitchFamily="2" charset="2"/>
                  <a:buChar char="Ø"/>
                </a:pPr>
                <a:r>
                  <a:rPr lang="en-GB" sz="1500" dirty="0">
                    <a:solidFill>
                      <a:srgbClr val="475C6D"/>
                    </a:solidFill>
                    <a:latin typeface="Arial" panose="020B0604020202020204" pitchFamily="34" charset="0"/>
                    <a:cs typeface="Arial" panose="020B0604020202020204" pitchFamily="34" charset="0"/>
                  </a:rPr>
                  <a:t>Contract implementation</a:t>
                </a:r>
              </a:p>
              <a:p>
                <a:pPr marL="28575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a:p>
                <a:pPr marL="28575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a:p>
                <a:pPr marL="28575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a:p>
                <a:pPr marL="28575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a:p>
                <a:pPr marL="28575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a:p>
                <a:pPr marL="28575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a:p>
                <a:pPr marL="285750" lvl="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a:p>
                <a:pPr marL="285750" lvl="0" indent="-285750" defTabSz="533400">
                  <a:lnSpc>
                    <a:spcPct val="90000"/>
                  </a:lnSpc>
                  <a:spcBef>
                    <a:spcPct val="0"/>
                  </a:spcBef>
                  <a:spcAft>
                    <a:spcPct val="35000"/>
                  </a:spcAft>
                  <a:buFont typeface="Wingdings" panose="05000000000000000000" pitchFamily="2" charset="2"/>
                  <a:buChar char="Ø"/>
                </a:pPr>
                <a:endParaRPr lang="en-GB" sz="1400" dirty="0">
                  <a:solidFill>
                    <a:srgbClr val="02A4A7"/>
                  </a:solidFill>
                  <a:latin typeface="Arial" panose="020B0604020202020204" pitchFamily="34" charset="0"/>
                  <a:cs typeface="Arial" panose="020B0604020202020204" pitchFamily="34" charset="0"/>
                </a:endParaRPr>
              </a:p>
            </p:txBody>
          </p:sp>
          <p:sp>
            <p:nvSpPr>
              <p:cNvPr id="153" name="Freeform: Shape 152">
                <a:extLst>
                  <a:ext uri="{FF2B5EF4-FFF2-40B4-BE49-F238E27FC236}">
                    <a16:creationId xmlns:a16="http://schemas.microsoft.com/office/drawing/2014/main" id="{0A1B3BD5-CF99-4F14-992D-4324CDD611C7}"/>
                  </a:ext>
                </a:extLst>
              </p:cNvPr>
              <p:cNvSpPr/>
              <p:nvPr/>
            </p:nvSpPr>
            <p:spPr>
              <a:xfrm>
                <a:off x="-591449" y="1050210"/>
                <a:ext cx="2067034" cy="654932"/>
              </a:xfrm>
              <a:custGeom>
                <a:avLst/>
                <a:gdLst>
                  <a:gd name="connsiteX0" fmla="*/ 0 w 1309865"/>
                  <a:gd name="connsiteY0" fmla="*/ 65493 h 654932"/>
                  <a:gd name="connsiteX1" fmla="*/ 65493 w 1309865"/>
                  <a:gd name="connsiteY1" fmla="*/ 0 h 654932"/>
                  <a:gd name="connsiteX2" fmla="*/ 1244372 w 1309865"/>
                  <a:gd name="connsiteY2" fmla="*/ 0 h 654932"/>
                  <a:gd name="connsiteX3" fmla="*/ 1309865 w 1309865"/>
                  <a:gd name="connsiteY3" fmla="*/ 65493 h 654932"/>
                  <a:gd name="connsiteX4" fmla="*/ 1309865 w 1309865"/>
                  <a:gd name="connsiteY4" fmla="*/ 589439 h 654932"/>
                  <a:gd name="connsiteX5" fmla="*/ 1244372 w 1309865"/>
                  <a:gd name="connsiteY5" fmla="*/ 654932 h 654932"/>
                  <a:gd name="connsiteX6" fmla="*/ 65493 w 1309865"/>
                  <a:gd name="connsiteY6" fmla="*/ 654932 h 654932"/>
                  <a:gd name="connsiteX7" fmla="*/ 0 w 1309865"/>
                  <a:gd name="connsiteY7" fmla="*/ 589439 h 654932"/>
                  <a:gd name="connsiteX8" fmla="*/ 0 w 1309865"/>
                  <a:gd name="connsiteY8" fmla="*/ 65493 h 65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9865" h="654932">
                    <a:moveTo>
                      <a:pt x="0" y="65493"/>
                    </a:moveTo>
                    <a:cubicBezTo>
                      <a:pt x="0" y="29322"/>
                      <a:pt x="29322" y="0"/>
                      <a:pt x="65493" y="0"/>
                    </a:cubicBezTo>
                    <a:lnTo>
                      <a:pt x="1244372" y="0"/>
                    </a:lnTo>
                    <a:cubicBezTo>
                      <a:pt x="1280543" y="0"/>
                      <a:pt x="1309865" y="29322"/>
                      <a:pt x="1309865" y="65493"/>
                    </a:cubicBezTo>
                    <a:lnTo>
                      <a:pt x="1309865" y="589439"/>
                    </a:lnTo>
                    <a:cubicBezTo>
                      <a:pt x="1309865" y="625610"/>
                      <a:pt x="1280543" y="654932"/>
                      <a:pt x="1244372" y="654932"/>
                    </a:cubicBezTo>
                    <a:lnTo>
                      <a:pt x="65493" y="654932"/>
                    </a:lnTo>
                    <a:cubicBezTo>
                      <a:pt x="29322" y="654932"/>
                      <a:pt x="0" y="625610"/>
                      <a:pt x="0" y="589439"/>
                    </a:cubicBezTo>
                    <a:lnTo>
                      <a:pt x="0" y="65493"/>
                    </a:lnTo>
                    <a:close/>
                  </a:path>
                </a:pathLst>
              </a:custGeom>
              <a:solidFill>
                <a:srgbClr val="00B05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2042" tIns="34422" rIns="42042" bIns="34422" numCol="1" spcCol="1270" anchor="ctr" anchorCtr="0">
                <a:noAutofit/>
              </a:bodyPr>
              <a:lstStyle/>
              <a:p>
                <a:pPr marL="0" lvl="0" indent="0" algn="ctr" defTabSz="533400">
                  <a:lnSpc>
                    <a:spcPct val="90000"/>
                  </a:lnSpc>
                  <a:spcBef>
                    <a:spcPct val="0"/>
                  </a:spcBef>
                  <a:spcAft>
                    <a:spcPct val="35000"/>
                  </a:spcAft>
                  <a:buNone/>
                </a:pPr>
                <a:r>
                  <a:rPr lang="en-GB" sz="1600" b="1" kern="1200" dirty="0">
                    <a:solidFill>
                      <a:schemeClr val="bg1"/>
                    </a:solidFill>
                    <a:latin typeface="Arial" panose="020B0604020202020204" pitchFamily="34" charset="0"/>
                    <a:cs typeface="Arial" panose="020B0604020202020204" pitchFamily="34" charset="0"/>
                  </a:rPr>
                  <a:t>Approval and Contract </a:t>
                </a:r>
                <a:r>
                  <a:rPr lang="en-GB" sz="1600" b="1" dirty="0">
                    <a:solidFill>
                      <a:schemeClr val="bg1"/>
                    </a:solidFill>
                    <a:latin typeface="Arial" panose="020B0604020202020204" pitchFamily="34" charset="0"/>
                    <a:cs typeface="Arial" panose="020B0604020202020204" pitchFamily="34" charset="0"/>
                  </a:rPr>
                  <a:t>A</a:t>
                </a:r>
                <a:r>
                  <a:rPr lang="en-GB" sz="1600" b="1" kern="1200" dirty="0">
                    <a:solidFill>
                      <a:schemeClr val="bg1"/>
                    </a:solidFill>
                    <a:latin typeface="Arial" panose="020B0604020202020204" pitchFamily="34" charset="0"/>
                    <a:cs typeface="Arial" panose="020B0604020202020204" pitchFamily="34" charset="0"/>
                  </a:rPr>
                  <a:t>ward</a:t>
                </a:r>
              </a:p>
            </p:txBody>
          </p:sp>
        </p:grpSp>
        <p:sp>
          <p:nvSpPr>
            <p:cNvPr id="148" name="TextBox 147" hidden="1">
              <a:extLst>
                <a:ext uri="{FF2B5EF4-FFF2-40B4-BE49-F238E27FC236}">
                  <a16:creationId xmlns:a16="http://schemas.microsoft.com/office/drawing/2014/main" id="{ACFFF574-00C2-4416-A7CF-885BC7AA9D01}"/>
                </a:ext>
              </a:extLst>
            </p:cNvPr>
            <p:cNvSpPr txBox="1"/>
            <p:nvPr/>
          </p:nvSpPr>
          <p:spPr>
            <a:xfrm>
              <a:off x="3334022" y="404694"/>
              <a:ext cx="1537568" cy="369331"/>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2 – 4 weeks</a:t>
              </a:r>
            </a:p>
          </p:txBody>
        </p:sp>
      </p:gr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35" name="TextBox 34">
            <a:extLst>
              <a:ext uri="{FF2B5EF4-FFF2-40B4-BE49-F238E27FC236}">
                <a16:creationId xmlns:a16="http://schemas.microsoft.com/office/drawing/2014/main" id="{9A649C35-6CAC-4E66-9F43-BFB3BEDFAF5E}"/>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Procurement Process</a:t>
            </a:r>
          </a:p>
        </p:txBody>
      </p:sp>
      <p:sp>
        <p:nvSpPr>
          <p:cNvPr id="36" name="TextBox 35">
            <a:extLst>
              <a:ext uri="{FF2B5EF4-FFF2-40B4-BE49-F238E27FC236}">
                <a16:creationId xmlns:a16="http://schemas.microsoft.com/office/drawing/2014/main" id="{E6C3FF94-9816-4DDD-8383-AB0ABE4BC9DE}"/>
              </a:ext>
            </a:extLst>
          </p:cNvPr>
          <p:cNvSpPr txBox="1"/>
          <p:nvPr/>
        </p:nvSpPr>
        <p:spPr>
          <a:xfrm>
            <a:off x="942713" y="6448730"/>
            <a:ext cx="141948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Procurement</a:t>
            </a:r>
          </a:p>
        </p:txBody>
      </p:sp>
      <p:sp>
        <p:nvSpPr>
          <p:cNvPr id="37" name="TextBox 36">
            <a:extLst>
              <a:ext uri="{FF2B5EF4-FFF2-40B4-BE49-F238E27FC236}">
                <a16:creationId xmlns:a16="http://schemas.microsoft.com/office/drawing/2014/main" id="{F7C1D45D-4B14-4A73-AEF0-13BF3009713C}"/>
              </a:ext>
            </a:extLst>
          </p:cNvPr>
          <p:cNvSpPr txBox="1"/>
          <p:nvPr/>
        </p:nvSpPr>
        <p:spPr>
          <a:xfrm>
            <a:off x="9912041" y="6414425"/>
            <a:ext cx="156291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End the stage</a:t>
            </a:r>
          </a:p>
        </p:txBody>
      </p:sp>
      <p:grpSp>
        <p:nvGrpSpPr>
          <p:cNvPr id="24" name="Group 23">
            <a:extLst>
              <a:ext uri="{FF2B5EF4-FFF2-40B4-BE49-F238E27FC236}">
                <a16:creationId xmlns:a16="http://schemas.microsoft.com/office/drawing/2014/main" id="{4D924B67-0753-4678-8FB4-A5E5974586A8}"/>
              </a:ext>
            </a:extLst>
          </p:cNvPr>
          <p:cNvGrpSpPr/>
          <p:nvPr/>
        </p:nvGrpSpPr>
        <p:grpSpPr>
          <a:xfrm>
            <a:off x="6153114" y="7289119"/>
            <a:ext cx="2962580" cy="1345479"/>
            <a:chOff x="8221648" y="2214847"/>
            <a:chExt cx="2962580" cy="1345479"/>
          </a:xfrm>
        </p:grpSpPr>
        <p:sp>
          <p:nvSpPr>
            <p:cNvPr id="25" name="Rectangle: Rounded Corners 24">
              <a:extLst>
                <a:ext uri="{FF2B5EF4-FFF2-40B4-BE49-F238E27FC236}">
                  <a16:creationId xmlns:a16="http://schemas.microsoft.com/office/drawing/2014/main" id="{C0EB1BFB-AAED-4C59-8D1E-DD2F84DB8575}"/>
                </a:ext>
              </a:extLst>
            </p:cNvPr>
            <p:cNvSpPr/>
            <p:nvPr/>
          </p:nvSpPr>
          <p:spPr>
            <a:xfrm>
              <a:off x="8221648" y="2214847"/>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26" name="Rectangle: Rounded Corners 25">
              <a:extLst>
                <a:ext uri="{FF2B5EF4-FFF2-40B4-BE49-F238E27FC236}">
                  <a16:creationId xmlns:a16="http://schemas.microsoft.com/office/drawing/2014/main" id="{E6F84DE9-1F80-44E8-943D-454E9FB833AA}"/>
                </a:ext>
              </a:extLst>
            </p:cNvPr>
            <p:cNvSpPr/>
            <p:nvPr/>
          </p:nvSpPr>
          <p:spPr>
            <a:xfrm>
              <a:off x="8221648" y="2566281"/>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27" name="Rectangle: Rounded Corners 26">
              <a:extLst>
                <a:ext uri="{FF2B5EF4-FFF2-40B4-BE49-F238E27FC236}">
                  <a16:creationId xmlns:a16="http://schemas.microsoft.com/office/drawing/2014/main" id="{8C048D5C-7C7A-49AC-ABA0-97E35487F430}"/>
                </a:ext>
              </a:extLst>
            </p:cNvPr>
            <p:cNvSpPr/>
            <p:nvPr/>
          </p:nvSpPr>
          <p:spPr>
            <a:xfrm>
              <a:off x="8221648" y="2917715"/>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28" name="Rectangle: Rounded Corners 27">
              <a:extLst>
                <a:ext uri="{FF2B5EF4-FFF2-40B4-BE49-F238E27FC236}">
                  <a16:creationId xmlns:a16="http://schemas.microsoft.com/office/drawing/2014/main" id="{FA8FF7E5-E607-4C42-AA39-5C30BBC5E11C}"/>
                </a:ext>
              </a:extLst>
            </p:cNvPr>
            <p:cNvSpPr/>
            <p:nvPr/>
          </p:nvSpPr>
          <p:spPr>
            <a:xfrm>
              <a:off x="8221648" y="3266128"/>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grpSp>
    </p:spTree>
    <p:extLst>
      <p:ext uri="{BB962C8B-B14F-4D97-AF65-F5344CB8AC3E}">
        <p14:creationId xmlns:p14="http://schemas.microsoft.com/office/powerpoint/2010/main" val="31840960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3.7037E-7 L 0.00013 -0.36319 " pathEditMode="relative" rAng="0" ptsTypes="AA">
                                      <p:cBhvr>
                                        <p:cTn id="6" dur="2000" fill="hold"/>
                                        <p:tgtEl>
                                          <p:spTgt spid="24"/>
                                        </p:tgtEl>
                                        <p:attrNameLst>
                                          <p:attrName>ppt_x</p:attrName>
                                          <p:attrName>ppt_y</p:attrName>
                                        </p:attrNameLst>
                                      </p:cBhvr>
                                      <p:rCtr x="0" y="-1817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013 -0.36319 L 3.95833E-6 -4.44444E-6 " pathEditMode="relative" rAng="0" ptsTypes="AA">
                                      <p:cBhvr>
                                        <p:cTn id="10" dur="2000" fill="hold"/>
                                        <p:tgtEl>
                                          <p:spTgt spid="24"/>
                                        </p:tgtEl>
                                        <p:attrNameLst>
                                          <p:attrName>ppt_x</p:attrName>
                                          <p:attrName>ppt_y</p:attrName>
                                        </p:attrNameLst>
                                      </p:cBhvr>
                                      <p:rCtr x="117" y="17963"/>
                                    </p:animMotion>
                                  </p:childTnLst>
                                </p:cTn>
                              </p:par>
                            </p:childTnLst>
                          </p:cTn>
                        </p:par>
                      </p:childTnLst>
                    </p:cTn>
                  </p:par>
                </p:childTnLst>
              </p:cTn>
              <p:nextCondLst>
                <p:cond evt="onClick" delay="0">
                  <p:tgtEl>
                    <p:spTgt spid="60"/>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A286A9-D802-4DB4-B4E6-C0F08E3DAE6A}"/>
              </a:ext>
            </a:extLst>
          </p:cNvPr>
          <p:cNvSpPr/>
          <p:nvPr/>
        </p:nvSpPr>
        <p:spPr>
          <a:xfrm>
            <a:off x="331200" y="1224000"/>
            <a:ext cx="10338114" cy="584775"/>
          </a:xfrm>
          <a:prstGeom prst="rect">
            <a:avLst/>
          </a:prstGeom>
        </p:spPr>
        <p:txBody>
          <a:bodyPr wrap="square">
            <a:spAutoFit/>
          </a:bodyPr>
          <a:lstStyle/>
          <a:p>
            <a:r>
              <a:rPr lang="en-GB" sz="1600" dirty="0">
                <a:solidFill>
                  <a:srgbClr val="485E6D"/>
                </a:solidFill>
                <a:latin typeface="Arial" panose="020B0604020202020204" pitchFamily="34" charset="0"/>
                <a:cs typeface="Arial" panose="020B0604020202020204" pitchFamily="34" charset="0"/>
              </a:rPr>
              <a:t>The end of this stage marks the move from detailed planning of your project and into delivery. The stage now requires approval through the governance structure and a decision will be made to progress to the next stage.</a:t>
            </a:r>
          </a:p>
        </p:txBody>
      </p:sp>
      <p:sp>
        <p:nvSpPr>
          <p:cNvPr id="115" name="TextBox 114"/>
          <p:cNvSpPr txBox="1"/>
          <p:nvPr/>
        </p:nvSpPr>
        <p:spPr>
          <a:xfrm>
            <a:off x="325815" y="2076341"/>
            <a:ext cx="9918269" cy="1569660"/>
          </a:xfrm>
          <a:prstGeom prst="rect">
            <a:avLst/>
          </a:prstGeom>
          <a:noFill/>
          <a:ln w="38100">
            <a:solidFill>
              <a:srgbClr val="FFD05B"/>
            </a:solidFill>
          </a:ln>
        </p:spPr>
        <p:txBody>
          <a:bodyPr wrap="square" rtlCol="0">
            <a:spAutoFit/>
          </a:bodyPr>
          <a:lstStyle/>
          <a:p>
            <a:pPr fontAlgn="base"/>
            <a:r>
              <a:rPr lang="en-GB" sz="1600" b="1" dirty="0">
                <a:solidFill>
                  <a:srgbClr val="485E6D"/>
                </a:solidFill>
                <a:latin typeface="Arial" panose="020B0604020202020204" pitchFamily="34" charset="0"/>
                <a:cs typeface="Arial" panose="020B0604020202020204" pitchFamily="34" charset="0"/>
              </a:rPr>
              <a:t>The Project Manager</a:t>
            </a:r>
          </a:p>
          <a:p>
            <a:pPr marL="742950" lvl="1" indent="-285750" algn="just">
              <a:buFont typeface="Wingdings" panose="05000000000000000000" pitchFamily="2" charset="2"/>
              <a:buChar char="Ø"/>
            </a:pPr>
            <a:endParaRPr lang="en-GB" sz="1600" dirty="0">
              <a:solidFill>
                <a:srgbClr val="485D6F"/>
              </a:solidFill>
              <a:latin typeface="Arial" panose="020B0604020202020204" pitchFamily="34" charset="0"/>
              <a:cs typeface="Arial" panose="020B0604020202020204" pitchFamily="34" charset="0"/>
            </a:endParaRPr>
          </a:p>
          <a:p>
            <a:pPr marL="285750" indent="-285750" fontAlgn="base">
              <a:buFont typeface="Wingdings" panose="05000000000000000000" pitchFamily="2" charset="2"/>
              <a:buChar char="ü"/>
            </a:pPr>
            <a:r>
              <a:rPr lang="en-GB" sz="1600" dirty="0">
                <a:solidFill>
                  <a:srgbClr val="485E6D"/>
                </a:solidFill>
                <a:latin typeface="Arial" panose="020B0604020202020204" pitchFamily="34" charset="0"/>
                <a:cs typeface="Arial" panose="020B0604020202020204" pitchFamily="34" charset="0"/>
              </a:rPr>
              <a:t>Ensures everything in this stage has been completed </a:t>
            </a:r>
          </a:p>
          <a:p>
            <a:pPr marL="285750" indent="-285750" fontAlgn="base">
              <a:buFont typeface="Wingdings" panose="05000000000000000000" pitchFamily="2" charset="2"/>
              <a:buChar char="ü"/>
            </a:pPr>
            <a:r>
              <a:rPr lang="en-GB" sz="1600" dirty="0">
                <a:solidFill>
                  <a:srgbClr val="485E6D"/>
                </a:solidFill>
                <a:latin typeface="Arial" panose="020B0604020202020204" pitchFamily="34" charset="0"/>
                <a:cs typeface="Arial" panose="020B0604020202020204" pitchFamily="34" charset="0"/>
              </a:rPr>
              <a:t>Ensures that plans for the next stage are in place</a:t>
            </a:r>
          </a:p>
          <a:p>
            <a:pPr marL="285750" indent="-285750" fontAlgn="base">
              <a:buFont typeface="Wingdings" panose="05000000000000000000" pitchFamily="2" charset="2"/>
              <a:buChar char="ü"/>
            </a:pPr>
            <a:r>
              <a:rPr lang="en-GB" sz="1600" dirty="0">
                <a:solidFill>
                  <a:srgbClr val="485E6D"/>
                </a:solidFill>
                <a:latin typeface="Arial" panose="020B0604020202020204" pitchFamily="34" charset="0"/>
                <a:cs typeface="Arial" panose="020B0604020202020204" pitchFamily="34" charset="0"/>
              </a:rPr>
              <a:t>Ensures any procurement activities have been completed</a:t>
            </a:r>
          </a:p>
          <a:p>
            <a:pPr marL="285750" indent="-285750" fontAlgn="base">
              <a:buFont typeface="Wingdings" panose="05000000000000000000" pitchFamily="2" charset="2"/>
              <a:buChar char="ü"/>
            </a:pPr>
            <a:r>
              <a:rPr lang="en-GB" sz="1600" dirty="0">
                <a:solidFill>
                  <a:srgbClr val="485E6D"/>
                </a:solidFill>
                <a:latin typeface="Arial" panose="020B0604020202020204" pitchFamily="34" charset="0"/>
                <a:cs typeface="Arial" panose="020B0604020202020204" pitchFamily="34" charset="0"/>
              </a:rPr>
              <a:t>Reflect on lessons learned throughout the stage and update the lessons learned log</a:t>
            </a:r>
          </a:p>
        </p:txBody>
      </p:sp>
      <p:sp>
        <p:nvSpPr>
          <p:cNvPr id="114" name="Content Placeholder 2"/>
          <p:cNvSpPr txBox="1">
            <a:spLocks/>
          </p:cNvSpPr>
          <p:nvPr/>
        </p:nvSpPr>
        <p:spPr>
          <a:xfrm>
            <a:off x="325815" y="4556452"/>
            <a:ext cx="9918268" cy="1510677"/>
          </a:xfrm>
          <a:prstGeom prst="rect">
            <a:avLst/>
          </a:prstGeom>
          <a:ln w="38100">
            <a:solidFill>
              <a:srgbClr val="54C0EB"/>
            </a:solidFill>
          </a:ln>
        </p:spPr>
        <p:txBody>
          <a:bodyPr vert="horz" lIns="91440" tIns="45720" rIns="91440" bIns="45720" rtlCol="0" anchor="t">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lnSpc>
                <a:spcPct val="100000"/>
              </a:lnSpc>
              <a:spcBef>
                <a:spcPts val="0"/>
              </a:spcBef>
            </a:pPr>
            <a:r>
              <a:rPr lang="en-GB" sz="1700" b="1" dirty="0">
                <a:solidFill>
                  <a:srgbClr val="485E6D"/>
                </a:solidFill>
                <a:latin typeface="Arial" panose="020B0604020202020204" pitchFamily="34" charset="0"/>
                <a:cs typeface="Arial" panose="020B0604020202020204" pitchFamily="34" charset="0"/>
              </a:rPr>
              <a:t>The Project Sponsor</a:t>
            </a:r>
          </a:p>
          <a:p>
            <a:pPr algn="l" fontAlgn="base">
              <a:lnSpc>
                <a:spcPct val="100000"/>
              </a:lnSpc>
              <a:spcBef>
                <a:spcPts val="0"/>
              </a:spcBef>
            </a:pPr>
            <a:endParaRPr lang="en-GB" sz="1900" dirty="0">
              <a:solidFill>
                <a:srgbClr val="485E6D"/>
              </a:solidFill>
              <a:latin typeface="Arial" panose="020B0604020202020204" pitchFamily="34" charset="0"/>
              <a:cs typeface="Arial" panose="020B0604020202020204" pitchFamily="34" charset="0"/>
            </a:endParaRPr>
          </a:p>
          <a:p>
            <a:pPr marL="284400" indent="-284400" algn="l" fontAlgn="base">
              <a:lnSpc>
                <a:spcPct val="100000"/>
              </a:lnSpc>
              <a:spcBef>
                <a:spcPts val="0"/>
              </a:spcBef>
              <a:buFont typeface="Wingdings" panose="05000000000000000000" pitchFamily="2" charset="2"/>
              <a:buChar char="ü"/>
            </a:pPr>
            <a:r>
              <a:rPr lang="en-GB" sz="1700" dirty="0">
                <a:solidFill>
                  <a:srgbClr val="485E6D"/>
                </a:solidFill>
                <a:latin typeface="Arial" panose="020B0604020202020204" pitchFamily="34" charset="0"/>
                <a:cs typeface="Arial" panose="020B0604020202020204" pitchFamily="34" charset="0"/>
              </a:rPr>
              <a:t>Review the work to date and the plans for the next stage</a:t>
            </a:r>
          </a:p>
          <a:p>
            <a:pPr marL="284400" indent="-284400" algn="l" fontAlgn="base">
              <a:lnSpc>
                <a:spcPct val="100000"/>
              </a:lnSpc>
              <a:spcBef>
                <a:spcPts val="0"/>
              </a:spcBef>
              <a:buFont typeface="Wingdings" panose="05000000000000000000" pitchFamily="2" charset="2"/>
              <a:buChar char="ü"/>
            </a:pPr>
            <a:r>
              <a:rPr lang="en-GB" sz="1700" dirty="0">
                <a:solidFill>
                  <a:srgbClr val="485E6D"/>
                </a:solidFill>
                <a:latin typeface="Arial" panose="020B0604020202020204" pitchFamily="34" charset="0"/>
                <a:cs typeface="Arial" panose="020B0604020202020204" pitchFamily="34" charset="0"/>
              </a:rPr>
              <a:t>Confirm they are happy for the project to proceed</a:t>
            </a:r>
          </a:p>
          <a:p>
            <a:pPr marL="284400" indent="-284400" algn="l" fontAlgn="base">
              <a:lnSpc>
                <a:spcPct val="100000"/>
              </a:lnSpc>
              <a:spcBef>
                <a:spcPts val="0"/>
              </a:spcBef>
              <a:buFont typeface="Wingdings" panose="05000000000000000000" pitchFamily="2" charset="2"/>
              <a:buChar char="ü"/>
            </a:pPr>
            <a:r>
              <a:rPr lang="en-GB" sz="1700" dirty="0">
                <a:solidFill>
                  <a:srgbClr val="485E6D"/>
                </a:solidFill>
                <a:latin typeface="Arial" panose="020B0604020202020204" pitchFamily="34" charset="0"/>
                <a:cs typeface="Arial" panose="020B0604020202020204" pitchFamily="34" charset="0"/>
              </a:rPr>
              <a:t>Gain approval through the governance structure</a:t>
            </a:r>
          </a:p>
          <a:p>
            <a:pPr marL="284400" indent="-284400" algn="l" fontAlgn="base">
              <a:lnSpc>
                <a:spcPct val="100000"/>
              </a:lnSpc>
              <a:spcBef>
                <a:spcPts val="0"/>
              </a:spcBef>
              <a:buFont typeface="Wingdings" panose="05000000000000000000" pitchFamily="2" charset="2"/>
              <a:buChar char="ü"/>
            </a:pPr>
            <a:r>
              <a:rPr lang="en-GB" sz="1700" dirty="0">
                <a:solidFill>
                  <a:srgbClr val="485E6D"/>
                </a:solidFill>
                <a:latin typeface="Arial" panose="020B0604020202020204" pitchFamily="34" charset="0"/>
                <a:cs typeface="Arial" panose="020B0604020202020204" pitchFamily="34" charset="0"/>
              </a:rPr>
              <a:t>Commit resources to support the next stage</a:t>
            </a:r>
          </a:p>
          <a:p>
            <a:pPr fontAlgn="base">
              <a:lnSpc>
                <a:spcPct val="100000"/>
              </a:lnSpc>
              <a:spcBef>
                <a:spcPts val="0"/>
              </a:spcBef>
            </a:pPr>
            <a:endParaRPr lang="en-GB" sz="1400" dirty="0">
              <a:solidFill>
                <a:srgbClr val="485E6D"/>
              </a:solidFill>
              <a:latin typeface="Arial" panose="020B0604020202020204" pitchFamily="34" charset="0"/>
              <a:cs typeface="Arial" panose="020B0604020202020204" pitchFamily="34" charset="0"/>
            </a:endParaRPr>
          </a:p>
        </p:txBody>
      </p:sp>
      <p:pic>
        <p:nvPicPr>
          <p:cNvPr id="117" name="Picture 116" descr="A picture containing wheel&#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0766" y="3978560"/>
            <a:ext cx="1348141" cy="1348140"/>
          </a:xfrm>
          <a:prstGeom prst="rect">
            <a:avLst/>
          </a:prstGeom>
          <a:effectLst>
            <a:outerShdw blurRad="50800" dist="38100" dir="5400000" algn="t" rotWithShape="0">
              <a:prstClr val="black">
                <a:alpha val="40000"/>
              </a:prstClr>
            </a:outerShdw>
          </a:effectLst>
        </p:spPr>
      </p:pic>
      <p:pic>
        <p:nvPicPr>
          <p:cNvPr id="116" name="Picture 115"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0766" y="1719969"/>
            <a:ext cx="1348142" cy="1348140"/>
          </a:xfrm>
          <a:prstGeom prst="rect">
            <a:avLst/>
          </a:prstGeom>
          <a:effectLst>
            <a:outerShdw blurRad="50800" dist="38100" dir="5400000" algn="t" rotWithShape="0">
              <a:prstClr val="black">
                <a:alpha val="40000"/>
              </a:prstClr>
            </a:outerShdw>
          </a:effectLst>
        </p:spPr>
      </p:pic>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4">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18" name="Rectangle 117">
            <a:extLst>
              <a:ext uri="{FF2B5EF4-FFF2-40B4-BE49-F238E27FC236}">
                <a16:creationId xmlns:a16="http://schemas.microsoft.com/office/drawing/2014/main" id="{1B96EA3D-860D-4993-BF8E-30B7905553D1}"/>
              </a:ext>
            </a:extLst>
          </p:cNvPr>
          <p:cNvSpPr/>
          <p:nvPr/>
        </p:nvSpPr>
        <p:spPr>
          <a:xfrm>
            <a:off x="331200" y="1296000"/>
            <a:ext cx="9742475" cy="584775"/>
          </a:xfrm>
          <a:prstGeom prst="rect">
            <a:avLst/>
          </a:prstGeom>
          <a:scene3d>
            <a:camera prst="orthographicFront"/>
            <a:lightRig rig="threePt" dir="t"/>
          </a:scene3d>
          <a:sp3d prstMaterial="dkEdge"/>
        </p:spPr>
        <p:txBody>
          <a:bodyPr wrap="square">
            <a:spAutoFit/>
          </a:bodyPr>
          <a:lstStyle/>
          <a:p>
            <a:pPr algn="just"/>
            <a:endParaRPr lang="en-GB" dirty="0">
              <a:latin typeface="Arial" panose="020B0604020202020204" pitchFamily="34" charset="0"/>
            </a:endParaRPr>
          </a:p>
          <a:p>
            <a:pPr algn="just"/>
            <a:endParaRPr lang="en-GB" sz="1400" dirty="0">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6DC64832-4A86-407F-AA74-FCF457FE1217}"/>
              </a:ext>
            </a:extLst>
          </p:cNvPr>
          <p:cNvSpPr txBox="1"/>
          <p:nvPr/>
        </p:nvSpPr>
        <p:spPr>
          <a:xfrm>
            <a:off x="325815" y="555812"/>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End the Planning &amp; Design Stage</a:t>
            </a:r>
          </a:p>
        </p:txBody>
      </p:sp>
      <p:sp>
        <p:nvSpPr>
          <p:cNvPr id="57" name="TextBox 56">
            <a:extLst>
              <a:ext uri="{FF2B5EF4-FFF2-40B4-BE49-F238E27FC236}">
                <a16:creationId xmlns:a16="http://schemas.microsoft.com/office/drawing/2014/main" id="{9207328E-EBDB-4C73-A439-4F395995A5DB}"/>
              </a:ext>
            </a:extLst>
          </p:cNvPr>
          <p:cNvSpPr txBox="1"/>
          <p:nvPr/>
        </p:nvSpPr>
        <p:spPr>
          <a:xfrm>
            <a:off x="576952" y="6399082"/>
            <a:ext cx="245000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Procurement process</a:t>
            </a:r>
          </a:p>
        </p:txBody>
      </p:sp>
      <p:sp>
        <p:nvSpPr>
          <p:cNvPr id="59" name="TextBox 58">
            <a:extLst>
              <a:ext uri="{FF2B5EF4-FFF2-40B4-BE49-F238E27FC236}">
                <a16:creationId xmlns:a16="http://schemas.microsoft.com/office/drawing/2014/main" id="{37ED271B-219E-4F4D-9113-280F7D9A8D7F}"/>
              </a:ext>
            </a:extLst>
          </p:cNvPr>
          <p:cNvSpPr txBox="1"/>
          <p:nvPr/>
        </p:nvSpPr>
        <p:spPr>
          <a:xfrm>
            <a:off x="9884837" y="6399082"/>
            <a:ext cx="1568954"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Delivery stage</a:t>
            </a:r>
          </a:p>
        </p:txBody>
      </p:sp>
    </p:spTree>
    <p:extLst>
      <p:ext uri="{BB962C8B-B14F-4D97-AF65-F5344CB8AC3E}">
        <p14:creationId xmlns:p14="http://schemas.microsoft.com/office/powerpoint/2010/main" val="22215313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hlinkClick r:id="rId2" action="ppaction://hlinksldjump"/>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grpSp>
        <p:nvGrpSpPr>
          <p:cNvPr id="36" name="Group 35">
            <a:extLst>
              <a:ext uri="{FF2B5EF4-FFF2-40B4-BE49-F238E27FC236}">
                <a16:creationId xmlns:a16="http://schemas.microsoft.com/office/drawing/2014/main" id="{86E5D68B-6706-40DA-86C2-1A20154D97EA}"/>
              </a:ext>
            </a:extLst>
          </p:cNvPr>
          <p:cNvGrpSpPr/>
          <p:nvPr/>
        </p:nvGrpSpPr>
        <p:grpSpPr>
          <a:xfrm>
            <a:off x="6518436" y="1339709"/>
            <a:ext cx="4118400" cy="4386745"/>
            <a:chOff x="5670135" y="1675545"/>
            <a:chExt cx="7440919" cy="4386745"/>
          </a:xfrm>
          <a:noFill/>
        </p:grpSpPr>
        <p:sp>
          <p:nvSpPr>
            <p:cNvPr id="37" name="Rounded Rectangle 22">
              <a:extLst>
                <a:ext uri="{FF2B5EF4-FFF2-40B4-BE49-F238E27FC236}">
                  <a16:creationId xmlns:a16="http://schemas.microsoft.com/office/drawing/2014/main" id="{D33429A9-8DAB-4649-981A-3F627510E1AF}"/>
                </a:ext>
              </a:extLst>
            </p:cNvPr>
            <p:cNvSpPr>
              <a:spLocks/>
            </p:cNvSpPr>
            <p:nvPr/>
          </p:nvSpPr>
          <p:spPr bwMode="auto">
            <a:xfrm flipH="1">
              <a:off x="5988846" y="1675545"/>
              <a:ext cx="6803498" cy="4386745"/>
            </a:xfrm>
            <a:prstGeom prst="roundRect">
              <a:avLst>
                <a:gd name="adj" fmla="val 6883"/>
              </a:avLst>
            </a:prstGeom>
            <a:solidFill>
              <a:srgbClr val="FF605E">
                <a:alpha val="10000"/>
              </a:srgbClr>
            </a:solidFill>
            <a:ln w="31750" cap="flat" cmpd="sng" algn="ctr">
              <a:solidFill>
                <a:srgbClr val="FF605E"/>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38" name="TextBox 37">
              <a:extLst>
                <a:ext uri="{FF2B5EF4-FFF2-40B4-BE49-F238E27FC236}">
                  <a16:creationId xmlns:a16="http://schemas.microsoft.com/office/drawing/2014/main" id="{1928C097-CB9C-4377-99B7-CF4C59A736AA}"/>
                </a:ext>
              </a:extLst>
            </p:cNvPr>
            <p:cNvSpPr txBox="1"/>
            <p:nvPr/>
          </p:nvSpPr>
          <p:spPr>
            <a:xfrm>
              <a:off x="5670135" y="1976091"/>
              <a:ext cx="7440919" cy="3785652"/>
            </a:xfrm>
            <a:prstGeom prst="rect">
              <a:avLst/>
            </a:prstGeom>
            <a:grpFill/>
          </p:spPr>
          <p:txBody>
            <a:bodyPr wrap="square" rtlCol="0" anchor="ctr">
              <a:spAutoFit/>
            </a:bodyPr>
            <a:lstStyle/>
            <a:p>
              <a:pPr marL="742950" lvl="1" indent="-285750">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Introduction to the Deliver</a:t>
              </a:r>
              <a:r>
                <a:rPr lang="en-GB" sz="1600" u="sng" dirty="0">
                  <a:solidFill>
                    <a:srgbClr val="475C6D"/>
                  </a:solidFill>
                  <a:latin typeface="Arial" panose="020B0604020202020204" pitchFamily="34" charset="0"/>
                  <a:cs typeface="Arial" panose="020B0604020202020204" pitchFamily="34" charset="0"/>
                </a:rPr>
                <a:t>y Stage</a:t>
              </a:r>
            </a:p>
            <a:p>
              <a:pPr marL="742950" lvl="1" indent="-285750">
                <a:buFont typeface="Wingdings" panose="05000000000000000000" pitchFamily="2" charset="2"/>
                <a:buChar char="Ø"/>
              </a:pPr>
              <a:endParaRPr lang="en-GB"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Delivery Stage Tools &amp; Templates</a:t>
              </a:r>
              <a:endParaRPr lang="en-GB"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GB"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Delivery Stage &amp; Monitoring</a:t>
              </a:r>
              <a:endParaRPr lang="en-GB"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GB"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Mobilising Resources</a:t>
              </a:r>
              <a:endParaRPr lang="en-GB"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GB"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Role of the Project Manager</a:t>
              </a:r>
              <a:endParaRPr lang="en-GB"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GB"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Reporting</a:t>
              </a:r>
              <a:endParaRPr lang="en-GB"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GB"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Change Control</a:t>
              </a:r>
              <a:endParaRPr lang="en-GB"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GB"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Signing off the Deliverables</a:t>
              </a:r>
              <a:endParaRPr lang="en-GB" sz="1600" u="sng" dirty="0">
                <a:solidFill>
                  <a:srgbClr val="475C6D"/>
                </a:solidFill>
                <a:latin typeface="Arial" panose="020B0604020202020204" pitchFamily="34" charset="0"/>
                <a:cs typeface="Arial" panose="020B0604020202020204" pitchFamily="34" charset="0"/>
              </a:endParaRPr>
            </a:p>
          </p:txBody>
        </p:sp>
      </p:grpSp>
      <p:cxnSp>
        <p:nvCxnSpPr>
          <p:cNvPr id="39" name="Straight Connector 38">
            <a:extLst>
              <a:ext uri="{FF2B5EF4-FFF2-40B4-BE49-F238E27FC236}">
                <a16:creationId xmlns:a16="http://schemas.microsoft.com/office/drawing/2014/main" id="{418B3255-D276-4C4F-B49C-362772F901F4}"/>
              </a:ext>
            </a:extLst>
          </p:cNvPr>
          <p:cNvCxnSpPr/>
          <p:nvPr/>
        </p:nvCxnSpPr>
        <p:spPr>
          <a:xfrm>
            <a:off x="2500287" y="4519709"/>
            <a:ext cx="140191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BECC589-3521-4C48-B317-AC6A93015AE8}"/>
              </a:ext>
            </a:extLst>
          </p:cNvPr>
          <p:cNvCxnSpPr/>
          <p:nvPr/>
        </p:nvCxnSpPr>
        <p:spPr>
          <a:xfrm flipV="1">
            <a:off x="3124969" y="2702993"/>
            <a:ext cx="77722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4ABF347-66E0-4D4F-A39D-F1ED72DD66CF}"/>
              </a:ext>
            </a:extLst>
          </p:cNvPr>
          <p:cNvCxnSpPr/>
          <p:nvPr/>
        </p:nvCxnSpPr>
        <p:spPr>
          <a:xfrm>
            <a:off x="2771679" y="1783932"/>
            <a:ext cx="113052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8311B466-B8AA-46F5-9E1C-74118580C262}"/>
              </a:ext>
            </a:extLst>
          </p:cNvPr>
          <p:cNvSpPr/>
          <p:nvPr/>
        </p:nvSpPr>
        <p:spPr>
          <a:xfrm>
            <a:off x="3902191" y="1421809"/>
            <a:ext cx="724247" cy="724247"/>
          </a:xfrm>
          <a:prstGeom prst="ellipse">
            <a:avLst/>
          </a:prstGeom>
          <a:solidFill>
            <a:schemeClr val="bg1">
              <a:lumMod val="50000"/>
              <a:alpha val="20000"/>
            </a:schemeClr>
          </a:solid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sp>
        <p:nvSpPr>
          <p:cNvPr id="43" name="Oval 42">
            <a:extLst>
              <a:ext uri="{FF2B5EF4-FFF2-40B4-BE49-F238E27FC236}">
                <a16:creationId xmlns:a16="http://schemas.microsoft.com/office/drawing/2014/main" id="{3754F8EA-D81C-42E9-8DBA-2A95A740E7C4}"/>
              </a:ext>
            </a:extLst>
          </p:cNvPr>
          <p:cNvSpPr/>
          <p:nvPr/>
        </p:nvSpPr>
        <p:spPr>
          <a:xfrm>
            <a:off x="3902191" y="2340869"/>
            <a:ext cx="724247" cy="724247"/>
          </a:xfrm>
          <a:prstGeom prst="ellipse">
            <a:avLst/>
          </a:prstGeom>
          <a:solidFill>
            <a:schemeClr val="bg1">
              <a:lumMod val="50000"/>
              <a:alpha val="20000"/>
            </a:schemeClr>
          </a:solid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sp>
        <p:nvSpPr>
          <p:cNvPr id="44" name="Oval 43">
            <a:extLst>
              <a:ext uri="{FF2B5EF4-FFF2-40B4-BE49-F238E27FC236}">
                <a16:creationId xmlns:a16="http://schemas.microsoft.com/office/drawing/2014/main" id="{0B0127F9-4D66-4332-8848-02EE77B8AEBE}"/>
              </a:ext>
            </a:extLst>
          </p:cNvPr>
          <p:cNvSpPr/>
          <p:nvPr/>
        </p:nvSpPr>
        <p:spPr>
          <a:xfrm>
            <a:off x="3902191" y="4176544"/>
            <a:ext cx="724247" cy="724247"/>
          </a:xfrm>
          <a:prstGeom prst="ellipse">
            <a:avLst/>
          </a:prstGeom>
          <a:solidFill>
            <a:schemeClr val="bg1">
              <a:lumMod val="50000"/>
              <a:alpha val="20000"/>
            </a:schemeClr>
          </a:solid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grpSp>
        <p:nvGrpSpPr>
          <p:cNvPr id="45" name="Group 44">
            <a:extLst>
              <a:ext uri="{FF2B5EF4-FFF2-40B4-BE49-F238E27FC236}">
                <a16:creationId xmlns:a16="http://schemas.microsoft.com/office/drawing/2014/main" id="{5904408C-7BFB-41DF-8744-87E76E51E6EA}"/>
              </a:ext>
            </a:extLst>
          </p:cNvPr>
          <p:cNvGrpSpPr/>
          <p:nvPr/>
        </p:nvGrpSpPr>
        <p:grpSpPr>
          <a:xfrm>
            <a:off x="660636" y="1339709"/>
            <a:ext cx="2832765" cy="4674845"/>
            <a:chOff x="3195289" y="1434072"/>
            <a:chExt cx="2832765" cy="4674845"/>
          </a:xfrm>
        </p:grpSpPr>
        <p:sp>
          <p:nvSpPr>
            <p:cNvPr id="46" name="Freeform 6">
              <a:extLst>
                <a:ext uri="{FF2B5EF4-FFF2-40B4-BE49-F238E27FC236}">
                  <a16:creationId xmlns:a16="http://schemas.microsoft.com/office/drawing/2014/main" id="{4C9B373B-34E0-4532-816C-E6E504AE027E}"/>
                </a:ext>
              </a:extLst>
            </p:cNvPr>
            <p:cNvSpPr>
              <a:spLocks/>
            </p:cNvSpPr>
            <p:nvPr/>
          </p:nvSpPr>
          <p:spPr bwMode="auto">
            <a:xfrm>
              <a:off x="4041682" y="5141335"/>
              <a:ext cx="1180580" cy="967582"/>
            </a:xfrm>
            <a:custGeom>
              <a:avLst/>
              <a:gdLst>
                <a:gd name="T0" fmla="*/ 1775 w 1775"/>
                <a:gd name="T1" fmla="*/ 272 h 1788"/>
                <a:gd name="T2" fmla="*/ 1775 w 1775"/>
                <a:gd name="T3" fmla="*/ 272 h 1788"/>
                <a:gd name="T4" fmla="*/ 1775 w 1775"/>
                <a:gd name="T5" fmla="*/ 53 h 1788"/>
                <a:gd name="T6" fmla="*/ 1723 w 1775"/>
                <a:gd name="T7" fmla="*/ 0 h 1788"/>
                <a:gd name="T8" fmla="*/ 52 w 1775"/>
                <a:gd name="T9" fmla="*/ 0 h 1788"/>
                <a:gd name="T10" fmla="*/ 0 w 1775"/>
                <a:gd name="T11" fmla="*/ 53 h 1788"/>
                <a:gd name="T12" fmla="*/ 0 w 1775"/>
                <a:gd name="T13" fmla="*/ 342 h 1788"/>
                <a:gd name="T14" fmla="*/ 80 w 1775"/>
                <a:gd name="T15" fmla="*/ 466 h 1788"/>
                <a:gd name="T16" fmla="*/ 0 w 1775"/>
                <a:gd name="T17" fmla="*/ 584 h 1788"/>
                <a:gd name="T18" fmla="*/ 80 w 1775"/>
                <a:gd name="T19" fmla="*/ 711 h 1788"/>
                <a:gd name="T20" fmla="*/ 0 w 1775"/>
                <a:gd name="T21" fmla="*/ 822 h 1788"/>
                <a:gd name="T22" fmla="*/ 80 w 1775"/>
                <a:gd name="T23" fmla="*/ 964 h 1788"/>
                <a:gd name="T24" fmla="*/ 0 w 1775"/>
                <a:gd name="T25" fmla="*/ 1076 h 1788"/>
                <a:gd name="T26" fmla="*/ 80 w 1775"/>
                <a:gd name="T27" fmla="*/ 1209 h 1788"/>
                <a:gd name="T28" fmla="*/ 80 w 1775"/>
                <a:gd name="T29" fmla="*/ 1303 h 1788"/>
                <a:gd name="T30" fmla="*/ 581 w 1775"/>
                <a:gd name="T31" fmla="*/ 1745 h 1788"/>
                <a:gd name="T32" fmla="*/ 693 w 1775"/>
                <a:gd name="T33" fmla="*/ 1788 h 1788"/>
                <a:gd name="T34" fmla="*/ 1086 w 1775"/>
                <a:gd name="T35" fmla="*/ 1788 h 1788"/>
                <a:gd name="T36" fmla="*/ 1198 w 1775"/>
                <a:gd name="T37" fmla="*/ 1745 h 1788"/>
                <a:gd name="T38" fmla="*/ 1695 w 1775"/>
                <a:gd name="T39" fmla="*/ 1303 h 1788"/>
                <a:gd name="T40" fmla="*/ 1695 w 1775"/>
                <a:gd name="T41" fmla="*/ 1139 h 1788"/>
                <a:gd name="T42" fmla="*/ 1775 w 1775"/>
                <a:gd name="T43" fmla="*/ 1005 h 1788"/>
                <a:gd name="T44" fmla="*/ 1695 w 1775"/>
                <a:gd name="T45" fmla="*/ 894 h 1788"/>
                <a:gd name="T46" fmla="*/ 1775 w 1775"/>
                <a:gd name="T47" fmla="*/ 752 h 1788"/>
                <a:gd name="T48" fmla="*/ 1695 w 1775"/>
                <a:gd name="T49" fmla="*/ 641 h 1788"/>
                <a:gd name="T50" fmla="*/ 1775 w 1775"/>
                <a:gd name="T51" fmla="*/ 514 h 1788"/>
                <a:gd name="T52" fmla="*/ 1695 w 1775"/>
                <a:gd name="T53" fmla="*/ 396 h 1788"/>
                <a:gd name="T54" fmla="*/ 1775 w 1775"/>
                <a:gd name="T55" fmla="*/ 272 h 1788"/>
                <a:gd name="T56" fmla="*/ 1775 w 1775"/>
                <a:gd name="T57" fmla="*/ 272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5" h="1788">
                  <a:moveTo>
                    <a:pt x="1775" y="272"/>
                  </a:moveTo>
                  <a:lnTo>
                    <a:pt x="1775" y="272"/>
                  </a:lnTo>
                  <a:lnTo>
                    <a:pt x="1775" y="53"/>
                  </a:lnTo>
                  <a:cubicBezTo>
                    <a:pt x="1775" y="24"/>
                    <a:pt x="1752" y="0"/>
                    <a:pt x="1723" y="0"/>
                  </a:cubicBezTo>
                  <a:lnTo>
                    <a:pt x="52" y="0"/>
                  </a:lnTo>
                  <a:cubicBezTo>
                    <a:pt x="23" y="0"/>
                    <a:pt x="0" y="24"/>
                    <a:pt x="0" y="53"/>
                  </a:cubicBezTo>
                  <a:lnTo>
                    <a:pt x="0" y="342"/>
                  </a:lnTo>
                  <a:cubicBezTo>
                    <a:pt x="0" y="386"/>
                    <a:pt x="80" y="409"/>
                    <a:pt x="80" y="466"/>
                  </a:cubicBezTo>
                  <a:cubicBezTo>
                    <a:pt x="80" y="523"/>
                    <a:pt x="0" y="523"/>
                    <a:pt x="0" y="584"/>
                  </a:cubicBezTo>
                  <a:cubicBezTo>
                    <a:pt x="0" y="645"/>
                    <a:pt x="80" y="639"/>
                    <a:pt x="80" y="711"/>
                  </a:cubicBezTo>
                  <a:cubicBezTo>
                    <a:pt x="80" y="783"/>
                    <a:pt x="0" y="757"/>
                    <a:pt x="0" y="822"/>
                  </a:cubicBezTo>
                  <a:cubicBezTo>
                    <a:pt x="0" y="888"/>
                    <a:pt x="80" y="892"/>
                    <a:pt x="80" y="964"/>
                  </a:cubicBezTo>
                  <a:cubicBezTo>
                    <a:pt x="80" y="1036"/>
                    <a:pt x="0" y="1012"/>
                    <a:pt x="0" y="1076"/>
                  </a:cubicBezTo>
                  <a:cubicBezTo>
                    <a:pt x="0" y="1139"/>
                    <a:pt x="80" y="1141"/>
                    <a:pt x="80" y="1209"/>
                  </a:cubicBezTo>
                  <a:lnTo>
                    <a:pt x="80" y="1303"/>
                  </a:lnTo>
                  <a:lnTo>
                    <a:pt x="581" y="1745"/>
                  </a:lnTo>
                  <a:cubicBezTo>
                    <a:pt x="612" y="1773"/>
                    <a:pt x="651" y="1788"/>
                    <a:pt x="693" y="1788"/>
                  </a:cubicBezTo>
                  <a:lnTo>
                    <a:pt x="1086" y="1788"/>
                  </a:lnTo>
                  <a:cubicBezTo>
                    <a:pt x="1127" y="1788"/>
                    <a:pt x="1167" y="1773"/>
                    <a:pt x="1198" y="1745"/>
                  </a:cubicBezTo>
                  <a:lnTo>
                    <a:pt x="1695" y="1303"/>
                  </a:lnTo>
                  <a:lnTo>
                    <a:pt x="1695" y="1139"/>
                  </a:lnTo>
                  <a:cubicBezTo>
                    <a:pt x="1695" y="1071"/>
                    <a:pt x="1775" y="1069"/>
                    <a:pt x="1775" y="1005"/>
                  </a:cubicBezTo>
                  <a:cubicBezTo>
                    <a:pt x="1775" y="942"/>
                    <a:pt x="1695" y="966"/>
                    <a:pt x="1695" y="894"/>
                  </a:cubicBezTo>
                  <a:cubicBezTo>
                    <a:pt x="1695" y="822"/>
                    <a:pt x="1775" y="818"/>
                    <a:pt x="1775" y="752"/>
                  </a:cubicBezTo>
                  <a:cubicBezTo>
                    <a:pt x="1775" y="687"/>
                    <a:pt x="1695" y="713"/>
                    <a:pt x="1695" y="641"/>
                  </a:cubicBezTo>
                  <a:cubicBezTo>
                    <a:pt x="1695" y="569"/>
                    <a:pt x="1775" y="575"/>
                    <a:pt x="1775" y="514"/>
                  </a:cubicBezTo>
                  <a:cubicBezTo>
                    <a:pt x="1775" y="453"/>
                    <a:pt x="1695" y="453"/>
                    <a:pt x="1695" y="396"/>
                  </a:cubicBezTo>
                  <a:cubicBezTo>
                    <a:pt x="1695" y="339"/>
                    <a:pt x="1775" y="315"/>
                    <a:pt x="1775" y="272"/>
                  </a:cubicBezTo>
                  <a:lnTo>
                    <a:pt x="1775" y="272"/>
                  </a:lnTo>
                  <a:close/>
                </a:path>
              </a:pathLst>
            </a:custGeom>
            <a:solidFill>
              <a:srgbClr val="7F7F7F">
                <a:alpha val="50196"/>
              </a:srgbClr>
            </a:solidFill>
            <a:ln w="9525" cap="flat">
              <a:no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47" name="Freeform 7">
              <a:extLst>
                <a:ext uri="{FF2B5EF4-FFF2-40B4-BE49-F238E27FC236}">
                  <a16:creationId xmlns:a16="http://schemas.microsoft.com/office/drawing/2014/main" id="{E4FFA925-10BA-453C-99B8-CDFF49652A16}"/>
                </a:ext>
              </a:extLst>
            </p:cNvPr>
            <p:cNvSpPr>
              <a:spLocks/>
            </p:cNvSpPr>
            <p:nvPr/>
          </p:nvSpPr>
          <p:spPr bwMode="auto">
            <a:xfrm>
              <a:off x="3274932" y="1434072"/>
              <a:ext cx="2673481" cy="876063"/>
            </a:xfrm>
            <a:custGeom>
              <a:avLst/>
              <a:gdLst>
                <a:gd name="T0" fmla="*/ 4021 w 4021"/>
                <a:gd name="T1" fmla="*/ 1317 h 1317"/>
                <a:gd name="T2" fmla="*/ 4021 w 4021"/>
                <a:gd name="T3" fmla="*/ 1317 h 1317"/>
                <a:gd name="T4" fmla="*/ 2010 w 4021"/>
                <a:gd name="T5" fmla="*/ 0 h 1317"/>
                <a:gd name="T6" fmla="*/ 0 w 4021"/>
                <a:gd name="T7" fmla="*/ 1317 h 1317"/>
                <a:gd name="T8" fmla="*/ 4021 w 4021"/>
                <a:gd name="T9" fmla="*/ 1317 h 1317"/>
              </a:gdLst>
              <a:ahLst/>
              <a:cxnLst>
                <a:cxn ang="0">
                  <a:pos x="T0" y="T1"/>
                </a:cxn>
                <a:cxn ang="0">
                  <a:pos x="T2" y="T3"/>
                </a:cxn>
                <a:cxn ang="0">
                  <a:pos x="T4" y="T5"/>
                </a:cxn>
                <a:cxn ang="0">
                  <a:pos x="T6" y="T7"/>
                </a:cxn>
                <a:cxn ang="0">
                  <a:pos x="T8" y="T9"/>
                </a:cxn>
              </a:cxnLst>
              <a:rect l="0" t="0" r="r" b="b"/>
              <a:pathLst>
                <a:path w="4021" h="1317">
                  <a:moveTo>
                    <a:pt x="4021" y="1317"/>
                  </a:moveTo>
                  <a:lnTo>
                    <a:pt x="4021" y="1317"/>
                  </a:lnTo>
                  <a:cubicBezTo>
                    <a:pt x="3733" y="492"/>
                    <a:pt x="2960" y="0"/>
                    <a:pt x="2010" y="0"/>
                  </a:cubicBezTo>
                  <a:cubicBezTo>
                    <a:pt x="1060" y="0"/>
                    <a:pt x="287" y="492"/>
                    <a:pt x="0" y="1317"/>
                  </a:cubicBezTo>
                  <a:lnTo>
                    <a:pt x="4021" y="1317"/>
                  </a:lnTo>
                  <a:close/>
                </a:path>
              </a:pathLst>
            </a:custGeom>
            <a:solidFill>
              <a:schemeClr val="bg1">
                <a:lumMod val="50000"/>
              </a:schemeClr>
            </a:solidFill>
            <a:ln w="0">
              <a:noFill/>
              <a:prstDash val="solid"/>
              <a:round/>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48" name="Freeform 10">
              <a:extLst>
                <a:ext uri="{FF2B5EF4-FFF2-40B4-BE49-F238E27FC236}">
                  <a16:creationId xmlns:a16="http://schemas.microsoft.com/office/drawing/2014/main" id="{4F35A43C-94A3-485C-A376-31192C24B1E1}"/>
                </a:ext>
              </a:extLst>
            </p:cNvPr>
            <p:cNvSpPr>
              <a:spLocks/>
            </p:cNvSpPr>
            <p:nvPr/>
          </p:nvSpPr>
          <p:spPr bwMode="auto">
            <a:xfrm>
              <a:off x="3195289" y="2375721"/>
              <a:ext cx="2832765" cy="843269"/>
            </a:xfrm>
            <a:custGeom>
              <a:avLst/>
              <a:gdLst>
                <a:gd name="T0" fmla="*/ 0 w 4262"/>
                <a:gd name="T1" fmla="*/ 643 h 1268"/>
                <a:gd name="T2" fmla="*/ 0 w 4262"/>
                <a:gd name="T3" fmla="*/ 643 h 1268"/>
                <a:gd name="T4" fmla="*/ 85 w 4262"/>
                <a:gd name="T5" fmla="*/ 1268 h 1268"/>
                <a:gd name="T6" fmla="*/ 4178 w 4262"/>
                <a:gd name="T7" fmla="*/ 1268 h 1268"/>
                <a:gd name="T8" fmla="*/ 4262 w 4262"/>
                <a:gd name="T9" fmla="*/ 643 h 1268"/>
                <a:gd name="T10" fmla="*/ 4174 w 4262"/>
                <a:gd name="T11" fmla="*/ 0 h 1268"/>
                <a:gd name="T12" fmla="*/ 89 w 4262"/>
                <a:gd name="T13" fmla="*/ 0 h 1268"/>
                <a:gd name="T14" fmla="*/ 0 w 4262"/>
                <a:gd name="T15" fmla="*/ 643 h 1268"/>
                <a:gd name="T16" fmla="*/ 0 w 4262"/>
                <a:gd name="T17" fmla="*/ 643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2" h="1268">
                  <a:moveTo>
                    <a:pt x="0" y="643"/>
                  </a:moveTo>
                  <a:lnTo>
                    <a:pt x="0" y="643"/>
                  </a:lnTo>
                  <a:cubicBezTo>
                    <a:pt x="0" y="876"/>
                    <a:pt x="32" y="1082"/>
                    <a:pt x="85" y="1268"/>
                  </a:cubicBezTo>
                  <a:lnTo>
                    <a:pt x="4178" y="1268"/>
                  </a:lnTo>
                  <a:cubicBezTo>
                    <a:pt x="4230" y="1082"/>
                    <a:pt x="4262" y="876"/>
                    <a:pt x="4262" y="643"/>
                  </a:cubicBezTo>
                  <a:cubicBezTo>
                    <a:pt x="4262" y="412"/>
                    <a:pt x="4231" y="198"/>
                    <a:pt x="4174" y="0"/>
                  </a:cubicBezTo>
                  <a:lnTo>
                    <a:pt x="89" y="0"/>
                  </a:lnTo>
                  <a:cubicBezTo>
                    <a:pt x="31" y="198"/>
                    <a:pt x="0" y="412"/>
                    <a:pt x="0" y="643"/>
                  </a:cubicBezTo>
                  <a:lnTo>
                    <a:pt x="0" y="643"/>
                  </a:lnTo>
                  <a:close/>
                </a:path>
              </a:pathLst>
            </a:custGeom>
            <a:solidFill>
              <a:schemeClr val="bg1">
                <a:lumMod val="50000"/>
              </a:schemeClr>
            </a:solidFill>
            <a:ln w="9525" cap="flat">
              <a:solidFill>
                <a:schemeClr val="bg1">
                  <a:lumMod val="65000"/>
                </a:schemeClr>
              </a:solid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49" name="Freeform 12">
              <a:extLst>
                <a:ext uri="{FF2B5EF4-FFF2-40B4-BE49-F238E27FC236}">
                  <a16:creationId xmlns:a16="http://schemas.microsoft.com/office/drawing/2014/main" id="{F6FEA581-A9AA-4E03-99D5-E8315F024619}"/>
                </a:ext>
              </a:extLst>
            </p:cNvPr>
            <p:cNvSpPr>
              <a:spLocks/>
            </p:cNvSpPr>
            <p:nvPr/>
          </p:nvSpPr>
          <p:spPr bwMode="auto">
            <a:xfrm>
              <a:off x="3734046" y="4195000"/>
              <a:ext cx="1753692" cy="876063"/>
            </a:xfrm>
            <a:custGeom>
              <a:avLst/>
              <a:gdLst>
                <a:gd name="T0" fmla="*/ 0 w 2640"/>
                <a:gd name="T1" fmla="*/ 0 h 1317"/>
                <a:gd name="T2" fmla="*/ 0 w 2640"/>
                <a:gd name="T3" fmla="*/ 0 h 1317"/>
                <a:gd name="T4" fmla="*/ 127 w 2640"/>
                <a:gd name="T5" fmla="*/ 630 h 1317"/>
                <a:gd name="T6" fmla="*/ 610 w 2640"/>
                <a:gd name="T7" fmla="*/ 1317 h 1317"/>
                <a:gd name="T8" fmla="*/ 2030 w 2640"/>
                <a:gd name="T9" fmla="*/ 1317 h 1317"/>
                <a:gd name="T10" fmla="*/ 2513 w 2640"/>
                <a:gd name="T11" fmla="*/ 630 h 1317"/>
                <a:gd name="T12" fmla="*/ 2640 w 2640"/>
                <a:gd name="T13" fmla="*/ 0 h 1317"/>
                <a:gd name="T14" fmla="*/ 0 w 2640"/>
                <a:gd name="T15" fmla="*/ 0 h 1317"/>
                <a:gd name="T16" fmla="*/ 0 w 2640"/>
                <a:gd name="T17" fmla="*/ 0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0" h="1317">
                  <a:moveTo>
                    <a:pt x="0" y="0"/>
                  </a:moveTo>
                  <a:lnTo>
                    <a:pt x="0" y="0"/>
                  </a:lnTo>
                  <a:cubicBezTo>
                    <a:pt x="77" y="190"/>
                    <a:pt x="127" y="394"/>
                    <a:pt x="127" y="630"/>
                  </a:cubicBezTo>
                  <a:cubicBezTo>
                    <a:pt x="127" y="857"/>
                    <a:pt x="340" y="1317"/>
                    <a:pt x="610" y="1317"/>
                  </a:cubicBezTo>
                  <a:lnTo>
                    <a:pt x="2030" y="1317"/>
                  </a:lnTo>
                  <a:cubicBezTo>
                    <a:pt x="2300" y="1317"/>
                    <a:pt x="2513" y="857"/>
                    <a:pt x="2513" y="630"/>
                  </a:cubicBezTo>
                  <a:cubicBezTo>
                    <a:pt x="2513" y="394"/>
                    <a:pt x="2563" y="190"/>
                    <a:pt x="2640" y="0"/>
                  </a:cubicBezTo>
                  <a:lnTo>
                    <a:pt x="0" y="0"/>
                  </a:lnTo>
                  <a:lnTo>
                    <a:pt x="0" y="0"/>
                  </a:lnTo>
                  <a:close/>
                </a:path>
              </a:pathLst>
            </a:custGeom>
            <a:solidFill>
              <a:schemeClr val="bg1">
                <a:lumMod val="50000"/>
              </a:schemeClr>
            </a:solidFill>
            <a:ln w="9525" cap="flat">
              <a:solidFill>
                <a:schemeClr val="bg1">
                  <a:lumMod val="65000"/>
                </a:schemeClr>
              </a:solid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50" name="Freeform 14">
              <a:extLst>
                <a:ext uri="{FF2B5EF4-FFF2-40B4-BE49-F238E27FC236}">
                  <a16:creationId xmlns:a16="http://schemas.microsoft.com/office/drawing/2014/main" id="{9B1B3990-B7AE-4E78-A00C-FAD0BF774D16}"/>
                </a:ext>
              </a:extLst>
            </p:cNvPr>
            <p:cNvSpPr>
              <a:spLocks/>
            </p:cNvSpPr>
            <p:nvPr/>
          </p:nvSpPr>
          <p:spPr bwMode="auto">
            <a:xfrm>
              <a:off x="3271809" y="3286140"/>
              <a:ext cx="2679726" cy="843269"/>
            </a:xfrm>
            <a:custGeom>
              <a:avLst/>
              <a:gdLst>
                <a:gd name="T0" fmla="*/ 3379 w 4032"/>
                <a:gd name="T1" fmla="*/ 1267 h 1267"/>
                <a:gd name="T2" fmla="*/ 3379 w 4032"/>
                <a:gd name="T3" fmla="*/ 1267 h 1267"/>
                <a:gd name="T4" fmla="*/ 4032 w 4032"/>
                <a:gd name="T5" fmla="*/ 0 h 1267"/>
                <a:gd name="T6" fmla="*/ 0 w 4032"/>
                <a:gd name="T7" fmla="*/ 0 h 1267"/>
                <a:gd name="T8" fmla="*/ 653 w 4032"/>
                <a:gd name="T9" fmla="*/ 1267 h 1267"/>
                <a:gd name="T10" fmla="*/ 3379 w 4032"/>
                <a:gd name="T11" fmla="*/ 1267 h 1267"/>
                <a:gd name="T12" fmla="*/ 3379 w 4032"/>
                <a:gd name="T13" fmla="*/ 1267 h 1267"/>
              </a:gdLst>
              <a:ahLst/>
              <a:cxnLst>
                <a:cxn ang="0">
                  <a:pos x="T0" y="T1"/>
                </a:cxn>
                <a:cxn ang="0">
                  <a:pos x="T2" y="T3"/>
                </a:cxn>
                <a:cxn ang="0">
                  <a:pos x="T4" y="T5"/>
                </a:cxn>
                <a:cxn ang="0">
                  <a:pos x="T6" y="T7"/>
                </a:cxn>
                <a:cxn ang="0">
                  <a:pos x="T8" y="T9"/>
                </a:cxn>
                <a:cxn ang="0">
                  <a:pos x="T10" y="T11"/>
                </a:cxn>
                <a:cxn ang="0">
                  <a:pos x="T12" y="T13"/>
                </a:cxn>
              </a:cxnLst>
              <a:rect l="0" t="0" r="r" b="b"/>
              <a:pathLst>
                <a:path w="4032" h="1267">
                  <a:moveTo>
                    <a:pt x="3379" y="1267"/>
                  </a:moveTo>
                  <a:lnTo>
                    <a:pt x="3379" y="1267"/>
                  </a:lnTo>
                  <a:cubicBezTo>
                    <a:pt x="3568" y="854"/>
                    <a:pt x="3869" y="495"/>
                    <a:pt x="4032" y="0"/>
                  </a:cubicBezTo>
                  <a:lnTo>
                    <a:pt x="0" y="0"/>
                  </a:lnTo>
                  <a:cubicBezTo>
                    <a:pt x="163" y="495"/>
                    <a:pt x="464" y="854"/>
                    <a:pt x="653" y="1267"/>
                  </a:cubicBezTo>
                  <a:lnTo>
                    <a:pt x="3379" y="1267"/>
                  </a:lnTo>
                  <a:lnTo>
                    <a:pt x="3379" y="1267"/>
                  </a:lnTo>
                  <a:close/>
                </a:path>
              </a:pathLst>
            </a:custGeom>
            <a:solidFill>
              <a:srgbClr val="FF605E"/>
            </a:solidFill>
            <a:ln w="9525" cap="flat">
              <a:no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grpSp>
      <p:cxnSp>
        <p:nvCxnSpPr>
          <p:cNvPr id="51" name="Straight Connector 50">
            <a:extLst>
              <a:ext uri="{FF2B5EF4-FFF2-40B4-BE49-F238E27FC236}">
                <a16:creationId xmlns:a16="http://schemas.microsoft.com/office/drawing/2014/main" id="{DD6E1394-5367-46EB-A8C5-3905151CF2EB}"/>
              </a:ext>
            </a:extLst>
          </p:cNvPr>
          <p:cNvCxnSpPr/>
          <p:nvPr/>
        </p:nvCxnSpPr>
        <p:spPr>
          <a:xfrm>
            <a:off x="2771679" y="3611321"/>
            <a:ext cx="1130526" cy="0"/>
          </a:xfrm>
          <a:prstGeom prst="line">
            <a:avLst/>
          </a:prstGeom>
          <a:ln>
            <a:solidFill>
              <a:srgbClr val="FF605E"/>
            </a:solidFill>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251B5D2A-22B3-4B42-9D1A-AF9324D5114B}"/>
              </a:ext>
            </a:extLst>
          </p:cNvPr>
          <p:cNvSpPr/>
          <p:nvPr/>
        </p:nvSpPr>
        <p:spPr>
          <a:xfrm>
            <a:off x="3902191" y="3249198"/>
            <a:ext cx="724247" cy="724247"/>
          </a:xfrm>
          <a:prstGeom prst="ellipse">
            <a:avLst/>
          </a:prstGeom>
          <a:solidFill>
            <a:srgbClr val="FF605E">
              <a:alpha val="20000"/>
            </a:srgbClr>
          </a:solidFill>
          <a:ln w="19050">
            <a:solidFill>
              <a:srgbClr val="FF605E"/>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sp>
        <p:nvSpPr>
          <p:cNvPr id="53" name="Rectangle 52">
            <a:extLst>
              <a:ext uri="{FF2B5EF4-FFF2-40B4-BE49-F238E27FC236}">
                <a16:creationId xmlns:a16="http://schemas.microsoft.com/office/drawing/2014/main" id="{2EAD06B5-9D39-4B0A-86FE-8C2EC4EF8890}"/>
              </a:ext>
            </a:extLst>
          </p:cNvPr>
          <p:cNvSpPr/>
          <p:nvPr/>
        </p:nvSpPr>
        <p:spPr>
          <a:xfrm>
            <a:off x="4763776" y="3425482"/>
            <a:ext cx="2826535" cy="369332"/>
          </a:xfrm>
          <a:prstGeom prst="rect">
            <a:avLst/>
          </a:prstGeom>
        </p:spPr>
        <p:txBody>
          <a:bodyPr wrap="square" anchor="ctr">
            <a:spAutoFit/>
          </a:bodyPr>
          <a:lstStyle/>
          <a:p>
            <a:pPr>
              <a:lnSpc>
                <a:spcPct val="90000"/>
              </a:lnSpc>
            </a:pPr>
            <a:r>
              <a:rPr lang="en-US" sz="2000" dirty="0">
                <a:solidFill>
                  <a:srgbClr val="485E6D"/>
                </a:solidFill>
                <a:latin typeface="Arial" panose="020B0604020202020204" pitchFamily="34" charset="0"/>
                <a:cs typeface="Arial" panose="020B0604020202020204" pitchFamily="34" charset="0"/>
              </a:rPr>
              <a:t>Delivery</a:t>
            </a:r>
          </a:p>
        </p:txBody>
      </p:sp>
      <p:sp>
        <p:nvSpPr>
          <p:cNvPr id="54" name="Rectangle 53">
            <a:extLst>
              <a:ext uri="{FF2B5EF4-FFF2-40B4-BE49-F238E27FC236}">
                <a16:creationId xmlns:a16="http://schemas.microsoft.com/office/drawing/2014/main" id="{30E88B20-5DD5-4205-8088-239637FFD6F8}"/>
              </a:ext>
            </a:extLst>
          </p:cNvPr>
          <p:cNvSpPr/>
          <p:nvPr/>
        </p:nvSpPr>
        <p:spPr>
          <a:xfrm>
            <a:off x="4773899" y="2378208"/>
            <a:ext cx="2826535" cy="646331"/>
          </a:xfrm>
          <a:prstGeom prst="rect">
            <a:avLst/>
          </a:prstGeom>
        </p:spPr>
        <p:txBody>
          <a:bodyPr wrap="square" anchor="ctr">
            <a:spAutoFit/>
          </a:bodyPr>
          <a:lstStyle/>
          <a:p>
            <a:pPr>
              <a:lnSpc>
                <a:spcPct val="90000"/>
              </a:lnSpc>
            </a:pPr>
            <a:r>
              <a:rPr lang="en-US" sz="2000" dirty="0">
                <a:solidFill>
                  <a:schemeClr val="bg1">
                    <a:lumMod val="85000"/>
                  </a:schemeClr>
                </a:solidFill>
                <a:latin typeface="Arial" panose="020B0604020202020204" pitchFamily="34" charset="0"/>
                <a:cs typeface="Arial" panose="020B0604020202020204" pitchFamily="34" charset="0"/>
              </a:rPr>
              <a:t>Planning and </a:t>
            </a:r>
          </a:p>
          <a:p>
            <a:pPr>
              <a:lnSpc>
                <a:spcPct val="90000"/>
              </a:lnSpc>
            </a:pPr>
            <a:r>
              <a:rPr lang="en-US" sz="2000" dirty="0">
                <a:solidFill>
                  <a:schemeClr val="bg1">
                    <a:lumMod val="85000"/>
                  </a:schemeClr>
                </a:solidFill>
                <a:latin typeface="Arial" panose="020B0604020202020204" pitchFamily="34" charset="0"/>
                <a:cs typeface="Arial" panose="020B0604020202020204" pitchFamily="34" charset="0"/>
              </a:rPr>
              <a:t>Design</a:t>
            </a:r>
          </a:p>
        </p:txBody>
      </p:sp>
      <p:sp>
        <p:nvSpPr>
          <p:cNvPr id="55" name="Rectangle 54">
            <a:extLst>
              <a:ext uri="{FF2B5EF4-FFF2-40B4-BE49-F238E27FC236}">
                <a16:creationId xmlns:a16="http://schemas.microsoft.com/office/drawing/2014/main" id="{4CE32165-5BFF-4498-BDC3-091280F45C73}"/>
              </a:ext>
            </a:extLst>
          </p:cNvPr>
          <p:cNvSpPr/>
          <p:nvPr/>
        </p:nvSpPr>
        <p:spPr>
          <a:xfrm>
            <a:off x="4773201" y="1594769"/>
            <a:ext cx="2826535" cy="369332"/>
          </a:xfrm>
          <a:prstGeom prst="rect">
            <a:avLst/>
          </a:prstGeom>
        </p:spPr>
        <p:txBody>
          <a:bodyPr wrap="square" anchor="ctr">
            <a:spAutoFit/>
          </a:bodyPr>
          <a:lstStyle/>
          <a:p>
            <a:pPr>
              <a:lnSpc>
                <a:spcPct val="90000"/>
              </a:lnSpc>
            </a:pPr>
            <a:r>
              <a:rPr lang="en-US" sz="2000" dirty="0">
                <a:solidFill>
                  <a:schemeClr val="bg1">
                    <a:lumMod val="85000"/>
                  </a:schemeClr>
                </a:solidFill>
                <a:latin typeface="Arial" panose="020B0604020202020204" pitchFamily="34" charset="0"/>
                <a:cs typeface="Arial" panose="020B0604020202020204" pitchFamily="34" charset="0"/>
              </a:rPr>
              <a:t>Start</a:t>
            </a:r>
          </a:p>
        </p:txBody>
      </p:sp>
      <p:sp>
        <p:nvSpPr>
          <p:cNvPr id="56" name="Rectangle 55">
            <a:extLst>
              <a:ext uri="{FF2B5EF4-FFF2-40B4-BE49-F238E27FC236}">
                <a16:creationId xmlns:a16="http://schemas.microsoft.com/office/drawing/2014/main" id="{1CFFFCA2-00FE-4881-B446-CED620868B25}"/>
              </a:ext>
            </a:extLst>
          </p:cNvPr>
          <p:cNvSpPr/>
          <p:nvPr/>
        </p:nvSpPr>
        <p:spPr>
          <a:xfrm>
            <a:off x="4763421" y="4339926"/>
            <a:ext cx="2826535" cy="369332"/>
          </a:xfrm>
          <a:prstGeom prst="rect">
            <a:avLst/>
          </a:prstGeom>
        </p:spPr>
        <p:txBody>
          <a:bodyPr wrap="square" anchor="ctr">
            <a:spAutoFit/>
          </a:bodyPr>
          <a:lstStyle/>
          <a:p>
            <a:pPr>
              <a:lnSpc>
                <a:spcPct val="90000"/>
              </a:lnSpc>
            </a:pPr>
            <a:r>
              <a:rPr lang="en-US" sz="2000" dirty="0">
                <a:solidFill>
                  <a:schemeClr val="bg1">
                    <a:lumMod val="85000"/>
                  </a:schemeClr>
                </a:solidFill>
                <a:latin typeface="Arial" panose="020B0604020202020204" pitchFamily="34" charset="0"/>
                <a:cs typeface="Arial" panose="020B0604020202020204" pitchFamily="34" charset="0"/>
              </a:rPr>
              <a:t>Close</a:t>
            </a:r>
          </a:p>
        </p:txBody>
      </p:sp>
      <p:sp>
        <p:nvSpPr>
          <p:cNvPr id="24" name="TextBox 23">
            <a:extLst>
              <a:ext uri="{FF2B5EF4-FFF2-40B4-BE49-F238E27FC236}">
                <a16:creationId xmlns:a16="http://schemas.microsoft.com/office/drawing/2014/main" id="{13BD2582-F5EF-43DD-A77E-A9FD1A47AD11}"/>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Delivery Stage Contents</a:t>
            </a:r>
          </a:p>
        </p:txBody>
      </p:sp>
      <p:sp>
        <p:nvSpPr>
          <p:cNvPr id="25" name="TextBox 24">
            <a:extLst>
              <a:ext uri="{FF2B5EF4-FFF2-40B4-BE49-F238E27FC236}">
                <a16:creationId xmlns:a16="http://schemas.microsoft.com/office/drawing/2014/main" id="{BADD2E28-4427-4BB5-851E-126ECB6B6C9C}"/>
              </a:ext>
            </a:extLst>
          </p:cNvPr>
          <p:cNvSpPr txBox="1"/>
          <p:nvPr/>
        </p:nvSpPr>
        <p:spPr>
          <a:xfrm>
            <a:off x="882679" y="6448731"/>
            <a:ext cx="161760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End the stage</a:t>
            </a:r>
          </a:p>
        </p:txBody>
      </p:sp>
      <p:sp>
        <p:nvSpPr>
          <p:cNvPr id="26" name="TextBox 25">
            <a:extLst>
              <a:ext uri="{FF2B5EF4-FFF2-40B4-BE49-F238E27FC236}">
                <a16:creationId xmlns:a16="http://schemas.microsoft.com/office/drawing/2014/main" id="{78F220B2-B3C4-485B-9F21-6AC6769FF691}"/>
              </a:ext>
            </a:extLst>
          </p:cNvPr>
          <p:cNvSpPr txBox="1"/>
          <p:nvPr/>
        </p:nvSpPr>
        <p:spPr>
          <a:xfrm>
            <a:off x="9899513" y="6433491"/>
            <a:ext cx="134760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Introduction</a:t>
            </a:r>
          </a:p>
        </p:txBody>
      </p:sp>
    </p:spTree>
    <p:extLst>
      <p:ext uri="{BB962C8B-B14F-4D97-AF65-F5344CB8AC3E}">
        <p14:creationId xmlns:p14="http://schemas.microsoft.com/office/powerpoint/2010/main" val="18820293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a:extLst>
              <a:ext uri="{FF2B5EF4-FFF2-40B4-BE49-F238E27FC236}">
                <a16:creationId xmlns:a16="http://schemas.microsoft.com/office/drawing/2014/main" id="{75ACAE38-8C27-4BE6-B7B3-399E113C4B29}"/>
              </a:ext>
            </a:extLst>
          </p:cNvPr>
          <p:cNvSpPr/>
          <p:nvPr/>
        </p:nvSpPr>
        <p:spPr>
          <a:xfrm>
            <a:off x="331199" y="1296000"/>
            <a:ext cx="10350053" cy="1569660"/>
          </a:xfrm>
          <a:prstGeom prst="rect">
            <a:avLst/>
          </a:prstGeom>
        </p:spPr>
        <p:txBody>
          <a:bodyPr wrap="square">
            <a:spAutoFit/>
          </a:bodyPr>
          <a:lstStyle/>
          <a:p>
            <a:r>
              <a:rPr lang="en-GB" sz="1600" dirty="0">
                <a:solidFill>
                  <a:srgbClr val="485D6F"/>
                </a:solidFill>
                <a:latin typeface="Arial" panose="020B0604020202020204" pitchFamily="34" charset="0"/>
                <a:cs typeface="Arial" panose="020B0604020202020204" pitchFamily="34" charset="0"/>
              </a:rPr>
              <a:t>Once the business case is approved, the project moves into the delivery stage. This stage of the project is all about creating the deliverables according to your implementation plan.</a:t>
            </a: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The project manager needs to coordinate all the resources and keep team members focused on their assigned tasks in order to create the deliverables on time, to budget and to the specified quality to achieve the project objectives. . </a:t>
            </a:r>
          </a:p>
        </p:txBody>
      </p:sp>
      <p:grpSp>
        <p:nvGrpSpPr>
          <p:cNvPr id="130" name="Group 129">
            <a:extLst>
              <a:ext uri="{FF2B5EF4-FFF2-40B4-BE49-F238E27FC236}">
                <a16:creationId xmlns:a16="http://schemas.microsoft.com/office/drawing/2014/main" id="{2268CAAB-B8B8-4361-BE58-5EF6945A3EC0}"/>
              </a:ext>
            </a:extLst>
          </p:cNvPr>
          <p:cNvGrpSpPr/>
          <p:nvPr/>
        </p:nvGrpSpPr>
        <p:grpSpPr>
          <a:xfrm>
            <a:off x="770851" y="3019595"/>
            <a:ext cx="9334084" cy="2877956"/>
            <a:chOff x="1488374" y="1157618"/>
            <a:chExt cx="9334084" cy="2877956"/>
          </a:xfrm>
        </p:grpSpPr>
        <p:grpSp>
          <p:nvGrpSpPr>
            <p:cNvPr id="131" name="Gruppieren 12">
              <a:extLst>
                <a:ext uri="{FF2B5EF4-FFF2-40B4-BE49-F238E27FC236}">
                  <a16:creationId xmlns:a16="http://schemas.microsoft.com/office/drawing/2014/main" id="{873C05DA-C0BE-43F3-A1A6-7D02C9FE533B}"/>
                </a:ext>
              </a:extLst>
            </p:cNvPr>
            <p:cNvGrpSpPr/>
            <p:nvPr/>
          </p:nvGrpSpPr>
          <p:grpSpPr bwMode="gray">
            <a:xfrm>
              <a:off x="4866811" y="1313892"/>
              <a:ext cx="2473200" cy="2474159"/>
              <a:chOff x="-11914188" y="2074863"/>
              <a:chExt cx="13930313" cy="13912851"/>
            </a:xfrm>
          </p:grpSpPr>
          <p:sp>
            <p:nvSpPr>
              <p:cNvPr id="149" name="Freeform 20">
                <a:extLst>
                  <a:ext uri="{FF2B5EF4-FFF2-40B4-BE49-F238E27FC236}">
                    <a16:creationId xmlns:a16="http://schemas.microsoft.com/office/drawing/2014/main" id="{97F1EB04-E34C-452E-AC43-F2170F9B6484}"/>
                  </a:ext>
                </a:extLst>
              </p:cNvPr>
              <p:cNvSpPr>
                <a:spLocks/>
              </p:cNvSpPr>
              <p:nvPr/>
            </p:nvSpPr>
            <p:spPr bwMode="gray">
              <a:xfrm>
                <a:off x="-11891963" y="8648701"/>
                <a:ext cx="7165975" cy="7339013"/>
              </a:xfrm>
              <a:custGeom>
                <a:avLst/>
                <a:gdLst>
                  <a:gd name="T0" fmla="*/ 1899 w 1911"/>
                  <a:gd name="T1" fmla="*/ 1361 h 1957"/>
                  <a:gd name="T2" fmla="*/ 1219 w 1911"/>
                  <a:gd name="T3" fmla="*/ 1191 h 1957"/>
                  <a:gd name="T4" fmla="*/ 603 w 1911"/>
                  <a:gd name="T5" fmla="*/ 260 h 1957"/>
                  <a:gd name="T6" fmla="*/ 298 w 1911"/>
                  <a:gd name="T7" fmla="*/ 0 h 1957"/>
                  <a:gd name="T8" fmla="*/ 0 w 1911"/>
                  <a:gd name="T9" fmla="*/ 266 h 1957"/>
                  <a:gd name="T10" fmla="*/ 1848 w 1911"/>
                  <a:gd name="T11" fmla="*/ 1957 h 1957"/>
                  <a:gd name="T12" fmla="*/ 1911 w 1911"/>
                  <a:gd name="T13" fmla="*/ 1957 h 1957"/>
                  <a:gd name="T14" fmla="*/ 1638 w 1911"/>
                  <a:gd name="T15" fmla="*/ 1653 h 1957"/>
                  <a:gd name="T16" fmla="*/ 1899 w 1911"/>
                  <a:gd name="T17" fmla="*/ 1361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1" h="1957">
                    <a:moveTo>
                      <a:pt x="1899" y="1361"/>
                    </a:moveTo>
                    <a:cubicBezTo>
                      <a:pt x="1670" y="1368"/>
                      <a:pt x="1435" y="1317"/>
                      <a:pt x="1219" y="1191"/>
                    </a:cubicBezTo>
                    <a:cubicBezTo>
                      <a:pt x="864" y="988"/>
                      <a:pt x="648" y="640"/>
                      <a:pt x="603" y="260"/>
                    </a:cubicBezTo>
                    <a:cubicBezTo>
                      <a:pt x="298" y="0"/>
                      <a:pt x="298" y="0"/>
                      <a:pt x="298" y="0"/>
                    </a:cubicBezTo>
                    <a:cubicBezTo>
                      <a:pt x="0" y="266"/>
                      <a:pt x="0" y="266"/>
                      <a:pt x="0" y="266"/>
                    </a:cubicBezTo>
                    <a:cubicBezTo>
                      <a:pt x="83" y="1209"/>
                      <a:pt x="876" y="1957"/>
                      <a:pt x="1848" y="1957"/>
                    </a:cubicBezTo>
                    <a:cubicBezTo>
                      <a:pt x="1873" y="1957"/>
                      <a:pt x="1892" y="1957"/>
                      <a:pt x="1911" y="1957"/>
                    </a:cubicBezTo>
                    <a:cubicBezTo>
                      <a:pt x="1638" y="1653"/>
                      <a:pt x="1638" y="1653"/>
                      <a:pt x="1638" y="1653"/>
                    </a:cubicBezTo>
                    <a:cubicBezTo>
                      <a:pt x="1899" y="1361"/>
                      <a:pt x="1899" y="1361"/>
                      <a:pt x="1899" y="1361"/>
                    </a:cubicBezTo>
                    <a:close/>
                  </a:path>
                </a:pathLst>
              </a:custGeom>
              <a:solidFill>
                <a:srgbClr val="FFD2D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000000"/>
                  </a:solidFill>
                  <a:latin typeface="Arial" panose="020B0604020202020204" pitchFamily="34" charset="0"/>
                  <a:cs typeface="Arial" panose="020B0604020202020204" pitchFamily="34" charset="0"/>
                </a:endParaRPr>
              </a:p>
            </p:txBody>
          </p:sp>
          <p:sp>
            <p:nvSpPr>
              <p:cNvPr id="150" name="Freeform 21">
                <a:extLst>
                  <a:ext uri="{FF2B5EF4-FFF2-40B4-BE49-F238E27FC236}">
                    <a16:creationId xmlns:a16="http://schemas.microsoft.com/office/drawing/2014/main" id="{B11AD7CF-E53E-4EB7-8B9E-BBB48FD04219}"/>
                  </a:ext>
                </a:extLst>
              </p:cNvPr>
              <p:cNvSpPr>
                <a:spLocks/>
              </p:cNvSpPr>
              <p:nvPr/>
            </p:nvSpPr>
            <p:spPr bwMode="gray">
              <a:xfrm>
                <a:off x="-11914188" y="2116138"/>
                <a:ext cx="7356475" cy="7124700"/>
              </a:xfrm>
              <a:custGeom>
                <a:avLst/>
                <a:gdLst>
                  <a:gd name="T0" fmla="*/ 597 w 1962"/>
                  <a:gd name="T1" fmla="*/ 1882 h 1900"/>
                  <a:gd name="T2" fmla="*/ 769 w 1962"/>
                  <a:gd name="T3" fmla="*/ 1217 h 1900"/>
                  <a:gd name="T4" fmla="*/ 1696 w 1962"/>
                  <a:gd name="T5" fmla="*/ 602 h 1900"/>
                  <a:gd name="T6" fmla="*/ 1962 w 1962"/>
                  <a:gd name="T7" fmla="*/ 292 h 1900"/>
                  <a:gd name="T8" fmla="*/ 1702 w 1962"/>
                  <a:gd name="T9" fmla="*/ 0 h 1900"/>
                  <a:gd name="T10" fmla="*/ 0 w 1962"/>
                  <a:gd name="T11" fmla="*/ 1843 h 1900"/>
                  <a:gd name="T12" fmla="*/ 0 w 1962"/>
                  <a:gd name="T13" fmla="*/ 1900 h 1900"/>
                  <a:gd name="T14" fmla="*/ 305 w 1962"/>
                  <a:gd name="T15" fmla="*/ 1628 h 1900"/>
                  <a:gd name="T16" fmla="*/ 597 w 1962"/>
                  <a:gd name="T17" fmla="*/ 1882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2" h="1900">
                    <a:moveTo>
                      <a:pt x="597" y="1882"/>
                    </a:moveTo>
                    <a:cubicBezTo>
                      <a:pt x="591" y="1660"/>
                      <a:pt x="642" y="1425"/>
                      <a:pt x="769" y="1217"/>
                    </a:cubicBezTo>
                    <a:cubicBezTo>
                      <a:pt x="972" y="862"/>
                      <a:pt x="1321" y="646"/>
                      <a:pt x="1696" y="602"/>
                    </a:cubicBezTo>
                    <a:cubicBezTo>
                      <a:pt x="1962" y="292"/>
                      <a:pt x="1962" y="292"/>
                      <a:pt x="1962" y="292"/>
                    </a:cubicBezTo>
                    <a:cubicBezTo>
                      <a:pt x="1702" y="0"/>
                      <a:pt x="1702" y="0"/>
                      <a:pt x="1702" y="0"/>
                    </a:cubicBezTo>
                    <a:cubicBezTo>
                      <a:pt x="750" y="77"/>
                      <a:pt x="0" y="874"/>
                      <a:pt x="0" y="1843"/>
                    </a:cubicBezTo>
                    <a:cubicBezTo>
                      <a:pt x="0" y="1863"/>
                      <a:pt x="0" y="1882"/>
                      <a:pt x="0" y="1900"/>
                    </a:cubicBezTo>
                    <a:cubicBezTo>
                      <a:pt x="305" y="1628"/>
                      <a:pt x="305" y="1628"/>
                      <a:pt x="305" y="1628"/>
                    </a:cubicBezTo>
                    <a:cubicBezTo>
                      <a:pt x="597" y="1882"/>
                      <a:pt x="597" y="1882"/>
                      <a:pt x="597" y="1882"/>
                    </a:cubicBezTo>
                    <a:close/>
                  </a:path>
                </a:pathLst>
              </a:custGeom>
              <a:solidFill>
                <a:srgbClr val="FFEF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000000"/>
                  </a:solidFill>
                  <a:latin typeface="Arial" panose="020B0604020202020204" pitchFamily="34" charset="0"/>
                  <a:cs typeface="Arial" panose="020B0604020202020204" pitchFamily="34" charset="0"/>
                </a:endParaRPr>
              </a:p>
            </p:txBody>
          </p:sp>
          <p:sp>
            <p:nvSpPr>
              <p:cNvPr id="151" name="Freeform 22">
                <a:extLst>
                  <a:ext uri="{FF2B5EF4-FFF2-40B4-BE49-F238E27FC236}">
                    <a16:creationId xmlns:a16="http://schemas.microsoft.com/office/drawing/2014/main" id="{03758C3D-3FDC-4B1D-A497-4B17A185ED86}"/>
                  </a:ext>
                </a:extLst>
              </p:cNvPr>
              <p:cNvSpPr>
                <a:spLocks/>
              </p:cNvSpPr>
              <p:nvPr/>
            </p:nvSpPr>
            <p:spPr bwMode="gray">
              <a:xfrm>
                <a:off x="-5319713" y="8840788"/>
                <a:ext cx="7335838" cy="7124700"/>
              </a:xfrm>
              <a:custGeom>
                <a:avLst/>
                <a:gdLst>
                  <a:gd name="T0" fmla="*/ 1360 w 1956"/>
                  <a:gd name="T1" fmla="*/ 0 h 1900"/>
                  <a:gd name="T2" fmla="*/ 1188 w 1956"/>
                  <a:gd name="T3" fmla="*/ 678 h 1900"/>
                  <a:gd name="T4" fmla="*/ 267 w 1956"/>
                  <a:gd name="T5" fmla="*/ 1298 h 1900"/>
                  <a:gd name="T6" fmla="*/ 0 w 1956"/>
                  <a:gd name="T7" fmla="*/ 1602 h 1900"/>
                  <a:gd name="T8" fmla="*/ 267 w 1956"/>
                  <a:gd name="T9" fmla="*/ 1900 h 1900"/>
                  <a:gd name="T10" fmla="*/ 1956 w 1956"/>
                  <a:gd name="T11" fmla="*/ 51 h 1900"/>
                  <a:gd name="T12" fmla="*/ 1956 w 1956"/>
                  <a:gd name="T13" fmla="*/ 0 h 1900"/>
                  <a:gd name="T14" fmla="*/ 1658 w 1956"/>
                  <a:gd name="T15" fmla="*/ 266 h 1900"/>
                  <a:gd name="T16" fmla="*/ 1360 w 1956"/>
                  <a:gd name="T17" fmla="*/ 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6" h="1900">
                    <a:moveTo>
                      <a:pt x="1360" y="0"/>
                    </a:moveTo>
                    <a:cubicBezTo>
                      <a:pt x="1366" y="235"/>
                      <a:pt x="1315" y="469"/>
                      <a:pt x="1188" y="678"/>
                    </a:cubicBezTo>
                    <a:cubicBezTo>
                      <a:pt x="984" y="1033"/>
                      <a:pt x="642" y="1248"/>
                      <a:pt x="267" y="1298"/>
                    </a:cubicBezTo>
                    <a:cubicBezTo>
                      <a:pt x="0" y="1602"/>
                      <a:pt x="0" y="1602"/>
                      <a:pt x="0" y="1602"/>
                    </a:cubicBezTo>
                    <a:cubicBezTo>
                      <a:pt x="267" y="1900"/>
                      <a:pt x="267" y="1900"/>
                      <a:pt x="267" y="1900"/>
                    </a:cubicBezTo>
                    <a:cubicBezTo>
                      <a:pt x="1213" y="1818"/>
                      <a:pt x="1956" y="1020"/>
                      <a:pt x="1956" y="51"/>
                    </a:cubicBezTo>
                    <a:cubicBezTo>
                      <a:pt x="1956" y="38"/>
                      <a:pt x="1956" y="19"/>
                      <a:pt x="1956" y="0"/>
                    </a:cubicBezTo>
                    <a:cubicBezTo>
                      <a:pt x="1658" y="266"/>
                      <a:pt x="1658" y="266"/>
                      <a:pt x="1658" y="266"/>
                    </a:cubicBezTo>
                    <a:cubicBezTo>
                      <a:pt x="1360" y="0"/>
                      <a:pt x="1360" y="0"/>
                      <a:pt x="1360" y="0"/>
                    </a:cubicBezTo>
                    <a:close/>
                  </a:path>
                </a:pathLst>
              </a:custGeom>
              <a:solidFill>
                <a:srgbClr val="FF9D9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000000"/>
                  </a:solidFill>
                  <a:latin typeface="Arial" panose="020B0604020202020204" pitchFamily="34" charset="0"/>
                  <a:cs typeface="Arial" panose="020B0604020202020204" pitchFamily="34" charset="0"/>
                </a:endParaRPr>
              </a:p>
            </p:txBody>
          </p:sp>
          <p:sp>
            <p:nvSpPr>
              <p:cNvPr id="152" name="Freeform 23">
                <a:extLst>
                  <a:ext uri="{FF2B5EF4-FFF2-40B4-BE49-F238E27FC236}">
                    <a16:creationId xmlns:a16="http://schemas.microsoft.com/office/drawing/2014/main" id="{4ABA752F-F7C7-49CC-A857-58603155D417}"/>
                  </a:ext>
                </a:extLst>
              </p:cNvPr>
              <p:cNvSpPr>
                <a:spLocks/>
              </p:cNvSpPr>
              <p:nvPr/>
            </p:nvSpPr>
            <p:spPr bwMode="gray">
              <a:xfrm>
                <a:off x="-5127625" y="2074863"/>
                <a:ext cx="7102475" cy="7339013"/>
              </a:xfrm>
              <a:custGeom>
                <a:avLst/>
                <a:gdLst>
                  <a:gd name="T0" fmla="*/ 6 w 1894"/>
                  <a:gd name="T1" fmla="*/ 602 h 1957"/>
                  <a:gd name="T2" fmla="*/ 678 w 1894"/>
                  <a:gd name="T3" fmla="*/ 766 h 1957"/>
                  <a:gd name="T4" fmla="*/ 1292 w 1894"/>
                  <a:gd name="T5" fmla="*/ 1684 h 1957"/>
                  <a:gd name="T6" fmla="*/ 1603 w 1894"/>
                  <a:gd name="T7" fmla="*/ 1957 h 1957"/>
                  <a:gd name="T8" fmla="*/ 1894 w 1894"/>
                  <a:gd name="T9" fmla="*/ 1697 h 1957"/>
                  <a:gd name="T10" fmla="*/ 44 w 1894"/>
                  <a:gd name="T11" fmla="*/ 0 h 1957"/>
                  <a:gd name="T12" fmla="*/ 0 w 1894"/>
                  <a:gd name="T13" fmla="*/ 6 h 1957"/>
                  <a:gd name="T14" fmla="*/ 266 w 1894"/>
                  <a:gd name="T15" fmla="*/ 304 h 1957"/>
                  <a:gd name="T16" fmla="*/ 6 w 1894"/>
                  <a:gd name="T17" fmla="*/ 602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957">
                    <a:moveTo>
                      <a:pt x="6" y="602"/>
                    </a:moveTo>
                    <a:cubicBezTo>
                      <a:pt x="234" y="596"/>
                      <a:pt x="463" y="646"/>
                      <a:pt x="678" y="766"/>
                    </a:cubicBezTo>
                    <a:cubicBezTo>
                      <a:pt x="1027" y="969"/>
                      <a:pt x="1242" y="1318"/>
                      <a:pt x="1292" y="1684"/>
                    </a:cubicBezTo>
                    <a:cubicBezTo>
                      <a:pt x="1603" y="1957"/>
                      <a:pt x="1603" y="1957"/>
                      <a:pt x="1603" y="1957"/>
                    </a:cubicBezTo>
                    <a:cubicBezTo>
                      <a:pt x="1894" y="1697"/>
                      <a:pt x="1894" y="1697"/>
                      <a:pt x="1894" y="1697"/>
                    </a:cubicBezTo>
                    <a:cubicBezTo>
                      <a:pt x="1818" y="748"/>
                      <a:pt x="1020" y="0"/>
                      <a:pt x="44" y="0"/>
                    </a:cubicBezTo>
                    <a:cubicBezTo>
                      <a:pt x="32" y="0"/>
                      <a:pt x="12" y="6"/>
                      <a:pt x="0" y="6"/>
                    </a:cubicBezTo>
                    <a:cubicBezTo>
                      <a:pt x="266" y="304"/>
                      <a:pt x="266" y="304"/>
                      <a:pt x="266" y="304"/>
                    </a:cubicBezTo>
                    <a:cubicBezTo>
                      <a:pt x="6" y="602"/>
                      <a:pt x="6" y="602"/>
                      <a:pt x="6" y="602"/>
                    </a:cubicBezTo>
                    <a:close/>
                  </a:path>
                </a:pathLst>
              </a:custGeom>
              <a:solidFill>
                <a:srgbClr val="FF60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000000"/>
                  </a:solidFill>
                  <a:latin typeface="Arial" panose="020B0604020202020204" pitchFamily="34" charset="0"/>
                  <a:cs typeface="Arial" panose="020B0604020202020204" pitchFamily="34" charset="0"/>
                </a:endParaRPr>
              </a:p>
            </p:txBody>
          </p:sp>
        </p:grpSp>
        <p:sp>
          <p:nvSpPr>
            <p:cNvPr id="132" name="Rechteck 6">
              <a:extLst>
                <a:ext uri="{FF2B5EF4-FFF2-40B4-BE49-F238E27FC236}">
                  <a16:creationId xmlns:a16="http://schemas.microsoft.com/office/drawing/2014/main" id="{C6568A31-512D-42B7-B531-276AB14F4D2A}"/>
                </a:ext>
              </a:extLst>
            </p:cNvPr>
            <p:cNvSpPr/>
            <p:nvPr/>
          </p:nvSpPr>
          <p:spPr bwMode="gray">
            <a:xfrm rot="16200000">
              <a:off x="1149733" y="1497592"/>
              <a:ext cx="1213149" cy="533201"/>
            </a:xfrm>
            <a:prstGeom prst="round2SameRect">
              <a:avLst/>
            </a:prstGeom>
            <a:solidFill>
              <a:srgbClr val="FFEFE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dirty="0">
                  <a:solidFill>
                    <a:srgbClr val="485E6D"/>
                  </a:solidFill>
                  <a:latin typeface="Arial" panose="020B0604020202020204" pitchFamily="34" charset="0"/>
                  <a:cs typeface="Arial" panose="020B0604020202020204" pitchFamily="34" charset="0"/>
                </a:rPr>
                <a:t>MONITOR</a:t>
              </a:r>
            </a:p>
          </p:txBody>
        </p:sp>
        <p:sp>
          <p:nvSpPr>
            <p:cNvPr id="133" name="Textplatzhalter 12">
              <a:extLst>
                <a:ext uri="{FF2B5EF4-FFF2-40B4-BE49-F238E27FC236}">
                  <a16:creationId xmlns:a16="http://schemas.microsoft.com/office/drawing/2014/main" id="{115382F5-9B3B-4F15-8D89-82F8982AB85E}"/>
                </a:ext>
              </a:extLst>
            </p:cNvPr>
            <p:cNvSpPr txBox="1">
              <a:spLocks/>
            </p:cNvSpPr>
            <p:nvPr/>
          </p:nvSpPr>
          <p:spPr bwMode="gray">
            <a:xfrm>
              <a:off x="2092584" y="1545608"/>
              <a:ext cx="2704551" cy="654827"/>
            </a:xfrm>
            <a:prstGeom prst="rect">
              <a:avLst/>
            </a:prstGeom>
            <a:noFill/>
            <a:ln>
              <a:noFill/>
            </a:ln>
          </p:spPr>
          <p:txBody>
            <a:bodyPr lIns="0" tIns="0" rIns="0" bIns="0" anchor="ctr"/>
            <a:lst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defTabSz="914447">
                <a:spcBef>
                  <a:spcPts val="300"/>
                </a:spcBef>
                <a:buClr>
                  <a:schemeClr val="accent2"/>
                </a:buClr>
                <a:buNone/>
              </a:pPr>
              <a:r>
                <a:rPr lang="en-US" sz="1600" b="1" dirty="0">
                  <a:solidFill>
                    <a:srgbClr val="485E6D"/>
                  </a:solidFill>
                  <a:latin typeface="Arial" panose="020B0604020202020204" pitchFamily="34" charset="0"/>
                  <a:cs typeface="Arial" panose="020B0604020202020204" pitchFamily="34" charset="0"/>
                </a:rPr>
                <a:t>Regular monitoring and reporting on progress</a:t>
              </a:r>
            </a:p>
          </p:txBody>
        </p:sp>
        <p:cxnSp>
          <p:nvCxnSpPr>
            <p:cNvPr id="135" name="Straight Arrow Connector 134">
              <a:extLst>
                <a:ext uri="{FF2B5EF4-FFF2-40B4-BE49-F238E27FC236}">
                  <a16:creationId xmlns:a16="http://schemas.microsoft.com/office/drawing/2014/main" id="{C7420AC9-4C87-4400-A4F6-A3062AAEA146}"/>
                </a:ext>
              </a:extLst>
            </p:cNvPr>
            <p:cNvCxnSpPr>
              <a:cxnSpLocks/>
            </p:cNvCxnSpPr>
            <p:nvPr/>
          </p:nvCxnSpPr>
          <p:spPr>
            <a:xfrm>
              <a:off x="1941866" y="2361299"/>
              <a:ext cx="2855269" cy="5948"/>
            </a:xfrm>
            <a:prstGeom prst="straightConnector1">
              <a:avLst/>
            </a:prstGeom>
            <a:ln>
              <a:solidFill>
                <a:srgbClr val="FFEFEF"/>
              </a:solidFill>
              <a:tailEnd type="triangle"/>
            </a:ln>
          </p:spPr>
          <p:style>
            <a:lnRef idx="1">
              <a:schemeClr val="accent1"/>
            </a:lnRef>
            <a:fillRef idx="0">
              <a:schemeClr val="accent1"/>
            </a:fillRef>
            <a:effectRef idx="0">
              <a:schemeClr val="accent1"/>
            </a:effectRef>
            <a:fontRef idx="minor">
              <a:schemeClr val="tx1"/>
            </a:fontRef>
          </p:style>
        </p:cxnSp>
        <p:sp>
          <p:nvSpPr>
            <p:cNvPr id="137" name="Rechteck 6">
              <a:extLst>
                <a:ext uri="{FF2B5EF4-FFF2-40B4-BE49-F238E27FC236}">
                  <a16:creationId xmlns:a16="http://schemas.microsoft.com/office/drawing/2014/main" id="{85B20CC8-D367-4209-8F66-BBFE9EF9C5F1}"/>
                </a:ext>
              </a:extLst>
            </p:cNvPr>
            <p:cNvSpPr/>
            <p:nvPr/>
          </p:nvSpPr>
          <p:spPr bwMode="gray">
            <a:xfrm rot="16200000">
              <a:off x="1148400" y="3162399"/>
              <a:ext cx="1213149" cy="533201"/>
            </a:xfrm>
            <a:prstGeom prst="round2SameRect">
              <a:avLst/>
            </a:prstGeom>
            <a:solidFill>
              <a:srgbClr val="FFD2D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dirty="0">
                  <a:solidFill>
                    <a:srgbClr val="485E6D"/>
                  </a:solidFill>
                  <a:latin typeface="Arial" panose="020B0604020202020204" pitchFamily="34" charset="0"/>
                  <a:cs typeface="Arial" panose="020B0604020202020204" pitchFamily="34" charset="0"/>
                </a:rPr>
                <a:t>CONTROL</a:t>
              </a:r>
            </a:p>
          </p:txBody>
        </p:sp>
        <p:cxnSp>
          <p:nvCxnSpPr>
            <p:cNvPr id="138" name="Straight Arrow Connector 137">
              <a:extLst>
                <a:ext uri="{FF2B5EF4-FFF2-40B4-BE49-F238E27FC236}">
                  <a16:creationId xmlns:a16="http://schemas.microsoft.com/office/drawing/2014/main" id="{06C6285F-CA32-4AF1-898F-A209814B58CB}"/>
                </a:ext>
              </a:extLst>
            </p:cNvPr>
            <p:cNvCxnSpPr>
              <a:cxnSpLocks/>
            </p:cNvCxnSpPr>
            <p:nvPr/>
          </p:nvCxnSpPr>
          <p:spPr>
            <a:xfrm>
              <a:off x="1923784" y="2850251"/>
              <a:ext cx="2855269" cy="5948"/>
            </a:xfrm>
            <a:prstGeom prst="straightConnector1">
              <a:avLst/>
            </a:prstGeom>
            <a:ln>
              <a:solidFill>
                <a:srgbClr val="FFD2D1"/>
              </a:solidFill>
              <a:tailEnd type="triangle"/>
            </a:ln>
          </p:spPr>
          <p:style>
            <a:lnRef idx="1">
              <a:schemeClr val="accent1"/>
            </a:lnRef>
            <a:fillRef idx="0">
              <a:schemeClr val="accent1"/>
            </a:fillRef>
            <a:effectRef idx="0">
              <a:schemeClr val="accent1"/>
            </a:effectRef>
            <a:fontRef idx="minor">
              <a:schemeClr val="tx1"/>
            </a:fontRef>
          </p:style>
        </p:cxnSp>
        <p:sp>
          <p:nvSpPr>
            <p:cNvPr id="139" name="Textplatzhalter 12">
              <a:extLst>
                <a:ext uri="{FF2B5EF4-FFF2-40B4-BE49-F238E27FC236}">
                  <a16:creationId xmlns:a16="http://schemas.microsoft.com/office/drawing/2014/main" id="{20D2DB94-3B25-4596-80D7-C85768CBFB62}"/>
                </a:ext>
              </a:extLst>
            </p:cNvPr>
            <p:cNvSpPr txBox="1">
              <a:spLocks/>
            </p:cNvSpPr>
            <p:nvPr/>
          </p:nvSpPr>
          <p:spPr bwMode="gray">
            <a:xfrm>
              <a:off x="2078817" y="3025060"/>
              <a:ext cx="2718318" cy="654827"/>
            </a:xfrm>
            <a:prstGeom prst="rect">
              <a:avLst/>
            </a:prstGeom>
            <a:noFill/>
            <a:ln>
              <a:noFill/>
            </a:ln>
          </p:spPr>
          <p:txBody>
            <a:bodyPr lIns="0" tIns="0" rIns="0" bIns="0" anchor="ctr"/>
            <a:lst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defTabSz="914447">
                <a:spcBef>
                  <a:spcPts val="300"/>
                </a:spcBef>
                <a:buClr>
                  <a:schemeClr val="accent2"/>
                </a:buClr>
                <a:buNone/>
              </a:pPr>
              <a:r>
                <a:rPr lang="en-US" sz="1600" b="1" dirty="0">
                  <a:solidFill>
                    <a:srgbClr val="485E6D"/>
                  </a:solidFill>
                  <a:latin typeface="Arial" panose="020B0604020202020204" pitchFamily="34" charset="0"/>
                  <a:cs typeface="Arial" panose="020B0604020202020204" pitchFamily="34" charset="0"/>
                </a:rPr>
                <a:t>Controls scope and change requests</a:t>
              </a:r>
            </a:p>
          </p:txBody>
        </p:sp>
        <p:sp>
          <p:nvSpPr>
            <p:cNvPr id="140" name="Rechteck 6">
              <a:extLst>
                <a:ext uri="{FF2B5EF4-FFF2-40B4-BE49-F238E27FC236}">
                  <a16:creationId xmlns:a16="http://schemas.microsoft.com/office/drawing/2014/main" id="{78EBAD3D-FA16-495E-B766-D6DC84D59D9A}"/>
                </a:ext>
              </a:extLst>
            </p:cNvPr>
            <p:cNvSpPr/>
            <p:nvPr/>
          </p:nvSpPr>
          <p:spPr bwMode="gray">
            <a:xfrm rot="5400000" flipH="1">
              <a:off x="9928242" y="3162399"/>
              <a:ext cx="1213149" cy="533201"/>
            </a:xfrm>
            <a:prstGeom prst="round2SameRect">
              <a:avLst/>
            </a:prstGeom>
            <a:solidFill>
              <a:srgbClr val="FF9D9B"/>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dirty="0">
                  <a:solidFill>
                    <a:srgbClr val="485E6D"/>
                  </a:solidFill>
                  <a:latin typeface="Arial" panose="020B0604020202020204" pitchFamily="34" charset="0"/>
                  <a:cs typeface="Arial" panose="020B0604020202020204" pitchFamily="34" charset="0"/>
                </a:rPr>
                <a:t>MANAGE</a:t>
              </a:r>
            </a:p>
          </p:txBody>
        </p:sp>
        <p:cxnSp>
          <p:nvCxnSpPr>
            <p:cNvPr id="141" name="Straight Arrow Connector 140">
              <a:extLst>
                <a:ext uri="{FF2B5EF4-FFF2-40B4-BE49-F238E27FC236}">
                  <a16:creationId xmlns:a16="http://schemas.microsoft.com/office/drawing/2014/main" id="{5E9A27C6-5A53-4041-9EE4-64B384E7D6C6}"/>
                </a:ext>
              </a:extLst>
            </p:cNvPr>
            <p:cNvCxnSpPr>
              <a:cxnSpLocks/>
            </p:cNvCxnSpPr>
            <p:nvPr/>
          </p:nvCxnSpPr>
          <p:spPr>
            <a:xfrm flipH="1">
              <a:off x="7433988" y="2844303"/>
              <a:ext cx="2855269" cy="5948"/>
            </a:xfrm>
            <a:prstGeom prst="straightConnector1">
              <a:avLst/>
            </a:prstGeom>
            <a:ln>
              <a:solidFill>
                <a:srgbClr val="FF9D9B"/>
              </a:solidFill>
              <a:tailEnd type="triangle"/>
            </a:ln>
          </p:spPr>
          <p:style>
            <a:lnRef idx="1">
              <a:schemeClr val="accent1"/>
            </a:lnRef>
            <a:fillRef idx="0">
              <a:schemeClr val="accent1"/>
            </a:fillRef>
            <a:effectRef idx="0">
              <a:schemeClr val="accent1"/>
            </a:effectRef>
            <a:fontRef idx="minor">
              <a:schemeClr val="tx1"/>
            </a:fontRef>
          </p:style>
        </p:cxnSp>
        <p:sp>
          <p:nvSpPr>
            <p:cNvPr id="142" name="Textplatzhalter 12">
              <a:extLst>
                <a:ext uri="{FF2B5EF4-FFF2-40B4-BE49-F238E27FC236}">
                  <a16:creationId xmlns:a16="http://schemas.microsoft.com/office/drawing/2014/main" id="{08D6C166-5394-4178-87D7-5579700F0913}"/>
                </a:ext>
              </a:extLst>
            </p:cNvPr>
            <p:cNvSpPr txBox="1">
              <a:spLocks/>
            </p:cNvSpPr>
            <p:nvPr/>
          </p:nvSpPr>
          <p:spPr bwMode="gray">
            <a:xfrm>
              <a:off x="7458986" y="3021045"/>
              <a:ext cx="2951928" cy="654827"/>
            </a:xfrm>
            <a:prstGeom prst="rect">
              <a:avLst/>
            </a:prstGeom>
            <a:noFill/>
            <a:ln>
              <a:noFill/>
            </a:ln>
          </p:spPr>
          <p:txBody>
            <a:bodyPr lIns="0" tIns="0" rIns="0" bIns="0" anchor="ctr"/>
            <a:lst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defTabSz="914447">
                <a:spcBef>
                  <a:spcPts val="300"/>
                </a:spcBef>
                <a:buClr>
                  <a:schemeClr val="accent2"/>
                </a:buClr>
                <a:buNone/>
              </a:pPr>
              <a:r>
                <a:rPr lang="en-US" sz="1600" b="1" dirty="0">
                  <a:solidFill>
                    <a:srgbClr val="485E6D"/>
                  </a:solidFill>
                  <a:latin typeface="Arial" panose="020B0604020202020204" pitchFamily="34" charset="0"/>
                  <a:cs typeface="Arial" panose="020B0604020202020204" pitchFamily="34" charset="0"/>
                </a:rPr>
                <a:t>Manages risks &amp; issues and plans mitigation</a:t>
              </a:r>
            </a:p>
          </p:txBody>
        </p:sp>
        <p:sp>
          <p:nvSpPr>
            <p:cNvPr id="143" name="Rechteck 6">
              <a:extLst>
                <a:ext uri="{FF2B5EF4-FFF2-40B4-BE49-F238E27FC236}">
                  <a16:creationId xmlns:a16="http://schemas.microsoft.com/office/drawing/2014/main" id="{98600B50-479F-465D-B7CA-E911C006F8B5}"/>
                </a:ext>
              </a:extLst>
            </p:cNvPr>
            <p:cNvSpPr/>
            <p:nvPr/>
          </p:nvSpPr>
          <p:spPr bwMode="gray">
            <a:xfrm rot="5400000" flipH="1">
              <a:off x="9949283" y="1536131"/>
              <a:ext cx="1213149" cy="533201"/>
            </a:xfrm>
            <a:prstGeom prst="round2SameRect">
              <a:avLst/>
            </a:prstGeom>
            <a:solidFill>
              <a:srgbClr val="FF605E"/>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dirty="0">
                  <a:solidFill>
                    <a:srgbClr val="485E6D"/>
                  </a:solidFill>
                  <a:latin typeface="Arial" panose="020B0604020202020204" pitchFamily="34" charset="0"/>
                  <a:cs typeface="Arial" panose="020B0604020202020204" pitchFamily="34" charset="0"/>
                </a:rPr>
                <a:t>ACTION</a:t>
              </a:r>
            </a:p>
          </p:txBody>
        </p:sp>
        <p:cxnSp>
          <p:nvCxnSpPr>
            <p:cNvPr id="144" name="Straight Arrow Connector 143">
              <a:extLst>
                <a:ext uri="{FF2B5EF4-FFF2-40B4-BE49-F238E27FC236}">
                  <a16:creationId xmlns:a16="http://schemas.microsoft.com/office/drawing/2014/main" id="{144271A3-ADC8-42A3-9D0A-8CC2B96AFA8E}"/>
                </a:ext>
              </a:extLst>
            </p:cNvPr>
            <p:cNvCxnSpPr>
              <a:cxnSpLocks/>
            </p:cNvCxnSpPr>
            <p:nvPr/>
          </p:nvCxnSpPr>
          <p:spPr>
            <a:xfrm flipH="1">
              <a:off x="7458986" y="2374566"/>
              <a:ext cx="2855269" cy="5948"/>
            </a:xfrm>
            <a:prstGeom prst="straightConnector1">
              <a:avLst/>
            </a:prstGeom>
            <a:ln>
              <a:solidFill>
                <a:srgbClr val="FF605E"/>
              </a:solidFill>
              <a:tailEnd type="triangle"/>
            </a:ln>
          </p:spPr>
          <p:style>
            <a:lnRef idx="1">
              <a:schemeClr val="accent1"/>
            </a:lnRef>
            <a:fillRef idx="0">
              <a:schemeClr val="accent1"/>
            </a:fillRef>
            <a:effectRef idx="0">
              <a:schemeClr val="accent1"/>
            </a:effectRef>
            <a:fontRef idx="minor">
              <a:schemeClr val="tx1"/>
            </a:fontRef>
          </p:style>
        </p:cxnSp>
        <p:sp>
          <p:nvSpPr>
            <p:cNvPr id="146" name="Textplatzhalter 12">
              <a:extLst>
                <a:ext uri="{FF2B5EF4-FFF2-40B4-BE49-F238E27FC236}">
                  <a16:creationId xmlns:a16="http://schemas.microsoft.com/office/drawing/2014/main" id="{526B4105-4287-49B7-BAEE-9DA8D7E0DA20}"/>
                </a:ext>
              </a:extLst>
            </p:cNvPr>
            <p:cNvSpPr txBox="1">
              <a:spLocks/>
            </p:cNvSpPr>
            <p:nvPr/>
          </p:nvSpPr>
          <p:spPr bwMode="gray">
            <a:xfrm>
              <a:off x="7458986" y="1548945"/>
              <a:ext cx="2809230" cy="654827"/>
            </a:xfrm>
            <a:prstGeom prst="rect">
              <a:avLst/>
            </a:prstGeom>
            <a:noFill/>
            <a:ln>
              <a:noFill/>
            </a:ln>
          </p:spPr>
          <p:txBody>
            <a:bodyPr lIns="0" tIns="0" rIns="0" bIns="0" anchor="ctr"/>
            <a:lst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defTabSz="914447">
                <a:spcBef>
                  <a:spcPts val="300"/>
                </a:spcBef>
                <a:buClr>
                  <a:schemeClr val="accent2"/>
                </a:buClr>
                <a:buNone/>
              </a:pPr>
              <a:r>
                <a:rPr lang="en-US" sz="1600" b="1" dirty="0">
                  <a:solidFill>
                    <a:srgbClr val="485E6D"/>
                  </a:solidFill>
                  <a:latin typeface="Arial" panose="020B0604020202020204" pitchFamily="34" charset="0"/>
                  <a:cs typeface="Arial" panose="020B0604020202020204" pitchFamily="34" charset="0"/>
                </a:rPr>
                <a:t>Takes corrective action to ensure the project is delivered </a:t>
              </a:r>
            </a:p>
          </p:txBody>
        </p:sp>
      </p:gr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grpSp>
        <p:nvGrpSpPr>
          <p:cNvPr id="90" name="Group 89">
            <a:extLst>
              <a:ext uri="{FF2B5EF4-FFF2-40B4-BE49-F238E27FC236}">
                <a16:creationId xmlns:a16="http://schemas.microsoft.com/office/drawing/2014/main" id="{9BA2E8D4-766F-4F82-BC3F-759B53A1FE61}"/>
              </a:ext>
            </a:extLst>
          </p:cNvPr>
          <p:cNvGrpSpPr/>
          <p:nvPr/>
        </p:nvGrpSpPr>
        <p:grpSpPr>
          <a:xfrm>
            <a:off x="5025573" y="3702064"/>
            <a:ext cx="783892" cy="1307770"/>
            <a:chOff x="8593992" y="1615072"/>
            <a:chExt cx="2170234" cy="4223030"/>
          </a:xfrm>
        </p:grpSpPr>
        <p:sp>
          <p:nvSpPr>
            <p:cNvPr id="92" name="Freeform: Shape 91">
              <a:extLst>
                <a:ext uri="{FF2B5EF4-FFF2-40B4-BE49-F238E27FC236}">
                  <a16:creationId xmlns:a16="http://schemas.microsoft.com/office/drawing/2014/main" id="{64B87A83-E6FB-48E4-A790-2AF179EAC60B}"/>
                </a:ext>
              </a:extLst>
            </p:cNvPr>
            <p:cNvSpPr/>
            <p:nvPr/>
          </p:nvSpPr>
          <p:spPr>
            <a:xfrm>
              <a:off x="8593992" y="3488358"/>
              <a:ext cx="2170234" cy="2349744"/>
            </a:xfrm>
            <a:custGeom>
              <a:avLst/>
              <a:gdLst>
                <a:gd name="connsiteX0" fmla="*/ 472901 w 2170234"/>
                <a:gd name="connsiteY0" fmla="*/ 0 h 2126716"/>
                <a:gd name="connsiteX1" fmla="*/ 559171 w 2170234"/>
                <a:gd name="connsiteY1" fmla="*/ 71179 h 2126716"/>
                <a:gd name="connsiteX2" fmla="*/ 1085117 w 2170234"/>
                <a:gd name="connsiteY2" fmla="*/ 231833 h 2126716"/>
                <a:gd name="connsiteX3" fmla="*/ 1611063 w 2170234"/>
                <a:gd name="connsiteY3" fmla="*/ 71179 h 2126716"/>
                <a:gd name="connsiteX4" fmla="*/ 1697333 w 2170234"/>
                <a:gd name="connsiteY4" fmla="*/ 0 h 2126716"/>
                <a:gd name="connsiteX5" fmla="*/ 1795245 w 2170234"/>
                <a:gd name="connsiteY5" fmla="*/ 165791 h 2126716"/>
                <a:gd name="connsiteX6" fmla="*/ 2170234 w 2170234"/>
                <a:gd name="connsiteY6" fmla="*/ 1978157 h 2126716"/>
                <a:gd name="connsiteX7" fmla="*/ 2166838 w 2170234"/>
                <a:gd name="connsiteY7" fmla="*/ 2126716 h 2126716"/>
                <a:gd name="connsiteX8" fmla="*/ 3397 w 2170234"/>
                <a:gd name="connsiteY8" fmla="*/ 2126716 h 2126716"/>
                <a:gd name="connsiteX9" fmla="*/ 0 w 2170234"/>
                <a:gd name="connsiteY9" fmla="*/ 1978157 h 2126716"/>
                <a:gd name="connsiteX10" fmla="*/ 374989 w 2170234"/>
                <a:gd name="connsiteY10" fmla="*/ 165791 h 21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0234" h="2126716">
                  <a:moveTo>
                    <a:pt x="472901" y="0"/>
                  </a:moveTo>
                  <a:lnTo>
                    <a:pt x="559171" y="71179"/>
                  </a:lnTo>
                  <a:cubicBezTo>
                    <a:pt x="709305" y="172608"/>
                    <a:pt x="890295" y="231833"/>
                    <a:pt x="1085117" y="231833"/>
                  </a:cubicBezTo>
                  <a:cubicBezTo>
                    <a:pt x="1279939" y="231833"/>
                    <a:pt x="1460929" y="172608"/>
                    <a:pt x="1611063" y="71179"/>
                  </a:cubicBezTo>
                  <a:lnTo>
                    <a:pt x="1697333" y="0"/>
                  </a:lnTo>
                  <a:lnTo>
                    <a:pt x="1795245" y="165791"/>
                  </a:lnTo>
                  <a:cubicBezTo>
                    <a:pt x="2024938" y="605276"/>
                    <a:pt x="2170234" y="1254238"/>
                    <a:pt x="2170234" y="1978157"/>
                  </a:cubicBezTo>
                  <a:lnTo>
                    <a:pt x="2166838" y="2126716"/>
                  </a:lnTo>
                  <a:lnTo>
                    <a:pt x="3397" y="2126716"/>
                  </a:lnTo>
                  <a:lnTo>
                    <a:pt x="0" y="1978157"/>
                  </a:lnTo>
                  <a:cubicBezTo>
                    <a:pt x="0" y="1254238"/>
                    <a:pt x="145297" y="605276"/>
                    <a:pt x="374989" y="165791"/>
                  </a:cubicBezTo>
                  <a:close/>
                </a:path>
              </a:pathLst>
            </a:cu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latin typeface="Arial" panose="020B0604020202020204" pitchFamily="34" charset="0"/>
              </a:endParaRPr>
            </a:p>
          </p:txBody>
        </p:sp>
        <p:sp>
          <p:nvSpPr>
            <p:cNvPr id="100" name="Oval 99">
              <a:extLst>
                <a:ext uri="{FF2B5EF4-FFF2-40B4-BE49-F238E27FC236}">
                  <a16:creationId xmlns:a16="http://schemas.microsoft.com/office/drawing/2014/main" id="{0205F92E-E809-426D-AE06-B4E2785C4059}"/>
                </a:ext>
              </a:extLst>
            </p:cNvPr>
            <p:cNvSpPr/>
            <p:nvPr/>
          </p:nvSpPr>
          <p:spPr>
            <a:xfrm>
              <a:off x="8738424" y="1615072"/>
              <a:ext cx="1881370" cy="1881370"/>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sp>
        <p:nvSpPr>
          <p:cNvPr id="26" name="TextBox 25">
            <a:extLst>
              <a:ext uri="{FF2B5EF4-FFF2-40B4-BE49-F238E27FC236}">
                <a16:creationId xmlns:a16="http://schemas.microsoft.com/office/drawing/2014/main" id="{CCD8CCBA-510D-415C-8046-87042E360269}"/>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Delivery Stage Introduction</a:t>
            </a:r>
          </a:p>
        </p:txBody>
      </p:sp>
      <p:sp>
        <p:nvSpPr>
          <p:cNvPr id="27" name="TextBox 26">
            <a:extLst>
              <a:ext uri="{FF2B5EF4-FFF2-40B4-BE49-F238E27FC236}">
                <a16:creationId xmlns:a16="http://schemas.microsoft.com/office/drawing/2014/main" id="{89186DF1-A2AD-4B8B-B1E5-308C28A6AF85}"/>
              </a:ext>
            </a:extLst>
          </p:cNvPr>
          <p:cNvSpPr txBox="1"/>
          <p:nvPr/>
        </p:nvSpPr>
        <p:spPr>
          <a:xfrm>
            <a:off x="1110154" y="6437995"/>
            <a:ext cx="112992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Contents</a:t>
            </a:r>
          </a:p>
        </p:txBody>
      </p:sp>
      <p:sp>
        <p:nvSpPr>
          <p:cNvPr id="28" name="TextBox 27">
            <a:extLst>
              <a:ext uri="{FF2B5EF4-FFF2-40B4-BE49-F238E27FC236}">
                <a16:creationId xmlns:a16="http://schemas.microsoft.com/office/drawing/2014/main" id="{7C24DD54-2651-404D-B828-786112A4D1EE}"/>
              </a:ext>
            </a:extLst>
          </p:cNvPr>
          <p:cNvSpPr txBox="1"/>
          <p:nvPr/>
        </p:nvSpPr>
        <p:spPr>
          <a:xfrm>
            <a:off x="9693392" y="6437995"/>
            <a:ext cx="180027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Tools &amp; templates</a:t>
            </a:r>
          </a:p>
        </p:txBody>
      </p:sp>
    </p:spTree>
    <p:extLst>
      <p:ext uri="{BB962C8B-B14F-4D97-AF65-F5344CB8AC3E}">
        <p14:creationId xmlns:p14="http://schemas.microsoft.com/office/powerpoint/2010/main" val="22484583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8D3F680F-2E5F-429C-91E8-34F3CF9A4480}"/>
              </a:ext>
            </a:extLst>
          </p:cNvPr>
          <p:cNvSpPr/>
          <p:nvPr/>
        </p:nvSpPr>
        <p:spPr>
          <a:xfrm>
            <a:off x="331199" y="1296000"/>
            <a:ext cx="11128297" cy="1323439"/>
          </a:xfrm>
          <a:prstGeom prst="rect">
            <a:avLst/>
          </a:prstGeom>
        </p:spPr>
        <p:txBody>
          <a:bodyPr wrap="square">
            <a:spAutoFit/>
          </a:bodyPr>
          <a:lstStyle/>
          <a:p>
            <a:r>
              <a:rPr lang="en-GB" sz="1600" dirty="0">
                <a:solidFill>
                  <a:srgbClr val="485E6D"/>
                </a:solidFill>
                <a:latin typeface="Arial"/>
                <a:cs typeface="Arial"/>
              </a:rPr>
              <a:t>The main tools and templates that you will use during the delivery stage are listed below, along with some key guides to help you deliver your project successfully.</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Further tools, templates and guides can be found in our Tools &amp; Resources page on the website:  </a:t>
            </a:r>
            <a:r>
              <a:rPr lang="fr-FR" sz="1600" dirty="0">
                <a:latin typeface="Arial" panose="020B0604020202020204" pitchFamily="34" charset="0"/>
                <a:cs typeface="Arial" panose="020B0604020202020204" pitchFamily="34" charset="0"/>
                <a:hlinkClick r:id="rId3"/>
              </a:rPr>
              <a:t>Transformation – Our Dorset ICS Transformation</a:t>
            </a:r>
            <a:endParaRPr lang="en-GB" sz="1600" dirty="0">
              <a:solidFill>
                <a:srgbClr val="485E6D"/>
              </a:solidFill>
              <a:latin typeface="Arial" panose="020B0604020202020204" pitchFamily="34" charset="0"/>
              <a:cs typeface="Arial" panose="020B0604020202020204" pitchFamily="34" charset="0"/>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4">
            <a:clrChange>
              <a:clrFrom>
                <a:srgbClr val="FFFFFF"/>
              </a:clrFrom>
              <a:clrTo>
                <a:srgbClr val="FFFFFF">
                  <a:alpha val="0"/>
                </a:srgbClr>
              </a:clrTo>
            </a:clrChange>
          </a:blip>
          <a:srcRect l="7678" t="18964"/>
          <a:stretch/>
        </p:blipFill>
        <p:spPr>
          <a:xfrm>
            <a:off x="7344009" y="6355223"/>
            <a:ext cx="580791" cy="525571"/>
          </a:xfrm>
          <a:prstGeom prst="rect">
            <a:avLst/>
          </a:prstGeom>
        </p:spPr>
      </p:pic>
      <p:grpSp>
        <p:nvGrpSpPr>
          <p:cNvPr id="78" name="Group 77">
            <a:extLst>
              <a:ext uri="{FF2B5EF4-FFF2-40B4-BE49-F238E27FC236}">
                <a16:creationId xmlns:a16="http://schemas.microsoft.com/office/drawing/2014/main" id="{5CBE9113-8401-4AF3-A4AA-15A6869871FE}"/>
              </a:ext>
            </a:extLst>
          </p:cNvPr>
          <p:cNvGrpSpPr/>
          <p:nvPr/>
        </p:nvGrpSpPr>
        <p:grpSpPr>
          <a:xfrm>
            <a:off x="3822030" y="2636832"/>
            <a:ext cx="3882052" cy="3291439"/>
            <a:chOff x="487134" y="1024000"/>
            <a:chExt cx="3882052" cy="3291439"/>
          </a:xfrm>
        </p:grpSpPr>
        <p:sp>
          <p:nvSpPr>
            <p:cNvPr id="79" name="Rounded Rectangle 22">
              <a:extLst>
                <a:ext uri="{FF2B5EF4-FFF2-40B4-BE49-F238E27FC236}">
                  <a16:creationId xmlns:a16="http://schemas.microsoft.com/office/drawing/2014/main" id="{57928C90-4173-4B74-BFEA-2B1556C42BF7}"/>
                </a:ext>
              </a:extLst>
            </p:cNvPr>
            <p:cNvSpPr>
              <a:spLocks/>
            </p:cNvSpPr>
            <p:nvPr/>
          </p:nvSpPr>
          <p:spPr bwMode="auto">
            <a:xfrm flipH="1">
              <a:off x="531828" y="1615439"/>
              <a:ext cx="3771672" cy="2700000"/>
            </a:xfrm>
            <a:prstGeom prst="roundRect">
              <a:avLst>
                <a:gd name="adj" fmla="val 6883"/>
              </a:avLst>
            </a:prstGeom>
            <a:solidFill>
              <a:srgbClr val="FFFFFF"/>
            </a:solidFill>
            <a:ln w="31750" cap="flat" cmpd="sng" algn="ctr">
              <a:solidFill>
                <a:srgbClr val="02A4A2"/>
              </a:solidFill>
              <a:prstDash val="sysDot"/>
              <a:miter lim="400000"/>
              <a:headEnd type="none" w="med" len="med"/>
              <a:tailEnd type="none" w="med" len="med"/>
            </a:ln>
            <a:effectLst/>
          </p:spPr>
          <p:txBody>
            <a:bodyPr wrap="square" lIns="38100" tIns="38100" rIns="38100" bIns="38100" anchor="ctr">
              <a:spAutoFit/>
            </a:bodyPr>
            <a:lstStyle/>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US" altLang="en-US" sz="2000" b="0" i="0" u="none" strike="noStrike" kern="1200" cap="none" spc="0" normalizeH="0" baseline="0" noProof="0" dirty="0">
                <a:ln>
                  <a:noFill/>
                </a:ln>
                <a:solidFill>
                  <a:srgbClr val="724E90"/>
                </a:solidFill>
                <a:effectLst/>
                <a:uLnTx/>
                <a:uFillTx/>
                <a:latin typeface="Poppins" charset="0"/>
                <a:sym typeface="Poppins" charset="0"/>
              </a:endParaRPr>
            </a:p>
          </p:txBody>
        </p:sp>
        <p:sp>
          <p:nvSpPr>
            <p:cNvPr id="81" name="TextBox 80">
              <a:extLst>
                <a:ext uri="{FF2B5EF4-FFF2-40B4-BE49-F238E27FC236}">
                  <a16:creationId xmlns:a16="http://schemas.microsoft.com/office/drawing/2014/main" id="{E6A632FF-32BD-4E48-94E8-5A26F7292574}"/>
                </a:ext>
              </a:extLst>
            </p:cNvPr>
            <p:cNvSpPr txBox="1"/>
            <p:nvPr/>
          </p:nvSpPr>
          <p:spPr>
            <a:xfrm>
              <a:off x="487134" y="1053075"/>
              <a:ext cx="387304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lvl="0" indent="0" algn="ctr" defTabSz="309563" rtl="0" eaLnBrk="1" fontAlgn="auto" latinLnBrk="0" hangingPunct="0">
                <a:lnSpc>
                  <a:spcPct val="120000"/>
                </a:lnSpc>
                <a:spcBef>
                  <a:spcPts val="0"/>
                </a:spcBef>
                <a:spcAft>
                  <a:spcPts val="0"/>
                </a:spcAft>
                <a:buClrTx/>
                <a:buSzTx/>
                <a:buFontTx/>
                <a:buNone/>
                <a:tabLst/>
                <a:defRPr/>
              </a:pPr>
              <a:r>
                <a:rPr kumimoji="0" lang="en-US" sz="2400" b="1" i="0" u="none" strike="noStrike" kern="1200" cap="none" spc="0" normalizeH="0" baseline="0" noProof="0" dirty="0">
                  <a:ln w="0"/>
                  <a:solidFill>
                    <a:srgbClr val="02A2A4"/>
                  </a:solidFill>
                  <a:uLnTx/>
                  <a:uFillTx/>
                  <a:latin typeface="Arial" panose="020B0604020202020204" pitchFamily="34" charset="0"/>
                  <a:ea typeface="+mn-ea"/>
                  <a:cs typeface="Arial" panose="020B0604020202020204" pitchFamily="34" charset="0"/>
                  <a:sym typeface="Lato Black"/>
                </a:rPr>
                <a:t>Tools &amp; </a:t>
              </a:r>
              <a:r>
                <a:rPr lang="en-US" sz="2400" b="1" dirty="0">
                  <a:ln w="0"/>
                  <a:solidFill>
                    <a:srgbClr val="02A2A4"/>
                  </a:solidFill>
                  <a:latin typeface="Arial" panose="020B0604020202020204" pitchFamily="34" charset="0"/>
                  <a:cs typeface="Arial" panose="020B0604020202020204" pitchFamily="34" charset="0"/>
                  <a:sym typeface="Lato Black"/>
                </a:rPr>
                <a:t>T</a:t>
              </a:r>
              <a:r>
                <a:rPr kumimoji="0" lang="en-US" sz="2400" b="1" i="0" u="none" strike="noStrike" kern="1200" cap="none" spc="0" normalizeH="0" baseline="0" noProof="0" dirty="0">
                  <a:ln w="0"/>
                  <a:solidFill>
                    <a:srgbClr val="02A2A4"/>
                  </a:solidFill>
                  <a:uLnTx/>
                  <a:uFillTx/>
                  <a:latin typeface="Arial" panose="020B0604020202020204" pitchFamily="34" charset="0"/>
                  <a:ea typeface="+mn-ea"/>
                  <a:cs typeface="Arial" panose="020B0604020202020204" pitchFamily="34" charset="0"/>
                  <a:sym typeface="Lato Black"/>
                </a:rPr>
                <a:t>emplates</a:t>
              </a:r>
            </a:p>
          </p:txBody>
        </p:sp>
        <p:pic>
          <p:nvPicPr>
            <p:cNvPr id="90" name="Graphic 89" descr="Mining tools">
              <a:hlinkClick r:id="rId5" tooltip="Tools &amp; Templates"/>
              <a:extLst>
                <a:ext uri="{FF2B5EF4-FFF2-40B4-BE49-F238E27FC236}">
                  <a16:creationId xmlns:a16="http://schemas.microsoft.com/office/drawing/2014/main" id="{9B1AFEC6-62C5-432F-9D3E-DA668966F4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7134" y="1024000"/>
              <a:ext cx="550572" cy="540000"/>
            </a:xfrm>
            <a:prstGeom prst="rect">
              <a:avLst/>
            </a:prstGeom>
          </p:spPr>
        </p:pic>
        <p:sp>
          <p:nvSpPr>
            <p:cNvPr id="92" name="TextBox 91">
              <a:extLst>
                <a:ext uri="{FF2B5EF4-FFF2-40B4-BE49-F238E27FC236}">
                  <a16:creationId xmlns:a16="http://schemas.microsoft.com/office/drawing/2014/main" id="{CDEBF073-4772-49D3-A038-F960445DE2A8}"/>
                </a:ext>
              </a:extLst>
            </p:cNvPr>
            <p:cNvSpPr txBox="1"/>
            <p:nvPr/>
          </p:nvSpPr>
          <p:spPr>
            <a:xfrm>
              <a:off x="638420" y="1807168"/>
              <a:ext cx="3730766" cy="2092881"/>
            </a:xfrm>
            <a:prstGeom prst="rect">
              <a:avLst/>
            </a:prstGeom>
            <a:noFill/>
          </p:spPr>
          <p:txBody>
            <a:bodyPr wrap="square" rtlCol="0">
              <a:spAutoFit/>
            </a:bodyPr>
            <a:lstStyle/>
            <a:p>
              <a:pPr marL="285750"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Resource Management Plan</a:t>
              </a:r>
              <a:endParaRPr lang="en-GB" sz="1600"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dirty="0">
                  <a:latin typeface="Arial" panose="020B0604020202020204" pitchFamily="34" charset="0"/>
                  <a:hlinkClick r:id="rId9"/>
                </a:rPr>
                <a:t>Objectives and Deliverables </a:t>
              </a:r>
              <a:endParaRPr lang="en-GB" sz="1600" b="0" i="0" u="none" strike="noStrike" dirty="0">
                <a:effectLst/>
                <a:latin typeface="Arial" panose="020B0604020202020204" pitchFamily="34" charset="0"/>
              </a:endParaRPr>
            </a:p>
            <a:p>
              <a:pPr marL="285750" indent="-285750">
                <a:buFont typeface="Wingdings" panose="05000000000000000000" pitchFamily="2" charset="2"/>
                <a:buChar char="Ø"/>
              </a:pPr>
              <a:r>
                <a:rPr lang="en-GB" sz="1600" b="0" i="0" u="none" strike="noStrike" dirty="0">
                  <a:effectLst/>
                  <a:latin typeface="Arial" panose="020B0604020202020204" pitchFamily="34" charset="0"/>
                  <a:hlinkClick r:id="rId10"/>
                </a:rPr>
                <a:t>Highlight Report (blank)</a:t>
              </a:r>
              <a:endParaRPr lang="en-GB" sz="1600" dirty="0">
                <a:latin typeface="Arial" panose="020B0604020202020204" pitchFamily="34" charset="0"/>
              </a:endParaRPr>
            </a:p>
            <a:p>
              <a:pPr marL="285750" indent="-285750">
                <a:buFont typeface="Wingdings" panose="05000000000000000000" pitchFamily="2" charset="2"/>
                <a:buChar char="Ø"/>
              </a:pPr>
              <a:r>
                <a:rPr lang="en-GB" sz="1600" b="0" i="0" u="none" strike="noStrike" dirty="0">
                  <a:effectLst/>
                  <a:latin typeface="Arial" panose="020B0604020202020204" pitchFamily="34" charset="0"/>
                  <a:hlinkClick r:id="rId11"/>
                </a:rPr>
                <a:t>Highlight Report PowerPoint Template</a:t>
              </a:r>
              <a:endParaRPr lang="en-GB" sz="1600" b="0" i="0" u="none" strike="noStrike" dirty="0">
                <a:effectLst/>
                <a:latin typeface="Arial" panose="020B0604020202020204" pitchFamily="34" charset="0"/>
              </a:endParaRPr>
            </a:p>
            <a:p>
              <a:pPr marL="285750"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Benefits template</a:t>
              </a:r>
              <a:endParaRPr lang="en-GB" sz="1600" dirty="0">
                <a:solidFill>
                  <a:srgbClr val="475C6D"/>
                </a:solidFill>
                <a:latin typeface="Arial" panose="020B0604020202020204" pitchFamily="34" charset="0"/>
                <a:cs typeface="Arial" panose="020B0604020202020204" pitchFamily="34" charset="0"/>
              </a:endParaRPr>
            </a:p>
            <a:p>
              <a:endParaRPr lang="en-GB" sz="1600" dirty="0">
                <a:solidFill>
                  <a:srgbClr val="475C6D"/>
                </a:solidFill>
                <a:latin typeface="Arial" panose="020B0604020202020204" pitchFamily="34" charset="0"/>
                <a:cs typeface="Arial" panose="020B0604020202020204" pitchFamily="34" charset="0"/>
              </a:endParaRPr>
            </a:p>
            <a:p>
              <a:endParaRPr lang="en-GB" dirty="0">
                <a:latin typeface="Arial" panose="020B0604020202020204" pitchFamily="34" charset="0"/>
              </a:endParaRPr>
            </a:p>
          </p:txBody>
        </p:sp>
      </p:grpSp>
      <p:sp>
        <p:nvSpPr>
          <p:cNvPr id="15" name="TextBox 14">
            <a:extLst>
              <a:ext uri="{FF2B5EF4-FFF2-40B4-BE49-F238E27FC236}">
                <a16:creationId xmlns:a16="http://schemas.microsoft.com/office/drawing/2014/main" id="{9D20B912-06C4-4BB1-9C09-C45954CC0035}"/>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Delivery Stage Tools &amp; Templates</a:t>
            </a:r>
          </a:p>
        </p:txBody>
      </p:sp>
      <p:sp>
        <p:nvSpPr>
          <p:cNvPr id="16" name="TextBox 15">
            <a:extLst>
              <a:ext uri="{FF2B5EF4-FFF2-40B4-BE49-F238E27FC236}">
                <a16:creationId xmlns:a16="http://schemas.microsoft.com/office/drawing/2014/main" id="{A41B7940-FA7D-41F0-8782-B80395F9464F}"/>
              </a:ext>
            </a:extLst>
          </p:cNvPr>
          <p:cNvSpPr txBox="1"/>
          <p:nvPr/>
        </p:nvSpPr>
        <p:spPr>
          <a:xfrm>
            <a:off x="915971" y="6448731"/>
            <a:ext cx="245000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Introduction</a:t>
            </a:r>
          </a:p>
        </p:txBody>
      </p:sp>
      <p:sp>
        <p:nvSpPr>
          <p:cNvPr id="17" name="TextBox 16">
            <a:extLst>
              <a:ext uri="{FF2B5EF4-FFF2-40B4-BE49-F238E27FC236}">
                <a16:creationId xmlns:a16="http://schemas.microsoft.com/office/drawing/2014/main" id="{E341F545-219B-4440-B592-C07E2013974E}"/>
              </a:ext>
            </a:extLst>
          </p:cNvPr>
          <p:cNvSpPr txBox="1"/>
          <p:nvPr/>
        </p:nvSpPr>
        <p:spPr>
          <a:xfrm>
            <a:off x="10198017" y="6448731"/>
            <a:ext cx="1078012"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Planning</a:t>
            </a:r>
          </a:p>
        </p:txBody>
      </p:sp>
    </p:spTree>
    <p:extLst>
      <p:ext uri="{BB962C8B-B14F-4D97-AF65-F5344CB8AC3E}">
        <p14:creationId xmlns:p14="http://schemas.microsoft.com/office/powerpoint/2010/main" val="40417517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a:extLst>
              <a:ext uri="{FF2B5EF4-FFF2-40B4-BE49-F238E27FC236}">
                <a16:creationId xmlns:a16="http://schemas.microsoft.com/office/drawing/2014/main" id="{599D5DC6-2D91-48DC-9568-A858641DD61D}"/>
              </a:ext>
            </a:extLst>
          </p:cNvPr>
          <p:cNvSpPr/>
          <p:nvPr/>
        </p:nvSpPr>
        <p:spPr>
          <a:xfrm>
            <a:off x="331199" y="1295617"/>
            <a:ext cx="10534774" cy="2308324"/>
          </a:xfrm>
          <a:prstGeom prst="rect">
            <a:avLst/>
          </a:prstGeom>
        </p:spPr>
        <p:txBody>
          <a:bodyPr wrap="square" anchor="t">
            <a:spAutoFit/>
          </a:bodyPr>
          <a:lstStyle/>
          <a:p>
            <a:r>
              <a:rPr lang="en-GB" sz="1600" dirty="0">
                <a:solidFill>
                  <a:srgbClr val="485D6F"/>
                </a:solidFill>
                <a:latin typeface="Arial"/>
                <a:cs typeface="Arial"/>
              </a:rPr>
              <a:t>In large projects it is good practice to phase the delivery by breaking the project into distinct parts or phases and then planning each phase as a mini project. During the project delivery stage the actions identified in the project implementation plans are undertaken.</a:t>
            </a:r>
            <a:endParaRPr lang="en-US" dirty="0">
              <a:latin typeface="Arial"/>
              <a:cs typeface="Arial"/>
            </a:endParaRP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a:cs typeface="Arial"/>
              </a:rPr>
              <a:t>Throughout the delivery stage there is regular monitoring and reporting to ensure that the project remains on track.  </a:t>
            </a:r>
          </a:p>
          <a:p>
            <a:endParaRPr lang="en-GB" sz="1600" dirty="0">
              <a:solidFill>
                <a:srgbClr val="485D6F"/>
              </a:solidFill>
              <a:latin typeface="Arial"/>
              <a:cs typeface="Arial"/>
            </a:endParaRPr>
          </a:p>
          <a:p>
            <a:r>
              <a:rPr lang="en-GB" sz="1600" dirty="0">
                <a:solidFill>
                  <a:srgbClr val="485D6F"/>
                </a:solidFill>
                <a:latin typeface="Arial" panose="020B0604020202020204" pitchFamily="34" charset="0"/>
                <a:cs typeface="Arial" panose="020B0604020202020204" pitchFamily="34" charset="0"/>
              </a:rPr>
              <a:t>The process of monitoring can be achieved in a number of ways: </a:t>
            </a:r>
          </a:p>
          <a:p>
            <a:endParaRPr lang="en-GB" sz="1600" dirty="0">
              <a:solidFill>
                <a:srgbClr val="485D6F"/>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2202F5C0-18AC-4697-81FE-D32997A252FD}"/>
              </a:ext>
            </a:extLst>
          </p:cNvPr>
          <p:cNvGrpSpPr/>
          <p:nvPr/>
        </p:nvGrpSpPr>
        <p:grpSpPr>
          <a:xfrm>
            <a:off x="1139234" y="3910808"/>
            <a:ext cx="9015668" cy="1607676"/>
            <a:chOff x="726253" y="3662232"/>
            <a:chExt cx="9015668" cy="1607676"/>
          </a:xfrm>
        </p:grpSpPr>
        <p:grpSp>
          <p:nvGrpSpPr>
            <p:cNvPr id="130" name="Group 129">
              <a:extLst>
                <a:ext uri="{FF2B5EF4-FFF2-40B4-BE49-F238E27FC236}">
                  <a16:creationId xmlns:a16="http://schemas.microsoft.com/office/drawing/2014/main" id="{49C403D1-A3EA-4B41-9942-7BD6144D02F2}"/>
                </a:ext>
              </a:extLst>
            </p:cNvPr>
            <p:cNvGrpSpPr/>
            <p:nvPr/>
          </p:nvGrpSpPr>
          <p:grpSpPr>
            <a:xfrm>
              <a:off x="5605927" y="4094393"/>
              <a:ext cx="4135994" cy="336497"/>
              <a:chOff x="2413278" y="1929719"/>
              <a:chExt cx="5521859" cy="825417"/>
            </a:xfrm>
          </p:grpSpPr>
          <p:sp>
            <p:nvSpPr>
              <p:cNvPr id="131" name="Textplatzhalter 3">
                <a:extLst>
                  <a:ext uri="{FF2B5EF4-FFF2-40B4-BE49-F238E27FC236}">
                    <a16:creationId xmlns:a16="http://schemas.microsoft.com/office/drawing/2014/main" id="{D61A6BF6-020F-4968-BACD-96069051FA7D}"/>
                  </a:ext>
                </a:extLst>
              </p:cNvPr>
              <p:cNvSpPr txBox="1">
                <a:spLocks/>
              </p:cNvSpPr>
              <p:nvPr/>
            </p:nvSpPr>
            <p:spPr bwMode="gray">
              <a:xfrm>
                <a:off x="2959100" y="1929719"/>
                <a:ext cx="4976037" cy="818063"/>
              </a:xfrm>
              <a:prstGeom prst="rect">
                <a:avLst/>
              </a:prstGeom>
              <a:solidFill>
                <a:schemeClr val="bg1">
                  <a:lumMod val="95000"/>
                </a:schemeClr>
              </a:solidFill>
            </p:spPr>
            <p:txBody>
              <a:bodyPr vert="horz" lIns="108000" tIns="36000" rIns="108000" bIns="36000" rtlCol="0" anchor="ctr">
                <a:noAutofit/>
              </a:bodyPr>
              <a:lstStyle>
                <a:lvl1pPr marL="0" indent="0" algn="l" defTabSz="914447" rtl="0" eaLnBrk="1" latinLnBrk="0" hangingPunct="1">
                  <a:spcBef>
                    <a:spcPts val="526"/>
                  </a:spcBef>
                  <a:buFont typeface="Arial" panose="020B0604020202020204" pitchFamily="34" charset="0"/>
                  <a:buNone/>
                  <a:defRPr sz="1200" kern="1200">
                    <a:solidFill>
                      <a:schemeClr val="tx1"/>
                    </a:solidFill>
                    <a:latin typeface="+mn-lt"/>
                    <a:ea typeface="+mn-ea"/>
                    <a:cs typeface="+mn-cs"/>
                  </a:defRPr>
                </a:lvl1pPr>
                <a:lvl2pPr marL="157806" indent="-157806" algn="l" defTabSz="914447" rtl="0" eaLnBrk="1" latinLnBrk="0" hangingPunct="1">
                  <a:spcBef>
                    <a:spcPts val="526"/>
                  </a:spcBef>
                  <a:buClr>
                    <a:schemeClr val="bg2"/>
                  </a:buClr>
                  <a:buFont typeface="Symbol" panose="05050102010706020507" pitchFamily="18" charset="2"/>
                  <a:buChar char="-"/>
                  <a:defRPr sz="1200" kern="1200">
                    <a:solidFill>
                      <a:schemeClr val="tx1"/>
                    </a:solidFill>
                    <a:latin typeface="+mn-lt"/>
                    <a:ea typeface="+mn-ea"/>
                    <a:cs typeface="+mn-cs"/>
                  </a:defRPr>
                </a:lvl2pPr>
                <a:lvl3pPr marL="315612" indent="-157806" algn="l" defTabSz="914447" rtl="0" eaLnBrk="1" latinLnBrk="0" hangingPunct="1">
                  <a:spcBef>
                    <a:spcPts val="526"/>
                  </a:spcBef>
                  <a:buClr>
                    <a:schemeClr val="bg2"/>
                  </a:buClr>
                  <a:buFont typeface="Symbol" panose="05050102010706020507" pitchFamily="18" charset="2"/>
                  <a:buChar char="-"/>
                  <a:defRPr sz="1100" kern="1200">
                    <a:solidFill>
                      <a:schemeClr val="tx1"/>
                    </a:solidFill>
                    <a:latin typeface="+mn-lt"/>
                    <a:ea typeface="+mn-ea"/>
                    <a:cs typeface="+mn-cs"/>
                  </a:defRPr>
                </a:lvl3pPr>
                <a:lvl4pPr marL="473418"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4pPr>
                <a:lvl5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5pPr>
                <a:lvl6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6pPr>
                <a:lvl7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7pPr>
                <a:lvl8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8pPr>
                <a:lvl9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9pPr>
              </a:lstStyle>
              <a:p>
                <a:pPr algn="ctr"/>
                <a:r>
                  <a:rPr lang="en-US" sz="1600" dirty="0">
                    <a:solidFill>
                      <a:srgbClr val="44546A"/>
                    </a:solidFill>
                    <a:latin typeface="Arial" panose="020B0604020202020204" pitchFamily="34" charset="0"/>
                    <a:cs typeface="Arial" panose="020B0604020202020204" pitchFamily="34" charset="0"/>
                  </a:rPr>
                  <a:t>Scope and Cost Reporting </a:t>
                </a:r>
              </a:p>
            </p:txBody>
          </p:sp>
          <p:sp>
            <p:nvSpPr>
              <p:cNvPr id="132" name="Round Same Side Corner Rectangle 23">
                <a:extLst>
                  <a:ext uri="{FF2B5EF4-FFF2-40B4-BE49-F238E27FC236}">
                    <a16:creationId xmlns:a16="http://schemas.microsoft.com/office/drawing/2014/main" id="{744037DC-AF86-47F6-8BE2-D4A4D8BFA1E0}"/>
                  </a:ext>
                </a:extLst>
              </p:cNvPr>
              <p:cNvSpPr/>
              <p:nvPr/>
            </p:nvSpPr>
            <p:spPr>
              <a:xfrm rot="16200000">
                <a:off x="2276752" y="2074099"/>
                <a:ext cx="817563" cy="544512"/>
              </a:xfrm>
              <a:prstGeom prst="round2SameRect">
                <a:avLst>
                  <a:gd name="adj1" fmla="val 48810"/>
                  <a:gd name="adj2" fmla="val 0"/>
                </a:avLst>
              </a:prstGeom>
              <a:solidFill>
                <a:srgbClr val="FF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44546A"/>
                  </a:solidFill>
                  <a:latin typeface="Arial" panose="020B0604020202020204" pitchFamily="34" charset="0"/>
                  <a:cs typeface="Arial" panose="020B0604020202020204" pitchFamily="34" charset="0"/>
                </a:endParaRPr>
              </a:p>
            </p:txBody>
          </p:sp>
        </p:grpSp>
        <p:grpSp>
          <p:nvGrpSpPr>
            <p:cNvPr id="133" name="Group 132">
              <a:extLst>
                <a:ext uri="{FF2B5EF4-FFF2-40B4-BE49-F238E27FC236}">
                  <a16:creationId xmlns:a16="http://schemas.microsoft.com/office/drawing/2014/main" id="{7A3DB7A2-EAAF-45D9-9778-1DFF334C69ED}"/>
                </a:ext>
              </a:extLst>
            </p:cNvPr>
            <p:cNvGrpSpPr/>
            <p:nvPr/>
          </p:nvGrpSpPr>
          <p:grpSpPr>
            <a:xfrm>
              <a:off x="5605927" y="3662232"/>
              <a:ext cx="4135994" cy="336497"/>
              <a:chOff x="2413278" y="1929719"/>
              <a:chExt cx="5521859" cy="825417"/>
            </a:xfrm>
          </p:grpSpPr>
          <p:sp>
            <p:nvSpPr>
              <p:cNvPr id="135" name="Textplatzhalter 3">
                <a:extLst>
                  <a:ext uri="{FF2B5EF4-FFF2-40B4-BE49-F238E27FC236}">
                    <a16:creationId xmlns:a16="http://schemas.microsoft.com/office/drawing/2014/main" id="{66E05EAC-3F7A-4670-B225-7F3C2894FDD0}"/>
                  </a:ext>
                </a:extLst>
              </p:cNvPr>
              <p:cNvSpPr txBox="1">
                <a:spLocks/>
              </p:cNvSpPr>
              <p:nvPr/>
            </p:nvSpPr>
            <p:spPr bwMode="gray">
              <a:xfrm>
                <a:off x="2959100" y="1929719"/>
                <a:ext cx="4976037" cy="818063"/>
              </a:xfrm>
              <a:prstGeom prst="rect">
                <a:avLst/>
              </a:prstGeom>
              <a:solidFill>
                <a:schemeClr val="bg1">
                  <a:lumMod val="95000"/>
                </a:schemeClr>
              </a:solidFill>
            </p:spPr>
            <p:txBody>
              <a:bodyPr vert="horz" lIns="108000" tIns="36000" rIns="108000" bIns="36000" rtlCol="0" anchor="ctr">
                <a:noAutofit/>
              </a:bodyPr>
              <a:lstStyle>
                <a:lvl1pPr marL="0" indent="0" algn="l" defTabSz="914447" rtl="0" eaLnBrk="1" latinLnBrk="0" hangingPunct="1">
                  <a:spcBef>
                    <a:spcPts val="526"/>
                  </a:spcBef>
                  <a:buFont typeface="Arial" panose="020B0604020202020204" pitchFamily="34" charset="0"/>
                  <a:buNone/>
                  <a:defRPr sz="1200" kern="1200">
                    <a:solidFill>
                      <a:schemeClr val="tx1"/>
                    </a:solidFill>
                    <a:latin typeface="+mn-lt"/>
                    <a:ea typeface="+mn-ea"/>
                    <a:cs typeface="+mn-cs"/>
                  </a:defRPr>
                </a:lvl1pPr>
                <a:lvl2pPr marL="157806" indent="-157806" algn="l" defTabSz="914447" rtl="0" eaLnBrk="1" latinLnBrk="0" hangingPunct="1">
                  <a:spcBef>
                    <a:spcPts val="526"/>
                  </a:spcBef>
                  <a:buClr>
                    <a:schemeClr val="bg2"/>
                  </a:buClr>
                  <a:buFont typeface="Symbol" panose="05050102010706020507" pitchFamily="18" charset="2"/>
                  <a:buChar char="-"/>
                  <a:defRPr sz="1200" kern="1200">
                    <a:solidFill>
                      <a:schemeClr val="tx1"/>
                    </a:solidFill>
                    <a:latin typeface="+mn-lt"/>
                    <a:ea typeface="+mn-ea"/>
                    <a:cs typeface="+mn-cs"/>
                  </a:defRPr>
                </a:lvl2pPr>
                <a:lvl3pPr marL="315612" indent="-157806" algn="l" defTabSz="914447" rtl="0" eaLnBrk="1" latinLnBrk="0" hangingPunct="1">
                  <a:spcBef>
                    <a:spcPts val="526"/>
                  </a:spcBef>
                  <a:buClr>
                    <a:schemeClr val="bg2"/>
                  </a:buClr>
                  <a:buFont typeface="Symbol" panose="05050102010706020507" pitchFamily="18" charset="2"/>
                  <a:buChar char="-"/>
                  <a:defRPr sz="1100" kern="1200">
                    <a:solidFill>
                      <a:schemeClr val="tx1"/>
                    </a:solidFill>
                    <a:latin typeface="+mn-lt"/>
                    <a:ea typeface="+mn-ea"/>
                    <a:cs typeface="+mn-cs"/>
                  </a:defRPr>
                </a:lvl3pPr>
                <a:lvl4pPr marL="473418"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4pPr>
                <a:lvl5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5pPr>
                <a:lvl6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6pPr>
                <a:lvl7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7pPr>
                <a:lvl8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8pPr>
                <a:lvl9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9pPr>
              </a:lstStyle>
              <a:p>
                <a:pPr algn="ctr"/>
                <a:r>
                  <a:rPr lang="en-US" sz="1600" dirty="0">
                    <a:solidFill>
                      <a:srgbClr val="44546A"/>
                    </a:solidFill>
                    <a:latin typeface="Arial" panose="020B0604020202020204" pitchFamily="34" charset="0"/>
                    <a:cs typeface="Arial" panose="020B0604020202020204" pitchFamily="34" charset="0"/>
                  </a:rPr>
                  <a:t>Milestones Progress</a:t>
                </a:r>
              </a:p>
            </p:txBody>
          </p:sp>
          <p:sp>
            <p:nvSpPr>
              <p:cNvPr id="136" name="Round Same Side Corner Rectangle 23">
                <a:extLst>
                  <a:ext uri="{FF2B5EF4-FFF2-40B4-BE49-F238E27FC236}">
                    <a16:creationId xmlns:a16="http://schemas.microsoft.com/office/drawing/2014/main" id="{1BBF31CA-F839-48DC-8F21-D115565ABC40}"/>
                  </a:ext>
                </a:extLst>
              </p:cNvPr>
              <p:cNvSpPr/>
              <p:nvPr/>
            </p:nvSpPr>
            <p:spPr>
              <a:xfrm rot="16200000">
                <a:off x="2276752" y="2074099"/>
                <a:ext cx="817563" cy="544512"/>
              </a:xfrm>
              <a:prstGeom prst="round2SameRect">
                <a:avLst>
                  <a:gd name="adj1" fmla="val 48810"/>
                  <a:gd name="adj2" fmla="val 0"/>
                </a:avLst>
              </a:prstGeom>
              <a:solidFill>
                <a:srgbClr val="FF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44546A"/>
                  </a:solidFill>
                  <a:latin typeface="Arial" panose="020B0604020202020204" pitchFamily="34" charset="0"/>
                  <a:cs typeface="Arial" panose="020B0604020202020204" pitchFamily="34" charset="0"/>
                </a:endParaRPr>
              </a:p>
            </p:txBody>
          </p:sp>
        </p:grpSp>
        <p:grpSp>
          <p:nvGrpSpPr>
            <p:cNvPr id="140" name="Group 139">
              <a:extLst>
                <a:ext uri="{FF2B5EF4-FFF2-40B4-BE49-F238E27FC236}">
                  <a16:creationId xmlns:a16="http://schemas.microsoft.com/office/drawing/2014/main" id="{2B259C0D-837C-4A69-B408-F9B0F4FD396F}"/>
                </a:ext>
              </a:extLst>
            </p:cNvPr>
            <p:cNvGrpSpPr/>
            <p:nvPr/>
          </p:nvGrpSpPr>
          <p:grpSpPr>
            <a:xfrm>
              <a:off x="726253" y="3670667"/>
              <a:ext cx="4135994" cy="336497"/>
              <a:chOff x="2413278" y="1929719"/>
              <a:chExt cx="5521859" cy="825417"/>
            </a:xfrm>
          </p:grpSpPr>
          <p:sp>
            <p:nvSpPr>
              <p:cNvPr id="141" name="Textplatzhalter 3">
                <a:extLst>
                  <a:ext uri="{FF2B5EF4-FFF2-40B4-BE49-F238E27FC236}">
                    <a16:creationId xmlns:a16="http://schemas.microsoft.com/office/drawing/2014/main" id="{0681513A-1614-4903-BD13-458A644D550D}"/>
                  </a:ext>
                </a:extLst>
              </p:cNvPr>
              <p:cNvSpPr txBox="1">
                <a:spLocks/>
              </p:cNvSpPr>
              <p:nvPr/>
            </p:nvSpPr>
            <p:spPr bwMode="gray">
              <a:xfrm>
                <a:off x="2959100" y="1929719"/>
                <a:ext cx="4976037" cy="818063"/>
              </a:xfrm>
              <a:prstGeom prst="rect">
                <a:avLst/>
              </a:prstGeom>
              <a:solidFill>
                <a:schemeClr val="bg1">
                  <a:lumMod val="95000"/>
                </a:schemeClr>
              </a:solidFill>
            </p:spPr>
            <p:txBody>
              <a:bodyPr vert="horz" lIns="108000" tIns="36000" rIns="108000" bIns="36000" rtlCol="0" anchor="ctr">
                <a:noAutofit/>
              </a:bodyPr>
              <a:lstStyle>
                <a:lvl1pPr marL="0" indent="0" algn="l" defTabSz="914447" rtl="0" eaLnBrk="1" latinLnBrk="0" hangingPunct="1">
                  <a:spcBef>
                    <a:spcPts val="526"/>
                  </a:spcBef>
                  <a:buFont typeface="Arial" panose="020B0604020202020204" pitchFamily="34" charset="0"/>
                  <a:buNone/>
                  <a:defRPr sz="1200" kern="1200">
                    <a:solidFill>
                      <a:schemeClr val="tx1"/>
                    </a:solidFill>
                    <a:latin typeface="+mn-lt"/>
                    <a:ea typeface="+mn-ea"/>
                    <a:cs typeface="+mn-cs"/>
                  </a:defRPr>
                </a:lvl1pPr>
                <a:lvl2pPr marL="157806" indent="-157806" algn="l" defTabSz="914447" rtl="0" eaLnBrk="1" latinLnBrk="0" hangingPunct="1">
                  <a:spcBef>
                    <a:spcPts val="526"/>
                  </a:spcBef>
                  <a:buClr>
                    <a:schemeClr val="bg2"/>
                  </a:buClr>
                  <a:buFont typeface="Symbol" panose="05050102010706020507" pitchFamily="18" charset="2"/>
                  <a:buChar char="-"/>
                  <a:defRPr sz="1200" kern="1200">
                    <a:solidFill>
                      <a:schemeClr val="tx1"/>
                    </a:solidFill>
                    <a:latin typeface="+mn-lt"/>
                    <a:ea typeface="+mn-ea"/>
                    <a:cs typeface="+mn-cs"/>
                  </a:defRPr>
                </a:lvl2pPr>
                <a:lvl3pPr marL="315612" indent="-157806" algn="l" defTabSz="914447" rtl="0" eaLnBrk="1" latinLnBrk="0" hangingPunct="1">
                  <a:spcBef>
                    <a:spcPts val="526"/>
                  </a:spcBef>
                  <a:buClr>
                    <a:schemeClr val="bg2"/>
                  </a:buClr>
                  <a:buFont typeface="Symbol" panose="05050102010706020507" pitchFamily="18" charset="2"/>
                  <a:buChar char="-"/>
                  <a:defRPr sz="1100" kern="1200">
                    <a:solidFill>
                      <a:schemeClr val="tx1"/>
                    </a:solidFill>
                    <a:latin typeface="+mn-lt"/>
                    <a:ea typeface="+mn-ea"/>
                    <a:cs typeface="+mn-cs"/>
                  </a:defRPr>
                </a:lvl3pPr>
                <a:lvl4pPr marL="473418"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4pPr>
                <a:lvl5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5pPr>
                <a:lvl6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6pPr>
                <a:lvl7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7pPr>
                <a:lvl8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8pPr>
                <a:lvl9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9pPr>
              </a:lstStyle>
              <a:p>
                <a:pPr algn="ctr"/>
                <a:r>
                  <a:rPr lang="en-US" sz="1600" dirty="0">
                    <a:solidFill>
                      <a:srgbClr val="44546A"/>
                    </a:solidFill>
                    <a:latin typeface="Arial" panose="020B0604020202020204" pitchFamily="34" charset="0"/>
                    <a:cs typeface="Arial" panose="020B0604020202020204" pitchFamily="34" charset="0"/>
                  </a:rPr>
                  <a:t>Phased Progression </a:t>
                </a:r>
              </a:p>
            </p:txBody>
          </p:sp>
          <p:sp>
            <p:nvSpPr>
              <p:cNvPr id="142" name="Round Same Side Corner Rectangle 23">
                <a:extLst>
                  <a:ext uri="{FF2B5EF4-FFF2-40B4-BE49-F238E27FC236}">
                    <a16:creationId xmlns:a16="http://schemas.microsoft.com/office/drawing/2014/main" id="{D93EE465-9DAC-4101-AD66-A490B5AD84E5}"/>
                  </a:ext>
                </a:extLst>
              </p:cNvPr>
              <p:cNvSpPr/>
              <p:nvPr/>
            </p:nvSpPr>
            <p:spPr>
              <a:xfrm rot="16200000">
                <a:off x="2276752" y="2074099"/>
                <a:ext cx="817563" cy="544512"/>
              </a:xfrm>
              <a:prstGeom prst="round2SameRect">
                <a:avLst>
                  <a:gd name="adj1" fmla="val 48810"/>
                  <a:gd name="adj2" fmla="val 0"/>
                </a:avLst>
              </a:prstGeom>
              <a:solidFill>
                <a:srgbClr val="FF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44546A"/>
                  </a:solidFill>
                  <a:latin typeface="Arial" panose="020B0604020202020204" pitchFamily="34" charset="0"/>
                  <a:cs typeface="Arial" panose="020B0604020202020204" pitchFamily="34" charset="0"/>
                </a:endParaRPr>
              </a:p>
            </p:txBody>
          </p:sp>
        </p:grpSp>
        <p:grpSp>
          <p:nvGrpSpPr>
            <p:cNvPr id="143" name="Group 142">
              <a:extLst>
                <a:ext uri="{FF2B5EF4-FFF2-40B4-BE49-F238E27FC236}">
                  <a16:creationId xmlns:a16="http://schemas.microsoft.com/office/drawing/2014/main" id="{154E5B3A-68DF-4A5B-892E-422A7B676BC1}"/>
                </a:ext>
              </a:extLst>
            </p:cNvPr>
            <p:cNvGrpSpPr/>
            <p:nvPr/>
          </p:nvGrpSpPr>
          <p:grpSpPr>
            <a:xfrm>
              <a:off x="730433" y="4083360"/>
              <a:ext cx="4135994" cy="336497"/>
              <a:chOff x="2413278" y="1929719"/>
              <a:chExt cx="5521859" cy="825417"/>
            </a:xfrm>
          </p:grpSpPr>
          <p:sp>
            <p:nvSpPr>
              <p:cNvPr id="144" name="Textplatzhalter 3">
                <a:extLst>
                  <a:ext uri="{FF2B5EF4-FFF2-40B4-BE49-F238E27FC236}">
                    <a16:creationId xmlns:a16="http://schemas.microsoft.com/office/drawing/2014/main" id="{64089C32-3697-424F-8845-51A96DD6BAAE}"/>
                  </a:ext>
                </a:extLst>
              </p:cNvPr>
              <p:cNvSpPr txBox="1">
                <a:spLocks/>
              </p:cNvSpPr>
              <p:nvPr/>
            </p:nvSpPr>
            <p:spPr bwMode="gray">
              <a:xfrm>
                <a:off x="2959100" y="1929719"/>
                <a:ext cx="4976037" cy="818063"/>
              </a:xfrm>
              <a:prstGeom prst="rect">
                <a:avLst/>
              </a:prstGeom>
              <a:solidFill>
                <a:schemeClr val="bg1">
                  <a:lumMod val="95000"/>
                </a:schemeClr>
              </a:solidFill>
            </p:spPr>
            <p:txBody>
              <a:bodyPr vert="horz" lIns="108000" tIns="36000" rIns="108000" bIns="36000" rtlCol="0" anchor="ctr">
                <a:noAutofit/>
              </a:bodyPr>
              <a:lstStyle>
                <a:lvl1pPr marL="0" indent="0" algn="l" defTabSz="914447" rtl="0" eaLnBrk="1" latinLnBrk="0" hangingPunct="1">
                  <a:spcBef>
                    <a:spcPts val="526"/>
                  </a:spcBef>
                  <a:buFont typeface="Arial" panose="020B0604020202020204" pitchFamily="34" charset="0"/>
                  <a:buNone/>
                  <a:defRPr sz="1200" kern="1200">
                    <a:solidFill>
                      <a:schemeClr val="tx1"/>
                    </a:solidFill>
                    <a:latin typeface="+mn-lt"/>
                    <a:ea typeface="+mn-ea"/>
                    <a:cs typeface="+mn-cs"/>
                  </a:defRPr>
                </a:lvl1pPr>
                <a:lvl2pPr marL="157806" indent="-157806" algn="l" defTabSz="914447" rtl="0" eaLnBrk="1" latinLnBrk="0" hangingPunct="1">
                  <a:spcBef>
                    <a:spcPts val="526"/>
                  </a:spcBef>
                  <a:buClr>
                    <a:schemeClr val="bg2"/>
                  </a:buClr>
                  <a:buFont typeface="Symbol" panose="05050102010706020507" pitchFamily="18" charset="2"/>
                  <a:buChar char="-"/>
                  <a:defRPr sz="1200" kern="1200">
                    <a:solidFill>
                      <a:schemeClr val="tx1"/>
                    </a:solidFill>
                    <a:latin typeface="+mn-lt"/>
                    <a:ea typeface="+mn-ea"/>
                    <a:cs typeface="+mn-cs"/>
                  </a:defRPr>
                </a:lvl2pPr>
                <a:lvl3pPr marL="315612" indent="-157806" algn="l" defTabSz="914447" rtl="0" eaLnBrk="1" latinLnBrk="0" hangingPunct="1">
                  <a:spcBef>
                    <a:spcPts val="526"/>
                  </a:spcBef>
                  <a:buClr>
                    <a:schemeClr val="bg2"/>
                  </a:buClr>
                  <a:buFont typeface="Symbol" panose="05050102010706020507" pitchFamily="18" charset="2"/>
                  <a:buChar char="-"/>
                  <a:defRPr sz="1100" kern="1200">
                    <a:solidFill>
                      <a:schemeClr val="tx1"/>
                    </a:solidFill>
                    <a:latin typeface="+mn-lt"/>
                    <a:ea typeface="+mn-ea"/>
                    <a:cs typeface="+mn-cs"/>
                  </a:defRPr>
                </a:lvl3pPr>
                <a:lvl4pPr marL="473418"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4pPr>
                <a:lvl5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5pPr>
                <a:lvl6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6pPr>
                <a:lvl7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7pPr>
                <a:lvl8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8pPr>
                <a:lvl9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9pPr>
              </a:lstStyle>
              <a:p>
                <a:pPr algn="ctr"/>
                <a:r>
                  <a:rPr lang="en-US" sz="1600" dirty="0">
                    <a:solidFill>
                      <a:srgbClr val="44546A"/>
                    </a:solidFill>
                    <a:latin typeface="Arial" panose="020B0604020202020204" pitchFamily="34" charset="0"/>
                    <a:cs typeface="Arial" panose="020B0604020202020204" pitchFamily="34" charset="0"/>
                  </a:rPr>
                  <a:t>End of Stage Reporting</a:t>
                </a:r>
              </a:p>
            </p:txBody>
          </p:sp>
          <p:sp>
            <p:nvSpPr>
              <p:cNvPr id="146" name="Round Same Side Corner Rectangle 23">
                <a:extLst>
                  <a:ext uri="{FF2B5EF4-FFF2-40B4-BE49-F238E27FC236}">
                    <a16:creationId xmlns:a16="http://schemas.microsoft.com/office/drawing/2014/main" id="{CFFD9786-4722-4BAD-9CD0-C2B89724BA9E}"/>
                  </a:ext>
                </a:extLst>
              </p:cNvPr>
              <p:cNvSpPr/>
              <p:nvPr/>
            </p:nvSpPr>
            <p:spPr>
              <a:xfrm rot="16200000">
                <a:off x="2276752" y="2074099"/>
                <a:ext cx="817563" cy="544512"/>
              </a:xfrm>
              <a:prstGeom prst="round2SameRect">
                <a:avLst>
                  <a:gd name="adj1" fmla="val 48810"/>
                  <a:gd name="adj2" fmla="val 0"/>
                </a:avLst>
              </a:prstGeom>
              <a:solidFill>
                <a:srgbClr val="FF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44546A"/>
                  </a:solidFill>
                  <a:latin typeface="Arial" panose="020B0604020202020204" pitchFamily="34" charset="0"/>
                  <a:cs typeface="Arial" panose="020B0604020202020204" pitchFamily="34" charset="0"/>
                </a:endParaRPr>
              </a:p>
            </p:txBody>
          </p:sp>
        </p:grpSp>
        <p:grpSp>
          <p:nvGrpSpPr>
            <p:cNvPr id="147" name="Group 146">
              <a:extLst>
                <a:ext uri="{FF2B5EF4-FFF2-40B4-BE49-F238E27FC236}">
                  <a16:creationId xmlns:a16="http://schemas.microsoft.com/office/drawing/2014/main" id="{03D79C92-C02E-4D55-8D9C-667DBC9F1C74}"/>
                </a:ext>
              </a:extLst>
            </p:cNvPr>
            <p:cNvGrpSpPr/>
            <p:nvPr/>
          </p:nvGrpSpPr>
          <p:grpSpPr>
            <a:xfrm>
              <a:off x="730433" y="4494158"/>
              <a:ext cx="4135994" cy="336497"/>
              <a:chOff x="2413278" y="1929719"/>
              <a:chExt cx="5521859" cy="825417"/>
            </a:xfrm>
          </p:grpSpPr>
          <p:sp>
            <p:nvSpPr>
              <p:cNvPr id="148" name="Textplatzhalter 3">
                <a:extLst>
                  <a:ext uri="{FF2B5EF4-FFF2-40B4-BE49-F238E27FC236}">
                    <a16:creationId xmlns:a16="http://schemas.microsoft.com/office/drawing/2014/main" id="{DE6E3657-7169-4124-B5E9-19849243ABEE}"/>
                  </a:ext>
                </a:extLst>
              </p:cNvPr>
              <p:cNvSpPr txBox="1">
                <a:spLocks/>
              </p:cNvSpPr>
              <p:nvPr/>
            </p:nvSpPr>
            <p:spPr bwMode="gray">
              <a:xfrm>
                <a:off x="2959100" y="1929719"/>
                <a:ext cx="4976037" cy="818063"/>
              </a:xfrm>
              <a:prstGeom prst="rect">
                <a:avLst/>
              </a:prstGeom>
              <a:solidFill>
                <a:schemeClr val="bg1">
                  <a:lumMod val="95000"/>
                </a:schemeClr>
              </a:solidFill>
            </p:spPr>
            <p:txBody>
              <a:bodyPr vert="horz" lIns="108000" tIns="36000" rIns="108000" bIns="36000" rtlCol="0" anchor="ctr">
                <a:noAutofit/>
              </a:bodyPr>
              <a:lstStyle>
                <a:lvl1pPr marL="0" indent="0" algn="l" defTabSz="914447" rtl="0" eaLnBrk="1" latinLnBrk="0" hangingPunct="1">
                  <a:spcBef>
                    <a:spcPts val="526"/>
                  </a:spcBef>
                  <a:buFont typeface="Arial" panose="020B0604020202020204" pitchFamily="34" charset="0"/>
                  <a:buNone/>
                  <a:defRPr sz="1200" kern="1200">
                    <a:solidFill>
                      <a:schemeClr val="tx1"/>
                    </a:solidFill>
                    <a:latin typeface="+mn-lt"/>
                    <a:ea typeface="+mn-ea"/>
                    <a:cs typeface="+mn-cs"/>
                  </a:defRPr>
                </a:lvl1pPr>
                <a:lvl2pPr marL="157806" indent="-157806" algn="l" defTabSz="914447" rtl="0" eaLnBrk="1" latinLnBrk="0" hangingPunct="1">
                  <a:spcBef>
                    <a:spcPts val="526"/>
                  </a:spcBef>
                  <a:buClr>
                    <a:schemeClr val="bg2"/>
                  </a:buClr>
                  <a:buFont typeface="Symbol" panose="05050102010706020507" pitchFamily="18" charset="2"/>
                  <a:buChar char="-"/>
                  <a:defRPr sz="1200" kern="1200">
                    <a:solidFill>
                      <a:schemeClr val="tx1"/>
                    </a:solidFill>
                    <a:latin typeface="+mn-lt"/>
                    <a:ea typeface="+mn-ea"/>
                    <a:cs typeface="+mn-cs"/>
                  </a:defRPr>
                </a:lvl2pPr>
                <a:lvl3pPr marL="315612" indent="-157806" algn="l" defTabSz="914447" rtl="0" eaLnBrk="1" latinLnBrk="0" hangingPunct="1">
                  <a:spcBef>
                    <a:spcPts val="526"/>
                  </a:spcBef>
                  <a:buClr>
                    <a:schemeClr val="bg2"/>
                  </a:buClr>
                  <a:buFont typeface="Symbol" panose="05050102010706020507" pitchFamily="18" charset="2"/>
                  <a:buChar char="-"/>
                  <a:defRPr sz="1100" kern="1200">
                    <a:solidFill>
                      <a:schemeClr val="tx1"/>
                    </a:solidFill>
                    <a:latin typeface="+mn-lt"/>
                    <a:ea typeface="+mn-ea"/>
                    <a:cs typeface="+mn-cs"/>
                  </a:defRPr>
                </a:lvl3pPr>
                <a:lvl4pPr marL="473418"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4pPr>
                <a:lvl5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5pPr>
                <a:lvl6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6pPr>
                <a:lvl7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7pPr>
                <a:lvl8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8pPr>
                <a:lvl9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9pPr>
              </a:lstStyle>
              <a:p>
                <a:pPr algn="ctr"/>
                <a:r>
                  <a:rPr lang="en-US" sz="1600" dirty="0">
                    <a:solidFill>
                      <a:srgbClr val="44546A"/>
                    </a:solidFill>
                    <a:latin typeface="Arial" panose="020B0604020202020204" pitchFamily="34" charset="0"/>
                    <a:cs typeface="Arial" panose="020B0604020202020204" pitchFamily="34" charset="0"/>
                  </a:rPr>
                  <a:t>Tracking Deliverable Quality</a:t>
                </a:r>
              </a:p>
            </p:txBody>
          </p:sp>
          <p:sp>
            <p:nvSpPr>
              <p:cNvPr id="149" name="Round Same Side Corner Rectangle 23">
                <a:extLst>
                  <a:ext uri="{FF2B5EF4-FFF2-40B4-BE49-F238E27FC236}">
                    <a16:creationId xmlns:a16="http://schemas.microsoft.com/office/drawing/2014/main" id="{BC109AE1-6426-4BCC-A235-C81A1C1F48F5}"/>
                  </a:ext>
                </a:extLst>
              </p:cNvPr>
              <p:cNvSpPr/>
              <p:nvPr/>
            </p:nvSpPr>
            <p:spPr>
              <a:xfrm rot="16200000">
                <a:off x="2276752" y="2074099"/>
                <a:ext cx="817563" cy="544512"/>
              </a:xfrm>
              <a:prstGeom prst="round2SameRect">
                <a:avLst>
                  <a:gd name="adj1" fmla="val 48810"/>
                  <a:gd name="adj2" fmla="val 0"/>
                </a:avLst>
              </a:prstGeom>
              <a:solidFill>
                <a:srgbClr val="FF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44546A"/>
                  </a:solidFill>
                  <a:latin typeface="Arial" panose="020B0604020202020204" pitchFamily="34" charset="0"/>
                  <a:cs typeface="Arial" panose="020B0604020202020204" pitchFamily="34" charset="0"/>
                </a:endParaRPr>
              </a:p>
            </p:txBody>
          </p:sp>
        </p:grpSp>
        <p:grpSp>
          <p:nvGrpSpPr>
            <p:cNvPr id="150" name="Group 149">
              <a:extLst>
                <a:ext uri="{FF2B5EF4-FFF2-40B4-BE49-F238E27FC236}">
                  <a16:creationId xmlns:a16="http://schemas.microsoft.com/office/drawing/2014/main" id="{1D8B5917-FC18-4297-B9DA-2B9A3D639E17}"/>
                </a:ext>
              </a:extLst>
            </p:cNvPr>
            <p:cNvGrpSpPr/>
            <p:nvPr/>
          </p:nvGrpSpPr>
          <p:grpSpPr>
            <a:xfrm>
              <a:off x="734431" y="4933411"/>
              <a:ext cx="4135994" cy="336497"/>
              <a:chOff x="2413278" y="1929719"/>
              <a:chExt cx="5521859" cy="825417"/>
            </a:xfrm>
          </p:grpSpPr>
          <p:sp>
            <p:nvSpPr>
              <p:cNvPr id="151" name="Textplatzhalter 3">
                <a:extLst>
                  <a:ext uri="{FF2B5EF4-FFF2-40B4-BE49-F238E27FC236}">
                    <a16:creationId xmlns:a16="http://schemas.microsoft.com/office/drawing/2014/main" id="{E9C0FD4E-9C2C-4E15-B029-F1423A880F08}"/>
                  </a:ext>
                </a:extLst>
              </p:cNvPr>
              <p:cNvSpPr txBox="1">
                <a:spLocks/>
              </p:cNvSpPr>
              <p:nvPr/>
            </p:nvSpPr>
            <p:spPr bwMode="gray">
              <a:xfrm>
                <a:off x="2959100" y="1929719"/>
                <a:ext cx="4976037" cy="818063"/>
              </a:xfrm>
              <a:prstGeom prst="rect">
                <a:avLst/>
              </a:prstGeom>
              <a:solidFill>
                <a:schemeClr val="bg1">
                  <a:lumMod val="95000"/>
                </a:schemeClr>
              </a:solidFill>
            </p:spPr>
            <p:txBody>
              <a:bodyPr vert="horz" lIns="108000" tIns="36000" rIns="108000" bIns="36000" rtlCol="0" anchor="ctr">
                <a:noAutofit/>
              </a:bodyPr>
              <a:lstStyle>
                <a:lvl1pPr marL="0" indent="0" algn="l" defTabSz="914447" rtl="0" eaLnBrk="1" latinLnBrk="0" hangingPunct="1">
                  <a:spcBef>
                    <a:spcPts val="526"/>
                  </a:spcBef>
                  <a:buFont typeface="Arial" panose="020B0604020202020204" pitchFamily="34" charset="0"/>
                  <a:buNone/>
                  <a:defRPr sz="1200" kern="1200">
                    <a:solidFill>
                      <a:schemeClr val="tx1"/>
                    </a:solidFill>
                    <a:latin typeface="+mn-lt"/>
                    <a:ea typeface="+mn-ea"/>
                    <a:cs typeface="+mn-cs"/>
                  </a:defRPr>
                </a:lvl1pPr>
                <a:lvl2pPr marL="157806" indent="-157806" algn="l" defTabSz="914447" rtl="0" eaLnBrk="1" latinLnBrk="0" hangingPunct="1">
                  <a:spcBef>
                    <a:spcPts val="526"/>
                  </a:spcBef>
                  <a:buClr>
                    <a:schemeClr val="bg2"/>
                  </a:buClr>
                  <a:buFont typeface="Symbol" panose="05050102010706020507" pitchFamily="18" charset="2"/>
                  <a:buChar char="-"/>
                  <a:defRPr sz="1200" kern="1200">
                    <a:solidFill>
                      <a:schemeClr val="tx1"/>
                    </a:solidFill>
                    <a:latin typeface="+mn-lt"/>
                    <a:ea typeface="+mn-ea"/>
                    <a:cs typeface="+mn-cs"/>
                  </a:defRPr>
                </a:lvl2pPr>
                <a:lvl3pPr marL="315612" indent="-157806" algn="l" defTabSz="914447" rtl="0" eaLnBrk="1" latinLnBrk="0" hangingPunct="1">
                  <a:spcBef>
                    <a:spcPts val="526"/>
                  </a:spcBef>
                  <a:buClr>
                    <a:schemeClr val="bg2"/>
                  </a:buClr>
                  <a:buFont typeface="Symbol" panose="05050102010706020507" pitchFamily="18" charset="2"/>
                  <a:buChar char="-"/>
                  <a:defRPr sz="1100" kern="1200">
                    <a:solidFill>
                      <a:schemeClr val="tx1"/>
                    </a:solidFill>
                    <a:latin typeface="+mn-lt"/>
                    <a:ea typeface="+mn-ea"/>
                    <a:cs typeface="+mn-cs"/>
                  </a:defRPr>
                </a:lvl3pPr>
                <a:lvl4pPr marL="473418"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4pPr>
                <a:lvl5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5pPr>
                <a:lvl6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6pPr>
                <a:lvl7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7pPr>
                <a:lvl8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8pPr>
                <a:lvl9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9pPr>
              </a:lstStyle>
              <a:p>
                <a:pPr algn="ctr"/>
                <a:r>
                  <a:rPr lang="en-US" sz="1600" dirty="0">
                    <a:solidFill>
                      <a:srgbClr val="44546A"/>
                    </a:solidFill>
                    <a:latin typeface="Arial" panose="020B0604020202020204" pitchFamily="34" charset="0"/>
                    <a:cs typeface="Arial" panose="020B0604020202020204" pitchFamily="34" charset="0"/>
                  </a:rPr>
                  <a:t>Highlight and Exception Reporting</a:t>
                </a:r>
              </a:p>
            </p:txBody>
          </p:sp>
          <p:sp>
            <p:nvSpPr>
              <p:cNvPr id="152" name="Round Same Side Corner Rectangle 23">
                <a:extLst>
                  <a:ext uri="{FF2B5EF4-FFF2-40B4-BE49-F238E27FC236}">
                    <a16:creationId xmlns:a16="http://schemas.microsoft.com/office/drawing/2014/main" id="{52BDDC2D-60F0-4E12-B5F5-2A2206B8286C}"/>
                  </a:ext>
                </a:extLst>
              </p:cNvPr>
              <p:cNvSpPr/>
              <p:nvPr/>
            </p:nvSpPr>
            <p:spPr>
              <a:xfrm rot="16200000">
                <a:off x="2276752" y="2074099"/>
                <a:ext cx="817563" cy="544512"/>
              </a:xfrm>
              <a:prstGeom prst="round2SameRect">
                <a:avLst>
                  <a:gd name="adj1" fmla="val 48810"/>
                  <a:gd name="adj2" fmla="val 0"/>
                </a:avLst>
              </a:prstGeom>
              <a:solidFill>
                <a:srgbClr val="FF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44546A"/>
                  </a:solidFill>
                  <a:latin typeface="Arial" panose="020B0604020202020204" pitchFamily="34" charset="0"/>
                  <a:cs typeface="Arial" panose="020B0604020202020204" pitchFamily="34" charset="0"/>
                </a:endParaRPr>
              </a:p>
            </p:txBody>
          </p:sp>
        </p:grpSp>
        <p:grpSp>
          <p:nvGrpSpPr>
            <p:cNvPr id="153" name="Group 152">
              <a:extLst>
                <a:ext uri="{FF2B5EF4-FFF2-40B4-BE49-F238E27FC236}">
                  <a16:creationId xmlns:a16="http://schemas.microsoft.com/office/drawing/2014/main" id="{A22B95E8-89FD-49FF-84AB-5D9D8C2D9DBB}"/>
                </a:ext>
              </a:extLst>
            </p:cNvPr>
            <p:cNvGrpSpPr/>
            <p:nvPr/>
          </p:nvGrpSpPr>
          <p:grpSpPr>
            <a:xfrm>
              <a:off x="5605927" y="4500598"/>
              <a:ext cx="4135994" cy="336497"/>
              <a:chOff x="2413278" y="1929719"/>
              <a:chExt cx="5521859" cy="825417"/>
            </a:xfrm>
          </p:grpSpPr>
          <p:sp>
            <p:nvSpPr>
              <p:cNvPr id="154" name="Textplatzhalter 3">
                <a:extLst>
                  <a:ext uri="{FF2B5EF4-FFF2-40B4-BE49-F238E27FC236}">
                    <a16:creationId xmlns:a16="http://schemas.microsoft.com/office/drawing/2014/main" id="{EC5561A7-84B8-4937-8E0F-B6E5F3B6FDE4}"/>
                  </a:ext>
                </a:extLst>
              </p:cNvPr>
              <p:cNvSpPr txBox="1">
                <a:spLocks/>
              </p:cNvSpPr>
              <p:nvPr/>
            </p:nvSpPr>
            <p:spPr bwMode="gray">
              <a:xfrm>
                <a:off x="2959100" y="1929719"/>
                <a:ext cx="4976037" cy="818063"/>
              </a:xfrm>
              <a:prstGeom prst="rect">
                <a:avLst/>
              </a:prstGeom>
              <a:solidFill>
                <a:schemeClr val="bg1">
                  <a:lumMod val="95000"/>
                </a:schemeClr>
              </a:solidFill>
            </p:spPr>
            <p:txBody>
              <a:bodyPr vert="horz" lIns="108000" tIns="36000" rIns="108000" bIns="36000" rtlCol="0" anchor="ctr">
                <a:noAutofit/>
              </a:bodyPr>
              <a:lstStyle>
                <a:lvl1pPr marL="0" indent="0" algn="l" defTabSz="914447" rtl="0" eaLnBrk="1" latinLnBrk="0" hangingPunct="1">
                  <a:spcBef>
                    <a:spcPts val="526"/>
                  </a:spcBef>
                  <a:buFont typeface="Arial" panose="020B0604020202020204" pitchFamily="34" charset="0"/>
                  <a:buNone/>
                  <a:defRPr sz="1200" kern="1200">
                    <a:solidFill>
                      <a:schemeClr val="tx1"/>
                    </a:solidFill>
                    <a:latin typeface="+mn-lt"/>
                    <a:ea typeface="+mn-ea"/>
                    <a:cs typeface="+mn-cs"/>
                  </a:defRPr>
                </a:lvl1pPr>
                <a:lvl2pPr marL="157806" indent="-157806" algn="l" defTabSz="914447" rtl="0" eaLnBrk="1" latinLnBrk="0" hangingPunct="1">
                  <a:spcBef>
                    <a:spcPts val="526"/>
                  </a:spcBef>
                  <a:buClr>
                    <a:schemeClr val="bg2"/>
                  </a:buClr>
                  <a:buFont typeface="Symbol" panose="05050102010706020507" pitchFamily="18" charset="2"/>
                  <a:buChar char="-"/>
                  <a:defRPr sz="1200" kern="1200">
                    <a:solidFill>
                      <a:schemeClr val="tx1"/>
                    </a:solidFill>
                    <a:latin typeface="+mn-lt"/>
                    <a:ea typeface="+mn-ea"/>
                    <a:cs typeface="+mn-cs"/>
                  </a:defRPr>
                </a:lvl2pPr>
                <a:lvl3pPr marL="315612" indent="-157806" algn="l" defTabSz="914447" rtl="0" eaLnBrk="1" latinLnBrk="0" hangingPunct="1">
                  <a:spcBef>
                    <a:spcPts val="526"/>
                  </a:spcBef>
                  <a:buClr>
                    <a:schemeClr val="bg2"/>
                  </a:buClr>
                  <a:buFont typeface="Symbol" panose="05050102010706020507" pitchFamily="18" charset="2"/>
                  <a:buChar char="-"/>
                  <a:defRPr sz="1100" kern="1200">
                    <a:solidFill>
                      <a:schemeClr val="tx1"/>
                    </a:solidFill>
                    <a:latin typeface="+mn-lt"/>
                    <a:ea typeface="+mn-ea"/>
                    <a:cs typeface="+mn-cs"/>
                  </a:defRPr>
                </a:lvl3pPr>
                <a:lvl4pPr marL="473418"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4pPr>
                <a:lvl5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5pPr>
                <a:lvl6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6pPr>
                <a:lvl7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7pPr>
                <a:lvl8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8pPr>
                <a:lvl9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9pPr>
              </a:lstStyle>
              <a:p>
                <a:pPr algn="ctr"/>
                <a:r>
                  <a:rPr lang="en-US" sz="1600" dirty="0">
                    <a:solidFill>
                      <a:srgbClr val="44546A"/>
                    </a:solidFill>
                    <a:latin typeface="Arial" panose="020B0604020202020204" pitchFamily="34" charset="0"/>
                    <a:cs typeface="Arial" panose="020B0604020202020204" pitchFamily="34" charset="0"/>
                  </a:rPr>
                  <a:t>Risks and Issues Reviews</a:t>
                </a:r>
              </a:p>
            </p:txBody>
          </p:sp>
          <p:sp>
            <p:nvSpPr>
              <p:cNvPr id="155" name="Round Same Side Corner Rectangle 23">
                <a:extLst>
                  <a:ext uri="{FF2B5EF4-FFF2-40B4-BE49-F238E27FC236}">
                    <a16:creationId xmlns:a16="http://schemas.microsoft.com/office/drawing/2014/main" id="{01096F57-ACD7-4717-BD44-C3E5AA92C50B}"/>
                  </a:ext>
                </a:extLst>
              </p:cNvPr>
              <p:cNvSpPr/>
              <p:nvPr/>
            </p:nvSpPr>
            <p:spPr>
              <a:xfrm rot="16200000">
                <a:off x="2276752" y="2074099"/>
                <a:ext cx="817563" cy="544512"/>
              </a:xfrm>
              <a:prstGeom prst="round2SameRect">
                <a:avLst>
                  <a:gd name="adj1" fmla="val 48810"/>
                  <a:gd name="adj2" fmla="val 0"/>
                </a:avLst>
              </a:prstGeom>
              <a:solidFill>
                <a:srgbClr val="FF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44546A"/>
                  </a:solidFill>
                  <a:latin typeface="Arial" panose="020B0604020202020204" pitchFamily="34" charset="0"/>
                  <a:cs typeface="Arial" panose="020B0604020202020204" pitchFamily="34" charset="0"/>
                </a:endParaRPr>
              </a:p>
            </p:txBody>
          </p:sp>
        </p:grpSp>
        <p:grpSp>
          <p:nvGrpSpPr>
            <p:cNvPr id="156" name="Group 155">
              <a:extLst>
                <a:ext uri="{FF2B5EF4-FFF2-40B4-BE49-F238E27FC236}">
                  <a16:creationId xmlns:a16="http://schemas.microsoft.com/office/drawing/2014/main" id="{42277258-E331-43D1-9E89-F57EE04C3E86}"/>
                </a:ext>
              </a:extLst>
            </p:cNvPr>
            <p:cNvGrpSpPr/>
            <p:nvPr/>
          </p:nvGrpSpPr>
          <p:grpSpPr>
            <a:xfrm>
              <a:off x="5605927" y="4933034"/>
              <a:ext cx="4135994" cy="336497"/>
              <a:chOff x="2413278" y="1929719"/>
              <a:chExt cx="5521859" cy="825417"/>
            </a:xfrm>
          </p:grpSpPr>
          <p:sp>
            <p:nvSpPr>
              <p:cNvPr id="157" name="Textplatzhalter 3">
                <a:extLst>
                  <a:ext uri="{FF2B5EF4-FFF2-40B4-BE49-F238E27FC236}">
                    <a16:creationId xmlns:a16="http://schemas.microsoft.com/office/drawing/2014/main" id="{9BABF8EC-7BC4-4CE3-9EE5-66193CB9E98F}"/>
                  </a:ext>
                </a:extLst>
              </p:cNvPr>
              <p:cNvSpPr txBox="1">
                <a:spLocks/>
              </p:cNvSpPr>
              <p:nvPr/>
            </p:nvSpPr>
            <p:spPr bwMode="gray">
              <a:xfrm>
                <a:off x="2959100" y="1929719"/>
                <a:ext cx="4976037" cy="818063"/>
              </a:xfrm>
              <a:prstGeom prst="rect">
                <a:avLst/>
              </a:prstGeom>
              <a:solidFill>
                <a:schemeClr val="bg1">
                  <a:lumMod val="95000"/>
                </a:schemeClr>
              </a:solidFill>
            </p:spPr>
            <p:txBody>
              <a:bodyPr vert="horz" lIns="108000" tIns="36000" rIns="108000" bIns="36000" rtlCol="0" anchor="ctr">
                <a:noAutofit/>
              </a:bodyPr>
              <a:lstStyle>
                <a:lvl1pPr marL="0" indent="0" algn="l" defTabSz="914447" rtl="0" eaLnBrk="1" latinLnBrk="0" hangingPunct="1">
                  <a:spcBef>
                    <a:spcPts val="526"/>
                  </a:spcBef>
                  <a:buFont typeface="Arial" panose="020B0604020202020204" pitchFamily="34" charset="0"/>
                  <a:buNone/>
                  <a:defRPr sz="1200" kern="1200">
                    <a:solidFill>
                      <a:schemeClr val="tx1"/>
                    </a:solidFill>
                    <a:latin typeface="+mn-lt"/>
                    <a:ea typeface="+mn-ea"/>
                    <a:cs typeface="+mn-cs"/>
                  </a:defRPr>
                </a:lvl1pPr>
                <a:lvl2pPr marL="157806" indent="-157806" algn="l" defTabSz="914447" rtl="0" eaLnBrk="1" latinLnBrk="0" hangingPunct="1">
                  <a:spcBef>
                    <a:spcPts val="526"/>
                  </a:spcBef>
                  <a:buClr>
                    <a:schemeClr val="bg2"/>
                  </a:buClr>
                  <a:buFont typeface="Symbol" panose="05050102010706020507" pitchFamily="18" charset="2"/>
                  <a:buChar char="-"/>
                  <a:defRPr sz="1200" kern="1200">
                    <a:solidFill>
                      <a:schemeClr val="tx1"/>
                    </a:solidFill>
                    <a:latin typeface="+mn-lt"/>
                    <a:ea typeface="+mn-ea"/>
                    <a:cs typeface="+mn-cs"/>
                  </a:defRPr>
                </a:lvl2pPr>
                <a:lvl3pPr marL="315612" indent="-157806" algn="l" defTabSz="914447" rtl="0" eaLnBrk="1" latinLnBrk="0" hangingPunct="1">
                  <a:spcBef>
                    <a:spcPts val="526"/>
                  </a:spcBef>
                  <a:buClr>
                    <a:schemeClr val="bg2"/>
                  </a:buClr>
                  <a:buFont typeface="Symbol" panose="05050102010706020507" pitchFamily="18" charset="2"/>
                  <a:buChar char="-"/>
                  <a:defRPr sz="1100" kern="1200">
                    <a:solidFill>
                      <a:schemeClr val="tx1"/>
                    </a:solidFill>
                    <a:latin typeface="+mn-lt"/>
                    <a:ea typeface="+mn-ea"/>
                    <a:cs typeface="+mn-cs"/>
                  </a:defRPr>
                </a:lvl3pPr>
                <a:lvl4pPr marL="473418"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4pPr>
                <a:lvl5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5pPr>
                <a:lvl6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6pPr>
                <a:lvl7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7pPr>
                <a:lvl8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8pPr>
                <a:lvl9pPr marL="631224" indent="-157806" algn="l" defTabSz="914447" rtl="0" eaLnBrk="1" latinLnBrk="0" hangingPunct="1">
                  <a:spcBef>
                    <a:spcPts val="526"/>
                  </a:spcBef>
                  <a:buClr>
                    <a:schemeClr val="bg2"/>
                  </a:buClr>
                  <a:buFont typeface="Symbol" panose="05050102010706020507" pitchFamily="18" charset="2"/>
                  <a:buChar char="-"/>
                  <a:defRPr sz="900" kern="1200">
                    <a:solidFill>
                      <a:schemeClr val="tx1"/>
                    </a:solidFill>
                    <a:latin typeface="+mn-lt"/>
                    <a:ea typeface="+mn-ea"/>
                    <a:cs typeface="+mn-cs"/>
                  </a:defRPr>
                </a:lvl9pPr>
              </a:lstStyle>
              <a:p>
                <a:pPr algn="ctr"/>
                <a:r>
                  <a:rPr lang="en-US" sz="1600" dirty="0">
                    <a:solidFill>
                      <a:srgbClr val="44546A"/>
                    </a:solidFill>
                    <a:latin typeface="Arial" panose="020B0604020202020204" pitchFamily="34" charset="0"/>
                    <a:cs typeface="Arial" panose="020B0604020202020204" pitchFamily="34" charset="0"/>
                  </a:rPr>
                  <a:t>Deliverable Status Monitoring</a:t>
                </a:r>
              </a:p>
            </p:txBody>
          </p:sp>
          <p:sp>
            <p:nvSpPr>
              <p:cNvPr id="158" name="Round Same Side Corner Rectangle 23">
                <a:extLst>
                  <a:ext uri="{FF2B5EF4-FFF2-40B4-BE49-F238E27FC236}">
                    <a16:creationId xmlns:a16="http://schemas.microsoft.com/office/drawing/2014/main" id="{329EC4BD-E135-48DE-9D70-8A04E3BBA519}"/>
                  </a:ext>
                </a:extLst>
              </p:cNvPr>
              <p:cNvSpPr/>
              <p:nvPr/>
            </p:nvSpPr>
            <p:spPr>
              <a:xfrm rot="16200000">
                <a:off x="2276752" y="2074099"/>
                <a:ext cx="817563" cy="544512"/>
              </a:xfrm>
              <a:prstGeom prst="round2SameRect">
                <a:avLst>
                  <a:gd name="adj1" fmla="val 48810"/>
                  <a:gd name="adj2" fmla="val 0"/>
                </a:avLst>
              </a:prstGeom>
              <a:solidFill>
                <a:srgbClr val="FF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44546A"/>
                  </a:solidFill>
                  <a:latin typeface="Arial" panose="020B0604020202020204" pitchFamily="34" charset="0"/>
                  <a:cs typeface="Arial" panose="020B0604020202020204" pitchFamily="34" charset="0"/>
                </a:endParaRPr>
              </a:p>
            </p:txBody>
          </p:sp>
        </p:grpSp>
      </p:gr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37" name="Freeform 17">
            <a:extLst>
              <a:ext uri="{FF2B5EF4-FFF2-40B4-BE49-F238E27FC236}">
                <a16:creationId xmlns:a16="http://schemas.microsoft.com/office/drawing/2014/main" id="{563D3E3D-F507-4265-8DBC-EEA007FB4709}"/>
              </a:ext>
            </a:extLst>
          </p:cNvPr>
          <p:cNvSpPr>
            <a:spLocks noEditPoints="1"/>
          </p:cNvSpPr>
          <p:nvPr/>
        </p:nvSpPr>
        <p:spPr bwMode="auto">
          <a:xfrm>
            <a:off x="2669783" y="5899900"/>
            <a:ext cx="135517" cy="332742"/>
          </a:xfrm>
          <a:custGeom>
            <a:avLst/>
            <a:gdLst>
              <a:gd name="T0" fmla="*/ 407 w 413"/>
              <a:gd name="T1" fmla="*/ 364 h 480"/>
              <a:gd name="T2" fmla="*/ 394 w 413"/>
              <a:gd name="T3" fmla="*/ 296 h 480"/>
              <a:gd name="T4" fmla="*/ 353 w 413"/>
              <a:gd name="T5" fmla="*/ 233 h 480"/>
              <a:gd name="T6" fmla="*/ 344 w 413"/>
              <a:gd name="T7" fmla="*/ 29 h 480"/>
              <a:gd name="T8" fmla="*/ 28 w 413"/>
              <a:gd name="T9" fmla="*/ 0 h 480"/>
              <a:gd name="T10" fmla="*/ 0 w 413"/>
              <a:gd name="T11" fmla="*/ 441 h 480"/>
              <a:gd name="T12" fmla="*/ 294 w 413"/>
              <a:gd name="T13" fmla="*/ 469 h 480"/>
              <a:gd name="T14" fmla="*/ 303 w 413"/>
              <a:gd name="T15" fmla="*/ 480 h 480"/>
              <a:gd name="T16" fmla="*/ 307 w 413"/>
              <a:gd name="T17" fmla="*/ 474 h 480"/>
              <a:gd name="T18" fmla="*/ 196 w 413"/>
              <a:gd name="T19" fmla="*/ 367 h 480"/>
              <a:gd name="T20" fmla="*/ 174 w 413"/>
              <a:gd name="T21" fmla="*/ 331 h 480"/>
              <a:gd name="T22" fmla="*/ 195 w 413"/>
              <a:gd name="T23" fmla="*/ 334 h 480"/>
              <a:gd name="T24" fmla="*/ 239 w 413"/>
              <a:gd name="T25" fmla="*/ 363 h 480"/>
              <a:gd name="T26" fmla="*/ 247 w 413"/>
              <a:gd name="T27" fmla="*/ 339 h 480"/>
              <a:gd name="T28" fmla="*/ 195 w 413"/>
              <a:gd name="T29" fmla="*/ 189 h 480"/>
              <a:gd name="T30" fmla="*/ 217 w 413"/>
              <a:gd name="T31" fmla="*/ 201 h 480"/>
              <a:gd name="T32" fmla="*/ 251 w 413"/>
              <a:gd name="T33" fmla="*/ 274 h 480"/>
              <a:gd name="T34" fmla="*/ 260 w 413"/>
              <a:gd name="T35" fmla="*/ 271 h 480"/>
              <a:gd name="T36" fmla="*/ 292 w 413"/>
              <a:gd name="T37" fmla="*/ 259 h 480"/>
              <a:gd name="T38" fmla="*/ 315 w 413"/>
              <a:gd name="T39" fmla="*/ 246 h 480"/>
              <a:gd name="T40" fmla="*/ 335 w 413"/>
              <a:gd name="T41" fmla="*/ 252 h 480"/>
              <a:gd name="T42" fmla="*/ 353 w 413"/>
              <a:gd name="T43" fmla="*/ 243 h 480"/>
              <a:gd name="T44" fmla="*/ 385 w 413"/>
              <a:gd name="T45" fmla="*/ 298 h 480"/>
              <a:gd name="T46" fmla="*/ 398 w 413"/>
              <a:gd name="T47" fmla="*/ 363 h 480"/>
              <a:gd name="T48" fmla="*/ 410 w 413"/>
              <a:gd name="T49" fmla="*/ 419 h 480"/>
              <a:gd name="T50" fmla="*/ 302 w 413"/>
              <a:gd name="T51" fmla="*/ 240 h 480"/>
              <a:gd name="T52" fmla="*/ 260 w 413"/>
              <a:gd name="T53" fmla="*/ 254 h 480"/>
              <a:gd name="T54" fmla="*/ 226 w 413"/>
              <a:gd name="T55" fmla="*/ 198 h 480"/>
              <a:gd name="T56" fmla="*/ 191 w 413"/>
              <a:gd name="T57" fmla="*/ 180 h 480"/>
              <a:gd name="T58" fmla="*/ 238 w 413"/>
              <a:gd name="T59" fmla="*/ 342 h 480"/>
              <a:gd name="T60" fmla="*/ 201 w 413"/>
              <a:gd name="T61" fmla="*/ 326 h 480"/>
              <a:gd name="T62" fmla="*/ 166 w 413"/>
              <a:gd name="T63" fmla="*/ 325 h 480"/>
              <a:gd name="T64" fmla="*/ 190 w 413"/>
              <a:gd name="T65" fmla="*/ 374 h 480"/>
              <a:gd name="T66" fmla="*/ 42 w 413"/>
              <a:gd name="T67" fmla="*/ 378 h 480"/>
              <a:gd name="T68" fmla="*/ 302 w 413"/>
              <a:gd name="T69" fmla="*/ 45 h 480"/>
              <a:gd name="T70" fmla="*/ 335 w 413"/>
              <a:gd name="T71" fmla="*/ 240 h 480"/>
              <a:gd name="T72" fmla="*/ 314 w 413"/>
              <a:gd name="T73" fmla="*/ 237 h 480"/>
              <a:gd name="T74" fmla="*/ 312 w 413"/>
              <a:gd name="T75" fmla="*/ 41 h 480"/>
              <a:gd name="T76" fmla="*/ 37 w 413"/>
              <a:gd name="T77" fmla="*/ 36 h 480"/>
              <a:gd name="T78" fmla="*/ 32 w 413"/>
              <a:gd name="T79" fmla="*/ 383 h 480"/>
              <a:gd name="T80" fmla="*/ 206 w 413"/>
              <a:gd name="T81" fmla="*/ 388 h 480"/>
              <a:gd name="T82" fmla="*/ 288 w 413"/>
              <a:gd name="T83" fmla="*/ 459 h 480"/>
              <a:gd name="T84" fmla="*/ 9 w 413"/>
              <a:gd name="T85" fmla="*/ 441 h 480"/>
              <a:gd name="T86" fmla="*/ 28 w 413"/>
              <a:gd name="T87" fmla="*/ 10 h 480"/>
              <a:gd name="T88" fmla="*/ 335 w 413"/>
              <a:gd name="T89" fmla="*/ 29 h 480"/>
              <a:gd name="T90" fmla="*/ 172 w 413"/>
              <a:gd name="T91" fmla="*/ 449 h 480"/>
              <a:gd name="T92" fmla="*/ 172 w 413"/>
              <a:gd name="T93" fmla="*/ 399 h 480"/>
              <a:gd name="T94" fmla="*/ 172 w 413"/>
              <a:gd name="T95" fmla="*/ 449 h 480"/>
              <a:gd name="T96" fmla="*/ 189 w 413"/>
              <a:gd name="T97" fmla="*/ 423 h 480"/>
              <a:gd name="T98" fmla="*/ 157 w 413"/>
              <a:gd name="T99" fmla="*/ 42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480">
                <a:moveTo>
                  <a:pt x="412" y="412"/>
                </a:moveTo>
                <a:cubicBezTo>
                  <a:pt x="405" y="398"/>
                  <a:pt x="406" y="380"/>
                  <a:pt x="407" y="364"/>
                </a:cubicBezTo>
                <a:cubicBezTo>
                  <a:pt x="408" y="351"/>
                  <a:pt x="409" y="341"/>
                  <a:pt x="405" y="333"/>
                </a:cubicBezTo>
                <a:cubicBezTo>
                  <a:pt x="402" y="327"/>
                  <a:pt x="398" y="311"/>
                  <a:pt x="394" y="296"/>
                </a:cubicBezTo>
                <a:cubicBezTo>
                  <a:pt x="390" y="279"/>
                  <a:pt x="386" y="263"/>
                  <a:pt x="382" y="255"/>
                </a:cubicBezTo>
                <a:cubicBezTo>
                  <a:pt x="375" y="241"/>
                  <a:pt x="365" y="233"/>
                  <a:pt x="353" y="233"/>
                </a:cubicBezTo>
                <a:cubicBezTo>
                  <a:pt x="350" y="233"/>
                  <a:pt x="347" y="234"/>
                  <a:pt x="344" y="234"/>
                </a:cubicBezTo>
                <a:cubicBezTo>
                  <a:pt x="344" y="29"/>
                  <a:pt x="344" y="29"/>
                  <a:pt x="344" y="29"/>
                </a:cubicBezTo>
                <a:cubicBezTo>
                  <a:pt x="344" y="12"/>
                  <a:pt x="330" y="0"/>
                  <a:pt x="316" y="0"/>
                </a:cubicBezTo>
                <a:cubicBezTo>
                  <a:pt x="28" y="0"/>
                  <a:pt x="28" y="0"/>
                  <a:pt x="28" y="0"/>
                </a:cubicBezTo>
                <a:cubicBezTo>
                  <a:pt x="14" y="0"/>
                  <a:pt x="0" y="12"/>
                  <a:pt x="0" y="29"/>
                </a:cubicBezTo>
                <a:cubicBezTo>
                  <a:pt x="0" y="441"/>
                  <a:pt x="0" y="441"/>
                  <a:pt x="0" y="441"/>
                </a:cubicBezTo>
                <a:cubicBezTo>
                  <a:pt x="0" y="457"/>
                  <a:pt x="14" y="469"/>
                  <a:pt x="28" y="469"/>
                </a:cubicBezTo>
                <a:cubicBezTo>
                  <a:pt x="294" y="469"/>
                  <a:pt x="294" y="469"/>
                  <a:pt x="294" y="469"/>
                </a:cubicBezTo>
                <a:cubicBezTo>
                  <a:pt x="295" y="472"/>
                  <a:pt x="297" y="475"/>
                  <a:pt x="298" y="478"/>
                </a:cubicBezTo>
                <a:cubicBezTo>
                  <a:pt x="299" y="479"/>
                  <a:pt x="301" y="480"/>
                  <a:pt x="303" y="480"/>
                </a:cubicBezTo>
                <a:cubicBezTo>
                  <a:pt x="303" y="480"/>
                  <a:pt x="304" y="480"/>
                  <a:pt x="305" y="480"/>
                </a:cubicBezTo>
                <a:cubicBezTo>
                  <a:pt x="307" y="479"/>
                  <a:pt x="308" y="476"/>
                  <a:pt x="307" y="474"/>
                </a:cubicBezTo>
                <a:cubicBezTo>
                  <a:pt x="294" y="446"/>
                  <a:pt x="273" y="422"/>
                  <a:pt x="259" y="416"/>
                </a:cubicBezTo>
                <a:cubicBezTo>
                  <a:pt x="251" y="414"/>
                  <a:pt x="217" y="385"/>
                  <a:pt x="196" y="367"/>
                </a:cubicBezTo>
                <a:cubicBezTo>
                  <a:pt x="187" y="359"/>
                  <a:pt x="179" y="352"/>
                  <a:pt x="175" y="349"/>
                </a:cubicBezTo>
                <a:cubicBezTo>
                  <a:pt x="168" y="344"/>
                  <a:pt x="170" y="335"/>
                  <a:pt x="174" y="331"/>
                </a:cubicBezTo>
                <a:cubicBezTo>
                  <a:pt x="175" y="329"/>
                  <a:pt x="181" y="323"/>
                  <a:pt x="188" y="328"/>
                </a:cubicBezTo>
                <a:cubicBezTo>
                  <a:pt x="190" y="329"/>
                  <a:pt x="192" y="331"/>
                  <a:pt x="195" y="334"/>
                </a:cubicBezTo>
                <a:cubicBezTo>
                  <a:pt x="206" y="342"/>
                  <a:pt x="222" y="354"/>
                  <a:pt x="231" y="361"/>
                </a:cubicBezTo>
                <a:cubicBezTo>
                  <a:pt x="234" y="364"/>
                  <a:pt x="238" y="364"/>
                  <a:pt x="239" y="363"/>
                </a:cubicBezTo>
                <a:cubicBezTo>
                  <a:pt x="245" y="361"/>
                  <a:pt x="247" y="350"/>
                  <a:pt x="247" y="341"/>
                </a:cubicBezTo>
                <a:cubicBezTo>
                  <a:pt x="247" y="340"/>
                  <a:pt x="247" y="339"/>
                  <a:pt x="247" y="339"/>
                </a:cubicBezTo>
                <a:cubicBezTo>
                  <a:pt x="188" y="215"/>
                  <a:pt x="188" y="215"/>
                  <a:pt x="188" y="215"/>
                </a:cubicBezTo>
                <a:cubicBezTo>
                  <a:pt x="183" y="205"/>
                  <a:pt x="186" y="193"/>
                  <a:pt x="195" y="189"/>
                </a:cubicBezTo>
                <a:cubicBezTo>
                  <a:pt x="199" y="187"/>
                  <a:pt x="203" y="187"/>
                  <a:pt x="208" y="189"/>
                </a:cubicBezTo>
                <a:cubicBezTo>
                  <a:pt x="212" y="191"/>
                  <a:pt x="215" y="195"/>
                  <a:pt x="217" y="201"/>
                </a:cubicBezTo>
                <a:cubicBezTo>
                  <a:pt x="217" y="201"/>
                  <a:pt x="217" y="201"/>
                  <a:pt x="217" y="202"/>
                </a:cubicBezTo>
                <a:cubicBezTo>
                  <a:pt x="251" y="274"/>
                  <a:pt x="251" y="274"/>
                  <a:pt x="251" y="274"/>
                </a:cubicBezTo>
                <a:cubicBezTo>
                  <a:pt x="252" y="276"/>
                  <a:pt x="255" y="277"/>
                  <a:pt x="257" y="276"/>
                </a:cubicBezTo>
                <a:cubicBezTo>
                  <a:pt x="259" y="276"/>
                  <a:pt x="260" y="274"/>
                  <a:pt x="260" y="271"/>
                </a:cubicBezTo>
                <a:cubicBezTo>
                  <a:pt x="260" y="267"/>
                  <a:pt x="261" y="264"/>
                  <a:pt x="265" y="261"/>
                </a:cubicBezTo>
                <a:cubicBezTo>
                  <a:pt x="272" y="257"/>
                  <a:pt x="284" y="256"/>
                  <a:pt x="292" y="259"/>
                </a:cubicBezTo>
                <a:cubicBezTo>
                  <a:pt x="294" y="260"/>
                  <a:pt x="297" y="259"/>
                  <a:pt x="298" y="257"/>
                </a:cubicBezTo>
                <a:cubicBezTo>
                  <a:pt x="301" y="250"/>
                  <a:pt x="309" y="247"/>
                  <a:pt x="315" y="246"/>
                </a:cubicBezTo>
                <a:cubicBezTo>
                  <a:pt x="322" y="245"/>
                  <a:pt x="328" y="247"/>
                  <a:pt x="331" y="251"/>
                </a:cubicBezTo>
                <a:cubicBezTo>
                  <a:pt x="332" y="252"/>
                  <a:pt x="334" y="253"/>
                  <a:pt x="335" y="252"/>
                </a:cubicBezTo>
                <a:cubicBezTo>
                  <a:pt x="337" y="252"/>
                  <a:pt x="338" y="251"/>
                  <a:pt x="339" y="250"/>
                </a:cubicBezTo>
                <a:cubicBezTo>
                  <a:pt x="341" y="245"/>
                  <a:pt x="347" y="242"/>
                  <a:pt x="353" y="243"/>
                </a:cubicBezTo>
                <a:cubicBezTo>
                  <a:pt x="358" y="243"/>
                  <a:pt x="367" y="245"/>
                  <a:pt x="373" y="259"/>
                </a:cubicBezTo>
                <a:cubicBezTo>
                  <a:pt x="377" y="266"/>
                  <a:pt x="381" y="283"/>
                  <a:pt x="385" y="298"/>
                </a:cubicBezTo>
                <a:cubicBezTo>
                  <a:pt x="389" y="315"/>
                  <a:pt x="393" y="330"/>
                  <a:pt x="397" y="337"/>
                </a:cubicBezTo>
                <a:cubicBezTo>
                  <a:pt x="399" y="342"/>
                  <a:pt x="398" y="353"/>
                  <a:pt x="398" y="363"/>
                </a:cubicBezTo>
                <a:cubicBezTo>
                  <a:pt x="397" y="379"/>
                  <a:pt x="396" y="399"/>
                  <a:pt x="404" y="416"/>
                </a:cubicBezTo>
                <a:cubicBezTo>
                  <a:pt x="405" y="419"/>
                  <a:pt x="408" y="420"/>
                  <a:pt x="410" y="419"/>
                </a:cubicBezTo>
                <a:cubicBezTo>
                  <a:pt x="412" y="417"/>
                  <a:pt x="413" y="415"/>
                  <a:pt x="412" y="412"/>
                </a:cubicBezTo>
                <a:close/>
                <a:moveTo>
                  <a:pt x="302" y="240"/>
                </a:moveTo>
                <a:cubicBezTo>
                  <a:pt x="298" y="243"/>
                  <a:pt x="294" y="246"/>
                  <a:pt x="292" y="249"/>
                </a:cubicBezTo>
                <a:cubicBezTo>
                  <a:pt x="281" y="246"/>
                  <a:pt x="268" y="248"/>
                  <a:pt x="260" y="254"/>
                </a:cubicBezTo>
                <a:cubicBezTo>
                  <a:pt x="258" y="255"/>
                  <a:pt x="256" y="257"/>
                  <a:pt x="254" y="259"/>
                </a:cubicBezTo>
                <a:cubicBezTo>
                  <a:pt x="226" y="198"/>
                  <a:pt x="226" y="198"/>
                  <a:pt x="226" y="198"/>
                </a:cubicBezTo>
                <a:cubicBezTo>
                  <a:pt x="224" y="190"/>
                  <a:pt x="218" y="184"/>
                  <a:pt x="212" y="181"/>
                </a:cubicBezTo>
                <a:cubicBezTo>
                  <a:pt x="205" y="177"/>
                  <a:pt x="197" y="177"/>
                  <a:pt x="191" y="180"/>
                </a:cubicBezTo>
                <a:cubicBezTo>
                  <a:pt x="178" y="187"/>
                  <a:pt x="173" y="204"/>
                  <a:pt x="180" y="219"/>
                </a:cubicBezTo>
                <a:cubicBezTo>
                  <a:pt x="238" y="342"/>
                  <a:pt x="238" y="342"/>
                  <a:pt x="238" y="342"/>
                </a:cubicBezTo>
                <a:cubicBezTo>
                  <a:pt x="237" y="346"/>
                  <a:pt x="237" y="351"/>
                  <a:pt x="236" y="353"/>
                </a:cubicBezTo>
                <a:cubicBezTo>
                  <a:pt x="227" y="345"/>
                  <a:pt x="212" y="334"/>
                  <a:pt x="201" y="326"/>
                </a:cubicBezTo>
                <a:cubicBezTo>
                  <a:pt x="198" y="324"/>
                  <a:pt x="195" y="322"/>
                  <a:pt x="193" y="320"/>
                </a:cubicBezTo>
                <a:cubicBezTo>
                  <a:pt x="184" y="314"/>
                  <a:pt x="173" y="316"/>
                  <a:pt x="166" y="325"/>
                </a:cubicBezTo>
                <a:cubicBezTo>
                  <a:pt x="160" y="334"/>
                  <a:pt x="158" y="348"/>
                  <a:pt x="169" y="357"/>
                </a:cubicBezTo>
                <a:cubicBezTo>
                  <a:pt x="173" y="360"/>
                  <a:pt x="181" y="366"/>
                  <a:pt x="190" y="374"/>
                </a:cubicBezTo>
                <a:cubicBezTo>
                  <a:pt x="192" y="376"/>
                  <a:pt x="193" y="377"/>
                  <a:pt x="195" y="378"/>
                </a:cubicBezTo>
                <a:cubicBezTo>
                  <a:pt x="42" y="378"/>
                  <a:pt x="42" y="378"/>
                  <a:pt x="42" y="378"/>
                </a:cubicBezTo>
                <a:cubicBezTo>
                  <a:pt x="42" y="45"/>
                  <a:pt x="42" y="45"/>
                  <a:pt x="42" y="45"/>
                </a:cubicBezTo>
                <a:cubicBezTo>
                  <a:pt x="302" y="45"/>
                  <a:pt x="302" y="45"/>
                  <a:pt x="302" y="45"/>
                </a:cubicBezTo>
                <a:lnTo>
                  <a:pt x="302" y="240"/>
                </a:lnTo>
                <a:close/>
                <a:moveTo>
                  <a:pt x="335" y="240"/>
                </a:moveTo>
                <a:cubicBezTo>
                  <a:pt x="335" y="240"/>
                  <a:pt x="334" y="241"/>
                  <a:pt x="334" y="241"/>
                </a:cubicBezTo>
                <a:cubicBezTo>
                  <a:pt x="329" y="237"/>
                  <a:pt x="322" y="236"/>
                  <a:pt x="314" y="237"/>
                </a:cubicBezTo>
                <a:cubicBezTo>
                  <a:pt x="313" y="237"/>
                  <a:pt x="313" y="237"/>
                  <a:pt x="312" y="237"/>
                </a:cubicBezTo>
                <a:cubicBezTo>
                  <a:pt x="312" y="41"/>
                  <a:pt x="312" y="41"/>
                  <a:pt x="312" y="41"/>
                </a:cubicBezTo>
                <a:cubicBezTo>
                  <a:pt x="312" y="38"/>
                  <a:pt x="309" y="36"/>
                  <a:pt x="307" y="36"/>
                </a:cubicBezTo>
                <a:cubicBezTo>
                  <a:pt x="37" y="36"/>
                  <a:pt x="37" y="36"/>
                  <a:pt x="37" y="36"/>
                </a:cubicBezTo>
                <a:cubicBezTo>
                  <a:pt x="34" y="36"/>
                  <a:pt x="32" y="38"/>
                  <a:pt x="32" y="41"/>
                </a:cubicBezTo>
                <a:cubicBezTo>
                  <a:pt x="32" y="383"/>
                  <a:pt x="32" y="383"/>
                  <a:pt x="32" y="383"/>
                </a:cubicBezTo>
                <a:cubicBezTo>
                  <a:pt x="32" y="386"/>
                  <a:pt x="34" y="388"/>
                  <a:pt x="37" y="388"/>
                </a:cubicBezTo>
                <a:cubicBezTo>
                  <a:pt x="206" y="388"/>
                  <a:pt x="206" y="388"/>
                  <a:pt x="206" y="388"/>
                </a:cubicBezTo>
                <a:cubicBezTo>
                  <a:pt x="229" y="408"/>
                  <a:pt x="248" y="423"/>
                  <a:pt x="255" y="425"/>
                </a:cubicBezTo>
                <a:cubicBezTo>
                  <a:pt x="263" y="428"/>
                  <a:pt x="277" y="441"/>
                  <a:pt x="288" y="459"/>
                </a:cubicBezTo>
                <a:cubicBezTo>
                  <a:pt x="28" y="459"/>
                  <a:pt x="28" y="459"/>
                  <a:pt x="28" y="459"/>
                </a:cubicBezTo>
                <a:cubicBezTo>
                  <a:pt x="19" y="459"/>
                  <a:pt x="9" y="452"/>
                  <a:pt x="9" y="441"/>
                </a:cubicBezTo>
                <a:cubicBezTo>
                  <a:pt x="9" y="29"/>
                  <a:pt x="9" y="29"/>
                  <a:pt x="9" y="29"/>
                </a:cubicBezTo>
                <a:cubicBezTo>
                  <a:pt x="9" y="17"/>
                  <a:pt x="19" y="10"/>
                  <a:pt x="28" y="10"/>
                </a:cubicBezTo>
                <a:cubicBezTo>
                  <a:pt x="316" y="10"/>
                  <a:pt x="316" y="10"/>
                  <a:pt x="316" y="10"/>
                </a:cubicBezTo>
                <a:cubicBezTo>
                  <a:pt x="325" y="10"/>
                  <a:pt x="335" y="17"/>
                  <a:pt x="335" y="29"/>
                </a:cubicBezTo>
                <a:lnTo>
                  <a:pt x="335" y="240"/>
                </a:lnTo>
                <a:close/>
                <a:moveTo>
                  <a:pt x="172" y="449"/>
                </a:moveTo>
                <a:cubicBezTo>
                  <a:pt x="186" y="449"/>
                  <a:pt x="198" y="438"/>
                  <a:pt x="198" y="423"/>
                </a:cubicBezTo>
                <a:cubicBezTo>
                  <a:pt x="198" y="410"/>
                  <a:pt x="186" y="399"/>
                  <a:pt x="172" y="399"/>
                </a:cubicBezTo>
                <a:cubicBezTo>
                  <a:pt x="157" y="399"/>
                  <a:pt x="148" y="411"/>
                  <a:pt x="148" y="423"/>
                </a:cubicBezTo>
                <a:cubicBezTo>
                  <a:pt x="148" y="438"/>
                  <a:pt x="158" y="449"/>
                  <a:pt x="172" y="449"/>
                </a:cubicBezTo>
                <a:close/>
                <a:moveTo>
                  <a:pt x="172" y="408"/>
                </a:moveTo>
                <a:cubicBezTo>
                  <a:pt x="181" y="408"/>
                  <a:pt x="189" y="416"/>
                  <a:pt x="189" y="423"/>
                </a:cubicBezTo>
                <a:cubicBezTo>
                  <a:pt x="189" y="432"/>
                  <a:pt x="181" y="440"/>
                  <a:pt x="172" y="440"/>
                </a:cubicBezTo>
                <a:cubicBezTo>
                  <a:pt x="162" y="440"/>
                  <a:pt x="157" y="431"/>
                  <a:pt x="157" y="423"/>
                </a:cubicBezTo>
                <a:cubicBezTo>
                  <a:pt x="157" y="416"/>
                  <a:pt x="163" y="408"/>
                  <a:pt x="172" y="408"/>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dirty="0">
              <a:latin typeface="Arial" panose="020B0604020202020204" pitchFamily="34" charset="0"/>
            </a:endParaRPr>
          </a:p>
        </p:txBody>
      </p:sp>
      <p:sp>
        <p:nvSpPr>
          <p:cNvPr id="78" name="TextBox 77">
            <a:extLst>
              <a:ext uri="{FF2B5EF4-FFF2-40B4-BE49-F238E27FC236}">
                <a16:creationId xmlns:a16="http://schemas.microsoft.com/office/drawing/2014/main" id="{26391BC1-0CC3-49A0-8276-180860E73D5A}"/>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Planning in Phases &amp; Monitoring</a:t>
            </a:r>
          </a:p>
        </p:txBody>
      </p:sp>
      <p:grpSp>
        <p:nvGrpSpPr>
          <p:cNvPr id="3" name="Group 2">
            <a:extLst>
              <a:ext uri="{FF2B5EF4-FFF2-40B4-BE49-F238E27FC236}">
                <a16:creationId xmlns:a16="http://schemas.microsoft.com/office/drawing/2014/main" id="{F2EBCE08-9C0E-44C2-9B8D-81EEA1E8CF4D}"/>
              </a:ext>
            </a:extLst>
          </p:cNvPr>
          <p:cNvGrpSpPr/>
          <p:nvPr/>
        </p:nvGrpSpPr>
        <p:grpSpPr>
          <a:xfrm>
            <a:off x="6153114" y="6942185"/>
            <a:ext cx="2962580" cy="3272562"/>
            <a:chOff x="8221648" y="2552653"/>
            <a:chExt cx="2962580" cy="3272562"/>
          </a:xfrm>
        </p:grpSpPr>
        <p:sp>
          <p:nvSpPr>
            <p:cNvPr id="79" name="Rectangle: Rounded Corners 78">
              <a:extLst>
                <a:ext uri="{FF2B5EF4-FFF2-40B4-BE49-F238E27FC236}">
                  <a16:creationId xmlns:a16="http://schemas.microsoft.com/office/drawing/2014/main" id="{FCAEE5E1-21B8-42CA-91B0-63807F4BFDB8}"/>
                </a:ext>
              </a:extLst>
            </p:cNvPr>
            <p:cNvSpPr/>
            <p:nvPr/>
          </p:nvSpPr>
          <p:spPr>
            <a:xfrm>
              <a:off x="8221648" y="5531017"/>
              <a:ext cx="2962580" cy="294198"/>
            </a:xfrm>
            <a:prstGeom prst="roundRect">
              <a:avLst/>
            </a:prstGeom>
            <a:solidFill>
              <a:srgbClr val="3D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Quality management &amp; assurance</a:t>
              </a:r>
            </a:p>
          </p:txBody>
        </p:sp>
        <p:sp>
          <p:nvSpPr>
            <p:cNvPr id="80" name="Rectangle: Rounded Corners 79">
              <a:extLst>
                <a:ext uri="{FF2B5EF4-FFF2-40B4-BE49-F238E27FC236}">
                  <a16:creationId xmlns:a16="http://schemas.microsoft.com/office/drawing/2014/main" id="{3A5E8A43-E926-49D4-9287-142E9BB14549}"/>
                </a:ext>
              </a:extLst>
            </p:cNvPr>
            <p:cNvSpPr/>
            <p:nvPr/>
          </p:nvSpPr>
          <p:spPr>
            <a:xfrm>
              <a:off x="8221648" y="2552653"/>
              <a:ext cx="2962580" cy="294198"/>
            </a:xfrm>
            <a:prstGeom prst="roundRect">
              <a:avLst/>
            </a:prstGeom>
            <a:solidFill>
              <a:srgbClr val="44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Leadership &amp; team management</a:t>
              </a:r>
            </a:p>
          </p:txBody>
        </p:sp>
        <p:sp>
          <p:nvSpPr>
            <p:cNvPr id="81" name="Rectangle: Rounded Corners 80">
              <a:extLst>
                <a:ext uri="{FF2B5EF4-FFF2-40B4-BE49-F238E27FC236}">
                  <a16:creationId xmlns:a16="http://schemas.microsoft.com/office/drawing/2014/main" id="{0F54FD11-9991-4D4F-9958-64D4654A277C}"/>
                </a:ext>
              </a:extLst>
            </p:cNvPr>
            <p:cNvSpPr/>
            <p:nvPr/>
          </p:nvSpPr>
          <p:spPr>
            <a:xfrm>
              <a:off x="8221648" y="2884524"/>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82" name="Rectangle: Rounded Corners 81">
              <a:extLst>
                <a:ext uri="{FF2B5EF4-FFF2-40B4-BE49-F238E27FC236}">
                  <a16:creationId xmlns:a16="http://schemas.microsoft.com/office/drawing/2014/main" id="{531C1BFE-306B-4591-98A5-CA3479A8A1B1}"/>
                </a:ext>
              </a:extLst>
            </p:cNvPr>
            <p:cNvSpPr/>
            <p:nvPr/>
          </p:nvSpPr>
          <p:spPr>
            <a:xfrm>
              <a:off x="8221648" y="3210176"/>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83" name="Rectangle: Rounded Corners 82">
              <a:extLst>
                <a:ext uri="{FF2B5EF4-FFF2-40B4-BE49-F238E27FC236}">
                  <a16:creationId xmlns:a16="http://schemas.microsoft.com/office/drawing/2014/main" id="{173E5B36-1CFE-4AA9-8D2C-BF43809F7D28}"/>
                </a:ext>
              </a:extLst>
            </p:cNvPr>
            <p:cNvSpPr/>
            <p:nvPr/>
          </p:nvSpPr>
          <p:spPr>
            <a:xfrm>
              <a:off x="8221648" y="3542047"/>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84" name="Rectangle: Rounded Corners 83">
              <a:extLst>
                <a:ext uri="{FF2B5EF4-FFF2-40B4-BE49-F238E27FC236}">
                  <a16:creationId xmlns:a16="http://schemas.microsoft.com/office/drawing/2014/main" id="{72C19FC9-FFBA-43C1-811E-391C044C4CA2}"/>
                </a:ext>
              </a:extLst>
            </p:cNvPr>
            <p:cNvSpPr/>
            <p:nvPr/>
          </p:nvSpPr>
          <p:spPr>
            <a:xfrm>
              <a:off x="8221648" y="3869986"/>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85" name="Rectangle: Rounded Corners 84">
              <a:extLst>
                <a:ext uri="{FF2B5EF4-FFF2-40B4-BE49-F238E27FC236}">
                  <a16:creationId xmlns:a16="http://schemas.microsoft.com/office/drawing/2014/main" id="{51704F7F-F442-41AB-9832-4BB30667A144}"/>
                </a:ext>
              </a:extLst>
            </p:cNvPr>
            <p:cNvSpPr/>
            <p:nvPr/>
          </p:nvSpPr>
          <p:spPr>
            <a:xfrm>
              <a:off x="8221648" y="4203533"/>
              <a:ext cx="2962580" cy="294198"/>
            </a:xfrm>
            <a:prstGeom prst="roundRect">
              <a:avLst/>
            </a:prstGeom>
            <a:solidFill>
              <a:srgbClr val="EF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Scope management</a:t>
              </a:r>
            </a:p>
          </p:txBody>
        </p:sp>
        <p:sp>
          <p:nvSpPr>
            <p:cNvPr id="86" name="Rectangle: Rounded Corners 85">
              <a:extLst>
                <a:ext uri="{FF2B5EF4-FFF2-40B4-BE49-F238E27FC236}">
                  <a16:creationId xmlns:a16="http://schemas.microsoft.com/office/drawing/2014/main" id="{E0305B9B-5471-4266-87F2-00E7A9562850}"/>
                </a:ext>
              </a:extLst>
            </p:cNvPr>
            <p:cNvSpPr/>
            <p:nvPr/>
          </p:nvSpPr>
          <p:spPr>
            <a:xfrm>
              <a:off x="8221648" y="4535404"/>
              <a:ext cx="2962580" cy="294198"/>
            </a:xfrm>
            <a:prstGeom prst="roundRect">
              <a:avLst/>
            </a:prstGeom>
            <a:solidFill>
              <a:srgbClr val="E21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Risk &amp; issue management</a:t>
              </a:r>
            </a:p>
          </p:txBody>
        </p:sp>
        <p:sp>
          <p:nvSpPr>
            <p:cNvPr id="87" name="Rectangle: Rounded Corners 86">
              <a:extLst>
                <a:ext uri="{FF2B5EF4-FFF2-40B4-BE49-F238E27FC236}">
                  <a16:creationId xmlns:a16="http://schemas.microsoft.com/office/drawing/2014/main" id="{67DE8B59-40E5-4881-A3E3-22732628DBB4}"/>
                </a:ext>
              </a:extLst>
            </p:cNvPr>
            <p:cNvSpPr/>
            <p:nvPr/>
          </p:nvSpPr>
          <p:spPr>
            <a:xfrm>
              <a:off x="8221648" y="4867275"/>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sp>
          <p:nvSpPr>
            <p:cNvPr id="88" name="Rectangle: Rounded Corners 87">
              <a:extLst>
                <a:ext uri="{FF2B5EF4-FFF2-40B4-BE49-F238E27FC236}">
                  <a16:creationId xmlns:a16="http://schemas.microsoft.com/office/drawing/2014/main" id="{1CA7F948-FF11-456B-8CF9-F9D763FF6EEB}"/>
                </a:ext>
              </a:extLst>
            </p:cNvPr>
            <p:cNvSpPr/>
            <p:nvPr/>
          </p:nvSpPr>
          <p:spPr>
            <a:xfrm>
              <a:off x="8221648" y="5199146"/>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sp>
        <p:nvSpPr>
          <p:cNvPr id="90" name="TextBox 89">
            <a:extLst>
              <a:ext uri="{FF2B5EF4-FFF2-40B4-BE49-F238E27FC236}">
                <a16:creationId xmlns:a16="http://schemas.microsoft.com/office/drawing/2014/main" id="{628E9850-1721-43CD-B348-ABDA9764BDC9}"/>
              </a:ext>
            </a:extLst>
          </p:cNvPr>
          <p:cNvSpPr txBox="1"/>
          <p:nvPr/>
        </p:nvSpPr>
        <p:spPr>
          <a:xfrm>
            <a:off x="683633" y="6429562"/>
            <a:ext cx="18309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Tools &amp; templates</a:t>
            </a:r>
          </a:p>
        </p:txBody>
      </p:sp>
      <p:sp>
        <p:nvSpPr>
          <p:cNvPr id="91" name="TextBox 90">
            <a:extLst>
              <a:ext uri="{FF2B5EF4-FFF2-40B4-BE49-F238E27FC236}">
                <a16:creationId xmlns:a16="http://schemas.microsoft.com/office/drawing/2014/main" id="{E05F5118-5368-4C9B-9B42-00A537F571E6}"/>
              </a:ext>
            </a:extLst>
          </p:cNvPr>
          <p:cNvSpPr txBox="1"/>
          <p:nvPr/>
        </p:nvSpPr>
        <p:spPr>
          <a:xfrm>
            <a:off x="9549016" y="6429562"/>
            <a:ext cx="2118266"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Mobilising resources</a:t>
            </a:r>
          </a:p>
        </p:txBody>
      </p:sp>
    </p:spTree>
    <p:extLst>
      <p:ext uri="{BB962C8B-B14F-4D97-AF65-F5344CB8AC3E}">
        <p14:creationId xmlns:p14="http://schemas.microsoft.com/office/powerpoint/2010/main" val="12326847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4.44444E-6 L 0.00352 -0.58842 " pathEditMode="relative" rAng="0" ptsTypes="AA">
                                      <p:cBhvr>
                                        <p:cTn id="6" dur="2000" fill="hold"/>
                                        <p:tgtEl>
                                          <p:spTgt spid="3"/>
                                        </p:tgtEl>
                                        <p:attrNameLst>
                                          <p:attrName>ppt_x</p:attrName>
                                          <p:attrName>ppt_y</p:attrName>
                                        </p:attrNameLst>
                                      </p:cBhvr>
                                      <p:rCtr x="169" y="-2942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352 -0.58842 L 2.5E-6 7.40741E-7 " pathEditMode="relative" rAng="0" ptsTypes="AA">
                                      <p:cBhvr>
                                        <p:cTn id="10" dur="2000" fill="hold"/>
                                        <p:tgtEl>
                                          <p:spTgt spid="3"/>
                                        </p:tgtEl>
                                        <p:attrNameLst>
                                          <p:attrName>ppt_x</p:attrName>
                                          <p:attrName>ppt_y</p:attrName>
                                        </p:attrNameLst>
                                      </p:cBhvr>
                                      <p:rCtr x="0" y="29537"/>
                                    </p:animMotion>
                                  </p:childTnLst>
                                </p:cTn>
                              </p:par>
                            </p:childTnLst>
                          </p:cTn>
                        </p:par>
                      </p:childTnLst>
                    </p:cTn>
                  </p:par>
                </p:childTnLst>
              </p:cTn>
              <p:nextCondLst>
                <p:cond evt="onClick" delay="0">
                  <p:tgtEl>
                    <p:spTgt spid="60"/>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344FB3-D96F-4431-B053-4F8415FE9308}"/>
              </a:ext>
            </a:extLst>
          </p:cNvPr>
          <p:cNvPicPr>
            <a:picLocks noChangeAspect="1"/>
          </p:cNvPicPr>
          <p:nvPr/>
        </p:nvPicPr>
        <p:blipFill>
          <a:blip r:embed="rId2"/>
          <a:stretch>
            <a:fillRect/>
          </a:stretch>
        </p:blipFill>
        <p:spPr>
          <a:xfrm>
            <a:off x="6941953" y="1312304"/>
            <a:ext cx="3232368" cy="3844140"/>
          </a:xfrm>
          <a:prstGeom prst="rect">
            <a:avLst/>
          </a:prstGeom>
        </p:spPr>
      </p:pic>
      <p:sp>
        <p:nvSpPr>
          <p:cNvPr id="130" name="Rectangle 129">
            <a:extLst>
              <a:ext uri="{FF2B5EF4-FFF2-40B4-BE49-F238E27FC236}">
                <a16:creationId xmlns:a16="http://schemas.microsoft.com/office/drawing/2014/main" id="{4DDB032D-63D2-4EB7-8EC4-BA9BB7BF8AF5}"/>
              </a:ext>
            </a:extLst>
          </p:cNvPr>
          <p:cNvSpPr/>
          <p:nvPr/>
        </p:nvSpPr>
        <p:spPr>
          <a:xfrm>
            <a:off x="331199" y="1334603"/>
            <a:ext cx="6294806" cy="4031873"/>
          </a:xfrm>
          <a:prstGeom prst="rect">
            <a:avLst/>
          </a:prstGeom>
        </p:spPr>
        <p:txBody>
          <a:bodyPr wrap="square">
            <a:spAutoFit/>
          </a:bodyPr>
          <a:lstStyle/>
          <a:p>
            <a:r>
              <a:rPr lang="en-GB" sz="1600" b="1" dirty="0">
                <a:solidFill>
                  <a:srgbClr val="485D6F"/>
                </a:solidFill>
                <a:latin typeface="Arial" panose="020B0604020202020204" pitchFamily="34" charset="0"/>
                <a:cs typeface="Arial" panose="020B0604020202020204" pitchFamily="34" charset="0"/>
              </a:rPr>
              <a:t>Mobilisation</a:t>
            </a:r>
            <a:r>
              <a:rPr lang="en-GB" sz="1600" dirty="0">
                <a:solidFill>
                  <a:srgbClr val="485D6F"/>
                </a:solidFill>
                <a:latin typeface="Arial" panose="020B0604020202020204" pitchFamily="34" charset="0"/>
                <a:cs typeface="Arial" panose="020B0604020202020204" pitchFamily="34" charset="0"/>
              </a:rPr>
              <a:t> makes sure that appropriate infrastructure and resources are in place ready for implementing the activities in the project plan and dismantled or redeployed when no longer required. </a:t>
            </a: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Mobilisation occurs </a:t>
            </a:r>
            <a:r>
              <a:rPr lang="en-GB" sz="1600" b="1" dirty="0">
                <a:solidFill>
                  <a:srgbClr val="485D6F"/>
                </a:solidFill>
                <a:latin typeface="Arial" panose="020B0604020202020204" pitchFamily="34" charset="0"/>
                <a:cs typeface="Arial" panose="020B0604020202020204" pitchFamily="34" charset="0"/>
              </a:rPr>
              <a:t>throughout the life of the project</a:t>
            </a:r>
            <a:r>
              <a:rPr lang="en-GB" sz="1600" dirty="0">
                <a:solidFill>
                  <a:srgbClr val="485D6F"/>
                </a:solidFill>
                <a:latin typeface="Arial" panose="020B0604020202020204" pitchFamily="34" charset="0"/>
                <a:cs typeface="Arial" panose="020B0604020202020204" pitchFamily="34" charset="0"/>
              </a:rPr>
              <a:t>.  In the early stages of a project mobilisation will put in place; </a:t>
            </a:r>
          </a:p>
          <a:p>
            <a:endParaRPr lang="en-GB" sz="1600" dirty="0">
              <a:solidFill>
                <a:srgbClr val="485D6F"/>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Teams</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Governance</a:t>
            </a:r>
          </a:p>
          <a:p>
            <a:pPr marL="742950" lvl="1" indent="-285750">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Infrastructure</a:t>
            </a:r>
          </a:p>
          <a:p>
            <a:pPr marL="742950" lvl="1" indent="-285750">
              <a:buFont typeface="Wingdings" panose="05000000000000000000" pitchFamily="2" charset="2"/>
              <a:buChar char="Ø"/>
            </a:pPr>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Mobilisation for the full project will occur once authorisation has been given with the sign off of the Business Case.</a:t>
            </a:r>
          </a:p>
          <a:p>
            <a:pPr lvl="1">
              <a:buClr>
                <a:srgbClr val="FFFFFF"/>
              </a:buClr>
            </a:pPr>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The resource management guide may be useful to refer to. </a:t>
            </a:r>
          </a:p>
          <a:p>
            <a:endParaRPr lang="en-GB" sz="1600" dirty="0">
              <a:solidFill>
                <a:srgbClr val="485D6F"/>
              </a:solidFill>
              <a:latin typeface="Arial" panose="020B0604020202020204" pitchFamily="34" charset="0"/>
              <a:cs typeface="Arial" panose="020B0604020202020204" pitchFamily="34" charset="0"/>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2" name="TextBox 51">
            <a:extLst>
              <a:ext uri="{FF2B5EF4-FFF2-40B4-BE49-F238E27FC236}">
                <a16:creationId xmlns:a16="http://schemas.microsoft.com/office/drawing/2014/main" id="{BE8CF2BE-7E63-4D3F-A9F9-9F24B43F340D}"/>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Mobilising Resources</a:t>
            </a:r>
          </a:p>
        </p:txBody>
      </p:sp>
      <p:sp>
        <p:nvSpPr>
          <p:cNvPr id="53" name="TextBox 52">
            <a:extLst>
              <a:ext uri="{FF2B5EF4-FFF2-40B4-BE49-F238E27FC236}">
                <a16:creationId xmlns:a16="http://schemas.microsoft.com/office/drawing/2014/main" id="{F360CE51-F0A7-433A-933E-ED8721FDE8A5}"/>
              </a:ext>
            </a:extLst>
          </p:cNvPr>
          <p:cNvSpPr txBox="1"/>
          <p:nvPr/>
        </p:nvSpPr>
        <p:spPr>
          <a:xfrm>
            <a:off x="1110352" y="6431423"/>
            <a:ext cx="245000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Planning</a:t>
            </a:r>
          </a:p>
        </p:txBody>
      </p:sp>
      <p:sp>
        <p:nvSpPr>
          <p:cNvPr id="54" name="TextBox 53">
            <a:extLst>
              <a:ext uri="{FF2B5EF4-FFF2-40B4-BE49-F238E27FC236}">
                <a16:creationId xmlns:a16="http://schemas.microsoft.com/office/drawing/2014/main" id="{A5770EB7-0564-4190-9C92-7C35292ABCF7}"/>
              </a:ext>
            </a:extLst>
          </p:cNvPr>
          <p:cNvSpPr txBox="1"/>
          <p:nvPr/>
        </p:nvSpPr>
        <p:spPr>
          <a:xfrm>
            <a:off x="9446633" y="6431423"/>
            <a:ext cx="2104902"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Project manager role</a:t>
            </a:r>
          </a:p>
        </p:txBody>
      </p:sp>
      <p:grpSp>
        <p:nvGrpSpPr>
          <p:cNvPr id="3" name="Group 2">
            <a:extLst>
              <a:ext uri="{FF2B5EF4-FFF2-40B4-BE49-F238E27FC236}">
                <a16:creationId xmlns:a16="http://schemas.microsoft.com/office/drawing/2014/main" id="{34F1AB16-3BCE-4D5E-BC35-F818674D1905}"/>
              </a:ext>
            </a:extLst>
          </p:cNvPr>
          <p:cNvGrpSpPr/>
          <p:nvPr/>
        </p:nvGrpSpPr>
        <p:grpSpPr>
          <a:xfrm>
            <a:off x="6153114" y="7097350"/>
            <a:ext cx="2962580" cy="957940"/>
            <a:chOff x="8221648" y="4535404"/>
            <a:chExt cx="2962580" cy="957940"/>
          </a:xfrm>
        </p:grpSpPr>
        <p:sp>
          <p:nvSpPr>
            <p:cNvPr id="8" name="Rectangle: Rounded Corners 7">
              <a:extLst>
                <a:ext uri="{FF2B5EF4-FFF2-40B4-BE49-F238E27FC236}">
                  <a16:creationId xmlns:a16="http://schemas.microsoft.com/office/drawing/2014/main" id="{C89D2522-B0F0-4A88-AEC4-3891DC768882}"/>
                </a:ext>
              </a:extLst>
            </p:cNvPr>
            <p:cNvSpPr/>
            <p:nvPr/>
          </p:nvSpPr>
          <p:spPr>
            <a:xfrm>
              <a:off x="8221648" y="4535404"/>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9" name="Rectangle: Rounded Corners 8">
              <a:extLst>
                <a:ext uri="{FF2B5EF4-FFF2-40B4-BE49-F238E27FC236}">
                  <a16:creationId xmlns:a16="http://schemas.microsoft.com/office/drawing/2014/main" id="{389DA594-FCC4-4875-83F5-4EF063D25DE5}"/>
                </a:ext>
              </a:extLst>
            </p:cNvPr>
            <p:cNvSpPr/>
            <p:nvPr/>
          </p:nvSpPr>
          <p:spPr>
            <a:xfrm>
              <a:off x="8221648" y="4867275"/>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sp>
          <p:nvSpPr>
            <p:cNvPr id="10" name="Rectangle: Rounded Corners 9">
              <a:extLst>
                <a:ext uri="{FF2B5EF4-FFF2-40B4-BE49-F238E27FC236}">
                  <a16:creationId xmlns:a16="http://schemas.microsoft.com/office/drawing/2014/main" id="{19307D03-86CC-4BBB-AC4B-6DD66FE2415E}"/>
                </a:ext>
              </a:extLst>
            </p:cNvPr>
            <p:cNvSpPr/>
            <p:nvPr/>
          </p:nvSpPr>
          <p:spPr>
            <a:xfrm>
              <a:off x="8221648" y="5199146"/>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sp>
        <p:nvSpPr>
          <p:cNvPr id="12" name="Rectangle: Rounded Corners 11">
            <a:extLst>
              <a:ext uri="{FF2B5EF4-FFF2-40B4-BE49-F238E27FC236}">
                <a16:creationId xmlns:a16="http://schemas.microsoft.com/office/drawing/2014/main" id="{0B8E05C8-6C66-4B4F-A83D-AAA872A423F2}"/>
              </a:ext>
            </a:extLst>
          </p:cNvPr>
          <p:cNvSpPr/>
          <p:nvPr/>
        </p:nvSpPr>
        <p:spPr>
          <a:xfrm>
            <a:off x="3095492" y="5420566"/>
            <a:ext cx="8237121" cy="701838"/>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pPr lvl="2"/>
            <a:r>
              <a:rPr lang="en-GB" sz="1300" b="1" dirty="0">
                <a:solidFill>
                  <a:schemeClr val="tx2">
                    <a:lumMod val="75000"/>
                  </a:schemeClr>
                </a:solidFill>
                <a:latin typeface="Arial" panose="020B0604020202020204" pitchFamily="34" charset="0"/>
                <a:cs typeface="Arial" panose="020B0604020202020204" pitchFamily="34" charset="0"/>
              </a:rPr>
              <a:t>Helpful Tip </a:t>
            </a:r>
            <a:r>
              <a:rPr lang="en-GB" sz="1300" dirty="0">
                <a:solidFill>
                  <a:schemeClr val="tx2">
                    <a:lumMod val="75000"/>
                  </a:schemeClr>
                </a:solidFill>
                <a:latin typeface="Arial" panose="020B0604020202020204" pitchFamily="34" charset="0"/>
                <a:cs typeface="Arial" panose="020B0604020202020204" pitchFamily="34" charset="0"/>
              </a:rPr>
              <a:t>On many projects there may be a well-established team already in place so no mobilisation may be needed,  it’s more about getting the team ready to start work on the new project. </a:t>
            </a:r>
          </a:p>
        </p:txBody>
      </p:sp>
      <p:pic>
        <p:nvPicPr>
          <p:cNvPr id="13" name="Picture 12">
            <a:extLst>
              <a:ext uri="{FF2B5EF4-FFF2-40B4-BE49-F238E27FC236}">
                <a16:creationId xmlns:a16="http://schemas.microsoft.com/office/drawing/2014/main" id="{5D670697-74FE-4D57-806D-1A7FB73E8636}"/>
              </a:ext>
            </a:extLst>
          </p:cNvPr>
          <p:cNvPicPr/>
          <p:nvPr/>
        </p:nvPicPr>
        <p:blipFill>
          <a:blip r:embed="rId4">
            <a:extLst>
              <a:ext uri="{28A0092B-C50C-407E-A947-70E740481C1C}">
                <a14:useLocalDpi xmlns:a14="http://schemas.microsoft.com/office/drawing/2010/main" val="0"/>
              </a:ext>
            </a:extLst>
          </a:blip>
          <a:srcRect/>
          <a:stretch/>
        </p:blipFill>
        <p:spPr>
          <a:xfrm>
            <a:off x="11028914" y="5210930"/>
            <a:ext cx="1045241" cy="1071704"/>
          </a:xfrm>
          <a:prstGeom prst="rect">
            <a:avLst/>
          </a:prstGeom>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30619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3.7037E-7 L -1.875E-6 -0.28611 " pathEditMode="relative" rAng="0" ptsTypes="AA">
                                      <p:cBhvr>
                                        <p:cTn id="6" dur="2000" fill="hold"/>
                                        <p:tgtEl>
                                          <p:spTgt spid="3"/>
                                        </p:tgtEl>
                                        <p:attrNameLst>
                                          <p:attrName>ppt_x</p:attrName>
                                          <p:attrName>ppt_y</p:attrName>
                                        </p:attrNameLst>
                                      </p:cBhvr>
                                      <p:rCtr x="0" y="-1430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875E-6 -0.28611 L 4.375E-6 -1.11111E-6 " pathEditMode="relative" rAng="0" ptsTypes="AA">
                                      <p:cBhvr>
                                        <p:cTn id="10" dur="2000" fill="hold"/>
                                        <p:tgtEl>
                                          <p:spTgt spid="3"/>
                                        </p:tgtEl>
                                        <p:attrNameLst>
                                          <p:attrName>ppt_x</p:attrName>
                                          <p:attrName>ppt_y</p:attrName>
                                        </p:attrNameLst>
                                      </p:cBhvr>
                                      <p:rCtr x="117" y="14306"/>
                                    </p:animMotion>
                                  </p:childTnLst>
                                </p:cTn>
                              </p:par>
                            </p:childTnLst>
                          </p:cTn>
                        </p:par>
                      </p:childTnLst>
                    </p:cTn>
                  </p:par>
                </p:childTnLst>
              </p:cTn>
              <p:nextCondLst>
                <p:cond evt="onClick" delay="0">
                  <p:tgtEl>
                    <p:spTgt spid="60"/>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CEEC47FB-267F-4A33-94EF-07B6BCB8801F}"/>
              </a:ext>
            </a:extLst>
          </p:cNvPr>
          <p:cNvSpPr txBox="1"/>
          <p:nvPr/>
        </p:nvSpPr>
        <p:spPr>
          <a:xfrm>
            <a:off x="331199" y="558000"/>
            <a:ext cx="7266307"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Project Manager Role in Delivery Stage</a:t>
            </a:r>
          </a:p>
        </p:txBody>
      </p:sp>
      <p:grpSp>
        <p:nvGrpSpPr>
          <p:cNvPr id="130" name="Group 129">
            <a:extLst>
              <a:ext uri="{FF2B5EF4-FFF2-40B4-BE49-F238E27FC236}">
                <a16:creationId xmlns:a16="http://schemas.microsoft.com/office/drawing/2014/main" id="{EBF04BB9-531D-41D0-A8BB-D73B17BFDEF3}"/>
              </a:ext>
            </a:extLst>
          </p:cNvPr>
          <p:cNvGrpSpPr/>
          <p:nvPr/>
        </p:nvGrpSpPr>
        <p:grpSpPr>
          <a:xfrm>
            <a:off x="331199" y="3030374"/>
            <a:ext cx="10477204" cy="2617286"/>
            <a:chOff x="2639987" y="4020758"/>
            <a:chExt cx="5306400" cy="2192199"/>
          </a:xfrm>
        </p:grpSpPr>
        <p:sp>
          <p:nvSpPr>
            <p:cNvPr id="131" name="Freeform: Shape 130">
              <a:extLst>
                <a:ext uri="{FF2B5EF4-FFF2-40B4-BE49-F238E27FC236}">
                  <a16:creationId xmlns:a16="http://schemas.microsoft.com/office/drawing/2014/main" id="{3B62C275-DB62-4A31-ADAC-684ADE37A09F}"/>
                </a:ext>
              </a:extLst>
            </p:cNvPr>
            <p:cNvSpPr/>
            <p:nvPr/>
          </p:nvSpPr>
          <p:spPr>
            <a:xfrm>
              <a:off x="2639987" y="4020758"/>
              <a:ext cx="5306400" cy="762529"/>
            </a:xfrm>
            <a:custGeom>
              <a:avLst/>
              <a:gdLst>
                <a:gd name="connsiteX0" fmla="*/ 0 w 5235783"/>
                <a:gd name="connsiteY0" fmla="*/ 190632 h 762529"/>
                <a:gd name="connsiteX1" fmla="*/ 4854519 w 5235783"/>
                <a:gd name="connsiteY1" fmla="*/ 190632 h 762529"/>
                <a:gd name="connsiteX2" fmla="*/ 4854519 w 5235783"/>
                <a:gd name="connsiteY2" fmla="*/ 0 h 762529"/>
                <a:gd name="connsiteX3" fmla="*/ 5235783 w 5235783"/>
                <a:gd name="connsiteY3" fmla="*/ 381265 h 762529"/>
                <a:gd name="connsiteX4" fmla="*/ 4854519 w 5235783"/>
                <a:gd name="connsiteY4" fmla="*/ 762529 h 762529"/>
                <a:gd name="connsiteX5" fmla="*/ 4854519 w 5235783"/>
                <a:gd name="connsiteY5" fmla="*/ 571897 h 762529"/>
                <a:gd name="connsiteX6" fmla="*/ 0 w 5235783"/>
                <a:gd name="connsiteY6" fmla="*/ 571897 h 762529"/>
                <a:gd name="connsiteX7" fmla="*/ 0 w 5235783"/>
                <a:gd name="connsiteY7" fmla="*/ 190632 h 76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5783" h="762529">
                  <a:moveTo>
                    <a:pt x="0" y="190632"/>
                  </a:moveTo>
                  <a:lnTo>
                    <a:pt x="4854519" y="190632"/>
                  </a:lnTo>
                  <a:lnTo>
                    <a:pt x="4854519" y="0"/>
                  </a:lnTo>
                  <a:lnTo>
                    <a:pt x="5235783" y="381265"/>
                  </a:lnTo>
                  <a:lnTo>
                    <a:pt x="4854519" y="762529"/>
                  </a:lnTo>
                  <a:lnTo>
                    <a:pt x="4854519" y="571897"/>
                  </a:lnTo>
                  <a:lnTo>
                    <a:pt x="0" y="571897"/>
                  </a:lnTo>
                  <a:lnTo>
                    <a:pt x="0" y="190632"/>
                  </a:lnTo>
                  <a:close/>
                </a:path>
              </a:pathLst>
            </a:custGeom>
            <a:solidFill>
              <a:srgbClr val="FF605E"/>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0" tIns="247782" rIns="444632" bIns="311684" numCol="1" spcCol="1270" anchor="ctr" anchorCtr="0">
              <a:noAutofit/>
            </a:bodyPr>
            <a:lstStyle/>
            <a:p>
              <a:pPr lvl="1" defTabSz="666750">
                <a:lnSpc>
                  <a:spcPct val="90000"/>
                </a:lnSpc>
                <a:spcBef>
                  <a:spcPct val="0"/>
                </a:spcBef>
                <a:spcAft>
                  <a:spcPct val="35000"/>
                </a:spcAft>
              </a:pPr>
              <a:r>
                <a:rPr lang="en-GB" b="1" kern="1200" dirty="0">
                  <a:solidFill>
                    <a:schemeClr val="bg1"/>
                  </a:solidFill>
                  <a:latin typeface="Arial" panose="020B0604020202020204" pitchFamily="34" charset="0"/>
                  <a:cs typeface="Arial" panose="020B0604020202020204" pitchFamily="34" charset="0"/>
                </a:rPr>
                <a:t>Delivering a Project</a:t>
              </a:r>
            </a:p>
          </p:txBody>
        </p:sp>
        <p:sp>
          <p:nvSpPr>
            <p:cNvPr id="132" name="Freeform: Shape 131">
              <a:extLst>
                <a:ext uri="{FF2B5EF4-FFF2-40B4-BE49-F238E27FC236}">
                  <a16:creationId xmlns:a16="http://schemas.microsoft.com/office/drawing/2014/main" id="{398C5026-B92A-4BAF-99C5-579748FEC184}"/>
                </a:ext>
              </a:extLst>
            </p:cNvPr>
            <p:cNvSpPr/>
            <p:nvPr/>
          </p:nvSpPr>
          <p:spPr>
            <a:xfrm>
              <a:off x="2642364" y="4608779"/>
              <a:ext cx="1612621" cy="1448494"/>
            </a:xfrm>
            <a:custGeom>
              <a:avLst/>
              <a:gdLst>
                <a:gd name="connsiteX0" fmla="*/ 0 w 1612621"/>
                <a:gd name="connsiteY0" fmla="*/ 0 h 1468912"/>
                <a:gd name="connsiteX1" fmla="*/ 1612621 w 1612621"/>
                <a:gd name="connsiteY1" fmla="*/ 0 h 1468912"/>
                <a:gd name="connsiteX2" fmla="*/ 1612621 w 1612621"/>
                <a:gd name="connsiteY2" fmla="*/ 1468912 h 1468912"/>
                <a:gd name="connsiteX3" fmla="*/ 0 w 1612621"/>
                <a:gd name="connsiteY3" fmla="*/ 1468912 h 1468912"/>
                <a:gd name="connsiteX4" fmla="*/ 0 w 1612621"/>
                <a:gd name="connsiteY4" fmla="*/ 0 h 1468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2621" h="1468912">
                  <a:moveTo>
                    <a:pt x="0" y="0"/>
                  </a:moveTo>
                  <a:lnTo>
                    <a:pt x="1612621" y="0"/>
                  </a:lnTo>
                  <a:lnTo>
                    <a:pt x="1612621" y="1468912"/>
                  </a:lnTo>
                  <a:lnTo>
                    <a:pt x="0" y="1468912"/>
                  </a:lnTo>
                  <a:lnTo>
                    <a:pt x="0" y="0"/>
                  </a:lnTo>
                  <a:close/>
                </a:path>
              </a:pathLst>
            </a:custGeom>
            <a:solidFill>
              <a:srgbClr val="EBECED"/>
            </a:solidFill>
            <a:ln>
              <a:solidFill>
                <a:schemeClr val="bg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marL="285750" lvl="0" indent="-285750" algn="l" defTabSz="666750">
                <a:lnSpc>
                  <a:spcPct val="90000"/>
                </a:lnSpc>
                <a:spcBef>
                  <a:spcPct val="0"/>
                </a:spcBef>
                <a:spcAft>
                  <a:spcPct val="35000"/>
                </a:spcAft>
                <a:buSzPct val="80000"/>
                <a:buFont typeface="Wingdings" panose="05000000000000000000" pitchFamily="2" charset="2"/>
                <a:buChar char="§"/>
              </a:pPr>
              <a:endParaRPr lang="en-GB" sz="1600" kern="1200" dirty="0">
                <a:solidFill>
                  <a:srgbClr val="485D6F"/>
                </a:solidFill>
                <a:latin typeface="Arial" panose="020B0604020202020204" pitchFamily="34" charset="0"/>
                <a:cs typeface="Arial" panose="020B0604020202020204" pitchFamily="34" charset="0"/>
              </a:endParaRPr>
            </a:p>
            <a:p>
              <a:pPr marL="285750" lvl="0" indent="-285750" algn="l" defTabSz="666750">
                <a:lnSpc>
                  <a:spcPct val="90000"/>
                </a:lnSpc>
                <a:spcBef>
                  <a:spcPct val="0"/>
                </a:spcBef>
                <a:spcAft>
                  <a:spcPct val="35000"/>
                </a:spcAft>
                <a:buSzPct val="80000"/>
                <a:buFont typeface="Wingdings" panose="05000000000000000000" pitchFamily="2" charset="2"/>
                <a:buChar char="§"/>
              </a:pPr>
              <a:r>
                <a:rPr lang="en-GB" sz="1600" kern="1200" dirty="0">
                  <a:solidFill>
                    <a:srgbClr val="485D6F"/>
                  </a:solidFill>
                  <a:latin typeface="Arial" panose="020B0604020202020204" pitchFamily="34" charset="0"/>
                  <a:cs typeface="Arial" panose="020B0604020202020204" pitchFamily="34" charset="0"/>
                </a:rPr>
                <a:t>Create Deliverables</a:t>
              </a:r>
            </a:p>
            <a:p>
              <a:pPr marL="285750" lvl="0" indent="-285750" algn="l" defTabSz="666750">
                <a:lnSpc>
                  <a:spcPct val="90000"/>
                </a:lnSpc>
                <a:spcBef>
                  <a:spcPct val="0"/>
                </a:spcBef>
                <a:spcAft>
                  <a:spcPct val="35000"/>
                </a:spcAft>
                <a:buSzPct val="80000"/>
                <a:buFont typeface="Wingdings" panose="05000000000000000000" pitchFamily="2" charset="2"/>
                <a:buChar char="§"/>
              </a:pPr>
              <a:r>
                <a:rPr lang="en-GB" sz="1600" kern="1200" dirty="0">
                  <a:solidFill>
                    <a:srgbClr val="485D6F"/>
                  </a:solidFill>
                  <a:latin typeface="Arial" panose="020B0604020202020204" pitchFamily="34" charset="0"/>
                  <a:cs typeface="Arial" panose="020B0604020202020204" pitchFamily="34" charset="0"/>
                </a:rPr>
                <a:t>Resource Usage</a:t>
              </a:r>
            </a:p>
            <a:p>
              <a:pPr marL="285750" lvl="0" indent="-285750" algn="l" defTabSz="666750">
                <a:lnSpc>
                  <a:spcPct val="90000"/>
                </a:lnSpc>
                <a:spcBef>
                  <a:spcPct val="0"/>
                </a:spcBef>
                <a:spcAft>
                  <a:spcPct val="35000"/>
                </a:spcAft>
                <a:buSzPct val="80000"/>
                <a:buFont typeface="Wingdings" panose="05000000000000000000" pitchFamily="2" charset="2"/>
                <a:buChar char="§"/>
              </a:pPr>
              <a:r>
                <a:rPr lang="en-GB" sz="1600" kern="1200" dirty="0">
                  <a:solidFill>
                    <a:srgbClr val="485D6F"/>
                  </a:solidFill>
                  <a:latin typeface="Arial" panose="020B0604020202020204" pitchFamily="34" charset="0"/>
                  <a:cs typeface="Arial" panose="020B0604020202020204" pitchFamily="34" charset="0"/>
                </a:rPr>
                <a:t>Monitoring the Project</a:t>
              </a:r>
            </a:p>
          </p:txBody>
        </p:sp>
        <p:sp>
          <p:nvSpPr>
            <p:cNvPr id="133" name="Freeform: Shape 132">
              <a:extLst>
                <a:ext uri="{FF2B5EF4-FFF2-40B4-BE49-F238E27FC236}">
                  <a16:creationId xmlns:a16="http://schemas.microsoft.com/office/drawing/2014/main" id="{16DB27C9-684F-438F-83C4-8CE3F0BB3974}"/>
                </a:ext>
              </a:extLst>
            </p:cNvPr>
            <p:cNvSpPr/>
            <p:nvPr/>
          </p:nvSpPr>
          <p:spPr>
            <a:xfrm>
              <a:off x="4252787" y="4274935"/>
              <a:ext cx="3693600" cy="762529"/>
            </a:xfrm>
            <a:custGeom>
              <a:avLst/>
              <a:gdLst>
                <a:gd name="connsiteX0" fmla="*/ 0 w 3623162"/>
                <a:gd name="connsiteY0" fmla="*/ 190632 h 762529"/>
                <a:gd name="connsiteX1" fmla="*/ 3241898 w 3623162"/>
                <a:gd name="connsiteY1" fmla="*/ 190632 h 762529"/>
                <a:gd name="connsiteX2" fmla="*/ 3241898 w 3623162"/>
                <a:gd name="connsiteY2" fmla="*/ 0 h 762529"/>
                <a:gd name="connsiteX3" fmla="*/ 3623162 w 3623162"/>
                <a:gd name="connsiteY3" fmla="*/ 381265 h 762529"/>
                <a:gd name="connsiteX4" fmla="*/ 3241898 w 3623162"/>
                <a:gd name="connsiteY4" fmla="*/ 762529 h 762529"/>
                <a:gd name="connsiteX5" fmla="*/ 3241898 w 3623162"/>
                <a:gd name="connsiteY5" fmla="*/ 571897 h 762529"/>
                <a:gd name="connsiteX6" fmla="*/ 0 w 3623162"/>
                <a:gd name="connsiteY6" fmla="*/ 571897 h 762529"/>
                <a:gd name="connsiteX7" fmla="*/ 0 w 3623162"/>
                <a:gd name="connsiteY7" fmla="*/ 190632 h 76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3162" h="762529">
                  <a:moveTo>
                    <a:pt x="0" y="190632"/>
                  </a:moveTo>
                  <a:lnTo>
                    <a:pt x="3241898" y="190632"/>
                  </a:lnTo>
                  <a:lnTo>
                    <a:pt x="3241898" y="0"/>
                  </a:lnTo>
                  <a:lnTo>
                    <a:pt x="3623162" y="381265"/>
                  </a:lnTo>
                  <a:lnTo>
                    <a:pt x="3241898" y="762529"/>
                  </a:lnTo>
                  <a:lnTo>
                    <a:pt x="3241898" y="571897"/>
                  </a:lnTo>
                  <a:lnTo>
                    <a:pt x="0" y="571897"/>
                  </a:lnTo>
                  <a:lnTo>
                    <a:pt x="0" y="190632"/>
                  </a:lnTo>
                  <a:close/>
                </a:path>
              </a:pathLst>
            </a:custGeom>
            <a:solidFill>
              <a:srgbClr val="FF605E"/>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0" tIns="247782" rIns="444632" bIns="311684" numCol="1" spcCol="1270" anchor="ctr" anchorCtr="0">
              <a:noAutofit/>
            </a:bodyPr>
            <a:lstStyle/>
            <a:p>
              <a:pPr lvl="1" defTabSz="666750">
                <a:lnSpc>
                  <a:spcPct val="90000"/>
                </a:lnSpc>
                <a:spcBef>
                  <a:spcPct val="0"/>
                </a:spcBef>
                <a:spcAft>
                  <a:spcPct val="35000"/>
                </a:spcAft>
              </a:pPr>
              <a:r>
                <a:rPr lang="en-GB" b="1" kern="1200" dirty="0">
                  <a:solidFill>
                    <a:schemeClr val="bg1"/>
                  </a:solidFill>
                  <a:latin typeface="Arial" panose="020B0604020202020204" pitchFamily="34" charset="0"/>
                  <a:cs typeface="Arial" panose="020B0604020202020204" pitchFamily="34" charset="0"/>
                </a:rPr>
                <a:t>Effective Leadership</a:t>
              </a:r>
            </a:p>
          </p:txBody>
        </p:sp>
        <p:sp>
          <p:nvSpPr>
            <p:cNvPr id="135" name="Freeform: Shape 134">
              <a:extLst>
                <a:ext uri="{FF2B5EF4-FFF2-40B4-BE49-F238E27FC236}">
                  <a16:creationId xmlns:a16="http://schemas.microsoft.com/office/drawing/2014/main" id="{984176A8-6752-48D9-92F5-5B55745F9FE3}"/>
                </a:ext>
              </a:extLst>
            </p:cNvPr>
            <p:cNvSpPr/>
            <p:nvPr/>
          </p:nvSpPr>
          <p:spPr>
            <a:xfrm>
              <a:off x="4254986" y="4862955"/>
              <a:ext cx="1776258" cy="1270333"/>
            </a:xfrm>
            <a:custGeom>
              <a:avLst/>
              <a:gdLst>
                <a:gd name="connsiteX0" fmla="*/ 0 w 1612621"/>
                <a:gd name="connsiteY0" fmla="*/ 0 h 1468912"/>
                <a:gd name="connsiteX1" fmla="*/ 1612621 w 1612621"/>
                <a:gd name="connsiteY1" fmla="*/ 0 h 1468912"/>
                <a:gd name="connsiteX2" fmla="*/ 1612621 w 1612621"/>
                <a:gd name="connsiteY2" fmla="*/ 1468912 h 1468912"/>
                <a:gd name="connsiteX3" fmla="*/ 0 w 1612621"/>
                <a:gd name="connsiteY3" fmla="*/ 1468912 h 1468912"/>
                <a:gd name="connsiteX4" fmla="*/ 0 w 1612621"/>
                <a:gd name="connsiteY4" fmla="*/ 0 h 1468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2621" h="1468912">
                  <a:moveTo>
                    <a:pt x="0" y="0"/>
                  </a:moveTo>
                  <a:lnTo>
                    <a:pt x="1612621" y="0"/>
                  </a:lnTo>
                  <a:lnTo>
                    <a:pt x="1612621" y="1468912"/>
                  </a:lnTo>
                  <a:lnTo>
                    <a:pt x="0" y="1468912"/>
                  </a:lnTo>
                  <a:lnTo>
                    <a:pt x="0" y="0"/>
                  </a:lnTo>
                  <a:close/>
                </a:path>
              </a:pathLst>
            </a:custGeom>
            <a:solidFill>
              <a:srgbClr val="EBECED"/>
            </a:solidFill>
            <a:ln>
              <a:solidFill>
                <a:schemeClr val="bg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marL="285750" lvl="0" indent="-285750" algn="l" defTabSz="666750">
                <a:lnSpc>
                  <a:spcPct val="90000"/>
                </a:lnSpc>
                <a:spcBef>
                  <a:spcPct val="0"/>
                </a:spcBef>
                <a:spcAft>
                  <a:spcPct val="35000"/>
                </a:spcAft>
                <a:buFont typeface="Arial" panose="020B0604020202020204" pitchFamily="34" charset="0"/>
                <a:buChar char="•"/>
              </a:pPr>
              <a:endParaRPr lang="en-GB" sz="1600" kern="1200" dirty="0">
                <a:solidFill>
                  <a:srgbClr val="485D6F"/>
                </a:solidFill>
                <a:latin typeface="Arial" panose="020B0604020202020204" pitchFamily="34" charset="0"/>
                <a:cs typeface="Arial" panose="020B0604020202020204" pitchFamily="34" charset="0"/>
              </a:endParaRPr>
            </a:p>
            <a:p>
              <a:pPr marL="285750" lvl="0" indent="-285750" algn="l" defTabSz="666750">
                <a:lnSpc>
                  <a:spcPct val="90000"/>
                </a:lnSpc>
                <a:spcBef>
                  <a:spcPct val="0"/>
                </a:spcBef>
                <a:spcAft>
                  <a:spcPct val="35000"/>
                </a:spcAft>
                <a:buFont typeface="Arial" panose="020B0604020202020204" pitchFamily="34" charset="0"/>
                <a:buChar char="•"/>
              </a:pPr>
              <a:r>
                <a:rPr lang="en-GB" sz="1600" kern="1200" dirty="0">
                  <a:solidFill>
                    <a:srgbClr val="485D6F"/>
                  </a:solidFill>
                  <a:latin typeface="Arial" panose="020B0604020202020204" pitchFamily="34" charset="0"/>
                  <a:cs typeface="Arial" panose="020B0604020202020204" pitchFamily="34" charset="0"/>
                </a:rPr>
                <a:t>Change Control</a:t>
              </a:r>
            </a:p>
            <a:p>
              <a:pPr marL="285750" lvl="0" indent="-285750" algn="l" defTabSz="666750">
                <a:lnSpc>
                  <a:spcPct val="90000"/>
                </a:lnSpc>
                <a:spcBef>
                  <a:spcPct val="0"/>
                </a:spcBef>
                <a:spcAft>
                  <a:spcPct val="35000"/>
                </a:spcAft>
                <a:buFont typeface="Arial" panose="020B0604020202020204" pitchFamily="34" charset="0"/>
                <a:buChar char="•"/>
              </a:pPr>
              <a:r>
                <a:rPr lang="en-GB" sz="1600" kern="1200" dirty="0">
                  <a:solidFill>
                    <a:srgbClr val="485D6F"/>
                  </a:solidFill>
                  <a:latin typeface="Arial" panose="020B0604020202020204" pitchFamily="34" charset="0"/>
                  <a:cs typeface="Arial" panose="020B0604020202020204" pitchFamily="34" charset="0"/>
                </a:rPr>
                <a:t>Communication Engagement </a:t>
              </a:r>
            </a:p>
            <a:p>
              <a:pPr marL="285750" lvl="0" indent="-285750" algn="l" defTabSz="666750">
                <a:lnSpc>
                  <a:spcPct val="90000"/>
                </a:lnSpc>
                <a:spcBef>
                  <a:spcPct val="0"/>
                </a:spcBef>
                <a:spcAft>
                  <a:spcPct val="35000"/>
                </a:spcAft>
                <a:buFont typeface="Arial" panose="020B0604020202020204" pitchFamily="34" charset="0"/>
                <a:buChar char="•"/>
              </a:pPr>
              <a:r>
                <a:rPr lang="en-GB" sz="1600" kern="1200" dirty="0">
                  <a:solidFill>
                    <a:srgbClr val="485D6F"/>
                  </a:solidFill>
                  <a:latin typeface="Arial" panose="020B0604020202020204" pitchFamily="34" charset="0"/>
                  <a:cs typeface="Arial" panose="020B0604020202020204" pitchFamily="34" charset="0"/>
                </a:rPr>
                <a:t>Conflict Management </a:t>
              </a:r>
            </a:p>
          </p:txBody>
        </p:sp>
        <p:sp>
          <p:nvSpPr>
            <p:cNvPr id="136" name="Freeform: Shape 135">
              <a:extLst>
                <a:ext uri="{FF2B5EF4-FFF2-40B4-BE49-F238E27FC236}">
                  <a16:creationId xmlns:a16="http://schemas.microsoft.com/office/drawing/2014/main" id="{F3836756-E6B6-453D-B39C-92E133F17E91}"/>
                </a:ext>
              </a:extLst>
            </p:cNvPr>
            <p:cNvSpPr/>
            <p:nvPr/>
          </p:nvSpPr>
          <p:spPr>
            <a:xfrm>
              <a:off x="5969987" y="4529111"/>
              <a:ext cx="1976400" cy="762529"/>
            </a:xfrm>
            <a:custGeom>
              <a:avLst/>
              <a:gdLst>
                <a:gd name="connsiteX0" fmla="*/ 0 w 2010540"/>
                <a:gd name="connsiteY0" fmla="*/ 190632 h 762529"/>
                <a:gd name="connsiteX1" fmla="*/ 1629276 w 2010540"/>
                <a:gd name="connsiteY1" fmla="*/ 190632 h 762529"/>
                <a:gd name="connsiteX2" fmla="*/ 1629276 w 2010540"/>
                <a:gd name="connsiteY2" fmla="*/ 0 h 762529"/>
                <a:gd name="connsiteX3" fmla="*/ 2010540 w 2010540"/>
                <a:gd name="connsiteY3" fmla="*/ 381265 h 762529"/>
                <a:gd name="connsiteX4" fmla="*/ 1629276 w 2010540"/>
                <a:gd name="connsiteY4" fmla="*/ 762529 h 762529"/>
                <a:gd name="connsiteX5" fmla="*/ 1629276 w 2010540"/>
                <a:gd name="connsiteY5" fmla="*/ 571897 h 762529"/>
                <a:gd name="connsiteX6" fmla="*/ 0 w 2010540"/>
                <a:gd name="connsiteY6" fmla="*/ 571897 h 762529"/>
                <a:gd name="connsiteX7" fmla="*/ 0 w 2010540"/>
                <a:gd name="connsiteY7" fmla="*/ 190632 h 76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0540" h="762529">
                  <a:moveTo>
                    <a:pt x="0" y="190632"/>
                  </a:moveTo>
                  <a:lnTo>
                    <a:pt x="1629276" y="190632"/>
                  </a:lnTo>
                  <a:lnTo>
                    <a:pt x="1629276" y="0"/>
                  </a:lnTo>
                  <a:lnTo>
                    <a:pt x="2010540" y="381265"/>
                  </a:lnTo>
                  <a:lnTo>
                    <a:pt x="1629276" y="762529"/>
                  </a:lnTo>
                  <a:lnTo>
                    <a:pt x="1629276" y="571897"/>
                  </a:lnTo>
                  <a:lnTo>
                    <a:pt x="0" y="571897"/>
                  </a:lnTo>
                  <a:lnTo>
                    <a:pt x="0" y="190632"/>
                  </a:lnTo>
                  <a:close/>
                </a:path>
              </a:pathLst>
            </a:custGeom>
            <a:solidFill>
              <a:srgbClr val="FF605E"/>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0" tIns="247782" rIns="444632" bIns="311684" numCol="1" spcCol="1270" anchor="ctr" anchorCtr="0">
              <a:noAutofit/>
            </a:bodyPr>
            <a:lstStyle/>
            <a:p>
              <a:pPr lvl="1" defTabSz="666750">
                <a:lnSpc>
                  <a:spcPct val="90000"/>
                </a:lnSpc>
                <a:spcBef>
                  <a:spcPct val="0"/>
                </a:spcBef>
                <a:spcAft>
                  <a:spcPct val="35000"/>
                </a:spcAft>
              </a:pPr>
              <a:r>
                <a:rPr lang="en-GB" b="1" kern="1200" dirty="0">
                  <a:solidFill>
                    <a:schemeClr val="bg1"/>
                  </a:solidFill>
                  <a:latin typeface="Arial" panose="020B0604020202020204" pitchFamily="34" charset="0"/>
                  <a:cs typeface="Arial" panose="020B0604020202020204" pitchFamily="34" charset="0"/>
                </a:rPr>
                <a:t>Reviews</a:t>
              </a:r>
            </a:p>
          </p:txBody>
        </p:sp>
        <p:sp>
          <p:nvSpPr>
            <p:cNvPr id="137" name="Freeform: Shape 136">
              <a:extLst>
                <a:ext uri="{FF2B5EF4-FFF2-40B4-BE49-F238E27FC236}">
                  <a16:creationId xmlns:a16="http://schemas.microsoft.com/office/drawing/2014/main" id="{34952587-0287-4A5A-8547-486547833F31}"/>
                </a:ext>
              </a:extLst>
            </p:cNvPr>
            <p:cNvSpPr/>
            <p:nvPr/>
          </p:nvSpPr>
          <p:spPr>
            <a:xfrm>
              <a:off x="6031383" y="5117133"/>
              <a:ext cx="1515829" cy="1095824"/>
            </a:xfrm>
            <a:custGeom>
              <a:avLst/>
              <a:gdLst>
                <a:gd name="connsiteX0" fmla="*/ 0 w 1612621"/>
                <a:gd name="connsiteY0" fmla="*/ 0 h 1447415"/>
                <a:gd name="connsiteX1" fmla="*/ 1612621 w 1612621"/>
                <a:gd name="connsiteY1" fmla="*/ 0 h 1447415"/>
                <a:gd name="connsiteX2" fmla="*/ 1612621 w 1612621"/>
                <a:gd name="connsiteY2" fmla="*/ 1447415 h 1447415"/>
                <a:gd name="connsiteX3" fmla="*/ 0 w 1612621"/>
                <a:gd name="connsiteY3" fmla="*/ 1447415 h 1447415"/>
                <a:gd name="connsiteX4" fmla="*/ 0 w 1612621"/>
                <a:gd name="connsiteY4" fmla="*/ 0 h 144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2621" h="1447415">
                  <a:moveTo>
                    <a:pt x="0" y="0"/>
                  </a:moveTo>
                  <a:lnTo>
                    <a:pt x="1612621" y="0"/>
                  </a:lnTo>
                  <a:lnTo>
                    <a:pt x="1612621" y="1447415"/>
                  </a:lnTo>
                  <a:lnTo>
                    <a:pt x="0" y="1447415"/>
                  </a:lnTo>
                  <a:lnTo>
                    <a:pt x="0" y="0"/>
                  </a:lnTo>
                  <a:close/>
                </a:path>
              </a:pathLst>
            </a:custGeom>
            <a:solidFill>
              <a:srgbClr val="EBECED"/>
            </a:solidFill>
            <a:ln>
              <a:solidFill>
                <a:schemeClr val="bg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marL="285750" lvl="0" indent="-285750" algn="l" defTabSz="666750">
                <a:lnSpc>
                  <a:spcPct val="90000"/>
                </a:lnSpc>
                <a:spcBef>
                  <a:spcPct val="0"/>
                </a:spcBef>
                <a:spcAft>
                  <a:spcPct val="35000"/>
                </a:spcAft>
                <a:buFont typeface="Arial" panose="020B0604020202020204" pitchFamily="34" charset="0"/>
                <a:buChar char="•"/>
              </a:pPr>
              <a:endParaRPr lang="en-GB" sz="1600" kern="1200" dirty="0">
                <a:solidFill>
                  <a:srgbClr val="485D6F"/>
                </a:solidFill>
                <a:latin typeface="Arial" panose="020B0604020202020204" pitchFamily="34" charset="0"/>
                <a:cs typeface="Arial" panose="020B0604020202020204" pitchFamily="34" charset="0"/>
              </a:endParaRPr>
            </a:p>
            <a:p>
              <a:pPr marL="285750" lvl="0" indent="-285750" algn="l" defTabSz="666750">
                <a:lnSpc>
                  <a:spcPct val="90000"/>
                </a:lnSpc>
                <a:spcBef>
                  <a:spcPct val="0"/>
                </a:spcBef>
                <a:spcAft>
                  <a:spcPct val="35000"/>
                </a:spcAft>
                <a:buFont typeface="Arial" panose="020B0604020202020204" pitchFamily="34" charset="0"/>
                <a:buChar char="•"/>
              </a:pPr>
              <a:r>
                <a:rPr lang="en-GB" sz="1600" kern="1200" dirty="0">
                  <a:solidFill>
                    <a:srgbClr val="485D6F"/>
                  </a:solidFill>
                  <a:latin typeface="Arial" panose="020B0604020202020204" pitchFamily="34" charset="0"/>
                  <a:cs typeface="Arial" panose="020B0604020202020204" pitchFamily="34" charset="0"/>
                </a:rPr>
                <a:t>Quality Assurance</a:t>
              </a:r>
            </a:p>
            <a:p>
              <a:pPr marL="285750" lvl="0" indent="-285750" algn="l" defTabSz="666750">
                <a:lnSpc>
                  <a:spcPct val="90000"/>
                </a:lnSpc>
                <a:spcBef>
                  <a:spcPct val="0"/>
                </a:spcBef>
                <a:spcAft>
                  <a:spcPct val="35000"/>
                </a:spcAft>
                <a:buFont typeface="Arial" panose="020B0604020202020204" pitchFamily="34" charset="0"/>
                <a:buChar char="•"/>
              </a:pPr>
              <a:r>
                <a:rPr lang="en-GB" sz="1600" kern="1200" dirty="0">
                  <a:solidFill>
                    <a:srgbClr val="485D6F"/>
                  </a:solidFill>
                  <a:latin typeface="Arial" panose="020B0604020202020204" pitchFamily="34" charset="0"/>
                  <a:cs typeface="Arial" panose="020B0604020202020204" pitchFamily="34" charset="0"/>
                </a:rPr>
                <a:t>Reporting</a:t>
              </a:r>
            </a:p>
          </p:txBody>
        </p:sp>
      </p:grpSp>
      <p:sp>
        <p:nvSpPr>
          <p:cNvPr id="128" name="Rectangle 127">
            <a:extLst>
              <a:ext uri="{FF2B5EF4-FFF2-40B4-BE49-F238E27FC236}">
                <a16:creationId xmlns:a16="http://schemas.microsoft.com/office/drawing/2014/main" id="{C2DB0DB7-7961-46D1-8A45-F0F1EA93950F}"/>
              </a:ext>
            </a:extLst>
          </p:cNvPr>
          <p:cNvSpPr/>
          <p:nvPr/>
        </p:nvSpPr>
        <p:spPr>
          <a:xfrm>
            <a:off x="331199" y="1296000"/>
            <a:ext cx="10376558" cy="1569660"/>
          </a:xfrm>
          <a:prstGeom prst="rect">
            <a:avLst/>
          </a:prstGeom>
        </p:spPr>
        <p:txBody>
          <a:bodyPr wrap="square">
            <a:spAutoFit/>
          </a:bodyPr>
          <a:lstStyle/>
          <a:p>
            <a:r>
              <a:rPr lang="en-GB" sz="1600" dirty="0">
                <a:solidFill>
                  <a:srgbClr val="485D6F"/>
                </a:solidFill>
                <a:latin typeface="Arial" panose="020B0604020202020204" pitchFamily="34" charset="0"/>
                <a:cs typeface="Arial" panose="020B0604020202020204" pitchFamily="34" charset="0"/>
              </a:rPr>
              <a:t>When the project implementation begins, the project team starts the work defined in the project plan to produce the deliverables. The role of the project manager during the stage is detailed in the diagram below.</a:t>
            </a:r>
          </a:p>
          <a:p>
            <a:endParaRPr lang="en-GB" sz="1600" u="sng"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As part of this stage, the project team is also required to deliver the actions within the communications and </a:t>
            </a:r>
          </a:p>
          <a:p>
            <a:r>
              <a:rPr lang="en-GB" sz="1600" dirty="0">
                <a:solidFill>
                  <a:srgbClr val="485D6F"/>
                </a:solidFill>
                <a:latin typeface="Arial" panose="020B0604020202020204" pitchFamily="34" charset="0"/>
                <a:cs typeface="Arial" panose="020B0604020202020204" pitchFamily="34" charset="0"/>
              </a:rPr>
              <a:t>engagement plan and ensure that the change management plan is being implemented. </a:t>
            </a:r>
            <a:endParaRPr lang="en-GB" sz="1600" dirty="0">
              <a:latin typeface="Arial" panose="020B0604020202020204" pitchFamily="34" charset="0"/>
              <a:cs typeface="Arial" panose="020B0604020202020204" pitchFamily="34" charset="0"/>
            </a:endParaRPr>
          </a:p>
          <a:p>
            <a:endParaRPr lang="en-GB" sz="1600" u="sng" dirty="0">
              <a:solidFill>
                <a:srgbClr val="485D6F"/>
              </a:solidFill>
              <a:latin typeface="Arial" panose="020B0604020202020204" pitchFamily="34" charset="0"/>
              <a:cs typeface="Arial" panose="020B0604020202020204" pitchFamily="34" charset="0"/>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grpSp>
        <p:nvGrpSpPr>
          <p:cNvPr id="2" name="Group 1">
            <a:extLst>
              <a:ext uri="{FF2B5EF4-FFF2-40B4-BE49-F238E27FC236}">
                <a16:creationId xmlns:a16="http://schemas.microsoft.com/office/drawing/2014/main" id="{066D5A1C-5975-4865-BD71-12895F420DCC}"/>
              </a:ext>
            </a:extLst>
          </p:cNvPr>
          <p:cNvGrpSpPr/>
          <p:nvPr/>
        </p:nvGrpSpPr>
        <p:grpSpPr>
          <a:xfrm>
            <a:off x="6153114" y="6988376"/>
            <a:ext cx="2962580" cy="2951196"/>
            <a:chOff x="8221648" y="1882976"/>
            <a:chExt cx="2962580" cy="2951196"/>
          </a:xfrm>
        </p:grpSpPr>
        <p:sp>
          <p:nvSpPr>
            <p:cNvPr id="59" name="Rectangle: Rounded Corners 58">
              <a:extLst>
                <a:ext uri="{FF2B5EF4-FFF2-40B4-BE49-F238E27FC236}">
                  <a16:creationId xmlns:a16="http://schemas.microsoft.com/office/drawing/2014/main" id="{58D546B5-6DFE-42F3-92AF-6CBC11B27E0E}"/>
                </a:ext>
              </a:extLst>
            </p:cNvPr>
            <p:cNvSpPr/>
            <p:nvPr/>
          </p:nvSpPr>
          <p:spPr>
            <a:xfrm>
              <a:off x="8221648" y="4539974"/>
              <a:ext cx="2962580" cy="294198"/>
            </a:xfrm>
            <a:prstGeom prst="roundRect">
              <a:avLst/>
            </a:prstGeom>
            <a:solidFill>
              <a:srgbClr val="3D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Quality management &amp; assurance</a:t>
              </a:r>
            </a:p>
          </p:txBody>
        </p:sp>
        <p:sp>
          <p:nvSpPr>
            <p:cNvPr id="61" name="Rectangle: Rounded Corners 60">
              <a:extLst>
                <a:ext uri="{FF2B5EF4-FFF2-40B4-BE49-F238E27FC236}">
                  <a16:creationId xmlns:a16="http://schemas.microsoft.com/office/drawing/2014/main" id="{1C3E5741-93B2-4889-9E55-6135F4657AC9}"/>
                </a:ext>
              </a:extLst>
            </p:cNvPr>
            <p:cNvSpPr/>
            <p:nvPr/>
          </p:nvSpPr>
          <p:spPr>
            <a:xfrm>
              <a:off x="8221648" y="1882976"/>
              <a:ext cx="2962580" cy="294198"/>
            </a:xfrm>
            <a:prstGeom prst="roundRect">
              <a:avLst/>
            </a:prstGeom>
            <a:solidFill>
              <a:srgbClr val="44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Leadership &amp; team management</a:t>
              </a:r>
            </a:p>
          </p:txBody>
        </p:sp>
        <p:sp>
          <p:nvSpPr>
            <p:cNvPr id="62" name="Rectangle: Rounded Corners 61">
              <a:extLst>
                <a:ext uri="{FF2B5EF4-FFF2-40B4-BE49-F238E27FC236}">
                  <a16:creationId xmlns:a16="http://schemas.microsoft.com/office/drawing/2014/main" id="{7D5E0119-8CA5-4457-8298-C373F3AFA709}"/>
                </a:ext>
              </a:extLst>
            </p:cNvPr>
            <p:cNvSpPr/>
            <p:nvPr/>
          </p:nvSpPr>
          <p:spPr>
            <a:xfrm>
              <a:off x="8221648" y="2214847"/>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63" name="Rectangle: Rounded Corners 62">
              <a:extLst>
                <a:ext uri="{FF2B5EF4-FFF2-40B4-BE49-F238E27FC236}">
                  <a16:creationId xmlns:a16="http://schemas.microsoft.com/office/drawing/2014/main" id="{57A3D114-87FB-4928-A7F3-EF4948901A2B}"/>
                </a:ext>
              </a:extLst>
            </p:cNvPr>
            <p:cNvSpPr/>
            <p:nvPr/>
          </p:nvSpPr>
          <p:spPr>
            <a:xfrm>
              <a:off x="8221648" y="2546718"/>
              <a:ext cx="2962580" cy="294198"/>
            </a:xfrm>
            <a:prstGeom prst="roundRect">
              <a:avLst/>
            </a:prstGeom>
            <a:solidFill>
              <a:srgbClr val="1DA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Professionalism</a:t>
              </a:r>
            </a:p>
          </p:txBody>
        </p:sp>
        <p:sp>
          <p:nvSpPr>
            <p:cNvPr id="64" name="Rectangle: Rounded Corners 63">
              <a:extLst>
                <a:ext uri="{FF2B5EF4-FFF2-40B4-BE49-F238E27FC236}">
                  <a16:creationId xmlns:a16="http://schemas.microsoft.com/office/drawing/2014/main" id="{6B13AAE3-8558-44F3-A908-ADA334478074}"/>
                </a:ext>
              </a:extLst>
            </p:cNvPr>
            <p:cNvSpPr/>
            <p:nvPr/>
          </p:nvSpPr>
          <p:spPr>
            <a:xfrm>
              <a:off x="8221648" y="2874373"/>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65" name="Rectangle: Rounded Corners 64">
              <a:extLst>
                <a:ext uri="{FF2B5EF4-FFF2-40B4-BE49-F238E27FC236}">
                  <a16:creationId xmlns:a16="http://schemas.microsoft.com/office/drawing/2014/main" id="{EB8D1A2C-0DFC-4C13-9200-5348745A6AE3}"/>
                </a:ext>
              </a:extLst>
            </p:cNvPr>
            <p:cNvSpPr/>
            <p:nvPr/>
          </p:nvSpPr>
          <p:spPr>
            <a:xfrm>
              <a:off x="8221648" y="3206244"/>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66" name="Rectangle: Rounded Corners 65">
              <a:extLst>
                <a:ext uri="{FF2B5EF4-FFF2-40B4-BE49-F238E27FC236}">
                  <a16:creationId xmlns:a16="http://schemas.microsoft.com/office/drawing/2014/main" id="{7E13F470-4CD0-40B4-B49B-919C6613C25C}"/>
                </a:ext>
              </a:extLst>
            </p:cNvPr>
            <p:cNvSpPr/>
            <p:nvPr/>
          </p:nvSpPr>
          <p:spPr>
            <a:xfrm>
              <a:off x="8221648" y="3544361"/>
              <a:ext cx="2962580" cy="294198"/>
            </a:xfrm>
            <a:prstGeom prst="roundRect">
              <a:avLst/>
            </a:prstGeom>
            <a:solidFill>
              <a:srgbClr val="E21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Risk &amp; issue management</a:t>
              </a:r>
            </a:p>
          </p:txBody>
        </p:sp>
        <p:sp>
          <p:nvSpPr>
            <p:cNvPr id="67" name="Rectangle: Rounded Corners 66">
              <a:extLst>
                <a:ext uri="{FF2B5EF4-FFF2-40B4-BE49-F238E27FC236}">
                  <a16:creationId xmlns:a16="http://schemas.microsoft.com/office/drawing/2014/main" id="{8C0AA1F8-94C2-4042-B717-09F06BD6F30E}"/>
                </a:ext>
              </a:extLst>
            </p:cNvPr>
            <p:cNvSpPr/>
            <p:nvPr/>
          </p:nvSpPr>
          <p:spPr>
            <a:xfrm>
              <a:off x="8221648" y="3876232"/>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sp>
          <p:nvSpPr>
            <p:cNvPr id="68" name="Rectangle: Rounded Corners 67">
              <a:extLst>
                <a:ext uri="{FF2B5EF4-FFF2-40B4-BE49-F238E27FC236}">
                  <a16:creationId xmlns:a16="http://schemas.microsoft.com/office/drawing/2014/main" id="{C1BC09FD-4A73-4028-9442-4F968674243A}"/>
                </a:ext>
              </a:extLst>
            </p:cNvPr>
            <p:cNvSpPr/>
            <p:nvPr/>
          </p:nvSpPr>
          <p:spPr>
            <a:xfrm>
              <a:off x="8221648" y="4208103"/>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sp>
        <p:nvSpPr>
          <p:cNvPr id="69" name="TextBox 68">
            <a:extLst>
              <a:ext uri="{FF2B5EF4-FFF2-40B4-BE49-F238E27FC236}">
                <a16:creationId xmlns:a16="http://schemas.microsoft.com/office/drawing/2014/main" id="{79AB2E55-2A79-48F9-AFCA-7BC8D171EDD0}"/>
              </a:ext>
            </a:extLst>
          </p:cNvPr>
          <p:cNvSpPr txBox="1"/>
          <p:nvPr/>
        </p:nvSpPr>
        <p:spPr>
          <a:xfrm>
            <a:off x="607432" y="6429562"/>
            <a:ext cx="245000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Mobilising resources</a:t>
            </a:r>
          </a:p>
        </p:txBody>
      </p:sp>
      <p:sp>
        <p:nvSpPr>
          <p:cNvPr id="70" name="TextBox 69">
            <a:extLst>
              <a:ext uri="{FF2B5EF4-FFF2-40B4-BE49-F238E27FC236}">
                <a16:creationId xmlns:a16="http://schemas.microsoft.com/office/drawing/2014/main" id="{AA63F6A0-3527-4529-A6A3-7262390B1740}"/>
              </a:ext>
            </a:extLst>
          </p:cNvPr>
          <p:cNvSpPr txBox="1"/>
          <p:nvPr/>
        </p:nvSpPr>
        <p:spPr>
          <a:xfrm>
            <a:off x="10145578" y="6429562"/>
            <a:ext cx="132564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Reporting</a:t>
            </a:r>
          </a:p>
        </p:txBody>
      </p:sp>
    </p:spTree>
    <p:extLst>
      <p:ext uri="{BB962C8B-B14F-4D97-AF65-F5344CB8AC3E}">
        <p14:creationId xmlns:p14="http://schemas.microsoft.com/office/powerpoint/2010/main" val="17036794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2.22222E-6 L -0.00299 -0.55695 " pathEditMode="relative" rAng="0" ptsTypes="AA">
                                      <p:cBhvr>
                                        <p:cTn id="6" dur="2000" fill="hold"/>
                                        <p:tgtEl>
                                          <p:spTgt spid="2"/>
                                        </p:tgtEl>
                                        <p:attrNameLst>
                                          <p:attrName>ppt_x</p:attrName>
                                          <p:attrName>ppt_y</p:attrName>
                                        </p:attrNameLst>
                                      </p:cBhvr>
                                      <p:rCtr x="-156" y="-2784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299 -0.55695 L 2.91667E-6 4.81481E-6 " pathEditMode="relative" rAng="0" ptsTypes="AA">
                                      <p:cBhvr>
                                        <p:cTn id="10" dur="2000" fill="hold"/>
                                        <p:tgtEl>
                                          <p:spTgt spid="2"/>
                                        </p:tgtEl>
                                        <p:attrNameLst>
                                          <p:attrName>ppt_x</p:attrName>
                                          <p:attrName>ppt_y</p:attrName>
                                        </p:attrNameLst>
                                      </p:cBhvr>
                                      <p:rCtr x="0" y="27593"/>
                                    </p:animMotion>
                                  </p:childTnLst>
                                </p:cTn>
                              </p:par>
                            </p:childTnLst>
                          </p:cTn>
                        </p:par>
                      </p:childTnLst>
                    </p:cTn>
                  </p:par>
                </p:childTnLst>
              </p:cTn>
              <p:nextCondLst>
                <p:cond evt="onClick" delay="0">
                  <p:tgtEl>
                    <p:spTgt spid="60"/>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28" name="Rectangle 127">
            <a:extLst>
              <a:ext uri="{FF2B5EF4-FFF2-40B4-BE49-F238E27FC236}">
                <a16:creationId xmlns:a16="http://schemas.microsoft.com/office/drawing/2014/main" id="{697F74BE-1035-4AFD-B989-1F2F3CC2B461}"/>
              </a:ext>
            </a:extLst>
          </p:cNvPr>
          <p:cNvSpPr/>
          <p:nvPr/>
        </p:nvSpPr>
        <p:spPr>
          <a:xfrm>
            <a:off x="329431" y="2027616"/>
            <a:ext cx="5719822" cy="1323439"/>
          </a:xfrm>
          <a:prstGeom prst="rect">
            <a:avLst/>
          </a:prstGeom>
        </p:spPr>
        <p:txBody>
          <a:bodyPr wrap="square">
            <a:spAutoFit/>
          </a:bodyPr>
          <a:lstStyle/>
          <a:p>
            <a:r>
              <a:rPr lang="en-GB" sz="1600" dirty="0">
                <a:solidFill>
                  <a:srgbClr val="485D6F"/>
                </a:solidFill>
                <a:latin typeface="Arial" panose="020B0604020202020204" pitchFamily="34" charset="0"/>
                <a:cs typeface="Arial" panose="020B0604020202020204" pitchFamily="34" charset="0"/>
              </a:rPr>
              <a:t>Reporting keeps stakeholders informed and provides assurance about the progress of the project and crucial information when decisions need to be made.</a:t>
            </a:r>
          </a:p>
          <a:p>
            <a:endParaRPr lang="en-GB" sz="1600" dirty="0">
              <a:solidFill>
                <a:srgbClr val="485D6F"/>
              </a:solidFill>
              <a:latin typeface="Arial" panose="020B0604020202020204" pitchFamily="34" charset="0"/>
              <a:cs typeface="Arial" panose="020B0604020202020204" pitchFamily="34" charset="0"/>
            </a:endParaRPr>
          </a:p>
          <a:p>
            <a:endParaRPr lang="en-GB" sz="1600" dirty="0">
              <a:solidFill>
                <a:srgbClr val="485D6F"/>
              </a:solidFill>
              <a:latin typeface="Arial" panose="020B0604020202020204" pitchFamily="34" charset="0"/>
              <a:cs typeface="Arial" panose="020B0604020202020204" pitchFamily="34" charset="0"/>
            </a:endParaRPr>
          </a:p>
        </p:txBody>
      </p:sp>
      <p:sp>
        <p:nvSpPr>
          <p:cNvPr id="154" name="Rectangle: Rounded Corners 153">
            <a:extLst>
              <a:ext uri="{FF2B5EF4-FFF2-40B4-BE49-F238E27FC236}">
                <a16:creationId xmlns:a16="http://schemas.microsoft.com/office/drawing/2014/main" id="{2D190E82-C801-43BF-A2BD-197B6B4D1DDE}"/>
              </a:ext>
            </a:extLst>
          </p:cNvPr>
          <p:cNvSpPr/>
          <p:nvPr/>
        </p:nvSpPr>
        <p:spPr>
          <a:xfrm>
            <a:off x="4398945" y="5714950"/>
            <a:ext cx="7051710" cy="495866"/>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pPr lvl="1"/>
            <a:r>
              <a:rPr lang="en-GB" sz="1300" b="1" dirty="0">
                <a:solidFill>
                  <a:schemeClr val="tx2">
                    <a:lumMod val="75000"/>
                  </a:schemeClr>
                </a:solidFill>
                <a:latin typeface="Arial" panose="020B0604020202020204" pitchFamily="34" charset="0"/>
                <a:cs typeface="Arial" panose="020B0604020202020204" pitchFamily="34" charset="0"/>
              </a:rPr>
              <a:t>Helpful Tip  </a:t>
            </a:r>
            <a:r>
              <a:rPr lang="en-GB" sz="1300" dirty="0">
                <a:solidFill>
                  <a:schemeClr val="tx2">
                    <a:lumMod val="75000"/>
                  </a:schemeClr>
                </a:solidFill>
                <a:latin typeface="Arial" panose="020B0604020202020204" pitchFamily="34" charset="0"/>
                <a:cs typeface="Arial" panose="020B0604020202020204" pitchFamily="34" charset="0"/>
              </a:rPr>
              <a:t>Celoxis is a really good tool for producing reports for project progress and maintaining the critical path.</a:t>
            </a:r>
          </a:p>
        </p:txBody>
      </p:sp>
      <p:pic>
        <p:nvPicPr>
          <p:cNvPr id="155" name="Picture 154">
            <a:extLst>
              <a:ext uri="{FF2B5EF4-FFF2-40B4-BE49-F238E27FC236}">
                <a16:creationId xmlns:a16="http://schemas.microsoft.com/office/drawing/2014/main" id="{6D97D571-FA9A-4FF9-BE5A-DB19A8E410DF}"/>
              </a:ext>
            </a:extLst>
          </p:cNvPr>
          <p:cNvPicPr/>
          <p:nvPr/>
        </p:nvPicPr>
        <p:blipFill>
          <a:blip r:embed="rId3">
            <a:extLst>
              <a:ext uri="{28A0092B-C50C-407E-A947-70E740481C1C}">
                <a14:useLocalDpi xmlns:a14="http://schemas.microsoft.com/office/drawing/2010/main" val="0"/>
              </a:ext>
            </a:extLst>
          </a:blip>
          <a:srcRect/>
          <a:stretch/>
        </p:blipFill>
        <p:spPr>
          <a:xfrm>
            <a:off x="11349513" y="5597891"/>
            <a:ext cx="738631" cy="757332"/>
          </a:xfrm>
          <a:prstGeom prst="rect">
            <a:avLst/>
          </a:prstGeom>
          <a:ln>
            <a:noFill/>
          </a:ln>
          <a:effectLst>
            <a:outerShdw blurRad="50800" dist="38100" dir="5400000" algn="t" rotWithShape="0">
              <a:prstClr val="black">
                <a:alpha val="40000"/>
              </a:prstClr>
            </a:outerShdw>
          </a:effectLst>
        </p:spPr>
      </p:pic>
      <p:sp>
        <p:nvSpPr>
          <p:cNvPr id="2" name="Rectangle 1">
            <a:extLst>
              <a:ext uri="{FF2B5EF4-FFF2-40B4-BE49-F238E27FC236}">
                <a16:creationId xmlns:a16="http://schemas.microsoft.com/office/drawing/2014/main" id="{39039CF3-1ADA-4A9A-A1AB-046C17030480}"/>
              </a:ext>
            </a:extLst>
          </p:cNvPr>
          <p:cNvSpPr/>
          <p:nvPr/>
        </p:nvSpPr>
        <p:spPr>
          <a:xfrm>
            <a:off x="332723" y="1296000"/>
            <a:ext cx="10232234" cy="584775"/>
          </a:xfrm>
          <a:prstGeom prst="rect">
            <a:avLst/>
          </a:prstGeom>
        </p:spPr>
        <p:txBody>
          <a:bodyPr wrap="square">
            <a:spAutoFit/>
          </a:bodyPr>
          <a:lstStyle/>
          <a:p>
            <a:pPr lvl="0"/>
            <a:r>
              <a:rPr lang="en-GB" sz="1600" dirty="0">
                <a:solidFill>
                  <a:srgbClr val="485D6F"/>
                </a:solidFill>
                <a:latin typeface="Arial" panose="020B0604020202020204" pitchFamily="34" charset="0"/>
                <a:cs typeface="Arial" panose="020B0604020202020204" pitchFamily="34" charset="0"/>
              </a:rPr>
              <a:t>Reports are an essential element for running successful projects. Reports document the health of a project over time and can give early warning if a project is going off track or not delivering what it has promised. </a:t>
            </a:r>
          </a:p>
        </p:txBody>
      </p:sp>
      <p:sp>
        <p:nvSpPr>
          <p:cNvPr id="76" name="TextBox 75">
            <a:extLst>
              <a:ext uri="{FF2B5EF4-FFF2-40B4-BE49-F238E27FC236}">
                <a16:creationId xmlns:a16="http://schemas.microsoft.com/office/drawing/2014/main" id="{C1C91526-A704-421F-8BAC-7DA837373D83}"/>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Reporting</a:t>
            </a:r>
          </a:p>
        </p:txBody>
      </p:sp>
      <p:sp>
        <p:nvSpPr>
          <p:cNvPr id="77" name="TextBox 76">
            <a:extLst>
              <a:ext uri="{FF2B5EF4-FFF2-40B4-BE49-F238E27FC236}">
                <a16:creationId xmlns:a16="http://schemas.microsoft.com/office/drawing/2014/main" id="{7C59F045-0B32-46DD-83AD-D1DDBBC28E72}"/>
              </a:ext>
            </a:extLst>
          </p:cNvPr>
          <p:cNvSpPr txBox="1"/>
          <p:nvPr/>
        </p:nvSpPr>
        <p:spPr>
          <a:xfrm>
            <a:off x="576952" y="6399082"/>
            <a:ext cx="245000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Project manager role</a:t>
            </a:r>
          </a:p>
        </p:txBody>
      </p:sp>
      <p:sp>
        <p:nvSpPr>
          <p:cNvPr id="78" name="TextBox 77">
            <a:extLst>
              <a:ext uri="{FF2B5EF4-FFF2-40B4-BE49-F238E27FC236}">
                <a16:creationId xmlns:a16="http://schemas.microsoft.com/office/drawing/2014/main" id="{689A866D-7098-42E6-B250-A29327A22D0A}"/>
              </a:ext>
            </a:extLst>
          </p:cNvPr>
          <p:cNvSpPr txBox="1"/>
          <p:nvPr/>
        </p:nvSpPr>
        <p:spPr>
          <a:xfrm>
            <a:off x="9769784" y="6415878"/>
            <a:ext cx="157972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Change control</a:t>
            </a:r>
          </a:p>
        </p:txBody>
      </p:sp>
      <p:grpSp>
        <p:nvGrpSpPr>
          <p:cNvPr id="3" name="Group 2">
            <a:extLst>
              <a:ext uri="{FF2B5EF4-FFF2-40B4-BE49-F238E27FC236}">
                <a16:creationId xmlns:a16="http://schemas.microsoft.com/office/drawing/2014/main" id="{53CAE81B-7AE1-4D8D-8FC0-E1EA10835D14}"/>
              </a:ext>
            </a:extLst>
          </p:cNvPr>
          <p:cNvGrpSpPr/>
          <p:nvPr/>
        </p:nvGrpSpPr>
        <p:grpSpPr>
          <a:xfrm>
            <a:off x="6155572" y="7033430"/>
            <a:ext cx="2962580" cy="1619930"/>
            <a:chOff x="8221648" y="3873414"/>
            <a:chExt cx="2962580" cy="1619930"/>
          </a:xfrm>
        </p:grpSpPr>
        <p:sp>
          <p:nvSpPr>
            <p:cNvPr id="33" name="Rectangle: Rounded Corners 32">
              <a:extLst>
                <a:ext uri="{FF2B5EF4-FFF2-40B4-BE49-F238E27FC236}">
                  <a16:creationId xmlns:a16="http://schemas.microsoft.com/office/drawing/2014/main" id="{29AFF735-D442-4B0E-B618-C8E4D9C0FED8}"/>
                </a:ext>
              </a:extLst>
            </p:cNvPr>
            <p:cNvSpPr/>
            <p:nvPr/>
          </p:nvSpPr>
          <p:spPr>
            <a:xfrm>
              <a:off x="8221648" y="4205285"/>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34" name="Rectangle: Rounded Corners 33">
              <a:extLst>
                <a:ext uri="{FF2B5EF4-FFF2-40B4-BE49-F238E27FC236}">
                  <a16:creationId xmlns:a16="http://schemas.microsoft.com/office/drawing/2014/main" id="{FE6AADFC-2B2D-4449-AC46-39CEADAA0769}"/>
                </a:ext>
              </a:extLst>
            </p:cNvPr>
            <p:cNvSpPr/>
            <p:nvPr/>
          </p:nvSpPr>
          <p:spPr>
            <a:xfrm>
              <a:off x="8221648" y="4535404"/>
              <a:ext cx="2962580" cy="294198"/>
            </a:xfrm>
            <a:prstGeom prst="roundRect">
              <a:avLst/>
            </a:prstGeom>
            <a:solidFill>
              <a:srgbClr val="E21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Risk &amp; issue management</a:t>
              </a:r>
            </a:p>
          </p:txBody>
        </p:sp>
        <p:sp>
          <p:nvSpPr>
            <p:cNvPr id="35" name="Rectangle: Rounded Corners 34">
              <a:extLst>
                <a:ext uri="{FF2B5EF4-FFF2-40B4-BE49-F238E27FC236}">
                  <a16:creationId xmlns:a16="http://schemas.microsoft.com/office/drawing/2014/main" id="{793F531E-587C-4444-94CF-660CF6910C96}"/>
                </a:ext>
              </a:extLst>
            </p:cNvPr>
            <p:cNvSpPr/>
            <p:nvPr/>
          </p:nvSpPr>
          <p:spPr>
            <a:xfrm>
              <a:off x="8221648" y="4867275"/>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sp>
          <p:nvSpPr>
            <p:cNvPr id="36" name="Rectangle: Rounded Corners 35">
              <a:extLst>
                <a:ext uri="{FF2B5EF4-FFF2-40B4-BE49-F238E27FC236}">
                  <a16:creationId xmlns:a16="http://schemas.microsoft.com/office/drawing/2014/main" id="{851CD5CB-589C-46BB-AF6F-CFC93FA8D6F1}"/>
                </a:ext>
              </a:extLst>
            </p:cNvPr>
            <p:cNvSpPr/>
            <p:nvPr/>
          </p:nvSpPr>
          <p:spPr>
            <a:xfrm>
              <a:off x="8221648" y="5199146"/>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sp>
          <p:nvSpPr>
            <p:cNvPr id="32" name="Rectangle: Rounded Corners 31">
              <a:extLst>
                <a:ext uri="{FF2B5EF4-FFF2-40B4-BE49-F238E27FC236}">
                  <a16:creationId xmlns:a16="http://schemas.microsoft.com/office/drawing/2014/main" id="{8541E75C-0E54-4F5F-890E-4366643B92D0}"/>
                </a:ext>
              </a:extLst>
            </p:cNvPr>
            <p:cNvSpPr/>
            <p:nvPr/>
          </p:nvSpPr>
          <p:spPr>
            <a:xfrm>
              <a:off x="8221648" y="3873414"/>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grpSp>
      <p:pic>
        <p:nvPicPr>
          <p:cNvPr id="38" name="risks">
            <a:extLst>
              <a:ext uri="{FF2B5EF4-FFF2-40B4-BE49-F238E27FC236}">
                <a16:creationId xmlns:a16="http://schemas.microsoft.com/office/drawing/2014/main" id="{395C63E8-567A-4A9B-B551-FC5151FE2EED}"/>
              </a:ext>
            </a:extLst>
          </p:cNvPr>
          <p:cNvPicPr/>
          <p:nvPr/>
        </p:nvPicPr>
        <p:blipFill>
          <a:blip r:embed="rId4"/>
          <a:stretch>
            <a:fillRect/>
          </a:stretch>
        </p:blipFill>
        <p:spPr>
          <a:xfrm>
            <a:off x="1482047" y="3685608"/>
            <a:ext cx="2302116" cy="1915399"/>
          </a:xfrm>
          <a:prstGeom prst="rect">
            <a:avLst/>
          </a:prstGeom>
          <a:ln>
            <a:solidFill>
              <a:srgbClr val="E5E6EB"/>
            </a:solidFill>
          </a:ln>
        </p:spPr>
      </p:pic>
      <p:pic>
        <p:nvPicPr>
          <p:cNvPr id="39" name="milestone">
            <a:extLst>
              <a:ext uri="{FF2B5EF4-FFF2-40B4-BE49-F238E27FC236}">
                <a16:creationId xmlns:a16="http://schemas.microsoft.com/office/drawing/2014/main" id="{197CB5CB-B6C8-4236-8FA8-FE9421A8D4B9}"/>
              </a:ext>
            </a:extLst>
          </p:cNvPr>
          <p:cNvPicPr/>
          <p:nvPr/>
        </p:nvPicPr>
        <p:blipFill>
          <a:blip r:embed="rId5"/>
          <a:stretch>
            <a:fillRect/>
          </a:stretch>
        </p:blipFill>
        <p:spPr>
          <a:xfrm>
            <a:off x="6004174" y="2188102"/>
            <a:ext cx="4502150" cy="1247775"/>
          </a:xfrm>
          <a:prstGeom prst="rect">
            <a:avLst/>
          </a:prstGeom>
          <a:ln>
            <a:solidFill>
              <a:srgbClr val="E5E6EB"/>
            </a:solidFill>
          </a:ln>
        </p:spPr>
      </p:pic>
      <p:sp>
        <p:nvSpPr>
          <p:cNvPr id="41" name="Rectangle 40">
            <a:extLst>
              <a:ext uri="{FF2B5EF4-FFF2-40B4-BE49-F238E27FC236}">
                <a16:creationId xmlns:a16="http://schemas.microsoft.com/office/drawing/2014/main" id="{128B6EA1-86F8-437E-9543-CEA6B8CAB888}"/>
              </a:ext>
            </a:extLst>
          </p:cNvPr>
          <p:cNvSpPr/>
          <p:nvPr/>
        </p:nvSpPr>
        <p:spPr>
          <a:xfrm>
            <a:off x="329431" y="2940103"/>
            <a:ext cx="5526593" cy="1077218"/>
          </a:xfrm>
          <a:prstGeom prst="rect">
            <a:avLst/>
          </a:prstGeom>
        </p:spPr>
        <p:txBody>
          <a:bodyPr wrap="square">
            <a:spAutoFit/>
          </a:bodyPr>
          <a:lstStyle/>
          <a:p>
            <a:r>
              <a:rPr lang="en-GB" sz="1600" b="1" dirty="0">
                <a:solidFill>
                  <a:srgbClr val="485D6F"/>
                </a:solidFill>
                <a:latin typeface="Arial" panose="020B0604020202020204" pitchFamily="34" charset="0"/>
                <a:cs typeface="Arial" panose="020B0604020202020204" pitchFamily="34" charset="0"/>
              </a:rPr>
              <a:t>Click on each of the images to see more about the type of reports that used in projects. </a:t>
            </a:r>
          </a:p>
          <a:p>
            <a:endParaRPr lang="en-GB" sz="1600" dirty="0">
              <a:solidFill>
                <a:srgbClr val="485D6F"/>
              </a:solidFill>
              <a:latin typeface="Arial" panose="020B0604020202020204" pitchFamily="34" charset="0"/>
              <a:cs typeface="Arial" panose="020B0604020202020204" pitchFamily="34" charset="0"/>
            </a:endParaRPr>
          </a:p>
          <a:p>
            <a:endParaRPr lang="en-GB" sz="1600" dirty="0">
              <a:solidFill>
                <a:srgbClr val="485D6F"/>
              </a:solidFill>
              <a:latin typeface="Arial" panose="020B0604020202020204" pitchFamily="34" charset="0"/>
              <a:cs typeface="Arial" panose="020B0604020202020204" pitchFamily="34" charset="0"/>
            </a:endParaRPr>
          </a:p>
        </p:txBody>
      </p:sp>
      <p:pic>
        <p:nvPicPr>
          <p:cNvPr id="5" name="budget v actual">
            <a:extLst>
              <a:ext uri="{FF2B5EF4-FFF2-40B4-BE49-F238E27FC236}">
                <a16:creationId xmlns:a16="http://schemas.microsoft.com/office/drawing/2014/main" id="{B2E67813-ECE8-422A-9648-10E1EB523D52}"/>
              </a:ext>
            </a:extLst>
          </p:cNvPr>
          <p:cNvPicPr>
            <a:picLocks noChangeAspect="1"/>
          </p:cNvPicPr>
          <p:nvPr/>
        </p:nvPicPr>
        <p:blipFill>
          <a:blip r:embed="rId6"/>
          <a:stretch>
            <a:fillRect/>
          </a:stretch>
        </p:blipFill>
        <p:spPr>
          <a:xfrm>
            <a:off x="5104253" y="3653483"/>
            <a:ext cx="5476875" cy="1851842"/>
          </a:xfrm>
          <a:prstGeom prst="rect">
            <a:avLst/>
          </a:prstGeom>
          <a:ln>
            <a:solidFill>
              <a:srgbClr val="E5E6EB"/>
            </a:solidFill>
          </a:ln>
        </p:spPr>
      </p:pic>
      <p:grpSp>
        <p:nvGrpSpPr>
          <p:cNvPr id="6" name="Progress">
            <a:extLst>
              <a:ext uri="{FF2B5EF4-FFF2-40B4-BE49-F238E27FC236}">
                <a16:creationId xmlns:a16="http://schemas.microsoft.com/office/drawing/2014/main" id="{76628774-9E19-4912-9111-977A1C785398}"/>
              </a:ext>
            </a:extLst>
          </p:cNvPr>
          <p:cNvGrpSpPr/>
          <p:nvPr/>
        </p:nvGrpSpPr>
        <p:grpSpPr>
          <a:xfrm>
            <a:off x="2462661" y="1604181"/>
            <a:ext cx="6448389" cy="4184254"/>
            <a:chOff x="1638234" y="1952397"/>
            <a:chExt cx="6448389" cy="4184254"/>
          </a:xfrm>
        </p:grpSpPr>
        <p:grpSp>
          <p:nvGrpSpPr>
            <p:cNvPr id="44" name="Cost Constraint">
              <a:extLst>
                <a:ext uri="{FF2B5EF4-FFF2-40B4-BE49-F238E27FC236}">
                  <a16:creationId xmlns:a16="http://schemas.microsoft.com/office/drawing/2014/main" id="{D7FCB347-7EE5-483D-99A8-E478E577AA20}"/>
                </a:ext>
              </a:extLst>
            </p:cNvPr>
            <p:cNvGrpSpPr/>
            <p:nvPr/>
          </p:nvGrpSpPr>
          <p:grpSpPr>
            <a:xfrm>
              <a:off x="1638234" y="1952397"/>
              <a:ext cx="6448389" cy="4184254"/>
              <a:chOff x="5032866" y="2333458"/>
              <a:chExt cx="3640062" cy="2726356"/>
            </a:xfrm>
          </p:grpSpPr>
          <p:grpSp>
            <p:nvGrpSpPr>
              <p:cNvPr id="45" name="Group 44">
                <a:extLst>
                  <a:ext uri="{FF2B5EF4-FFF2-40B4-BE49-F238E27FC236}">
                    <a16:creationId xmlns:a16="http://schemas.microsoft.com/office/drawing/2014/main" id="{8233BA10-15B2-47AA-88B4-E47D9EA8F94A}"/>
                  </a:ext>
                </a:extLst>
              </p:cNvPr>
              <p:cNvGrpSpPr/>
              <p:nvPr/>
            </p:nvGrpSpPr>
            <p:grpSpPr>
              <a:xfrm>
                <a:off x="5032866" y="2333458"/>
                <a:ext cx="3640062" cy="2726356"/>
                <a:chOff x="4617116" y="1581964"/>
                <a:chExt cx="2345918" cy="4603240"/>
              </a:xfrm>
            </p:grpSpPr>
            <p:grpSp>
              <p:nvGrpSpPr>
                <p:cNvPr id="47" name="Group 46">
                  <a:extLst>
                    <a:ext uri="{FF2B5EF4-FFF2-40B4-BE49-F238E27FC236}">
                      <a16:creationId xmlns:a16="http://schemas.microsoft.com/office/drawing/2014/main" id="{C5DF25C1-BB6B-4167-839F-7D194FAB1F28}"/>
                    </a:ext>
                  </a:extLst>
                </p:cNvPr>
                <p:cNvGrpSpPr/>
                <p:nvPr/>
              </p:nvGrpSpPr>
              <p:grpSpPr>
                <a:xfrm>
                  <a:off x="4617116" y="1581964"/>
                  <a:ext cx="2345918" cy="4603240"/>
                  <a:chOff x="7960894" y="1024576"/>
                  <a:chExt cx="2345918" cy="4785953"/>
                </a:xfrm>
              </p:grpSpPr>
              <p:sp>
                <p:nvSpPr>
                  <p:cNvPr id="49" name="Rectangle 48">
                    <a:extLst>
                      <a:ext uri="{FF2B5EF4-FFF2-40B4-BE49-F238E27FC236}">
                        <a16:creationId xmlns:a16="http://schemas.microsoft.com/office/drawing/2014/main" id="{AEB9ACB2-952F-4A76-A946-0FE1F172F1B7}"/>
                      </a:ext>
                    </a:extLst>
                  </p:cNvPr>
                  <p:cNvSpPr/>
                  <p:nvPr/>
                </p:nvSpPr>
                <p:spPr>
                  <a:xfrm>
                    <a:off x="7962930" y="1310665"/>
                    <a:ext cx="2341846" cy="4499864"/>
                  </a:xfrm>
                  <a:prstGeom prst="rect">
                    <a:avLst/>
                  </a:prstGeom>
                  <a:solidFill>
                    <a:srgbClr val="E5E6EB"/>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sp>
                <p:nvSpPr>
                  <p:cNvPr id="50" name="Click box">
                    <a:extLst>
                      <a:ext uri="{FF2B5EF4-FFF2-40B4-BE49-F238E27FC236}">
                        <a16:creationId xmlns:a16="http://schemas.microsoft.com/office/drawing/2014/main" id="{C94D3021-C643-485B-BB1F-8417573C50CE}"/>
                      </a:ext>
                    </a:extLst>
                  </p:cNvPr>
                  <p:cNvSpPr txBox="1"/>
                  <p:nvPr/>
                </p:nvSpPr>
                <p:spPr>
                  <a:xfrm>
                    <a:off x="7960894" y="1024576"/>
                    <a:ext cx="2345918" cy="352036"/>
                  </a:xfrm>
                  <a:prstGeom prst="rect">
                    <a:avLst/>
                  </a:prstGeom>
                  <a:solidFill>
                    <a:srgbClr val="FF605E"/>
                  </a:solidFill>
                  <a:ln w="28575">
                    <a:solidFill>
                      <a:schemeClr val="bg1"/>
                    </a:solidFill>
                  </a:ln>
                </p:spPr>
                <p:txBody>
                  <a:bodyPr wrap="square" rtlCol="0" anchor="t">
                    <a:spAutoFit/>
                  </a:bodyPr>
                  <a:lstStyle/>
                  <a:p>
                    <a:r>
                      <a:rPr lang="en-GB" sz="1400" b="1" dirty="0">
                        <a:solidFill>
                          <a:schemeClr val="bg1"/>
                        </a:solidFill>
                        <a:latin typeface="Arial"/>
                        <a:cs typeface="Arial"/>
                      </a:rPr>
                      <a:t>Progress Reports</a:t>
                    </a:r>
                  </a:p>
                </p:txBody>
              </p:sp>
            </p:grpSp>
            <p:sp>
              <p:nvSpPr>
                <p:cNvPr id="48" name="Rectangle: Rounded Corners 47">
                  <a:extLst>
                    <a:ext uri="{FF2B5EF4-FFF2-40B4-BE49-F238E27FC236}">
                      <a16:creationId xmlns:a16="http://schemas.microsoft.com/office/drawing/2014/main" id="{75EA321C-5F15-46A8-A91C-3121C05C5410}"/>
                    </a:ext>
                  </a:extLst>
                </p:cNvPr>
                <p:cNvSpPr/>
                <p:nvPr/>
              </p:nvSpPr>
              <p:spPr>
                <a:xfrm>
                  <a:off x="4671527" y="2110803"/>
                  <a:ext cx="2242568" cy="3872369"/>
                </a:xfrm>
                <a:prstGeom prst="roundRect">
                  <a:avLst>
                    <a:gd name="adj" fmla="val 4804"/>
                  </a:avLst>
                </a:prstGeom>
                <a:solidFill>
                  <a:srgbClr val="F1F2F5">
                    <a:alpha val="85882"/>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r>
                    <a:rPr lang="en-GB" sz="1400" dirty="0">
                      <a:solidFill>
                        <a:srgbClr val="485E6D"/>
                      </a:solidFill>
                      <a:latin typeface="Arial" panose="020B0604020202020204" pitchFamily="34" charset="0"/>
                      <a:cs typeface="Arial" panose="020B0604020202020204" pitchFamily="34" charset="0"/>
                      <a:sym typeface="Montserrat ExtraBold"/>
                    </a:rPr>
                    <a:t>Milestones are commonly reported on in all projects and to check that </a:t>
                  </a:r>
                  <a:r>
                    <a:rPr lang="en-GB" sz="1400" dirty="0">
                      <a:solidFill>
                        <a:srgbClr val="485D6F"/>
                      </a:solidFill>
                      <a:latin typeface="Arial" panose="020B0604020202020204" pitchFamily="34" charset="0"/>
                      <a:cs typeface="Arial" panose="020B0604020202020204" pitchFamily="34" charset="0"/>
                    </a:rPr>
                    <a:t>deadlines are being met and deliverables completed on time.</a:t>
                  </a:r>
                </a:p>
                <a:p>
                  <a:pPr fontAlgn="base"/>
                  <a:endParaRPr lang="en-GB" sz="1400" dirty="0">
                    <a:solidFill>
                      <a:srgbClr val="485D6F"/>
                    </a:solidFill>
                    <a:latin typeface="Arial" panose="020B0604020202020204" pitchFamily="34" charset="0"/>
                    <a:cs typeface="Arial" panose="020B0604020202020204" pitchFamily="34" charset="0"/>
                  </a:endParaRPr>
                </a:p>
                <a:p>
                  <a:r>
                    <a:rPr lang="en-GB" sz="1400" dirty="0">
                      <a:solidFill>
                        <a:srgbClr val="485D6F"/>
                      </a:solidFill>
                      <a:latin typeface="Arial" panose="020B0604020202020204" pitchFamily="34" charset="0"/>
                      <a:cs typeface="Arial" panose="020B0604020202020204" pitchFamily="34" charset="0"/>
                    </a:rPr>
                    <a:t>Planned, completed and remaining tasks may also be reported as well as quality reports to check that plans are being followed and to ensure no creeping of scope.</a:t>
                  </a:r>
                </a:p>
                <a:p>
                  <a:pPr fontAlgn="base"/>
                  <a:endParaRPr lang="en-GB" sz="1400" dirty="0">
                    <a:solidFill>
                      <a:srgbClr val="485D6F"/>
                    </a:solidFill>
                    <a:latin typeface="Arial" panose="020B0604020202020204" pitchFamily="34" charset="0"/>
                    <a:cs typeface="Arial" panose="020B0604020202020204" pitchFamily="34" charset="0"/>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p:txBody>
            </p:sp>
          </p:grpSp>
          <p:pic>
            <p:nvPicPr>
              <p:cNvPr id="46" name="Graphic 45" descr="Close">
                <a:extLst>
                  <a:ext uri="{FF2B5EF4-FFF2-40B4-BE49-F238E27FC236}">
                    <a16:creationId xmlns:a16="http://schemas.microsoft.com/office/drawing/2014/main" id="{1327E82A-3345-4465-A8B8-7A817D98AF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57993" y="2333667"/>
                <a:ext cx="194139" cy="194138"/>
              </a:xfrm>
              <a:prstGeom prst="rect">
                <a:avLst/>
              </a:prstGeom>
            </p:spPr>
          </p:pic>
        </p:grpSp>
        <p:pic>
          <p:nvPicPr>
            <p:cNvPr id="51" name="milestone">
              <a:extLst>
                <a:ext uri="{FF2B5EF4-FFF2-40B4-BE49-F238E27FC236}">
                  <a16:creationId xmlns:a16="http://schemas.microsoft.com/office/drawing/2014/main" id="{89BE0449-DE40-48FE-A271-68D10A26C03D}"/>
                </a:ext>
              </a:extLst>
            </p:cNvPr>
            <p:cNvPicPr/>
            <p:nvPr/>
          </p:nvPicPr>
          <p:blipFill>
            <a:blip r:embed="rId5"/>
            <a:stretch>
              <a:fillRect/>
            </a:stretch>
          </p:blipFill>
          <p:spPr>
            <a:xfrm>
              <a:off x="1979435" y="2554112"/>
              <a:ext cx="5726430" cy="2078027"/>
            </a:xfrm>
            <a:prstGeom prst="rect">
              <a:avLst/>
            </a:prstGeom>
            <a:ln>
              <a:solidFill>
                <a:srgbClr val="E5E6EB"/>
              </a:solidFill>
            </a:ln>
          </p:spPr>
        </p:pic>
      </p:grpSp>
      <p:grpSp>
        <p:nvGrpSpPr>
          <p:cNvPr id="7" name="Group 6">
            <a:extLst>
              <a:ext uri="{FF2B5EF4-FFF2-40B4-BE49-F238E27FC236}">
                <a16:creationId xmlns:a16="http://schemas.microsoft.com/office/drawing/2014/main" id="{7492879C-41D7-4B1D-B74D-9DD5C4165D5D}"/>
              </a:ext>
            </a:extLst>
          </p:cNvPr>
          <p:cNvGrpSpPr/>
          <p:nvPr/>
        </p:nvGrpSpPr>
        <p:grpSpPr>
          <a:xfrm>
            <a:off x="2725653" y="1557830"/>
            <a:ext cx="6448389" cy="4087751"/>
            <a:chOff x="1793079" y="1483225"/>
            <a:chExt cx="6448389" cy="4087751"/>
          </a:xfrm>
        </p:grpSpPr>
        <p:grpSp>
          <p:nvGrpSpPr>
            <p:cNvPr id="54" name="risks reports">
              <a:extLst>
                <a:ext uri="{FF2B5EF4-FFF2-40B4-BE49-F238E27FC236}">
                  <a16:creationId xmlns:a16="http://schemas.microsoft.com/office/drawing/2014/main" id="{59540CFF-A17F-4320-8DD0-5BB241E4DC91}"/>
                </a:ext>
              </a:extLst>
            </p:cNvPr>
            <p:cNvGrpSpPr/>
            <p:nvPr/>
          </p:nvGrpSpPr>
          <p:grpSpPr>
            <a:xfrm>
              <a:off x="1793079" y="1483225"/>
              <a:ext cx="6448389" cy="4087751"/>
              <a:chOff x="5032866" y="2333458"/>
              <a:chExt cx="3640062" cy="2663477"/>
            </a:xfrm>
          </p:grpSpPr>
          <p:grpSp>
            <p:nvGrpSpPr>
              <p:cNvPr id="56" name="Group 55">
                <a:extLst>
                  <a:ext uri="{FF2B5EF4-FFF2-40B4-BE49-F238E27FC236}">
                    <a16:creationId xmlns:a16="http://schemas.microsoft.com/office/drawing/2014/main" id="{4895DCAE-ED05-4684-A384-977AE9B18814}"/>
                  </a:ext>
                </a:extLst>
              </p:cNvPr>
              <p:cNvGrpSpPr/>
              <p:nvPr/>
            </p:nvGrpSpPr>
            <p:grpSpPr>
              <a:xfrm>
                <a:off x="5032866" y="2333458"/>
                <a:ext cx="3640062" cy="2663477"/>
                <a:chOff x="4617116" y="1581964"/>
                <a:chExt cx="2345918" cy="4497073"/>
              </a:xfrm>
            </p:grpSpPr>
            <p:grpSp>
              <p:nvGrpSpPr>
                <p:cNvPr id="58" name="Group 57">
                  <a:extLst>
                    <a:ext uri="{FF2B5EF4-FFF2-40B4-BE49-F238E27FC236}">
                      <a16:creationId xmlns:a16="http://schemas.microsoft.com/office/drawing/2014/main" id="{FCF0EC25-C3E5-4B6E-84EE-A8B71732EAE0}"/>
                    </a:ext>
                  </a:extLst>
                </p:cNvPr>
                <p:cNvGrpSpPr/>
                <p:nvPr/>
              </p:nvGrpSpPr>
              <p:grpSpPr>
                <a:xfrm>
                  <a:off x="4617116" y="1581964"/>
                  <a:ext cx="2345918" cy="4497073"/>
                  <a:chOff x="7960894" y="1024576"/>
                  <a:chExt cx="2345918" cy="4675572"/>
                </a:xfrm>
              </p:grpSpPr>
              <p:sp>
                <p:nvSpPr>
                  <p:cNvPr id="61" name="Rectangle 60">
                    <a:extLst>
                      <a:ext uri="{FF2B5EF4-FFF2-40B4-BE49-F238E27FC236}">
                        <a16:creationId xmlns:a16="http://schemas.microsoft.com/office/drawing/2014/main" id="{791C11DC-EFE2-49C6-A3E8-8FEE38D0372E}"/>
                      </a:ext>
                    </a:extLst>
                  </p:cNvPr>
                  <p:cNvSpPr/>
                  <p:nvPr/>
                </p:nvSpPr>
                <p:spPr>
                  <a:xfrm>
                    <a:off x="7962930" y="1310665"/>
                    <a:ext cx="2341846" cy="4389483"/>
                  </a:xfrm>
                  <a:prstGeom prst="rect">
                    <a:avLst/>
                  </a:prstGeom>
                  <a:solidFill>
                    <a:srgbClr val="E5E6EB"/>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sp>
                <p:nvSpPr>
                  <p:cNvPr id="62" name="Click box">
                    <a:extLst>
                      <a:ext uri="{FF2B5EF4-FFF2-40B4-BE49-F238E27FC236}">
                        <a16:creationId xmlns:a16="http://schemas.microsoft.com/office/drawing/2014/main" id="{C67B936E-970B-45FF-BFB0-CC74048BA8E4}"/>
                      </a:ext>
                    </a:extLst>
                  </p:cNvPr>
                  <p:cNvSpPr txBox="1"/>
                  <p:nvPr/>
                </p:nvSpPr>
                <p:spPr>
                  <a:xfrm>
                    <a:off x="7960894" y="1024576"/>
                    <a:ext cx="2345918" cy="352036"/>
                  </a:xfrm>
                  <a:prstGeom prst="rect">
                    <a:avLst/>
                  </a:prstGeom>
                  <a:solidFill>
                    <a:srgbClr val="FF605E"/>
                  </a:solidFill>
                  <a:ln w="28575">
                    <a:solidFill>
                      <a:schemeClr val="bg1"/>
                    </a:solidFill>
                  </a:ln>
                </p:spPr>
                <p:txBody>
                  <a:bodyPr wrap="square" rtlCol="0" anchor="t">
                    <a:spAutoFit/>
                  </a:bodyPr>
                  <a:lstStyle/>
                  <a:p>
                    <a:r>
                      <a:rPr lang="en-GB" sz="1400" b="1" dirty="0">
                        <a:solidFill>
                          <a:schemeClr val="bg1"/>
                        </a:solidFill>
                        <a:latin typeface="Arial"/>
                        <a:cs typeface="Arial"/>
                      </a:rPr>
                      <a:t>Risk Reports</a:t>
                    </a:r>
                  </a:p>
                </p:txBody>
              </p:sp>
            </p:grpSp>
            <p:sp>
              <p:nvSpPr>
                <p:cNvPr id="59" name="Rectangle: Rounded Corners 58">
                  <a:extLst>
                    <a:ext uri="{FF2B5EF4-FFF2-40B4-BE49-F238E27FC236}">
                      <a16:creationId xmlns:a16="http://schemas.microsoft.com/office/drawing/2014/main" id="{71D0AE33-B50A-4F06-98C5-4820E20B8C56}"/>
                    </a:ext>
                  </a:extLst>
                </p:cNvPr>
                <p:cNvSpPr/>
                <p:nvPr/>
              </p:nvSpPr>
              <p:spPr>
                <a:xfrm>
                  <a:off x="4671527" y="2110803"/>
                  <a:ext cx="2242568" cy="3778075"/>
                </a:xfrm>
                <a:prstGeom prst="roundRect">
                  <a:avLst>
                    <a:gd name="adj" fmla="val 4804"/>
                  </a:avLst>
                </a:prstGeom>
                <a:solidFill>
                  <a:srgbClr val="F1F2F5">
                    <a:alpha val="85882"/>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base"/>
                  <a:r>
                    <a:rPr lang="en-GB" sz="1400" dirty="0">
                      <a:solidFill>
                        <a:srgbClr val="485E6D"/>
                      </a:solidFill>
                      <a:latin typeface="Arial" panose="020B0604020202020204" pitchFamily="34" charset="0"/>
                      <a:cs typeface="Arial" panose="020B0604020202020204" pitchFamily="34" charset="0"/>
                      <a:sym typeface="Montserrat ExtraBold"/>
                    </a:rPr>
                    <a:t>Risks and issues are regularly reviewed and monitored to ensure that project progress will not be compromised.</a:t>
                  </a: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p:txBody>
            </p:sp>
          </p:grpSp>
          <p:pic>
            <p:nvPicPr>
              <p:cNvPr id="57" name="Graphic 56" descr="Close">
                <a:extLst>
                  <a:ext uri="{FF2B5EF4-FFF2-40B4-BE49-F238E27FC236}">
                    <a16:creationId xmlns:a16="http://schemas.microsoft.com/office/drawing/2014/main" id="{AF340A75-DD8A-4398-9F0B-498E089272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57993" y="2333667"/>
                <a:ext cx="194139" cy="194138"/>
              </a:xfrm>
              <a:prstGeom prst="rect">
                <a:avLst/>
              </a:prstGeom>
            </p:spPr>
          </p:pic>
        </p:grpSp>
        <p:pic>
          <p:nvPicPr>
            <p:cNvPr id="63" name="risks">
              <a:extLst>
                <a:ext uri="{FF2B5EF4-FFF2-40B4-BE49-F238E27FC236}">
                  <a16:creationId xmlns:a16="http://schemas.microsoft.com/office/drawing/2014/main" id="{7282B642-1A4F-4B6D-AF1F-6FD68CDF157E}"/>
                </a:ext>
              </a:extLst>
            </p:cNvPr>
            <p:cNvPicPr/>
            <p:nvPr/>
          </p:nvPicPr>
          <p:blipFill>
            <a:blip r:embed="rId4"/>
            <a:stretch>
              <a:fillRect/>
            </a:stretch>
          </p:blipFill>
          <p:spPr>
            <a:xfrm>
              <a:off x="3374289" y="2601763"/>
              <a:ext cx="3316541" cy="2714364"/>
            </a:xfrm>
            <a:prstGeom prst="rect">
              <a:avLst/>
            </a:prstGeom>
            <a:ln>
              <a:solidFill>
                <a:srgbClr val="E5E6EB"/>
              </a:solidFill>
            </a:ln>
          </p:spPr>
        </p:pic>
      </p:grpSp>
      <p:grpSp>
        <p:nvGrpSpPr>
          <p:cNvPr id="8" name="Group 7">
            <a:extLst>
              <a:ext uri="{FF2B5EF4-FFF2-40B4-BE49-F238E27FC236}">
                <a16:creationId xmlns:a16="http://schemas.microsoft.com/office/drawing/2014/main" id="{71B6B796-7082-4016-BEE4-15AF0627907E}"/>
              </a:ext>
            </a:extLst>
          </p:cNvPr>
          <p:cNvGrpSpPr/>
          <p:nvPr/>
        </p:nvGrpSpPr>
        <p:grpSpPr>
          <a:xfrm>
            <a:off x="2112050" y="1604181"/>
            <a:ext cx="7657734" cy="4043906"/>
            <a:chOff x="1186015" y="1451004"/>
            <a:chExt cx="7657734" cy="4043906"/>
          </a:xfrm>
        </p:grpSpPr>
        <p:grpSp>
          <p:nvGrpSpPr>
            <p:cNvPr id="65" name="risks reports">
              <a:extLst>
                <a:ext uri="{FF2B5EF4-FFF2-40B4-BE49-F238E27FC236}">
                  <a16:creationId xmlns:a16="http://schemas.microsoft.com/office/drawing/2014/main" id="{438A2E48-4695-496A-A225-01B39A798746}"/>
                </a:ext>
              </a:extLst>
            </p:cNvPr>
            <p:cNvGrpSpPr/>
            <p:nvPr/>
          </p:nvGrpSpPr>
          <p:grpSpPr>
            <a:xfrm>
              <a:off x="1186015" y="1451004"/>
              <a:ext cx="7657734" cy="4043906"/>
              <a:chOff x="5032866" y="2333458"/>
              <a:chExt cx="3640062" cy="2663477"/>
            </a:xfrm>
          </p:grpSpPr>
          <p:grpSp>
            <p:nvGrpSpPr>
              <p:cNvPr id="67" name="Group 66">
                <a:extLst>
                  <a:ext uri="{FF2B5EF4-FFF2-40B4-BE49-F238E27FC236}">
                    <a16:creationId xmlns:a16="http://schemas.microsoft.com/office/drawing/2014/main" id="{EEE8027B-B849-48CC-BE6A-FBFEE5DFA683}"/>
                  </a:ext>
                </a:extLst>
              </p:cNvPr>
              <p:cNvGrpSpPr/>
              <p:nvPr/>
            </p:nvGrpSpPr>
            <p:grpSpPr>
              <a:xfrm>
                <a:off x="5032866" y="2333458"/>
                <a:ext cx="3640062" cy="2663477"/>
                <a:chOff x="4617116" y="1581964"/>
                <a:chExt cx="2345918" cy="4497073"/>
              </a:xfrm>
            </p:grpSpPr>
            <p:grpSp>
              <p:nvGrpSpPr>
                <p:cNvPr id="69" name="Group 68">
                  <a:extLst>
                    <a:ext uri="{FF2B5EF4-FFF2-40B4-BE49-F238E27FC236}">
                      <a16:creationId xmlns:a16="http://schemas.microsoft.com/office/drawing/2014/main" id="{7057F20C-3233-46DA-A511-6E94FC311550}"/>
                    </a:ext>
                  </a:extLst>
                </p:cNvPr>
                <p:cNvGrpSpPr/>
                <p:nvPr/>
              </p:nvGrpSpPr>
              <p:grpSpPr>
                <a:xfrm>
                  <a:off x="4617116" y="1581964"/>
                  <a:ext cx="2345918" cy="4497073"/>
                  <a:chOff x="7960894" y="1024576"/>
                  <a:chExt cx="2345918" cy="4675572"/>
                </a:xfrm>
              </p:grpSpPr>
              <p:sp>
                <p:nvSpPr>
                  <p:cNvPr id="71" name="Rectangle 70">
                    <a:extLst>
                      <a:ext uri="{FF2B5EF4-FFF2-40B4-BE49-F238E27FC236}">
                        <a16:creationId xmlns:a16="http://schemas.microsoft.com/office/drawing/2014/main" id="{4C8DC781-9AB0-42C3-B25F-5870F149E7A0}"/>
                      </a:ext>
                    </a:extLst>
                  </p:cNvPr>
                  <p:cNvSpPr/>
                  <p:nvPr/>
                </p:nvSpPr>
                <p:spPr>
                  <a:xfrm>
                    <a:off x="7962930" y="1310665"/>
                    <a:ext cx="2341846" cy="4389483"/>
                  </a:xfrm>
                  <a:prstGeom prst="rect">
                    <a:avLst/>
                  </a:prstGeom>
                  <a:solidFill>
                    <a:srgbClr val="E5E6EB"/>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sp>
                <p:nvSpPr>
                  <p:cNvPr id="72" name="Click box">
                    <a:extLst>
                      <a:ext uri="{FF2B5EF4-FFF2-40B4-BE49-F238E27FC236}">
                        <a16:creationId xmlns:a16="http://schemas.microsoft.com/office/drawing/2014/main" id="{D3592248-A517-4CDF-9F3B-820B2343600D}"/>
                      </a:ext>
                    </a:extLst>
                  </p:cNvPr>
                  <p:cNvSpPr txBox="1"/>
                  <p:nvPr/>
                </p:nvSpPr>
                <p:spPr>
                  <a:xfrm>
                    <a:off x="7960894" y="1024576"/>
                    <a:ext cx="2345918" cy="355852"/>
                  </a:xfrm>
                  <a:prstGeom prst="rect">
                    <a:avLst/>
                  </a:prstGeom>
                  <a:solidFill>
                    <a:srgbClr val="FF605E"/>
                  </a:solidFill>
                  <a:ln w="28575">
                    <a:solidFill>
                      <a:schemeClr val="bg1"/>
                    </a:solidFill>
                  </a:ln>
                </p:spPr>
                <p:txBody>
                  <a:bodyPr wrap="square" rtlCol="0" anchor="t">
                    <a:spAutoFit/>
                  </a:bodyPr>
                  <a:lstStyle/>
                  <a:p>
                    <a:r>
                      <a:rPr lang="en-GB" sz="1400" b="1" dirty="0">
                        <a:solidFill>
                          <a:schemeClr val="bg1"/>
                        </a:solidFill>
                        <a:latin typeface="Arial"/>
                        <a:cs typeface="Arial"/>
                      </a:rPr>
                      <a:t>Resource Reports</a:t>
                    </a:r>
                  </a:p>
                </p:txBody>
              </p:sp>
            </p:grpSp>
            <p:sp>
              <p:nvSpPr>
                <p:cNvPr id="70" name="Rectangle: Rounded Corners 69">
                  <a:extLst>
                    <a:ext uri="{FF2B5EF4-FFF2-40B4-BE49-F238E27FC236}">
                      <a16:creationId xmlns:a16="http://schemas.microsoft.com/office/drawing/2014/main" id="{6BDE0F30-E5E0-4712-BD4E-37B4C5541C04}"/>
                    </a:ext>
                  </a:extLst>
                </p:cNvPr>
                <p:cNvSpPr/>
                <p:nvPr/>
              </p:nvSpPr>
              <p:spPr>
                <a:xfrm>
                  <a:off x="4671527" y="2110803"/>
                  <a:ext cx="2242568" cy="3778075"/>
                </a:xfrm>
                <a:prstGeom prst="roundRect">
                  <a:avLst>
                    <a:gd name="adj" fmla="val 4804"/>
                  </a:avLst>
                </a:prstGeom>
                <a:solidFill>
                  <a:srgbClr val="F1F2F5">
                    <a:alpha val="85882"/>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endParaRPr lang="en-GB" sz="1400" dirty="0">
                    <a:solidFill>
                      <a:srgbClr val="485E6D"/>
                    </a:solidFill>
                    <a:latin typeface="Arial" panose="020B0604020202020204" pitchFamily="34" charset="0"/>
                    <a:cs typeface="Arial" panose="020B0604020202020204" pitchFamily="34" charset="0"/>
                    <a:sym typeface="Montserrat ExtraBold"/>
                  </a:endParaRPr>
                </a:p>
                <a:p>
                  <a:pPr fontAlgn="base"/>
                  <a:r>
                    <a:rPr lang="en-GB" sz="1400" dirty="0">
                      <a:solidFill>
                        <a:srgbClr val="485E6D"/>
                      </a:solidFill>
                      <a:latin typeface="Arial" panose="020B0604020202020204" pitchFamily="34" charset="0"/>
                      <a:cs typeface="Arial" panose="020B0604020202020204" pitchFamily="34" charset="0"/>
                      <a:sym typeface="Montserrat ExtraBold"/>
                    </a:rPr>
                    <a:t>Resource reports check that the project is using the level of resources forecast.  This could include cost, materials or hours of effort amongst other things. </a:t>
                  </a:r>
                </a:p>
              </p:txBody>
            </p:sp>
          </p:grpSp>
          <p:pic>
            <p:nvPicPr>
              <p:cNvPr id="68" name="Graphic 67" descr="Close">
                <a:extLst>
                  <a:ext uri="{FF2B5EF4-FFF2-40B4-BE49-F238E27FC236}">
                    <a16:creationId xmlns:a16="http://schemas.microsoft.com/office/drawing/2014/main" id="{A5674F10-129E-4F12-ADED-8F40E2F79C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57993" y="2333667"/>
                <a:ext cx="194139" cy="194138"/>
              </a:xfrm>
              <a:prstGeom prst="rect">
                <a:avLst/>
              </a:prstGeom>
            </p:spPr>
          </p:pic>
        </p:grpSp>
        <p:pic>
          <p:nvPicPr>
            <p:cNvPr id="74" name="budget v actual">
              <a:extLst>
                <a:ext uri="{FF2B5EF4-FFF2-40B4-BE49-F238E27FC236}">
                  <a16:creationId xmlns:a16="http://schemas.microsoft.com/office/drawing/2014/main" id="{24CC21D7-F870-46B0-86A1-C72F626F5329}"/>
                </a:ext>
              </a:extLst>
            </p:cNvPr>
            <p:cNvPicPr>
              <a:picLocks noChangeAspect="1"/>
            </p:cNvPicPr>
            <p:nvPr/>
          </p:nvPicPr>
          <p:blipFill>
            <a:blip r:embed="rId6"/>
            <a:stretch>
              <a:fillRect/>
            </a:stretch>
          </p:blipFill>
          <p:spPr>
            <a:xfrm>
              <a:off x="1701152" y="2100810"/>
              <a:ext cx="6627460" cy="2240878"/>
            </a:xfrm>
            <a:prstGeom prst="rect">
              <a:avLst/>
            </a:prstGeom>
            <a:ln>
              <a:solidFill>
                <a:srgbClr val="E5E6EB"/>
              </a:solidFill>
            </a:ln>
          </p:spPr>
        </p:pic>
      </p:grpSp>
    </p:spTree>
    <p:extLst>
      <p:ext uri="{BB962C8B-B14F-4D97-AF65-F5344CB8AC3E}">
        <p14:creationId xmlns:p14="http://schemas.microsoft.com/office/powerpoint/2010/main" val="20772187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9167E-6 0 L -2.29167E-6 -0.36505 " pathEditMode="relative" rAng="0" ptsTypes="AA">
                                      <p:cBhvr>
                                        <p:cTn id="6" dur="2000" fill="hold"/>
                                        <p:tgtEl>
                                          <p:spTgt spid="3"/>
                                        </p:tgtEl>
                                        <p:attrNameLst>
                                          <p:attrName>ppt_x</p:attrName>
                                          <p:attrName>ppt_y</p:attrName>
                                        </p:attrNameLst>
                                      </p:cBhvr>
                                      <p:rCtr x="0" y="-1826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29167E-6 -0.36505 L -2.29167E-6 -7.40741E-7 " pathEditMode="relative" rAng="0" ptsTypes="AA">
                                      <p:cBhvr>
                                        <p:cTn id="10" dur="2000" fill="hold"/>
                                        <p:tgtEl>
                                          <p:spTgt spid="3"/>
                                        </p:tgtEl>
                                        <p:attrNameLst>
                                          <p:attrName>ppt_x</p:attrName>
                                          <p:attrName>ppt_y</p:attrName>
                                        </p:attrNameLst>
                                      </p:cBhvr>
                                      <p:rCtr x="0" y="18102"/>
                                    </p:animMotion>
                                  </p:childTnLst>
                                </p:cTn>
                              </p:par>
                            </p:childTnLst>
                          </p:cTn>
                        </p:par>
                      </p:childTnLst>
                    </p:cTn>
                  </p:par>
                </p:childTnLst>
              </p:cTn>
              <p:nextCondLst>
                <p:cond evt="onClick" delay="0">
                  <p:tgtEl>
                    <p:spTgt spid="60"/>
                  </p:tgtEl>
                </p:cond>
              </p:nextCondLst>
            </p:seq>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8"/>
                                        </p:tgtEl>
                                        <p:attrNameLst>
                                          <p:attrName>ppt_x</p:attrName>
                                        </p:attrNameLst>
                                      </p:cBhvr>
                                      <p:tavLst>
                                        <p:tav tm="0">
                                          <p:val>
                                            <p:strVal val="ppt_x"/>
                                          </p:val>
                                        </p:tav>
                                        <p:tav tm="100000">
                                          <p:val>
                                            <p:strVal val="ppt_x"/>
                                          </p:val>
                                        </p:tav>
                                      </p:tavLst>
                                    </p:anim>
                                    <p:anim calcmode="lin" valueType="num">
                                      <p:cBhvr additive="base">
                                        <p:cTn id="23" dur="500"/>
                                        <p:tgtEl>
                                          <p:spTgt spid="8"/>
                                        </p:tgtEl>
                                        <p:attrNameLst>
                                          <p:attrName>ppt_y</p:attrName>
                                        </p:attrNameLst>
                                      </p:cBhvr>
                                      <p:tavLst>
                                        <p:tav tm="0">
                                          <p:val>
                                            <p:strVal val="ppt_y"/>
                                          </p:val>
                                        </p:tav>
                                        <p:tav tm="100000">
                                          <p:val>
                                            <p:strVal val="1+ppt_h/2"/>
                                          </p:val>
                                        </p:tav>
                                      </p:tavLst>
                                    </p:anim>
                                    <p:set>
                                      <p:cBhvr>
                                        <p:cTn id="2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5" restart="whenNotActive" fill="hold" evtFilter="cancelBubble" nodeType="interactiveSeq">
                <p:stCondLst>
                  <p:cond evt="onClick" delay="0">
                    <p:tgtEl>
                      <p:spTgt spid="38"/>
                    </p:tgtEl>
                  </p:cond>
                </p:stCondLst>
                <p:endSync evt="end" delay="0">
                  <p:rtn val="all"/>
                </p:endSync>
                <p:childTnLst>
                  <p:par>
                    <p:cTn id="26" fill="hold">
                      <p:stCondLst>
                        <p:cond delay="0"/>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8"/>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7"/>
                                        </p:tgtEl>
                                        <p:attrNameLst>
                                          <p:attrName>ppt_x</p:attrName>
                                        </p:attrNameLst>
                                      </p:cBhvr>
                                      <p:tavLst>
                                        <p:tav tm="0">
                                          <p:val>
                                            <p:strVal val="ppt_x"/>
                                          </p:val>
                                        </p:tav>
                                        <p:tav tm="100000">
                                          <p:val>
                                            <p:strVal val="ppt_x"/>
                                          </p:val>
                                        </p:tav>
                                      </p:tavLst>
                                    </p:anim>
                                    <p:anim calcmode="lin" valueType="num">
                                      <p:cBhvr additive="base">
                                        <p:cTn id="37" dur="500"/>
                                        <p:tgtEl>
                                          <p:spTgt spid="7"/>
                                        </p:tgtEl>
                                        <p:attrNameLst>
                                          <p:attrName>ppt_y</p:attrName>
                                        </p:attrNameLst>
                                      </p:cBhvr>
                                      <p:tavLst>
                                        <p:tav tm="0">
                                          <p:val>
                                            <p:strVal val="ppt_y"/>
                                          </p:val>
                                        </p:tav>
                                        <p:tav tm="100000">
                                          <p:val>
                                            <p:strVal val="1+ppt_h/2"/>
                                          </p:val>
                                        </p:tav>
                                      </p:tavLst>
                                    </p:anim>
                                    <p:set>
                                      <p:cBhvr>
                                        <p:cTn id="3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9" restart="whenNotActive" fill="hold" evtFilter="cancelBubble" nodeType="interactiveSeq">
                <p:stCondLst>
                  <p:cond evt="onClick" delay="0">
                    <p:tgtEl>
                      <p:spTgt spid="39"/>
                    </p:tgtEl>
                  </p:cond>
                </p:stCondLst>
                <p:endSync evt="end" delay="0">
                  <p:rtn val="all"/>
                </p:endSync>
                <p:childTnLst>
                  <p:par>
                    <p:cTn id="40" fill="hold">
                      <p:stCondLst>
                        <p:cond delay="0"/>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9"/>
                  </p:tgtEl>
                </p:cond>
              </p:nextCondLst>
            </p:seq>
            <p:seq concurrent="1" nextAc="seek">
              <p:cTn id="46" restart="whenNotActive" fill="hold" evtFilter="cancelBubble" nodeType="interactiveSeq">
                <p:stCondLst>
                  <p:cond evt="onClick" delay="0">
                    <p:tgtEl>
                      <p:spTgt spid="6"/>
                    </p:tgtEl>
                  </p:cond>
                </p:stCondLst>
                <p:endSync evt="end" delay="0">
                  <p:rtn val="all"/>
                </p:endSync>
                <p:childTnLst>
                  <p:par>
                    <p:cTn id="47" fill="hold">
                      <p:stCondLst>
                        <p:cond delay="0"/>
                      </p:stCondLst>
                      <p:childTnLst>
                        <p:par>
                          <p:cTn id="48" fill="hold">
                            <p:stCondLst>
                              <p:cond delay="0"/>
                            </p:stCondLst>
                            <p:childTnLst>
                              <p:par>
                                <p:cTn id="49" presetID="2" presetClass="exit" presetSubtype="4" fill="hold" nodeType="clickEffect">
                                  <p:stCondLst>
                                    <p:cond delay="0"/>
                                  </p:stCondLst>
                                  <p:childTnLst>
                                    <p:anim calcmode="lin" valueType="num">
                                      <p:cBhvr additive="base">
                                        <p:cTn id="50" dur="500"/>
                                        <p:tgtEl>
                                          <p:spTgt spid="6"/>
                                        </p:tgtEl>
                                        <p:attrNameLst>
                                          <p:attrName>ppt_x</p:attrName>
                                        </p:attrNameLst>
                                      </p:cBhvr>
                                      <p:tavLst>
                                        <p:tav tm="0">
                                          <p:val>
                                            <p:strVal val="ppt_x"/>
                                          </p:val>
                                        </p:tav>
                                        <p:tav tm="100000">
                                          <p:val>
                                            <p:strVal val="ppt_x"/>
                                          </p:val>
                                        </p:tav>
                                      </p:tavLst>
                                    </p:anim>
                                    <p:anim calcmode="lin" valueType="num">
                                      <p:cBhvr additive="base">
                                        <p:cTn id="51" dur="500"/>
                                        <p:tgtEl>
                                          <p:spTgt spid="6"/>
                                        </p:tgtEl>
                                        <p:attrNameLst>
                                          <p:attrName>ppt_y</p:attrName>
                                        </p:attrNameLst>
                                      </p:cBhvr>
                                      <p:tavLst>
                                        <p:tav tm="0">
                                          <p:val>
                                            <p:strVal val="ppt_y"/>
                                          </p:val>
                                        </p:tav>
                                        <p:tav tm="100000">
                                          <p:val>
                                            <p:strVal val="1+ppt_h/2"/>
                                          </p:val>
                                        </p:tav>
                                      </p:tavLst>
                                    </p:anim>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83" name="TextBox 82">
            <a:extLst>
              <a:ext uri="{FF2B5EF4-FFF2-40B4-BE49-F238E27FC236}">
                <a16:creationId xmlns:a16="http://schemas.microsoft.com/office/drawing/2014/main" id="{D32F8434-750A-425A-A00B-E9723DECF875}"/>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Change Control</a:t>
            </a:r>
          </a:p>
        </p:txBody>
      </p:sp>
      <p:sp>
        <p:nvSpPr>
          <p:cNvPr id="130" name="Rectangle 129">
            <a:extLst>
              <a:ext uri="{FF2B5EF4-FFF2-40B4-BE49-F238E27FC236}">
                <a16:creationId xmlns:a16="http://schemas.microsoft.com/office/drawing/2014/main" id="{48F28ED9-74CB-4724-BB5A-1BB33B0B7964}"/>
              </a:ext>
            </a:extLst>
          </p:cNvPr>
          <p:cNvSpPr/>
          <p:nvPr/>
        </p:nvSpPr>
        <p:spPr>
          <a:xfrm>
            <a:off x="331200" y="1224000"/>
            <a:ext cx="10627532" cy="1815882"/>
          </a:xfrm>
          <a:prstGeom prst="rect">
            <a:avLst/>
          </a:prstGeom>
        </p:spPr>
        <p:txBody>
          <a:bodyPr wrap="square">
            <a:spAutoFit/>
          </a:bodyPr>
          <a:lstStyle/>
          <a:p>
            <a:r>
              <a:rPr lang="en-GB" sz="1600" dirty="0">
                <a:solidFill>
                  <a:srgbClr val="485D6F"/>
                </a:solidFill>
                <a:latin typeface="Arial" panose="020B0604020202020204" pitchFamily="34" charset="0"/>
                <a:cs typeface="Arial" panose="020B0604020202020204" pitchFamily="34" charset="0"/>
              </a:rPr>
              <a:t>In any project, it is likely that </a:t>
            </a:r>
            <a:r>
              <a:rPr lang="en-GB" sz="1600" b="1" dirty="0">
                <a:solidFill>
                  <a:srgbClr val="485D6F"/>
                </a:solidFill>
                <a:latin typeface="Arial" panose="020B0604020202020204" pitchFamily="34" charset="0"/>
                <a:cs typeface="Arial" panose="020B0604020202020204" pitchFamily="34" charset="0"/>
              </a:rPr>
              <a:t>changes</a:t>
            </a:r>
            <a:r>
              <a:rPr lang="en-GB" sz="1600" dirty="0">
                <a:solidFill>
                  <a:srgbClr val="485D6F"/>
                </a:solidFill>
                <a:latin typeface="Arial" panose="020B0604020202020204" pitchFamily="34" charset="0"/>
                <a:cs typeface="Arial" panose="020B0604020202020204" pitchFamily="34" charset="0"/>
              </a:rPr>
              <a:t> will be proposed to the project which could have an impact on the project. The project manager is responsible for ensuring that the consequences of these changes are understood so that the sponsor can make informed decisions based on the impact of the changes, before they are implemented.    </a:t>
            </a:r>
          </a:p>
          <a:p>
            <a:endParaRPr lang="en-GB" sz="1600" b="1" dirty="0">
              <a:solidFill>
                <a:srgbClr val="485D6F"/>
              </a:solidFill>
              <a:latin typeface="Arial" panose="020B0604020202020204" pitchFamily="34" charset="0"/>
              <a:cs typeface="Arial" panose="020B0604020202020204" pitchFamily="34" charset="0"/>
            </a:endParaRPr>
          </a:p>
          <a:p>
            <a:r>
              <a:rPr lang="en-GB" sz="1600" b="1" dirty="0">
                <a:solidFill>
                  <a:srgbClr val="485D6F"/>
                </a:solidFill>
                <a:latin typeface="Arial" panose="020B0604020202020204" pitchFamily="34" charset="0"/>
                <a:cs typeface="Arial" panose="020B0604020202020204" pitchFamily="34" charset="0"/>
              </a:rPr>
              <a:t>Change control </a:t>
            </a:r>
            <a:r>
              <a:rPr lang="en-GB" sz="1600" dirty="0">
                <a:solidFill>
                  <a:srgbClr val="485D6F"/>
                </a:solidFill>
                <a:latin typeface="Arial" panose="020B0604020202020204" pitchFamily="34" charset="0"/>
                <a:cs typeface="Arial" panose="020B0604020202020204" pitchFamily="34" charset="0"/>
              </a:rPr>
              <a:t>is the process through which all requests for change are managed.  </a:t>
            </a: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The </a:t>
            </a:r>
            <a:r>
              <a:rPr lang="en-GB" sz="1600" b="1" dirty="0">
                <a:solidFill>
                  <a:srgbClr val="485D6F"/>
                </a:solidFill>
                <a:latin typeface="Arial" panose="020B0604020202020204" pitchFamily="34" charset="0"/>
                <a:cs typeface="Arial" panose="020B0604020202020204" pitchFamily="34" charset="0"/>
              </a:rPr>
              <a:t>diagram below </a:t>
            </a:r>
            <a:r>
              <a:rPr lang="en-GB" sz="1600" dirty="0">
                <a:solidFill>
                  <a:srgbClr val="485D6F"/>
                </a:solidFill>
                <a:latin typeface="Arial" panose="020B0604020202020204" pitchFamily="34" charset="0"/>
                <a:cs typeface="Arial" panose="020B0604020202020204" pitchFamily="34" charset="0"/>
              </a:rPr>
              <a:t>shows the steps a change control process should include:</a:t>
            </a:r>
          </a:p>
        </p:txBody>
      </p:sp>
      <p:sp>
        <p:nvSpPr>
          <p:cNvPr id="84" name="Rectangle: Rounded Corners 83">
            <a:extLst>
              <a:ext uri="{FF2B5EF4-FFF2-40B4-BE49-F238E27FC236}">
                <a16:creationId xmlns:a16="http://schemas.microsoft.com/office/drawing/2014/main" id="{EB37397E-43CF-4008-A36D-BF5858D76890}"/>
              </a:ext>
            </a:extLst>
          </p:cNvPr>
          <p:cNvSpPr/>
          <p:nvPr/>
        </p:nvSpPr>
        <p:spPr>
          <a:xfrm>
            <a:off x="1173873" y="5514902"/>
            <a:ext cx="10287314" cy="731437"/>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pPr lvl="1"/>
            <a:r>
              <a:rPr lang="en-GB" sz="1300" b="1" dirty="0">
                <a:solidFill>
                  <a:schemeClr val="tx2">
                    <a:lumMod val="75000"/>
                  </a:schemeClr>
                </a:solidFill>
                <a:latin typeface="Arial" panose="020B0604020202020204" pitchFamily="34" charset="0"/>
                <a:cs typeface="Arial" panose="020B0604020202020204" pitchFamily="34" charset="0"/>
              </a:rPr>
              <a:t>Helpful Tip </a:t>
            </a:r>
            <a:r>
              <a:rPr lang="en-GB" sz="1300" dirty="0">
                <a:solidFill>
                  <a:schemeClr val="tx2">
                    <a:lumMod val="75000"/>
                  </a:schemeClr>
                </a:solidFill>
                <a:latin typeface="Arial" panose="020B0604020202020204" pitchFamily="34" charset="0"/>
                <a:cs typeface="Arial" panose="020B0604020202020204" pitchFamily="34" charset="0"/>
              </a:rPr>
              <a:t>In order for the change control process to work effectively, it is essential that your project plan is baselined so you can demonstrate the impact of changes to the project. If change is implemented following the change control process you should re-baseline, change plans where needed and share those changes.</a:t>
            </a:r>
          </a:p>
        </p:txBody>
      </p:sp>
      <p:pic>
        <p:nvPicPr>
          <p:cNvPr id="85" name="Picture 84">
            <a:extLst>
              <a:ext uri="{FF2B5EF4-FFF2-40B4-BE49-F238E27FC236}">
                <a16:creationId xmlns:a16="http://schemas.microsoft.com/office/drawing/2014/main" id="{6DDDD754-6688-4F90-9696-D1C8FCAEF526}"/>
              </a:ext>
            </a:extLst>
          </p:cNvPr>
          <p:cNvPicPr/>
          <p:nvPr/>
        </p:nvPicPr>
        <p:blipFill>
          <a:blip r:embed="rId3">
            <a:extLst>
              <a:ext uri="{28A0092B-C50C-407E-A947-70E740481C1C}">
                <a14:useLocalDpi xmlns:a14="http://schemas.microsoft.com/office/drawing/2010/main" val="0"/>
              </a:ext>
            </a:extLst>
          </a:blip>
          <a:srcRect/>
          <a:stretch/>
        </p:blipFill>
        <p:spPr>
          <a:xfrm>
            <a:off x="11295476" y="5412832"/>
            <a:ext cx="864541" cy="886429"/>
          </a:xfrm>
          <a:prstGeom prst="rect">
            <a:avLst/>
          </a:prstGeom>
          <a:ln>
            <a:noFill/>
          </a:ln>
          <a:effectLst>
            <a:outerShdw blurRad="50800" dist="38100" dir="5400000" algn="t" rotWithShape="0">
              <a:prstClr val="black">
                <a:alpha val="40000"/>
              </a:prstClr>
            </a:outerShdw>
          </a:effectLst>
        </p:spPr>
      </p:pic>
      <p:sp>
        <p:nvSpPr>
          <p:cNvPr id="95" name="TextBox 94">
            <a:extLst>
              <a:ext uri="{FF2B5EF4-FFF2-40B4-BE49-F238E27FC236}">
                <a16:creationId xmlns:a16="http://schemas.microsoft.com/office/drawing/2014/main" id="{AD271506-B873-4693-B682-E6A30D7AF272}"/>
              </a:ext>
            </a:extLst>
          </p:cNvPr>
          <p:cNvSpPr txBox="1"/>
          <p:nvPr/>
        </p:nvSpPr>
        <p:spPr>
          <a:xfrm>
            <a:off x="1030846" y="6419473"/>
            <a:ext cx="123660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Reporting</a:t>
            </a:r>
          </a:p>
        </p:txBody>
      </p:sp>
      <p:sp>
        <p:nvSpPr>
          <p:cNvPr id="96" name="TextBox 95">
            <a:extLst>
              <a:ext uri="{FF2B5EF4-FFF2-40B4-BE49-F238E27FC236}">
                <a16:creationId xmlns:a16="http://schemas.microsoft.com/office/drawing/2014/main" id="{1C620F31-4251-4C03-8457-C29F3CC1F59D}"/>
              </a:ext>
            </a:extLst>
          </p:cNvPr>
          <p:cNvSpPr txBox="1"/>
          <p:nvPr/>
        </p:nvSpPr>
        <p:spPr>
          <a:xfrm>
            <a:off x="10078257" y="6419473"/>
            <a:ext cx="138293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Deliverables</a:t>
            </a:r>
          </a:p>
        </p:txBody>
      </p:sp>
      <p:grpSp>
        <p:nvGrpSpPr>
          <p:cNvPr id="70" name="Group 69">
            <a:extLst>
              <a:ext uri="{FF2B5EF4-FFF2-40B4-BE49-F238E27FC236}">
                <a16:creationId xmlns:a16="http://schemas.microsoft.com/office/drawing/2014/main" id="{6972677F-1081-4298-9B0F-65CAB6A821A3}"/>
              </a:ext>
            </a:extLst>
          </p:cNvPr>
          <p:cNvGrpSpPr/>
          <p:nvPr/>
        </p:nvGrpSpPr>
        <p:grpSpPr>
          <a:xfrm>
            <a:off x="1574252" y="3039882"/>
            <a:ext cx="9043496" cy="4089626"/>
            <a:chOff x="1598092" y="857012"/>
            <a:chExt cx="9471996" cy="4421497"/>
          </a:xfrm>
        </p:grpSpPr>
        <p:sp>
          <p:nvSpPr>
            <p:cNvPr id="71" name="Hexagon 4">
              <a:hlinkClick r:id="rId4"/>
              <a:extLst>
                <a:ext uri="{FF2B5EF4-FFF2-40B4-BE49-F238E27FC236}">
                  <a16:creationId xmlns:a16="http://schemas.microsoft.com/office/drawing/2014/main" id="{9B8C3496-B7DC-4369-89B0-3FD85E540B38}"/>
                </a:ext>
              </a:extLst>
            </p:cNvPr>
            <p:cNvSpPr txBox="1"/>
            <p:nvPr/>
          </p:nvSpPr>
          <p:spPr>
            <a:xfrm>
              <a:off x="5717373" y="4441391"/>
              <a:ext cx="662620" cy="54357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GB" sz="2200" kern="1200" dirty="0">
                <a:latin typeface="Arial" panose="020B0604020202020204" pitchFamily="34" charset="0"/>
              </a:endParaRPr>
            </a:p>
          </p:txBody>
        </p:sp>
        <p:sp>
          <p:nvSpPr>
            <p:cNvPr id="72" name="Hexagon 71">
              <a:extLst>
                <a:ext uri="{FF2B5EF4-FFF2-40B4-BE49-F238E27FC236}">
                  <a16:creationId xmlns:a16="http://schemas.microsoft.com/office/drawing/2014/main" id="{FCF9B003-B0FE-4305-B71B-8098AE941FA2}"/>
                </a:ext>
              </a:extLst>
            </p:cNvPr>
            <p:cNvSpPr/>
            <p:nvPr/>
          </p:nvSpPr>
          <p:spPr>
            <a:xfrm rot="5400000">
              <a:off x="1516038" y="1356748"/>
              <a:ext cx="1739999" cy="1575892"/>
            </a:xfrm>
            <a:prstGeom prst="hexagon">
              <a:avLst>
                <a:gd name="adj" fmla="val 25000"/>
                <a:gd name="vf" fmla="val 115470"/>
              </a:avLst>
            </a:prstGeom>
            <a:noFill/>
            <a:ln w="88900">
              <a:solidFill>
                <a:srgbClr val="911CA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dirty="0">
                <a:latin typeface="Arial" panose="020B0604020202020204" pitchFamily="34" charset="0"/>
              </a:endParaRPr>
            </a:p>
          </p:txBody>
        </p:sp>
        <p:sp>
          <p:nvSpPr>
            <p:cNvPr id="73" name="Hexagon 6">
              <a:extLst>
                <a:ext uri="{FF2B5EF4-FFF2-40B4-BE49-F238E27FC236}">
                  <a16:creationId xmlns:a16="http://schemas.microsoft.com/office/drawing/2014/main" id="{C6ED652F-7BF4-457A-82D4-E1BDEC705989}"/>
                </a:ext>
              </a:extLst>
            </p:cNvPr>
            <p:cNvSpPr txBox="1"/>
            <p:nvPr/>
          </p:nvSpPr>
          <p:spPr>
            <a:xfrm>
              <a:off x="3691124" y="4067987"/>
              <a:ext cx="1084738" cy="119770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dirty="0">
                <a:latin typeface="Arial" panose="020B0604020202020204" pitchFamily="34" charset="0"/>
              </a:endParaRPr>
            </a:p>
          </p:txBody>
        </p:sp>
        <p:sp>
          <p:nvSpPr>
            <p:cNvPr id="74" name="Hexagon 8">
              <a:hlinkClick r:id="rId5"/>
              <a:extLst>
                <a:ext uri="{FF2B5EF4-FFF2-40B4-BE49-F238E27FC236}">
                  <a16:creationId xmlns:a16="http://schemas.microsoft.com/office/drawing/2014/main" id="{D4AF8CCE-B733-4184-99B2-0CE065149AF1}"/>
                </a:ext>
              </a:extLst>
            </p:cNvPr>
            <p:cNvSpPr txBox="1"/>
            <p:nvPr/>
          </p:nvSpPr>
          <p:spPr>
            <a:xfrm>
              <a:off x="6748633" y="4441391"/>
              <a:ext cx="487747" cy="47568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endParaRPr lang="en-GB" sz="4300" kern="1200" dirty="0">
                <a:latin typeface="Arial" panose="020B0604020202020204" pitchFamily="34" charset="0"/>
              </a:endParaRPr>
            </a:p>
          </p:txBody>
        </p:sp>
        <p:sp>
          <p:nvSpPr>
            <p:cNvPr id="75" name="Hexagon 10">
              <a:extLst>
                <a:ext uri="{FF2B5EF4-FFF2-40B4-BE49-F238E27FC236}">
                  <a16:creationId xmlns:a16="http://schemas.microsoft.com/office/drawing/2014/main" id="{56694494-0EA8-4A50-B30B-EE87BD2AD7C7}"/>
                </a:ext>
              </a:extLst>
            </p:cNvPr>
            <p:cNvSpPr txBox="1"/>
            <p:nvPr/>
          </p:nvSpPr>
          <p:spPr>
            <a:xfrm>
              <a:off x="8411996" y="4067614"/>
              <a:ext cx="1084738" cy="119769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dirty="0">
                <a:latin typeface="Arial" panose="020B0604020202020204" pitchFamily="34" charset="0"/>
              </a:endParaRPr>
            </a:p>
          </p:txBody>
        </p:sp>
        <p:sp>
          <p:nvSpPr>
            <p:cNvPr id="76" name="Hexagon 12">
              <a:extLst>
                <a:ext uri="{FF2B5EF4-FFF2-40B4-BE49-F238E27FC236}">
                  <a16:creationId xmlns:a16="http://schemas.microsoft.com/office/drawing/2014/main" id="{182B6005-8B7B-4073-BAF5-A2BD90364AFA}"/>
                </a:ext>
              </a:extLst>
            </p:cNvPr>
            <p:cNvSpPr txBox="1"/>
            <p:nvPr/>
          </p:nvSpPr>
          <p:spPr>
            <a:xfrm>
              <a:off x="9985350" y="4080811"/>
              <a:ext cx="1084738" cy="119769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endParaRPr lang="en-GB" sz="4300" kern="1200" dirty="0">
                <a:latin typeface="Arial" panose="020B0604020202020204" pitchFamily="34" charset="0"/>
              </a:endParaRPr>
            </a:p>
          </p:txBody>
        </p:sp>
        <p:grpSp>
          <p:nvGrpSpPr>
            <p:cNvPr id="77" name="Group 76">
              <a:extLst>
                <a:ext uri="{FF2B5EF4-FFF2-40B4-BE49-F238E27FC236}">
                  <a16:creationId xmlns:a16="http://schemas.microsoft.com/office/drawing/2014/main" id="{3C751245-6340-4972-883F-C8328AB939EE}"/>
                </a:ext>
              </a:extLst>
            </p:cNvPr>
            <p:cNvGrpSpPr/>
            <p:nvPr/>
          </p:nvGrpSpPr>
          <p:grpSpPr>
            <a:xfrm>
              <a:off x="1639708" y="857012"/>
              <a:ext cx="8049616" cy="2508784"/>
              <a:chOff x="1639708" y="857012"/>
              <a:chExt cx="8049616" cy="2508784"/>
            </a:xfrm>
          </p:grpSpPr>
          <p:sp>
            <p:nvSpPr>
              <p:cNvPr id="99" name="TextBox 98">
                <a:extLst>
                  <a:ext uri="{FF2B5EF4-FFF2-40B4-BE49-F238E27FC236}">
                    <a16:creationId xmlns:a16="http://schemas.microsoft.com/office/drawing/2014/main" id="{12960545-2D9B-4F1F-9271-1EAD1FE955DA}"/>
                  </a:ext>
                </a:extLst>
              </p:cNvPr>
              <p:cNvSpPr txBox="1"/>
              <p:nvPr/>
            </p:nvSpPr>
            <p:spPr>
              <a:xfrm>
                <a:off x="6351626" y="1615133"/>
                <a:ext cx="1558358" cy="995114"/>
              </a:xfrm>
              <a:prstGeom prst="rect">
                <a:avLst/>
              </a:prstGeom>
              <a:noFill/>
            </p:spPr>
            <p:txBody>
              <a:bodyPr wrap="square" rtlCol="0">
                <a:spAutoFit/>
              </a:bodyPr>
              <a:lstStyle/>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Action plan</a:t>
                </a:r>
              </a:p>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Implement</a:t>
                </a:r>
              </a:p>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Evaluate</a:t>
                </a:r>
              </a:p>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Update baseline</a:t>
                </a:r>
              </a:p>
              <a:p>
                <a:pPr marL="285750" indent="-285750">
                  <a:buFont typeface="Wingdings" panose="05000000000000000000" pitchFamily="2" charset="2"/>
                  <a:buChar char="Ø"/>
                </a:pPr>
                <a:endParaRPr lang="en-GB" sz="1200" dirty="0">
                  <a:solidFill>
                    <a:srgbClr val="485E6D"/>
                  </a:solidFill>
                  <a:latin typeface="Arial" panose="020B0604020202020204" pitchFamily="34" charset="0"/>
                  <a:cs typeface="Arial" panose="020B0604020202020204" pitchFamily="34" charset="0"/>
                </a:endParaRPr>
              </a:p>
            </p:txBody>
          </p:sp>
          <p:sp>
            <p:nvSpPr>
              <p:cNvPr id="78" name="Arrow: Bent 77">
                <a:extLst>
                  <a:ext uri="{FF2B5EF4-FFF2-40B4-BE49-F238E27FC236}">
                    <a16:creationId xmlns:a16="http://schemas.microsoft.com/office/drawing/2014/main" id="{03B59AAE-5B25-4874-AD9D-0A0AFB8B14C2}"/>
                  </a:ext>
                </a:extLst>
              </p:cNvPr>
              <p:cNvSpPr/>
              <p:nvPr/>
            </p:nvSpPr>
            <p:spPr>
              <a:xfrm rot="8332738" flipH="1">
                <a:off x="2917013" y="2702116"/>
                <a:ext cx="675250" cy="663680"/>
              </a:xfrm>
              <a:prstGeom prst="bentArrow">
                <a:avLst>
                  <a:gd name="adj1" fmla="val 13803"/>
                  <a:gd name="adj2" fmla="val 25371"/>
                  <a:gd name="adj3" fmla="val 25000"/>
                  <a:gd name="adj4" fmla="val 43750"/>
                </a:avLst>
              </a:prstGeom>
              <a:solidFill>
                <a:srgbClr val="911CA8"/>
              </a:solidFill>
              <a:ln>
                <a:solidFill>
                  <a:srgbClr val="911C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sp>
            <p:nvSpPr>
              <p:cNvPr id="79" name="Arrow: Bent 78">
                <a:extLst>
                  <a:ext uri="{FF2B5EF4-FFF2-40B4-BE49-F238E27FC236}">
                    <a16:creationId xmlns:a16="http://schemas.microsoft.com/office/drawing/2014/main" id="{22740C8D-D356-413F-968A-CD915800F425}"/>
                  </a:ext>
                </a:extLst>
              </p:cNvPr>
              <p:cNvSpPr/>
              <p:nvPr/>
            </p:nvSpPr>
            <p:spPr>
              <a:xfrm rot="8332738" flipH="1">
                <a:off x="7583192" y="2659706"/>
                <a:ext cx="675250" cy="663680"/>
              </a:xfrm>
              <a:prstGeom prst="bentArrow">
                <a:avLst>
                  <a:gd name="adj1" fmla="val 13803"/>
                  <a:gd name="adj2" fmla="val 25371"/>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sp>
            <p:nvSpPr>
              <p:cNvPr id="80" name="Arrow: Bent 79">
                <a:extLst>
                  <a:ext uri="{FF2B5EF4-FFF2-40B4-BE49-F238E27FC236}">
                    <a16:creationId xmlns:a16="http://schemas.microsoft.com/office/drawing/2014/main" id="{968C960F-9703-4768-BE17-296189930AA2}"/>
                  </a:ext>
                </a:extLst>
              </p:cNvPr>
              <p:cNvSpPr/>
              <p:nvPr/>
            </p:nvSpPr>
            <p:spPr>
              <a:xfrm rot="8332738" flipH="1">
                <a:off x="6016794" y="2659706"/>
                <a:ext cx="675250" cy="663680"/>
              </a:xfrm>
              <a:prstGeom prst="bentArrow">
                <a:avLst>
                  <a:gd name="adj1" fmla="val 13803"/>
                  <a:gd name="adj2" fmla="val 25371"/>
                  <a:gd name="adj3" fmla="val 25000"/>
                  <a:gd name="adj4" fmla="val 43750"/>
                </a:avLst>
              </a:prstGeom>
              <a:solidFill>
                <a:srgbClr val="1F47B2"/>
              </a:solidFill>
              <a:ln>
                <a:solidFill>
                  <a:srgbClr val="1F47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sp>
            <p:nvSpPr>
              <p:cNvPr id="81" name="Arrow: Bent 80">
                <a:extLst>
                  <a:ext uri="{FF2B5EF4-FFF2-40B4-BE49-F238E27FC236}">
                    <a16:creationId xmlns:a16="http://schemas.microsoft.com/office/drawing/2014/main" id="{44F65343-D6C8-4E2C-80F4-85EC30F43789}"/>
                  </a:ext>
                </a:extLst>
              </p:cNvPr>
              <p:cNvSpPr/>
              <p:nvPr/>
            </p:nvSpPr>
            <p:spPr>
              <a:xfrm rot="8332738" flipH="1">
                <a:off x="4459741" y="2688968"/>
                <a:ext cx="675250" cy="663680"/>
              </a:xfrm>
              <a:prstGeom prst="bentArrow">
                <a:avLst>
                  <a:gd name="adj1" fmla="val 13803"/>
                  <a:gd name="adj2" fmla="val 25371"/>
                  <a:gd name="adj3" fmla="val 25000"/>
                  <a:gd name="adj4" fmla="val 43750"/>
                </a:avLst>
              </a:prstGeom>
              <a:solidFill>
                <a:srgbClr val="179D37"/>
              </a:solidFill>
              <a:ln>
                <a:solidFill>
                  <a:srgbClr val="179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sp>
            <p:nvSpPr>
              <p:cNvPr id="82" name="TextBox 81">
                <a:extLst>
                  <a:ext uri="{FF2B5EF4-FFF2-40B4-BE49-F238E27FC236}">
                    <a16:creationId xmlns:a16="http://schemas.microsoft.com/office/drawing/2014/main" id="{A274CDCB-26F5-4850-9790-3D279E80EB5D}"/>
                  </a:ext>
                </a:extLst>
              </p:cNvPr>
              <p:cNvSpPr txBox="1"/>
              <p:nvPr/>
            </p:nvSpPr>
            <p:spPr>
              <a:xfrm>
                <a:off x="1639708" y="1614850"/>
                <a:ext cx="1418795" cy="995114"/>
              </a:xfrm>
              <a:prstGeom prst="rect">
                <a:avLst/>
              </a:prstGeom>
              <a:noFill/>
            </p:spPr>
            <p:txBody>
              <a:bodyPr wrap="square" rtlCol="0">
                <a:spAutoFit/>
              </a:bodyPr>
              <a:lstStyle/>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Scope</a:t>
                </a:r>
              </a:p>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Current state</a:t>
                </a:r>
              </a:p>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Future state</a:t>
                </a:r>
              </a:p>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Results</a:t>
                </a:r>
              </a:p>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Concept</a:t>
                </a:r>
              </a:p>
            </p:txBody>
          </p:sp>
          <p:sp>
            <p:nvSpPr>
              <p:cNvPr id="97" name="TextBox 96">
                <a:extLst>
                  <a:ext uri="{FF2B5EF4-FFF2-40B4-BE49-F238E27FC236}">
                    <a16:creationId xmlns:a16="http://schemas.microsoft.com/office/drawing/2014/main" id="{487325D9-3C28-4627-8C1A-FB2AAB811D85}"/>
                  </a:ext>
                </a:extLst>
              </p:cNvPr>
              <p:cNvSpPr txBox="1"/>
              <p:nvPr/>
            </p:nvSpPr>
            <p:spPr>
              <a:xfrm>
                <a:off x="3258554" y="1604961"/>
                <a:ext cx="1558358" cy="995114"/>
              </a:xfrm>
              <a:prstGeom prst="rect">
                <a:avLst/>
              </a:prstGeom>
              <a:noFill/>
            </p:spPr>
            <p:txBody>
              <a:bodyPr wrap="square" rtlCol="0">
                <a:spAutoFit/>
              </a:bodyPr>
              <a:lstStyle/>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Gather information</a:t>
                </a:r>
              </a:p>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Model change</a:t>
                </a:r>
              </a:p>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Analyse risk</a:t>
                </a:r>
              </a:p>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Cost of change</a:t>
                </a:r>
              </a:p>
            </p:txBody>
          </p:sp>
          <p:sp>
            <p:nvSpPr>
              <p:cNvPr id="98" name="TextBox 97">
                <a:extLst>
                  <a:ext uri="{FF2B5EF4-FFF2-40B4-BE49-F238E27FC236}">
                    <a16:creationId xmlns:a16="http://schemas.microsoft.com/office/drawing/2014/main" id="{8777FDF8-AB32-43CB-90C5-FD98E8767567}"/>
                  </a:ext>
                </a:extLst>
              </p:cNvPr>
              <p:cNvSpPr txBox="1"/>
              <p:nvPr/>
            </p:nvSpPr>
            <p:spPr>
              <a:xfrm>
                <a:off x="4804464" y="1604960"/>
                <a:ext cx="1586137" cy="814184"/>
              </a:xfrm>
              <a:prstGeom prst="rect">
                <a:avLst/>
              </a:prstGeom>
              <a:noFill/>
            </p:spPr>
            <p:txBody>
              <a:bodyPr wrap="square" rtlCol="0">
                <a:spAutoFit/>
              </a:bodyPr>
              <a:lstStyle/>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Plan actions</a:t>
                </a:r>
              </a:p>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Clear steps</a:t>
                </a:r>
              </a:p>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Prepare reports</a:t>
                </a:r>
              </a:p>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Gain approval</a:t>
                </a:r>
              </a:p>
            </p:txBody>
          </p:sp>
          <p:sp>
            <p:nvSpPr>
              <p:cNvPr id="100" name="TextBox 99">
                <a:extLst>
                  <a:ext uri="{FF2B5EF4-FFF2-40B4-BE49-F238E27FC236}">
                    <a16:creationId xmlns:a16="http://schemas.microsoft.com/office/drawing/2014/main" id="{BF93FE9B-6267-4246-904F-25D7B39E7094}"/>
                  </a:ext>
                </a:extLst>
              </p:cNvPr>
              <p:cNvSpPr txBox="1"/>
              <p:nvPr/>
            </p:nvSpPr>
            <p:spPr>
              <a:xfrm>
                <a:off x="7907779" y="1622508"/>
                <a:ext cx="1558358" cy="830996"/>
              </a:xfrm>
              <a:prstGeom prst="rect">
                <a:avLst/>
              </a:prstGeom>
              <a:noFill/>
            </p:spPr>
            <p:txBody>
              <a:bodyPr wrap="square" rtlCol="0">
                <a:spAutoFit/>
              </a:bodyPr>
              <a:lstStyle/>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Communicate to stakeholders</a:t>
                </a:r>
              </a:p>
              <a:p>
                <a:pPr marL="285750" indent="-285750">
                  <a:buFont typeface="Wingdings" panose="05000000000000000000" pitchFamily="2" charset="2"/>
                  <a:buChar char="Ø"/>
                </a:pPr>
                <a:r>
                  <a:rPr lang="en-GB" sz="1200" dirty="0">
                    <a:solidFill>
                      <a:srgbClr val="485E6D"/>
                    </a:solidFill>
                    <a:latin typeface="Arial" panose="020B0604020202020204" pitchFamily="34" charset="0"/>
                    <a:cs typeface="Arial" panose="020B0604020202020204" pitchFamily="34" charset="0"/>
                  </a:rPr>
                  <a:t>Share updated </a:t>
                </a:r>
              </a:p>
              <a:p>
                <a:r>
                  <a:rPr lang="en-GB" sz="1200" dirty="0">
                    <a:solidFill>
                      <a:srgbClr val="485E6D"/>
                    </a:solidFill>
                    <a:latin typeface="Arial" panose="020B0604020202020204" pitchFamily="34" charset="0"/>
                    <a:cs typeface="Arial" panose="020B0604020202020204" pitchFamily="34" charset="0"/>
                  </a:rPr>
                  <a:t>       plans</a:t>
                </a:r>
              </a:p>
            </p:txBody>
          </p:sp>
          <p:sp>
            <p:nvSpPr>
              <p:cNvPr id="101" name="TextBox 100">
                <a:extLst>
                  <a:ext uri="{FF2B5EF4-FFF2-40B4-BE49-F238E27FC236}">
                    <a16:creationId xmlns:a16="http://schemas.microsoft.com/office/drawing/2014/main" id="{9DFEA6D5-1804-417F-AA6F-A06A9EC495EA}"/>
                  </a:ext>
                </a:extLst>
              </p:cNvPr>
              <p:cNvSpPr txBox="1"/>
              <p:nvPr/>
            </p:nvSpPr>
            <p:spPr>
              <a:xfrm>
                <a:off x="1685673" y="857012"/>
                <a:ext cx="1558358" cy="331704"/>
              </a:xfrm>
              <a:prstGeom prst="rect">
                <a:avLst/>
              </a:prstGeom>
              <a:noFill/>
            </p:spPr>
            <p:txBody>
              <a:bodyPr wrap="square" rtlCol="0">
                <a:spAutoFit/>
              </a:bodyPr>
              <a:lstStyle/>
              <a:p>
                <a:pPr algn="ctr"/>
                <a:r>
                  <a:rPr lang="en-GB" sz="1600" b="1" dirty="0">
                    <a:solidFill>
                      <a:srgbClr val="911CA8"/>
                    </a:solidFill>
                    <a:latin typeface="Arial" panose="020B0604020202020204" pitchFamily="34" charset="0"/>
                    <a:cs typeface="Arial" panose="020B0604020202020204" pitchFamily="34" charset="0"/>
                  </a:rPr>
                  <a:t>Identify</a:t>
                </a:r>
              </a:p>
            </p:txBody>
          </p:sp>
          <p:sp>
            <p:nvSpPr>
              <p:cNvPr id="102" name="TextBox 101">
                <a:extLst>
                  <a:ext uri="{FF2B5EF4-FFF2-40B4-BE49-F238E27FC236}">
                    <a16:creationId xmlns:a16="http://schemas.microsoft.com/office/drawing/2014/main" id="{FB32295A-BAF1-4912-94DC-1927E98F48C2}"/>
                  </a:ext>
                </a:extLst>
              </p:cNvPr>
              <p:cNvSpPr txBox="1"/>
              <p:nvPr/>
            </p:nvSpPr>
            <p:spPr>
              <a:xfrm>
                <a:off x="3273373" y="857012"/>
                <a:ext cx="1558358" cy="331704"/>
              </a:xfrm>
              <a:prstGeom prst="rect">
                <a:avLst/>
              </a:prstGeom>
              <a:noFill/>
            </p:spPr>
            <p:txBody>
              <a:bodyPr wrap="square" rtlCol="0">
                <a:spAutoFit/>
              </a:bodyPr>
              <a:lstStyle/>
              <a:p>
                <a:pPr algn="ctr"/>
                <a:r>
                  <a:rPr lang="en-GB" sz="1600" b="1" dirty="0">
                    <a:solidFill>
                      <a:srgbClr val="179D37"/>
                    </a:solidFill>
                    <a:latin typeface="Arial" panose="020B0604020202020204" pitchFamily="34" charset="0"/>
                    <a:cs typeface="Arial" panose="020B0604020202020204" pitchFamily="34" charset="0"/>
                  </a:rPr>
                  <a:t>Model</a:t>
                </a:r>
              </a:p>
            </p:txBody>
          </p:sp>
          <p:sp>
            <p:nvSpPr>
              <p:cNvPr id="103" name="TextBox 102">
                <a:extLst>
                  <a:ext uri="{FF2B5EF4-FFF2-40B4-BE49-F238E27FC236}">
                    <a16:creationId xmlns:a16="http://schemas.microsoft.com/office/drawing/2014/main" id="{791C8CB9-9826-495C-8A37-AC13D10574DD}"/>
                  </a:ext>
                </a:extLst>
              </p:cNvPr>
              <p:cNvSpPr txBox="1"/>
              <p:nvPr/>
            </p:nvSpPr>
            <p:spPr>
              <a:xfrm>
                <a:off x="4781280" y="857012"/>
                <a:ext cx="1558358" cy="331704"/>
              </a:xfrm>
              <a:prstGeom prst="rect">
                <a:avLst/>
              </a:prstGeom>
              <a:noFill/>
            </p:spPr>
            <p:txBody>
              <a:bodyPr wrap="square" rtlCol="0">
                <a:spAutoFit/>
              </a:bodyPr>
              <a:lstStyle/>
              <a:p>
                <a:pPr algn="ctr"/>
                <a:r>
                  <a:rPr lang="en-GB" sz="1600" b="1" dirty="0">
                    <a:solidFill>
                      <a:srgbClr val="1F47B2"/>
                    </a:solidFill>
                    <a:latin typeface="Arial" panose="020B0604020202020204" pitchFamily="34" charset="0"/>
                    <a:cs typeface="Arial" panose="020B0604020202020204" pitchFamily="34" charset="0"/>
                  </a:rPr>
                  <a:t>Plan</a:t>
                </a:r>
              </a:p>
            </p:txBody>
          </p:sp>
          <p:sp>
            <p:nvSpPr>
              <p:cNvPr id="104" name="TextBox 103">
                <a:extLst>
                  <a:ext uri="{FF2B5EF4-FFF2-40B4-BE49-F238E27FC236}">
                    <a16:creationId xmlns:a16="http://schemas.microsoft.com/office/drawing/2014/main" id="{5CB70925-777B-4BEB-9884-F3B4EA210DF8}"/>
                  </a:ext>
                </a:extLst>
              </p:cNvPr>
              <p:cNvSpPr txBox="1"/>
              <p:nvPr/>
            </p:nvSpPr>
            <p:spPr>
              <a:xfrm>
                <a:off x="6379993" y="857012"/>
                <a:ext cx="1558358" cy="331704"/>
              </a:xfrm>
              <a:prstGeom prst="rect">
                <a:avLst/>
              </a:prstGeom>
              <a:noFill/>
            </p:spPr>
            <p:txBody>
              <a:bodyPr wrap="square" rtlCol="0">
                <a:spAutoFit/>
              </a:bodyPr>
              <a:lstStyle/>
              <a:p>
                <a:pPr algn="ctr"/>
                <a:r>
                  <a:rPr lang="en-GB" sz="1600" b="1" dirty="0">
                    <a:solidFill>
                      <a:srgbClr val="FF0000"/>
                    </a:solidFill>
                    <a:latin typeface="Arial" panose="020B0604020202020204" pitchFamily="34" charset="0"/>
                    <a:cs typeface="Arial" panose="020B0604020202020204" pitchFamily="34" charset="0"/>
                  </a:rPr>
                  <a:t>Implement</a:t>
                </a:r>
              </a:p>
            </p:txBody>
          </p:sp>
          <p:sp>
            <p:nvSpPr>
              <p:cNvPr id="105" name="TextBox 104">
                <a:extLst>
                  <a:ext uri="{FF2B5EF4-FFF2-40B4-BE49-F238E27FC236}">
                    <a16:creationId xmlns:a16="http://schemas.microsoft.com/office/drawing/2014/main" id="{4AF31285-B3BB-42D1-94D3-A51C87897166}"/>
                  </a:ext>
                </a:extLst>
              </p:cNvPr>
              <p:cNvSpPr txBox="1"/>
              <p:nvPr/>
            </p:nvSpPr>
            <p:spPr>
              <a:xfrm>
                <a:off x="7938350" y="859548"/>
                <a:ext cx="1750974" cy="366028"/>
              </a:xfrm>
              <a:prstGeom prst="rect">
                <a:avLst/>
              </a:prstGeom>
              <a:noFill/>
            </p:spPr>
            <p:txBody>
              <a:bodyPr wrap="square" rtlCol="0">
                <a:spAutoFit/>
              </a:bodyPr>
              <a:lstStyle/>
              <a:p>
                <a:pPr algn="ctr"/>
                <a:r>
                  <a:rPr lang="en-GB" sz="1600" b="1" dirty="0">
                    <a:solidFill>
                      <a:srgbClr val="F1A60F"/>
                    </a:solidFill>
                    <a:latin typeface="Arial" panose="020B0604020202020204" pitchFamily="34" charset="0"/>
                    <a:cs typeface="Arial" panose="020B0604020202020204" pitchFamily="34" charset="0"/>
                  </a:rPr>
                  <a:t>Communicate</a:t>
                </a:r>
              </a:p>
            </p:txBody>
          </p:sp>
          <p:sp>
            <p:nvSpPr>
              <p:cNvPr id="106" name="Hexagon 105">
                <a:extLst>
                  <a:ext uri="{FF2B5EF4-FFF2-40B4-BE49-F238E27FC236}">
                    <a16:creationId xmlns:a16="http://schemas.microsoft.com/office/drawing/2014/main" id="{D77E33BA-A1E4-4A2A-80B6-0EDD4AD80952}"/>
                  </a:ext>
                </a:extLst>
              </p:cNvPr>
              <p:cNvSpPr/>
              <p:nvPr/>
            </p:nvSpPr>
            <p:spPr>
              <a:xfrm rot="5400000">
                <a:off x="3096080" y="1349147"/>
                <a:ext cx="1739999" cy="1575892"/>
              </a:xfrm>
              <a:prstGeom prst="hexagon">
                <a:avLst>
                  <a:gd name="adj" fmla="val 25000"/>
                  <a:gd name="vf" fmla="val 115470"/>
                </a:avLst>
              </a:prstGeom>
              <a:noFill/>
              <a:ln w="88900">
                <a:solidFill>
                  <a:srgbClr val="179D37"/>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dirty="0">
                  <a:latin typeface="Arial" panose="020B0604020202020204" pitchFamily="34" charset="0"/>
                </a:endParaRPr>
              </a:p>
            </p:txBody>
          </p:sp>
          <p:sp>
            <p:nvSpPr>
              <p:cNvPr id="107" name="Hexagon 106">
                <a:extLst>
                  <a:ext uri="{FF2B5EF4-FFF2-40B4-BE49-F238E27FC236}">
                    <a16:creationId xmlns:a16="http://schemas.microsoft.com/office/drawing/2014/main" id="{47A9757B-5014-48B2-9F58-428F449BF24D}"/>
                  </a:ext>
                </a:extLst>
              </p:cNvPr>
              <p:cNvSpPr/>
              <p:nvPr/>
            </p:nvSpPr>
            <p:spPr>
              <a:xfrm rot="5400000">
                <a:off x="4676145" y="1356748"/>
                <a:ext cx="1739999" cy="1575892"/>
              </a:xfrm>
              <a:prstGeom prst="hexagon">
                <a:avLst>
                  <a:gd name="adj" fmla="val 25000"/>
                  <a:gd name="vf" fmla="val 115470"/>
                </a:avLst>
              </a:prstGeom>
              <a:noFill/>
              <a:ln w="88900">
                <a:solidFill>
                  <a:srgbClr val="1F47B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dirty="0">
                  <a:latin typeface="Arial" panose="020B0604020202020204" pitchFamily="34" charset="0"/>
                </a:endParaRPr>
              </a:p>
            </p:txBody>
          </p:sp>
          <p:sp>
            <p:nvSpPr>
              <p:cNvPr id="108" name="Hexagon 107">
                <a:extLst>
                  <a:ext uri="{FF2B5EF4-FFF2-40B4-BE49-F238E27FC236}">
                    <a16:creationId xmlns:a16="http://schemas.microsoft.com/office/drawing/2014/main" id="{ACCAF6E1-7B93-457C-9A1F-4C986DB411F3}"/>
                  </a:ext>
                </a:extLst>
              </p:cNvPr>
              <p:cNvSpPr/>
              <p:nvPr/>
            </p:nvSpPr>
            <p:spPr>
              <a:xfrm rot="5400000">
                <a:off x="6252037" y="1349077"/>
                <a:ext cx="1739999" cy="1575892"/>
              </a:xfrm>
              <a:prstGeom prst="hexagon">
                <a:avLst>
                  <a:gd name="adj" fmla="val 25000"/>
                  <a:gd name="vf" fmla="val 115470"/>
                </a:avLst>
              </a:prstGeom>
              <a:noFill/>
              <a:ln w="88900">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dirty="0">
                  <a:latin typeface="Arial" panose="020B0604020202020204" pitchFamily="34" charset="0"/>
                </a:endParaRPr>
              </a:p>
            </p:txBody>
          </p:sp>
          <p:sp>
            <p:nvSpPr>
              <p:cNvPr id="109" name="Hexagon 108">
                <a:extLst>
                  <a:ext uri="{FF2B5EF4-FFF2-40B4-BE49-F238E27FC236}">
                    <a16:creationId xmlns:a16="http://schemas.microsoft.com/office/drawing/2014/main" id="{EFD93364-810D-40EC-808A-2B05FB08FB97}"/>
                  </a:ext>
                </a:extLst>
              </p:cNvPr>
              <p:cNvSpPr/>
              <p:nvPr/>
            </p:nvSpPr>
            <p:spPr>
              <a:xfrm rot="5400000">
                <a:off x="7827930" y="1356748"/>
                <a:ext cx="1739999" cy="1575892"/>
              </a:xfrm>
              <a:prstGeom prst="hexagon">
                <a:avLst>
                  <a:gd name="adj" fmla="val 25000"/>
                  <a:gd name="vf" fmla="val 115470"/>
                </a:avLst>
              </a:prstGeom>
              <a:noFill/>
              <a:ln w="88900">
                <a:solidFill>
                  <a:srgbClr val="FFC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dirty="0">
                  <a:latin typeface="Arial" panose="020B0604020202020204" pitchFamily="34" charset="0"/>
                </a:endParaRPr>
              </a:p>
            </p:txBody>
          </p:sp>
        </p:grpSp>
      </p:grpSp>
      <p:grpSp>
        <p:nvGrpSpPr>
          <p:cNvPr id="2" name="Group 1">
            <a:extLst>
              <a:ext uri="{FF2B5EF4-FFF2-40B4-BE49-F238E27FC236}">
                <a16:creationId xmlns:a16="http://schemas.microsoft.com/office/drawing/2014/main" id="{98CD3F0E-E43F-4C49-BC24-BE7520A7C38E}"/>
              </a:ext>
            </a:extLst>
          </p:cNvPr>
          <p:cNvGrpSpPr/>
          <p:nvPr/>
        </p:nvGrpSpPr>
        <p:grpSpPr>
          <a:xfrm>
            <a:off x="6151819" y="6981863"/>
            <a:ext cx="2962580" cy="2966521"/>
            <a:chOff x="8221648" y="2858694"/>
            <a:chExt cx="2962580" cy="2966521"/>
          </a:xfrm>
        </p:grpSpPr>
        <p:sp>
          <p:nvSpPr>
            <p:cNvPr id="86" name="Rectangle: Rounded Corners 85">
              <a:extLst>
                <a:ext uri="{FF2B5EF4-FFF2-40B4-BE49-F238E27FC236}">
                  <a16:creationId xmlns:a16="http://schemas.microsoft.com/office/drawing/2014/main" id="{8BC9A693-BCDB-4C88-B83D-3A5B70E18403}"/>
                </a:ext>
              </a:extLst>
            </p:cNvPr>
            <p:cNvSpPr/>
            <p:nvPr/>
          </p:nvSpPr>
          <p:spPr>
            <a:xfrm>
              <a:off x="8221648" y="5531017"/>
              <a:ext cx="2962580" cy="294198"/>
            </a:xfrm>
            <a:prstGeom prst="roundRect">
              <a:avLst/>
            </a:prstGeom>
            <a:solidFill>
              <a:srgbClr val="3D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Quality management &amp; assurance</a:t>
              </a:r>
            </a:p>
          </p:txBody>
        </p:sp>
        <p:sp>
          <p:nvSpPr>
            <p:cNvPr id="87" name="Rectangle: Rounded Corners 86">
              <a:extLst>
                <a:ext uri="{FF2B5EF4-FFF2-40B4-BE49-F238E27FC236}">
                  <a16:creationId xmlns:a16="http://schemas.microsoft.com/office/drawing/2014/main" id="{DCB465E3-20E8-4F95-985A-20557F51C181}"/>
                </a:ext>
              </a:extLst>
            </p:cNvPr>
            <p:cNvSpPr/>
            <p:nvPr/>
          </p:nvSpPr>
          <p:spPr>
            <a:xfrm>
              <a:off x="8221648" y="2858694"/>
              <a:ext cx="2962580" cy="294198"/>
            </a:xfrm>
            <a:prstGeom prst="roundRect">
              <a:avLst/>
            </a:prstGeom>
            <a:solidFill>
              <a:srgbClr val="44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Leadership &amp; team management</a:t>
              </a:r>
            </a:p>
          </p:txBody>
        </p:sp>
        <p:sp>
          <p:nvSpPr>
            <p:cNvPr id="89" name="Rectangle: Rounded Corners 88">
              <a:extLst>
                <a:ext uri="{FF2B5EF4-FFF2-40B4-BE49-F238E27FC236}">
                  <a16:creationId xmlns:a16="http://schemas.microsoft.com/office/drawing/2014/main" id="{52CFD1CF-8D9F-4FBF-B4CF-E2E4831FAA4C}"/>
                </a:ext>
              </a:extLst>
            </p:cNvPr>
            <p:cNvSpPr/>
            <p:nvPr/>
          </p:nvSpPr>
          <p:spPr>
            <a:xfrm>
              <a:off x="8221648" y="3529080"/>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90" name="Rectangle: Rounded Corners 89">
              <a:extLst>
                <a:ext uri="{FF2B5EF4-FFF2-40B4-BE49-F238E27FC236}">
                  <a16:creationId xmlns:a16="http://schemas.microsoft.com/office/drawing/2014/main" id="{89391DEC-5DD6-4B16-8D09-806BADC94B1F}"/>
                </a:ext>
              </a:extLst>
            </p:cNvPr>
            <p:cNvSpPr/>
            <p:nvPr/>
          </p:nvSpPr>
          <p:spPr>
            <a:xfrm>
              <a:off x="8221648" y="3860951"/>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91" name="Rectangle: Rounded Corners 90">
              <a:extLst>
                <a:ext uri="{FF2B5EF4-FFF2-40B4-BE49-F238E27FC236}">
                  <a16:creationId xmlns:a16="http://schemas.microsoft.com/office/drawing/2014/main" id="{FCDBBFCE-E3AC-4F65-B5F8-EB385582BD88}"/>
                </a:ext>
              </a:extLst>
            </p:cNvPr>
            <p:cNvSpPr/>
            <p:nvPr/>
          </p:nvSpPr>
          <p:spPr>
            <a:xfrm>
              <a:off x="8221648" y="4204193"/>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92" name="Rectangle: Rounded Corners 91">
              <a:extLst>
                <a:ext uri="{FF2B5EF4-FFF2-40B4-BE49-F238E27FC236}">
                  <a16:creationId xmlns:a16="http://schemas.microsoft.com/office/drawing/2014/main" id="{30C479A3-39FE-44C8-A3E0-72902B19535E}"/>
                </a:ext>
              </a:extLst>
            </p:cNvPr>
            <p:cNvSpPr/>
            <p:nvPr/>
          </p:nvSpPr>
          <p:spPr>
            <a:xfrm>
              <a:off x="8221648" y="4535404"/>
              <a:ext cx="2962580" cy="294198"/>
            </a:xfrm>
            <a:prstGeom prst="roundRect">
              <a:avLst/>
            </a:prstGeom>
            <a:solidFill>
              <a:srgbClr val="E21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Risk &amp; issue management</a:t>
              </a:r>
            </a:p>
          </p:txBody>
        </p:sp>
        <p:sp>
          <p:nvSpPr>
            <p:cNvPr id="93" name="Rectangle: Rounded Corners 92">
              <a:extLst>
                <a:ext uri="{FF2B5EF4-FFF2-40B4-BE49-F238E27FC236}">
                  <a16:creationId xmlns:a16="http://schemas.microsoft.com/office/drawing/2014/main" id="{6F07DAA4-C179-44DE-99D0-3D992BBD34F3}"/>
                </a:ext>
              </a:extLst>
            </p:cNvPr>
            <p:cNvSpPr/>
            <p:nvPr/>
          </p:nvSpPr>
          <p:spPr>
            <a:xfrm>
              <a:off x="8221648" y="4867275"/>
              <a:ext cx="2962580" cy="294198"/>
            </a:xfrm>
            <a:prstGeom prst="roundRect">
              <a:avLst/>
            </a:prstGeom>
            <a:solidFill>
              <a:srgbClr val="9A3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finances</a:t>
              </a:r>
            </a:p>
          </p:txBody>
        </p:sp>
        <p:sp>
          <p:nvSpPr>
            <p:cNvPr id="94" name="Rectangle: Rounded Corners 93">
              <a:extLst>
                <a:ext uri="{FF2B5EF4-FFF2-40B4-BE49-F238E27FC236}">
                  <a16:creationId xmlns:a16="http://schemas.microsoft.com/office/drawing/2014/main" id="{A667F52E-0F1C-40E5-B77F-8F8E44176238}"/>
                </a:ext>
              </a:extLst>
            </p:cNvPr>
            <p:cNvSpPr/>
            <p:nvPr/>
          </p:nvSpPr>
          <p:spPr>
            <a:xfrm>
              <a:off x="8221648" y="5199146"/>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sp>
          <p:nvSpPr>
            <p:cNvPr id="88" name="Rectangle: Rounded Corners 87">
              <a:extLst>
                <a:ext uri="{FF2B5EF4-FFF2-40B4-BE49-F238E27FC236}">
                  <a16:creationId xmlns:a16="http://schemas.microsoft.com/office/drawing/2014/main" id="{BFB862E3-2552-4196-9FCC-3F3A07B518A2}"/>
                </a:ext>
              </a:extLst>
            </p:cNvPr>
            <p:cNvSpPr/>
            <p:nvPr/>
          </p:nvSpPr>
          <p:spPr>
            <a:xfrm>
              <a:off x="8221648" y="3190565"/>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grpSp>
    </p:spTree>
    <p:extLst>
      <p:ext uri="{BB962C8B-B14F-4D97-AF65-F5344CB8AC3E}">
        <p14:creationId xmlns:p14="http://schemas.microsoft.com/office/powerpoint/2010/main" val="23324924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7.40741E-7 L 0.00013 -0.56042 " pathEditMode="relative" rAng="0" ptsTypes="AA">
                                      <p:cBhvr>
                                        <p:cTn id="6" dur="2000" fill="hold"/>
                                        <p:tgtEl>
                                          <p:spTgt spid="2"/>
                                        </p:tgtEl>
                                        <p:attrNameLst>
                                          <p:attrName>ppt_x</p:attrName>
                                          <p:attrName>ppt_y</p:attrName>
                                        </p:attrNameLst>
                                      </p:cBhvr>
                                      <p:rCtr x="0" y="-2803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013 -0.56042 L -4.79167E-6 -3.33333E-6 " pathEditMode="relative" rAng="0" ptsTypes="AA">
                                      <p:cBhvr>
                                        <p:cTn id="10" dur="2000" fill="hold"/>
                                        <p:tgtEl>
                                          <p:spTgt spid="2"/>
                                        </p:tgtEl>
                                        <p:attrNameLst>
                                          <p:attrName>ppt_x</p:attrName>
                                          <p:attrName>ppt_y</p:attrName>
                                        </p:attrNameLst>
                                      </p:cBhvr>
                                      <p:rCtr x="91" y="27963"/>
                                    </p:animMotion>
                                  </p:childTnLst>
                                </p:cTn>
                              </p:par>
                            </p:childTnLst>
                          </p:cTn>
                        </p:par>
                      </p:childTnLst>
                    </p:cTn>
                  </p:par>
                </p:childTnLst>
              </p:cTn>
              <p:nextCondLst>
                <p:cond evt="onClick" delay="0">
                  <p:tgtEl>
                    <p:spTgt spid="6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460E16F5-2EDB-4880-828B-6A06F07C5D50}"/>
              </a:ext>
            </a:extLst>
          </p:cNvPr>
          <p:cNvSpPr/>
          <p:nvPr/>
        </p:nvSpPr>
        <p:spPr>
          <a:xfrm>
            <a:off x="404848" y="1341561"/>
            <a:ext cx="7715570" cy="3530690"/>
          </a:xfrm>
          <a:prstGeom prst="roundRect">
            <a:avLst/>
          </a:prstGeom>
          <a:solidFill>
            <a:schemeClr val="bg1"/>
          </a:solidFill>
          <a:ln w="28575">
            <a:solidFill>
              <a:srgbClr val="485E6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38" name="Wheel">
            <a:extLst>
              <a:ext uri="{FF2B5EF4-FFF2-40B4-BE49-F238E27FC236}">
                <a16:creationId xmlns:a16="http://schemas.microsoft.com/office/drawing/2014/main" id="{6DAF8D18-EDFC-4A70-80E5-1FE6F62986B2}"/>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854362" y="4101396"/>
            <a:ext cx="580791" cy="525571"/>
          </a:xfrm>
          <a:prstGeom prst="rect">
            <a:avLst/>
          </a:prstGeom>
        </p:spPr>
      </p:pic>
      <p:pic>
        <p:nvPicPr>
          <p:cNvPr id="39" name="Graphic 38" descr="Mining tools">
            <a:hlinkClick r:id="rId3" tooltip="Tools &amp; Templates"/>
            <a:extLst>
              <a:ext uri="{FF2B5EF4-FFF2-40B4-BE49-F238E27FC236}">
                <a16:creationId xmlns:a16="http://schemas.microsoft.com/office/drawing/2014/main" id="{9E361642-A7FD-4DA0-8BCA-CFCA2E48D1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4362" y="1887185"/>
            <a:ext cx="550572" cy="540000"/>
          </a:xfrm>
          <a:prstGeom prst="rect">
            <a:avLst/>
          </a:prstGeom>
        </p:spPr>
      </p:pic>
      <p:pic>
        <p:nvPicPr>
          <p:cNvPr id="40" name="Graphic 39" descr="Open book">
            <a:hlinkClick r:id="rId6" tooltip="Glossary"/>
            <a:extLst>
              <a:ext uri="{FF2B5EF4-FFF2-40B4-BE49-F238E27FC236}">
                <a16:creationId xmlns:a16="http://schemas.microsoft.com/office/drawing/2014/main" id="{18D73FF7-7A9A-426E-BF5B-AC9DC51EAD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4362" y="2619969"/>
            <a:ext cx="550572" cy="540000"/>
          </a:xfrm>
          <a:prstGeom prst="rect">
            <a:avLst/>
          </a:prstGeom>
        </p:spPr>
      </p:pic>
      <p:pic>
        <p:nvPicPr>
          <p:cNvPr id="42" name="Graphic 41" descr="Classroom">
            <a:hlinkClick r:id="rId9" tooltip="Training &amp; Development "/>
            <a:extLst>
              <a:ext uri="{FF2B5EF4-FFF2-40B4-BE49-F238E27FC236}">
                <a16:creationId xmlns:a16="http://schemas.microsoft.com/office/drawing/2014/main" id="{55E3A843-95F5-4CAE-9CEE-178A2F7A9F8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4362" y="3353468"/>
            <a:ext cx="550572" cy="540000"/>
          </a:xfrm>
          <a:prstGeom prst="rect">
            <a:avLst/>
          </a:prstGeom>
        </p:spPr>
      </p:pic>
      <p:sp>
        <p:nvSpPr>
          <p:cNvPr id="43" name="TextBox 42">
            <a:extLst>
              <a:ext uri="{FF2B5EF4-FFF2-40B4-BE49-F238E27FC236}">
                <a16:creationId xmlns:a16="http://schemas.microsoft.com/office/drawing/2014/main" id="{86BC391C-DD75-4B69-ACD6-EC752E646E25}"/>
              </a:ext>
            </a:extLst>
          </p:cNvPr>
          <p:cNvSpPr txBox="1"/>
          <p:nvPr/>
        </p:nvSpPr>
        <p:spPr>
          <a:xfrm>
            <a:off x="854362" y="1448475"/>
            <a:ext cx="7461293" cy="276999"/>
          </a:xfrm>
          <a:prstGeom prst="rect">
            <a:avLst/>
          </a:prstGeom>
          <a:noFill/>
        </p:spPr>
        <p:txBody>
          <a:bodyPr wrap="square" rtlCol="0">
            <a:spAutoFit/>
          </a:bodyPr>
          <a:lstStyle/>
          <a:p>
            <a:r>
              <a:rPr lang="en-GB" sz="1200" dirty="0">
                <a:solidFill>
                  <a:srgbClr val="485E6D"/>
                </a:solidFill>
                <a:latin typeface="Arial" panose="020B0604020202020204" pitchFamily="34" charset="0"/>
                <a:cs typeface="Arial" panose="020B0604020202020204" pitchFamily="34" charset="0"/>
              </a:rPr>
              <a:t>Each page also includes the below icons linking you to further resources. Click on them to reveal:</a:t>
            </a:r>
          </a:p>
        </p:txBody>
      </p:sp>
      <p:sp>
        <p:nvSpPr>
          <p:cNvPr id="44" name="TextBox 43">
            <a:extLst>
              <a:ext uri="{FF2B5EF4-FFF2-40B4-BE49-F238E27FC236}">
                <a16:creationId xmlns:a16="http://schemas.microsoft.com/office/drawing/2014/main" id="{1284C5EF-7261-4E0F-8E1C-4D12553286A3}"/>
              </a:ext>
            </a:extLst>
          </p:cNvPr>
          <p:cNvSpPr txBox="1"/>
          <p:nvPr/>
        </p:nvSpPr>
        <p:spPr>
          <a:xfrm>
            <a:off x="1831803" y="2096854"/>
            <a:ext cx="1880387" cy="276999"/>
          </a:xfrm>
          <a:prstGeom prst="rect">
            <a:avLst/>
          </a:prstGeom>
          <a:noFill/>
        </p:spPr>
        <p:txBody>
          <a:bodyPr wrap="square" rtlCol="0">
            <a:spAutoFit/>
          </a:bodyPr>
          <a:lstStyle/>
          <a:p>
            <a:r>
              <a:rPr lang="en-GB" sz="1200" dirty="0">
                <a:solidFill>
                  <a:srgbClr val="485E6D"/>
                </a:solidFill>
                <a:latin typeface="Arial" panose="020B0604020202020204" pitchFamily="34" charset="0"/>
                <a:cs typeface="Arial" panose="020B0604020202020204" pitchFamily="34" charset="0"/>
              </a:rPr>
              <a:t>Tools and Templates</a:t>
            </a:r>
          </a:p>
        </p:txBody>
      </p:sp>
      <p:sp>
        <p:nvSpPr>
          <p:cNvPr id="45" name="TextBox 44">
            <a:extLst>
              <a:ext uri="{FF2B5EF4-FFF2-40B4-BE49-F238E27FC236}">
                <a16:creationId xmlns:a16="http://schemas.microsoft.com/office/drawing/2014/main" id="{CEE6BE96-FAC0-4313-B507-56FE1FBC19C5}"/>
              </a:ext>
            </a:extLst>
          </p:cNvPr>
          <p:cNvSpPr txBox="1"/>
          <p:nvPr/>
        </p:nvSpPr>
        <p:spPr>
          <a:xfrm>
            <a:off x="1831804" y="2751469"/>
            <a:ext cx="2300868" cy="276999"/>
          </a:xfrm>
          <a:prstGeom prst="rect">
            <a:avLst/>
          </a:prstGeom>
          <a:noFill/>
        </p:spPr>
        <p:txBody>
          <a:bodyPr wrap="square" rtlCol="0">
            <a:spAutoFit/>
          </a:bodyPr>
          <a:lstStyle/>
          <a:p>
            <a:r>
              <a:rPr lang="en-GB" sz="1200" dirty="0">
                <a:solidFill>
                  <a:srgbClr val="485E6D"/>
                </a:solidFill>
                <a:latin typeface="Arial" panose="020B0604020202020204" pitchFamily="34" charset="0"/>
                <a:cs typeface="Arial" panose="020B0604020202020204" pitchFamily="34" charset="0"/>
              </a:rPr>
              <a:t>Project Management Glossary</a:t>
            </a:r>
          </a:p>
        </p:txBody>
      </p:sp>
      <p:sp>
        <p:nvSpPr>
          <p:cNvPr id="46" name="TextBox 45">
            <a:extLst>
              <a:ext uri="{FF2B5EF4-FFF2-40B4-BE49-F238E27FC236}">
                <a16:creationId xmlns:a16="http://schemas.microsoft.com/office/drawing/2014/main" id="{45F98B60-BD89-4C7A-9FED-6E77F960B06A}"/>
              </a:ext>
            </a:extLst>
          </p:cNvPr>
          <p:cNvSpPr txBox="1"/>
          <p:nvPr/>
        </p:nvSpPr>
        <p:spPr>
          <a:xfrm>
            <a:off x="1831804" y="3484969"/>
            <a:ext cx="1880387" cy="276999"/>
          </a:xfrm>
          <a:prstGeom prst="rect">
            <a:avLst/>
          </a:prstGeom>
          <a:noFill/>
        </p:spPr>
        <p:txBody>
          <a:bodyPr wrap="square" rtlCol="0">
            <a:spAutoFit/>
          </a:bodyPr>
          <a:lstStyle/>
          <a:p>
            <a:r>
              <a:rPr lang="en-GB" sz="1200" dirty="0">
                <a:solidFill>
                  <a:srgbClr val="485E6D"/>
                </a:solidFill>
                <a:latin typeface="Arial" panose="020B0604020202020204" pitchFamily="34" charset="0"/>
                <a:cs typeface="Arial" panose="020B0604020202020204" pitchFamily="34" charset="0"/>
              </a:rPr>
              <a:t>Links to Training</a:t>
            </a:r>
          </a:p>
        </p:txBody>
      </p:sp>
      <p:sp>
        <p:nvSpPr>
          <p:cNvPr id="47" name="TextBox 46">
            <a:extLst>
              <a:ext uri="{FF2B5EF4-FFF2-40B4-BE49-F238E27FC236}">
                <a16:creationId xmlns:a16="http://schemas.microsoft.com/office/drawing/2014/main" id="{BA76BBF1-D6A8-4FFB-9AD3-C13079E80F45}"/>
              </a:ext>
            </a:extLst>
          </p:cNvPr>
          <p:cNvSpPr txBox="1"/>
          <p:nvPr/>
        </p:nvSpPr>
        <p:spPr>
          <a:xfrm>
            <a:off x="1831804" y="4212977"/>
            <a:ext cx="3379113" cy="276999"/>
          </a:xfrm>
          <a:prstGeom prst="rect">
            <a:avLst/>
          </a:prstGeom>
          <a:noFill/>
        </p:spPr>
        <p:txBody>
          <a:bodyPr wrap="square" rtlCol="0">
            <a:spAutoFit/>
          </a:bodyPr>
          <a:lstStyle/>
          <a:p>
            <a:r>
              <a:rPr lang="en-GB" sz="1200" dirty="0">
                <a:solidFill>
                  <a:srgbClr val="485E6D"/>
                </a:solidFill>
                <a:latin typeface="Arial" panose="020B0604020202020204" pitchFamily="34" charset="0"/>
                <a:cs typeface="Arial" panose="020B0604020202020204" pitchFamily="34" charset="0"/>
              </a:rPr>
              <a:t>Project Management Competency Wheel</a:t>
            </a:r>
          </a:p>
        </p:txBody>
      </p:sp>
      <p:sp>
        <p:nvSpPr>
          <p:cNvPr id="17" name="Rectangle 16">
            <a:extLst>
              <a:ext uri="{FF2B5EF4-FFF2-40B4-BE49-F238E27FC236}">
                <a16:creationId xmlns:a16="http://schemas.microsoft.com/office/drawing/2014/main" id="{E5649FB5-D129-4CA5-B409-4A262B092A33}"/>
              </a:ext>
            </a:extLst>
          </p:cNvPr>
          <p:cNvSpPr/>
          <p:nvPr/>
        </p:nvSpPr>
        <p:spPr>
          <a:xfrm>
            <a:off x="-101600" y="-46184"/>
            <a:ext cx="12293598" cy="853817"/>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Links to Additional Resources</a:t>
            </a:r>
          </a:p>
        </p:txBody>
      </p:sp>
      <p:sp>
        <p:nvSpPr>
          <p:cNvPr id="19" name="Rectangle: Rounded Corners 18">
            <a:hlinkClick r:id="rId12" action="ppaction://hlinksldjump"/>
            <a:extLst>
              <a:ext uri="{FF2B5EF4-FFF2-40B4-BE49-F238E27FC236}">
                <a16:creationId xmlns:a16="http://schemas.microsoft.com/office/drawing/2014/main" id="{3C3A10A4-D1CF-44EE-A285-E5C472967DF9}"/>
              </a:ext>
            </a:extLst>
          </p:cNvPr>
          <p:cNvSpPr/>
          <p:nvPr/>
        </p:nvSpPr>
        <p:spPr>
          <a:xfrm>
            <a:off x="8792132" y="5674507"/>
            <a:ext cx="2872509" cy="821855"/>
          </a:xfrm>
          <a:prstGeom prst="roundRect">
            <a:avLst/>
          </a:prstGeom>
          <a:solidFill>
            <a:srgbClr val="475C6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Return to Home</a:t>
            </a:r>
          </a:p>
        </p:txBody>
      </p:sp>
      <p:grpSp>
        <p:nvGrpSpPr>
          <p:cNvPr id="2" name="Group 1">
            <a:extLst>
              <a:ext uri="{FF2B5EF4-FFF2-40B4-BE49-F238E27FC236}">
                <a16:creationId xmlns:a16="http://schemas.microsoft.com/office/drawing/2014/main" id="{25477C5A-9AE1-AFCF-E217-6EF7BF05C092}"/>
              </a:ext>
            </a:extLst>
          </p:cNvPr>
          <p:cNvGrpSpPr/>
          <p:nvPr/>
        </p:nvGrpSpPr>
        <p:grpSpPr>
          <a:xfrm>
            <a:off x="5342392" y="2858989"/>
            <a:ext cx="3889504" cy="3010383"/>
            <a:chOff x="4140976" y="1962288"/>
            <a:chExt cx="3249210" cy="2911224"/>
          </a:xfrm>
        </p:grpSpPr>
        <p:grpSp>
          <p:nvGrpSpPr>
            <p:cNvPr id="3" name="Group 2">
              <a:extLst>
                <a:ext uri="{FF2B5EF4-FFF2-40B4-BE49-F238E27FC236}">
                  <a16:creationId xmlns:a16="http://schemas.microsoft.com/office/drawing/2014/main" id="{3F9B4F48-B386-FF7B-D300-AB24F44581BE}"/>
                </a:ext>
              </a:extLst>
            </p:cNvPr>
            <p:cNvGrpSpPr/>
            <p:nvPr/>
          </p:nvGrpSpPr>
          <p:grpSpPr>
            <a:xfrm>
              <a:off x="4140976" y="1962288"/>
              <a:ext cx="3249210" cy="2911224"/>
              <a:chOff x="7484754" y="1419995"/>
              <a:chExt cx="3249210" cy="3026777"/>
            </a:xfrm>
          </p:grpSpPr>
          <p:sp>
            <p:nvSpPr>
              <p:cNvPr id="5" name="Rectangle 132">
                <a:extLst>
                  <a:ext uri="{FF2B5EF4-FFF2-40B4-BE49-F238E27FC236}">
                    <a16:creationId xmlns:a16="http://schemas.microsoft.com/office/drawing/2014/main" id="{DC44078E-7000-4651-FD08-FF0E9C7B8576}"/>
                  </a:ext>
                </a:extLst>
              </p:cNvPr>
              <p:cNvSpPr/>
              <p:nvPr/>
            </p:nvSpPr>
            <p:spPr>
              <a:xfrm>
                <a:off x="7484754" y="1419995"/>
                <a:ext cx="3249210" cy="3026777"/>
              </a:xfrm>
              <a:prstGeom prst="roundRect">
                <a:avLst/>
              </a:prstGeom>
              <a:solidFill>
                <a:srgbClr val="EBECED"/>
              </a:solidFill>
              <a:ln w="28575" cap="flat" cmpd="sng" algn="ctr">
                <a:noFill/>
                <a:prstDash val="solid"/>
                <a:miter lim="800000"/>
              </a:ln>
              <a:effectLst/>
            </p:spPr>
            <p:txBody>
              <a:bodyPr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p:txBody>
          </p:sp>
          <p:sp>
            <p:nvSpPr>
              <p:cNvPr id="6" name="Click box">
                <a:extLst>
                  <a:ext uri="{FF2B5EF4-FFF2-40B4-BE49-F238E27FC236}">
                    <a16:creationId xmlns:a16="http://schemas.microsoft.com/office/drawing/2014/main" id="{F883304E-3849-A00B-590E-020013C413D9}"/>
                  </a:ext>
                </a:extLst>
              </p:cNvPr>
              <p:cNvSpPr txBox="1"/>
              <p:nvPr/>
            </p:nvSpPr>
            <p:spPr>
              <a:xfrm>
                <a:off x="7646601" y="1493413"/>
                <a:ext cx="2925513" cy="582034"/>
              </a:xfrm>
              <a:prstGeom prst="roundRect">
                <a:avLst/>
              </a:prstGeom>
              <a:solidFill>
                <a:srgbClr val="724E90"/>
              </a:solidFill>
              <a:ln w="28575">
                <a:solidFill>
                  <a:schemeClr val="bg1"/>
                </a:solidFill>
              </a:ln>
            </p:spPr>
            <p:txBody>
              <a:bodyPr wrap="square" rtlCol="0" anchor="t">
                <a:spAutoFit/>
              </a:bodyPr>
              <a:lstStyle/>
              <a:p>
                <a:r>
                  <a:rPr lang="en-GB" sz="1400" b="1" dirty="0">
                    <a:solidFill>
                      <a:schemeClr val="bg1"/>
                    </a:solidFill>
                    <a:latin typeface="Arial"/>
                    <a:cs typeface="Arial"/>
                  </a:rPr>
                  <a:t>Project Management Competency Wheel </a:t>
                </a:r>
              </a:p>
            </p:txBody>
          </p:sp>
        </p:grpSp>
        <p:sp>
          <p:nvSpPr>
            <p:cNvPr id="4" name="Rectangle: Rounded Corners 3">
              <a:extLst>
                <a:ext uri="{FF2B5EF4-FFF2-40B4-BE49-F238E27FC236}">
                  <a16:creationId xmlns:a16="http://schemas.microsoft.com/office/drawing/2014/main" id="{B18869A1-0063-1731-1C85-BC21848E48A5}"/>
                </a:ext>
              </a:extLst>
            </p:cNvPr>
            <p:cNvSpPr/>
            <p:nvPr/>
          </p:nvSpPr>
          <p:spPr>
            <a:xfrm>
              <a:off x="4506564" y="2783777"/>
              <a:ext cx="2554193" cy="1812331"/>
            </a:xfrm>
            <a:prstGeom prst="roundRect">
              <a:avLst/>
            </a:prstGeom>
            <a:solidFill>
              <a:srgbClr val="AD9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defRPr/>
              </a:pPr>
              <a:endParaRPr lang="en-GB" sz="1400" kern="0" dirty="0">
                <a:solidFill>
                  <a:schemeClr val="bg1"/>
                </a:solidFill>
                <a:latin typeface="Arial" panose="020B0604020202020204" pitchFamily="34" charset="0"/>
                <a:cs typeface="Arial" panose="020B0604020202020204" pitchFamily="34" charset="0"/>
              </a:endParaRPr>
            </a:p>
            <a:p>
              <a:pPr>
                <a:defRPr/>
              </a:pPr>
              <a:r>
                <a:rPr lang="en-GB" sz="1400" kern="0" dirty="0">
                  <a:solidFill>
                    <a:schemeClr val="bg1"/>
                  </a:solidFill>
                  <a:latin typeface="Arial" panose="020B0604020202020204" pitchFamily="34" charset="0"/>
                  <a:cs typeface="Arial" panose="020B0604020202020204" pitchFamily="34" charset="0"/>
                </a:rPr>
                <a:t>When the wheel is in colour, click the wheel to show which competencies from </a:t>
              </a:r>
              <a:r>
                <a:rPr lang="en-GB" sz="1400" u="sng" kern="0" dirty="0">
                  <a:solidFill>
                    <a:schemeClr val="bg1"/>
                  </a:solidFill>
                  <a:latin typeface="Arial" panose="020B0604020202020204" pitchFamily="34" charset="0"/>
                  <a:cs typeface="Arial" panose="020B0604020202020204" pitchFamily="34" charset="0"/>
                  <a:hlinkClick r:id="rId13"/>
                </a:rPr>
                <a:t>Project Management Competency Framework </a:t>
              </a:r>
              <a:r>
                <a:rPr lang="en-GB" sz="1400" kern="0" dirty="0">
                  <a:solidFill>
                    <a:schemeClr val="bg1"/>
                  </a:solidFill>
                  <a:latin typeface="Arial" panose="020B0604020202020204" pitchFamily="34" charset="0"/>
                  <a:cs typeface="Arial" panose="020B0604020202020204" pitchFamily="34" charset="0"/>
                </a:rPr>
                <a:t> the page content relates to. </a:t>
              </a:r>
            </a:p>
            <a:p>
              <a:pPr algn="ctr"/>
              <a:endParaRPr lang="en-GB" sz="1400" kern="0" dirty="0">
                <a:solidFill>
                  <a:schemeClr val="bg1"/>
                </a:solidFill>
                <a:latin typeface="Arial"/>
                <a:ea typeface="+mn-lt"/>
                <a:cs typeface="Arial"/>
              </a:endParaRPr>
            </a:p>
          </p:txBody>
        </p:sp>
      </p:grpSp>
    </p:spTree>
    <p:extLst>
      <p:ext uri="{BB962C8B-B14F-4D97-AF65-F5344CB8AC3E}">
        <p14:creationId xmlns:p14="http://schemas.microsoft.com/office/powerpoint/2010/main" val="11633440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AE1937-F1C6-404E-B5F8-8D8C97824BA8}"/>
              </a:ext>
            </a:extLst>
          </p:cNvPr>
          <p:cNvGrpSpPr/>
          <p:nvPr/>
        </p:nvGrpSpPr>
        <p:grpSpPr>
          <a:xfrm>
            <a:off x="3922634" y="879547"/>
            <a:ext cx="6882772" cy="5344944"/>
            <a:chOff x="4417510" y="1031320"/>
            <a:chExt cx="6882772" cy="5344944"/>
          </a:xfrm>
        </p:grpSpPr>
        <p:sp>
          <p:nvSpPr>
            <p:cNvPr id="146" name="Oval 145">
              <a:extLst>
                <a:ext uri="{FF2B5EF4-FFF2-40B4-BE49-F238E27FC236}">
                  <a16:creationId xmlns:a16="http://schemas.microsoft.com/office/drawing/2014/main" id="{92360D5E-2FD8-4CFF-9CE1-76A0BF213ADC}"/>
                </a:ext>
              </a:extLst>
            </p:cNvPr>
            <p:cNvSpPr/>
            <p:nvPr/>
          </p:nvSpPr>
          <p:spPr>
            <a:xfrm>
              <a:off x="4417510" y="2291046"/>
              <a:ext cx="6882772" cy="4085218"/>
            </a:xfrm>
            <a:prstGeom prst="ellipse">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94" name="Rectangle 193">
              <a:extLst>
                <a:ext uri="{FF2B5EF4-FFF2-40B4-BE49-F238E27FC236}">
                  <a16:creationId xmlns:a16="http://schemas.microsoft.com/office/drawing/2014/main" id="{AAACB893-74CD-4818-84BC-F363D1DFCAD1}"/>
                </a:ext>
              </a:extLst>
            </p:cNvPr>
            <p:cNvSpPr/>
            <p:nvPr/>
          </p:nvSpPr>
          <p:spPr>
            <a:xfrm>
              <a:off x="5474421" y="3733774"/>
              <a:ext cx="1522612" cy="1993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485E6D"/>
                  </a:solidFill>
                  <a:latin typeface="Arial" panose="020B0604020202020204" pitchFamily="34" charset="0"/>
                  <a:cs typeface="Arial" panose="020B0604020202020204" pitchFamily="34" charset="0"/>
                </a:rPr>
                <a:t>Deliverable</a:t>
              </a:r>
            </a:p>
            <a:p>
              <a:pPr algn="ctr"/>
              <a:r>
                <a:rPr lang="en-GB" sz="1400" dirty="0">
                  <a:solidFill>
                    <a:srgbClr val="485E6D"/>
                  </a:solidFill>
                  <a:latin typeface="Arial" panose="020B0604020202020204" pitchFamily="34" charset="0"/>
                  <a:cs typeface="Arial" panose="020B0604020202020204" pitchFamily="34" charset="0"/>
                </a:rPr>
                <a:t>Acceptance criteria constantly reviewed</a:t>
              </a:r>
            </a:p>
          </p:txBody>
        </p:sp>
        <p:pic>
          <p:nvPicPr>
            <p:cNvPr id="195" name="Picture 194">
              <a:extLst>
                <a:ext uri="{FF2B5EF4-FFF2-40B4-BE49-F238E27FC236}">
                  <a16:creationId xmlns:a16="http://schemas.microsoft.com/office/drawing/2014/main" id="{22BB8101-740A-4D00-BCAA-C5DD7D57E7D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832291" y="2825482"/>
              <a:ext cx="1581150" cy="1323975"/>
            </a:xfrm>
            <a:prstGeom prst="rect">
              <a:avLst/>
            </a:prstGeom>
          </p:spPr>
        </p:pic>
        <p:grpSp>
          <p:nvGrpSpPr>
            <p:cNvPr id="196" name="Group 195">
              <a:extLst>
                <a:ext uri="{FF2B5EF4-FFF2-40B4-BE49-F238E27FC236}">
                  <a16:creationId xmlns:a16="http://schemas.microsoft.com/office/drawing/2014/main" id="{EA7A7EAC-AB78-4129-A96D-73EA2FAB713B}"/>
                </a:ext>
              </a:extLst>
            </p:cNvPr>
            <p:cNvGrpSpPr/>
            <p:nvPr/>
          </p:nvGrpSpPr>
          <p:grpSpPr>
            <a:xfrm>
              <a:off x="9001094" y="3152743"/>
              <a:ext cx="1522612" cy="1993427"/>
              <a:chOff x="6884701" y="3278471"/>
              <a:chExt cx="1522612" cy="1993427"/>
            </a:xfrm>
          </p:grpSpPr>
          <p:sp>
            <p:nvSpPr>
              <p:cNvPr id="197" name="Rectangle 196">
                <a:extLst>
                  <a:ext uri="{FF2B5EF4-FFF2-40B4-BE49-F238E27FC236}">
                    <a16:creationId xmlns:a16="http://schemas.microsoft.com/office/drawing/2014/main" id="{98B68B65-CDFD-48E4-B07B-A0F4C60A4006}"/>
                  </a:ext>
                </a:extLst>
              </p:cNvPr>
              <p:cNvSpPr/>
              <p:nvPr/>
            </p:nvSpPr>
            <p:spPr>
              <a:xfrm>
                <a:off x="6884701" y="3278471"/>
                <a:ext cx="1522612" cy="1993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485E6D"/>
                    </a:solidFill>
                    <a:latin typeface="Arial" panose="020B0604020202020204" pitchFamily="34" charset="0"/>
                    <a:cs typeface="Arial" panose="020B0604020202020204" pitchFamily="34" charset="0"/>
                  </a:rPr>
                  <a:t>Deliverable</a:t>
                </a:r>
              </a:p>
              <a:p>
                <a:pPr algn="ctr"/>
                <a:r>
                  <a:rPr lang="en-GB" sz="1400" dirty="0">
                    <a:solidFill>
                      <a:srgbClr val="485E6D"/>
                    </a:solidFill>
                    <a:latin typeface="Arial" panose="020B0604020202020204" pitchFamily="34" charset="0"/>
                    <a:cs typeface="Arial" panose="020B0604020202020204" pitchFamily="34" charset="0"/>
                  </a:rPr>
                  <a:t>Sign off checklist</a:t>
                </a:r>
              </a:p>
              <a:p>
                <a:pPr algn="ctr"/>
                <a:endParaRPr lang="en-GB" sz="1400" dirty="0">
                  <a:solidFill>
                    <a:srgbClr val="485E6D"/>
                  </a:solidFill>
                  <a:latin typeface="Arial" panose="020B0604020202020204" pitchFamily="34" charset="0"/>
                  <a:cs typeface="Arial" panose="020B0604020202020204" pitchFamily="34" charset="0"/>
                </a:endParaRPr>
              </a:p>
              <a:p>
                <a:pPr algn="ctr"/>
                <a:endParaRPr lang="en-GB" sz="1400" dirty="0">
                  <a:solidFill>
                    <a:srgbClr val="485E6D"/>
                  </a:solidFill>
                  <a:latin typeface="Arial" panose="020B0604020202020204" pitchFamily="34" charset="0"/>
                  <a:cs typeface="Arial" panose="020B0604020202020204" pitchFamily="34" charset="0"/>
                </a:endParaRPr>
              </a:p>
              <a:p>
                <a:pPr algn="ctr"/>
                <a:endParaRPr lang="en-GB" sz="1400" dirty="0">
                  <a:solidFill>
                    <a:srgbClr val="485E6D"/>
                  </a:solidFill>
                  <a:latin typeface="Arial" panose="020B0604020202020204" pitchFamily="34" charset="0"/>
                  <a:cs typeface="Arial" panose="020B0604020202020204" pitchFamily="34" charset="0"/>
                </a:endParaRPr>
              </a:p>
              <a:p>
                <a:pPr algn="ctr"/>
                <a:endParaRPr lang="en-GB" sz="1400" dirty="0">
                  <a:solidFill>
                    <a:srgbClr val="485E6D"/>
                  </a:solidFill>
                  <a:latin typeface="Arial" panose="020B0604020202020204" pitchFamily="34" charset="0"/>
                  <a:cs typeface="Arial" panose="020B0604020202020204" pitchFamily="34" charset="0"/>
                </a:endParaRPr>
              </a:p>
              <a:p>
                <a:pPr algn="ctr"/>
                <a:endParaRPr lang="en-GB" sz="1400" dirty="0">
                  <a:solidFill>
                    <a:srgbClr val="485E6D"/>
                  </a:solidFill>
                  <a:latin typeface="Arial" panose="020B0604020202020204" pitchFamily="34" charset="0"/>
                  <a:cs typeface="Arial" panose="020B0604020202020204" pitchFamily="34" charset="0"/>
                </a:endParaRPr>
              </a:p>
              <a:p>
                <a:pPr algn="ctr"/>
                <a:endParaRPr lang="en-GB" sz="1400" dirty="0">
                  <a:solidFill>
                    <a:srgbClr val="485E6D"/>
                  </a:solidFill>
                  <a:latin typeface="Arial" panose="020B0604020202020204" pitchFamily="34" charset="0"/>
                  <a:cs typeface="Arial" panose="020B0604020202020204" pitchFamily="34" charset="0"/>
                </a:endParaRPr>
              </a:p>
            </p:txBody>
          </p:sp>
          <p:pic>
            <p:nvPicPr>
              <p:cNvPr id="198" name="Picture 197">
                <a:extLst>
                  <a:ext uri="{FF2B5EF4-FFF2-40B4-BE49-F238E27FC236}">
                    <a16:creationId xmlns:a16="http://schemas.microsoft.com/office/drawing/2014/main" id="{3964E96E-ADED-4B0F-B487-35A7EF99EA07}"/>
                  </a:ext>
                </a:extLst>
              </p:cNvPr>
              <p:cNvPicPr>
                <a:picLocks noChangeAspect="1"/>
              </p:cNvPicPr>
              <p:nvPr/>
            </p:nvPicPr>
            <p:blipFill>
              <a:blip r:embed="rId4">
                <a:duotone>
                  <a:schemeClr val="accent1">
                    <a:shade val="45000"/>
                    <a:satMod val="135000"/>
                  </a:schemeClr>
                  <a:prstClr val="white"/>
                </a:duotone>
              </a:blip>
              <a:stretch>
                <a:fillRect/>
              </a:stretch>
            </p:blipFill>
            <p:spPr>
              <a:xfrm>
                <a:off x="7098029" y="3886200"/>
                <a:ext cx="700873" cy="981222"/>
              </a:xfrm>
              <a:prstGeom prst="rect">
                <a:avLst/>
              </a:prstGeom>
            </p:spPr>
          </p:pic>
          <p:pic>
            <p:nvPicPr>
              <p:cNvPr id="199" name="Picture 198">
                <a:extLst>
                  <a:ext uri="{FF2B5EF4-FFF2-40B4-BE49-F238E27FC236}">
                    <a16:creationId xmlns:a16="http://schemas.microsoft.com/office/drawing/2014/main" id="{707C4C7E-3D43-4321-A716-F112A39E580C}"/>
                  </a:ext>
                </a:extLst>
              </p:cNvPr>
              <p:cNvPicPr>
                <a:picLocks noChangeAspect="1"/>
              </p:cNvPicPr>
              <p:nvPr/>
            </p:nvPicPr>
            <p:blipFill>
              <a:blip r:embed="rId5">
                <a:clrChange>
                  <a:clrFrom>
                    <a:srgbClr val="FFFFFF"/>
                  </a:clrFrom>
                  <a:clrTo>
                    <a:srgbClr val="FFFFFF">
                      <a:alpha val="0"/>
                    </a:srgbClr>
                  </a:clrTo>
                </a:clrChange>
                <a:duotone>
                  <a:prstClr val="black"/>
                  <a:schemeClr val="tx2">
                    <a:tint val="45000"/>
                    <a:satMod val="400000"/>
                  </a:schemeClr>
                </a:duotone>
              </a:blip>
              <a:stretch>
                <a:fillRect/>
              </a:stretch>
            </p:blipFill>
            <p:spPr>
              <a:xfrm>
                <a:off x="6982773" y="4883341"/>
                <a:ext cx="824041" cy="388557"/>
              </a:xfrm>
              <a:prstGeom prst="rect">
                <a:avLst/>
              </a:prstGeom>
            </p:spPr>
          </p:pic>
        </p:grpSp>
        <p:pic>
          <p:nvPicPr>
            <p:cNvPr id="200" name="Picture 199">
              <a:extLst>
                <a:ext uri="{FF2B5EF4-FFF2-40B4-BE49-F238E27FC236}">
                  <a16:creationId xmlns:a16="http://schemas.microsoft.com/office/drawing/2014/main" id="{30561AFF-2D2E-4D9F-99B3-73C85E321153}"/>
                </a:ext>
              </a:extLst>
            </p:cNvPr>
            <p:cNvPicPr>
              <a:picLocks noChangeAspect="1"/>
            </p:cNvPicPr>
            <p:nvPr/>
          </p:nvPicPr>
          <p:blipFill>
            <a:blip r:embed="rId6">
              <a:clrChange>
                <a:clrFrom>
                  <a:srgbClr val="C64F5C"/>
                </a:clrFrom>
                <a:clrTo>
                  <a:srgbClr val="C64F5C">
                    <a:alpha val="0"/>
                  </a:srgbClr>
                </a:clrTo>
              </a:clrChange>
            </a:blip>
            <a:stretch>
              <a:fillRect/>
            </a:stretch>
          </p:blipFill>
          <p:spPr>
            <a:xfrm flipH="1">
              <a:off x="10132663" y="3477378"/>
              <a:ext cx="1167619" cy="1323997"/>
            </a:xfrm>
            <a:prstGeom prst="rect">
              <a:avLst/>
            </a:prstGeom>
          </p:spPr>
        </p:pic>
        <p:sp>
          <p:nvSpPr>
            <p:cNvPr id="201" name="Oval 200">
              <a:extLst>
                <a:ext uri="{FF2B5EF4-FFF2-40B4-BE49-F238E27FC236}">
                  <a16:creationId xmlns:a16="http://schemas.microsoft.com/office/drawing/2014/main" id="{D8456A96-3743-4B72-B344-151144088802}"/>
                </a:ext>
              </a:extLst>
            </p:cNvPr>
            <p:cNvSpPr/>
            <p:nvPr/>
          </p:nvSpPr>
          <p:spPr>
            <a:xfrm>
              <a:off x="7078541" y="2291046"/>
              <a:ext cx="1642187" cy="16641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02" name="Rectangle 201">
              <a:extLst>
                <a:ext uri="{FF2B5EF4-FFF2-40B4-BE49-F238E27FC236}">
                  <a16:creationId xmlns:a16="http://schemas.microsoft.com/office/drawing/2014/main" id="{AEB22186-14A7-4CCD-AEAC-EAF6A380CCEB}"/>
                </a:ext>
              </a:extLst>
            </p:cNvPr>
            <p:cNvSpPr/>
            <p:nvPr/>
          </p:nvSpPr>
          <p:spPr>
            <a:xfrm>
              <a:off x="6987851" y="2460245"/>
              <a:ext cx="1814386" cy="1384995"/>
            </a:xfrm>
            <a:prstGeom prst="rect">
              <a:avLst/>
            </a:prstGeom>
          </p:spPr>
          <p:txBody>
            <a:bodyPr wrap="square">
              <a:spAutoFit/>
            </a:bodyPr>
            <a:lstStyle/>
            <a:p>
              <a:pPr algn="ctr"/>
              <a:r>
                <a:rPr lang="en-GB" sz="1400" dirty="0">
                  <a:solidFill>
                    <a:schemeClr val="tx2">
                      <a:lumMod val="75000"/>
                    </a:schemeClr>
                  </a:solidFill>
                  <a:latin typeface="Arial" panose="020B0604020202020204" pitchFamily="34" charset="0"/>
                  <a:cs typeface="Arial" panose="020B0604020202020204" pitchFamily="34" charset="0"/>
                </a:rPr>
                <a:t>Quality </a:t>
              </a:r>
            </a:p>
            <a:p>
              <a:pPr algn="ctr"/>
              <a:r>
                <a:rPr lang="en-GB" sz="1400" dirty="0">
                  <a:solidFill>
                    <a:schemeClr val="tx2">
                      <a:lumMod val="75000"/>
                    </a:schemeClr>
                  </a:solidFill>
                  <a:latin typeface="Arial" panose="020B0604020202020204" pitchFamily="34" charset="0"/>
                  <a:cs typeface="Arial" panose="020B0604020202020204" pitchFamily="34" charset="0"/>
                </a:rPr>
                <a:t>assurance can be used to check whether the quality criteria has been met</a:t>
              </a:r>
            </a:p>
          </p:txBody>
        </p:sp>
        <p:pic>
          <p:nvPicPr>
            <p:cNvPr id="203" name="Graphic 202" descr="Magnifying glass">
              <a:extLst>
                <a:ext uri="{FF2B5EF4-FFF2-40B4-BE49-F238E27FC236}">
                  <a16:creationId xmlns:a16="http://schemas.microsoft.com/office/drawing/2014/main" id="{3580F3AA-9554-433E-8454-A398EFFBB7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3162640">
              <a:off x="6210603" y="1031320"/>
              <a:ext cx="3309474" cy="3309472"/>
            </a:xfrm>
            <a:prstGeom prst="rect">
              <a:avLst/>
            </a:prstGeom>
          </p:spPr>
        </p:pic>
      </p:grpSp>
      <p:sp>
        <p:nvSpPr>
          <p:cNvPr id="128" name="Rectangle 127">
            <a:extLst>
              <a:ext uri="{FF2B5EF4-FFF2-40B4-BE49-F238E27FC236}">
                <a16:creationId xmlns:a16="http://schemas.microsoft.com/office/drawing/2014/main" id="{2B66B3A1-CBA8-4BB9-A6B5-B456D5B021B1}"/>
              </a:ext>
            </a:extLst>
          </p:cNvPr>
          <p:cNvSpPr/>
          <p:nvPr/>
        </p:nvSpPr>
        <p:spPr>
          <a:xfrm>
            <a:off x="331200" y="1296000"/>
            <a:ext cx="5920668" cy="3785652"/>
          </a:xfrm>
          <a:prstGeom prst="rect">
            <a:avLst/>
          </a:prstGeom>
        </p:spPr>
        <p:txBody>
          <a:bodyPr wrap="square">
            <a:spAutoFit/>
          </a:bodyPr>
          <a:lstStyle/>
          <a:p>
            <a:r>
              <a:rPr lang="en-GB" sz="1600" dirty="0">
                <a:solidFill>
                  <a:srgbClr val="485D6F"/>
                </a:solidFill>
                <a:latin typeface="Arial" panose="020B0604020202020204" pitchFamily="34" charset="0"/>
                <a:cs typeface="Arial" panose="020B0604020202020204" pitchFamily="34" charset="0"/>
              </a:rPr>
              <a:t>Having a </a:t>
            </a:r>
            <a:r>
              <a:rPr lang="en-GB" sz="1600" b="1" dirty="0">
                <a:solidFill>
                  <a:srgbClr val="485D6F"/>
                </a:solidFill>
                <a:latin typeface="Arial" panose="020B0604020202020204" pitchFamily="34" charset="0"/>
                <a:cs typeface="Arial" panose="020B0604020202020204" pitchFamily="34" charset="0"/>
              </a:rPr>
              <a:t>formal process </a:t>
            </a:r>
            <a:r>
              <a:rPr lang="en-GB" sz="1600" dirty="0">
                <a:solidFill>
                  <a:srgbClr val="485D6F"/>
                </a:solidFill>
                <a:latin typeface="Arial" panose="020B0604020202020204" pitchFamily="34" charset="0"/>
                <a:cs typeface="Arial" panose="020B0604020202020204" pitchFamily="34" charset="0"/>
              </a:rPr>
              <a:t>in place to </a:t>
            </a:r>
            <a:r>
              <a:rPr lang="en-GB" sz="1600" b="1" dirty="0">
                <a:solidFill>
                  <a:srgbClr val="485D6F"/>
                </a:solidFill>
                <a:latin typeface="Arial" panose="020B0604020202020204" pitchFamily="34" charset="0"/>
                <a:cs typeface="Arial" panose="020B0604020202020204" pitchFamily="34" charset="0"/>
              </a:rPr>
              <a:t>sign off </a:t>
            </a:r>
            <a:r>
              <a:rPr lang="en-GB" sz="1600" dirty="0">
                <a:solidFill>
                  <a:srgbClr val="485D6F"/>
                </a:solidFill>
                <a:latin typeface="Arial" panose="020B0604020202020204" pitchFamily="34" charset="0"/>
                <a:cs typeface="Arial" panose="020B0604020202020204" pitchFamily="34" charset="0"/>
              </a:rPr>
              <a:t>the deliverables helps the Project Manager/Team and the stakeholders have clarity around exactly what is being delivered and to what quality standards. </a:t>
            </a: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During the project, tasks and deliverables </a:t>
            </a:r>
          </a:p>
          <a:p>
            <a:r>
              <a:rPr lang="en-GB" sz="1600" dirty="0">
                <a:solidFill>
                  <a:srgbClr val="485D6F"/>
                </a:solidFill>
                <a:latin typeface="Arial" panose="020B0604020202020204" pitchFamily="34" charset="0"/>
                <a:cs typeface="Arial" panose="020B0604020202020204" pitchFamily="34" charset="0"/>
              </a:rPr>
              <a:t>progress and project scope are reviewed</a:t>
            </a:r>
          </a:p>
          <a:p>
            <a:r>
              <a:rPr lang="en-GB" sz="1600" dirty="0">
                <a:solidFill>
                  <a:srgbClr val="485D6F"/>
                </a:solidFill>
                <a:latin typeface="Arial" panose="020B0604020202020204" pitchFamily="34" charset="0"/>
                <a:cs typeface="Arial" panose="020B0604020202020204" pitchFamily="34" charset="0"/>
              </a:rPr>
              <a:t>at regular intervals and, as with many </a:t>
            </a:r>
          </a:p>
          <a:p>
            <a:r>
              <a:rPr lang="en-GB" sz="1600" dirty="0">
                <a:solidFill>
                  <a:srgbClr val="485D6F"/>
                </a:solidFill>
                <a:latin typeface="Arial" panose="020B0604020202020204" pitchFamily="34" charset="0"/>
                <a:cs typeface="Arial" panose="020B0604020202020204" pitchFamily="34" charset="0"/>
              </a:rPr>
              <a:t>projects, may shift so </a:t>
            </a:r>
            <a:r>
              <a:rPr lang="en-GB" sz="1600" b="1" dirty="0">
                <a:solidFill>
                  <a:srgbClr val="485D6F"/>
                </a:solidFill>
                <a:latin typeface="Arial" panose="020B0604020202020204" pitchFamily="34" charset="0"/>
                <a:cs typeface="Arial" panose="020B0604020202020204" pitchFamily="34" charset="0"/>
              </a:rPr>
              <a:t>acceptance </a:t>
            </a:r>
          </a:p>
          <a:p>
            <a:r>
              <a:rPr lang="en-GB" sz="1600" b="1" dirty="0">
                <a:solidFill>
                  <a:srgbClr val="485D6F"/>
                </a:solidFill>
                <a:latin typeface="Arial" panose="020B0604020202020204" pitchFamily="34" charset="0"/>
                <a:cs typeface="Arial" panose="020B0604020202020204" pitchFamily="34" charset="0"/>
              </a:rPr>
              <a:t>criteria</a:t>
            </a:r>
            <a:r>
              <a:rPr lang="en-GB" sz="1600" dirty="0">
                <a:solidFill>
                  <a:srgbClr val="485D6F"/>
                </a:solidFill>
                <a:latin typeface="Arial" panose="020B0604020202020204" pitchFamily="34" charset="0"/>
                <a:cs typeface="Arial" panose="020B0604020202020204" pitchFamily="34" charset="0"/>
              </a:rPr>
              <a:t> is adjusted as needed.</a:t>
            </a:r>
          </a:p>
          <a:p>
            <a:endParaRPr lang="en-GB" sz="1600" dirty="0">
              <a:solidFill>
                <a:srgbClr val="485D6F"/>
              </a:solidFill>
              <a:latin typeface="Arial" panose="020B0604020202020204" pitchFamily="34" charset="0"/>
              <a:cs typeface="Arial" panose="020B0604020202020204" pitchFamily="34" charset="0"/>
            </a:endParaRPr>
          </a:p>
          <a:p>
            <a:r>
              <a:rPr lang="en-GB" sz="1600" dirty="0">
                <a:solidFill>
                  <a:srgbClr val="485D6F"/>
                </a:solidFill>
                <a:latin typeface="Arial" panose="020B0604020202020204" pitchFamily="34" charset="0"/>
                <a:cs typeface="Arial" panose="020B0604020202020204" pitchFamily="34" charset="0"/>
              </a:rPr>
              <a:t>The deliverable document is signed</a:t>
            </a:r>
          </a:p>
          <a:p>
            <a:r>
              <a:rPr lang="en-GB" sz="1600" dirty="0">
                <a:solidFill>
                  <a:srgbClr val="485D6F"/>
                </a:solidFill>
                <a:latin typeface="Arial" panose="020B0604020202020204" pitchFamily="34" charset="0"/>
                <a:cs typeface="Arial" panose="020B0604020202020204" pitchFamily="34" charset="0"/>
              </a:rPr>
              <a:t>off by the </a:t>
            </a:r>
            <a:r>
              <a:rPr lang="en-GB" sz="1600" b="1" dirty="0">
                <a:solidFill>
                  <a:srgbClr val="485D6F"/>
                </a:solidFill>
                <a:latin typeface="Arial" panose="020B0604020202020204" pitchFamily="34" charset="0"/>
                <a:cs typeface="Arial" panose="020B0604020202020204" pitchFamily="34" charset="0"/>
              </a:rPr>
              <a:t>deliverable owner </a:t>
            </a:r>
            <a:r>
              <a:rPr lang="en-GB" sz="1600" dirty="0">
                <a:solidFill>
                  <a:srgbClr val="485D6F"/>
                </a:solidFill>
                <a:latin typeface="Arial" panose="020B0604020202020204" pitchFamily="34" charset="0"/>
                <a:cs typeface="Arial" panose="020B0604020202020204" pitchFamily="34" charset="0"/>
              </a:rPr>
              <a:t>and then </a:t>
            </a:r>
          </a:p>
          <a:p>
            <a:r>
              <a:rPr lang="en-GB" sz="1600" dirty="0">
                <a:solidFill>
                  <a:srgbClr val="485D6F"/>
                </a:solidFill>
                <a:latin typeface="Arial" panose="020B0604020202020204" pitchFamily="34" charset="0"/>
                <a:cs typeface="Arial" panose="020B0604020202020204" pitchFamily="34" charset="0"/>
              </a:rPr>
              <a:t>saved as part of the project </a:t>
            </a:r>
          </a:p>
          <a:p>
            <a:r>
              <a:rPr lang="en-GB" sz="1600" dirty="0">
                <a:solidFill>
                  <a:srgbClr val="485D6F"/>
                </a:solidFill>
                <a:latin typeface="Arial" panose="020B0604020202020204" pitchFamily="34" charset="0"/>
                <a:cs typeface="Arial" panose="020B0604020202020204" pitchFamily="34" charset="0"/>
              </a:rPr>
              <a:t>documentation.</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9">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63" name="TextBox 62">
            <a:extLst>
              <a:ext uri="{FF2B5EF4-FFF2-40B4-BE49-F238E27FC236}">
                <a16:creationId xmlns:a16="http://schemas.microsoft.com/office/drawing/2014/main" id="{C392F66E-22F4-4772-9C71-928BCFF2A98E}"/>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Deliverables</a:t>
            </a:r>
          </a:p>
        </p:txBody>
      </p:sp>
      <p:grpSp>
        <p:nvGrpSpPr>
          <p:cNvPr id="2" name="Group 1">
            <a:extLst>
              <a:ext uri="{FF2B5EF4-FFF2-40B4-BE49-F238E27FC236}">
                <a16:creationId xmlns:a16="http://schemas.microsoft.com/office/drawing/2014/main" id="{8C73C9F9-8A37-4D06-8481-35DDB9B71BBE}"/>
              </a:ext>
            </a:extLst>
          </p:cNvPr>
          <p:cNvGrpSpPr/>
          <p:nvPr/>
        </p:nvGrpSpPr>
        <p:grpSpPr>
          <a:xfrm>
            <a:off x="6153114" y="7011526"/>
            <a:ext cx="2962580" cy="626069"/>
            <a:chOff x="8221648" y="5199146"/>
            <a:chExt cx="2962580" cy="626069"/>
          </a:xfrm>
        </p:grpSpPr>
        <p:sp>
          <p:nvSpPr>
            <p:cNvPr id="64" name="Rectangle: Rounded Corners 63">
              <a:extLst>
                <a:ext uri="{FF2B5EF4-FFF2-40B4-BE49-F238E27FC236}">
                  <a16:creationId xmlns:a16="http://schemas.microsoft.com/office/drawing/2014/main" id="{7CD2AD67-32EF-4E63-8CB2-BF3EE345670C}"/>
                </a:ext>
              </a:extLst>
            </p:cNvPr>
            <p:cNvSpPr/>
            <p:nvPr/>
          </p:nvSpPr>
          <p:spPr>
            <a:xfrm>
              <a:off x="8221648" y="5531017"/>
              <a:ext cx="2962580" cy="294198"/>
            </a:xfrm>
            <a:prstGeom prst="roundRect">
              <a:avLst/>
            </a:prstGeom>
            <a:solidFill>
              <a:srgbClr val="3D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Quality management &amp; assurance</a:t>
              </a:r>
            </a:p>
          </p:txBody>
        </p:sp>
        <p:sp>
          <p:nvSpPr>
            <p:cNvPr id="65" name="Rectangle: Rounded Corners 64">
              <a:extLst>
                <a:ext uri="{FF2B5EF4-FFF2-40B4-BE49-F238E27FC236}">
                  <a16:creationId xmlns:a16="http://schemas.microsoft.com/office/drawing/2014/main" id="{D7BD701E-2EA9-485B-A9B5-A8AAC4509DB1}"/>
                </a:ext>
              </a:extLst>
            </p:cNvPr>
            <p:cNvSpPr/>
            <p:nvPr/>
          </p:nvSpPr>
          <p:spPr>
            <a:xfrm>
              <a:off x="8221648" y="5199146"/>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sp>
        <p:nvSpPr>
          <p:cNvPr id="67" name="TextBox 66">
            <a:extLst>
              <a:ext uri="{FF2B5EF4-FFF2-40B4-BE49-F238E27FC236}">
                <a16:creationId xmlns:a16="http://schemas.microsoft.com/office/drawing/2014/main" id="{A2C425BC-779E-4B5A-92A1-B425FAD30FC5}"/>
              </a:ext>
            </a:extLst>
          </p:cNvPr>
          <p:cNvSpPr txBox="1"/>
          <p:nvPr/>
        </p:nvSpPr>
        <p:spPr>
          <a:xfrm>
            <a:off x="820206" y="6431423"/>
            <a:ext cx="164808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Change control</a:t>
            </a:r>
          </a:p>
        </p:txBody>
      </p:sp>
      <p:sp>
        <p:nvSpPr>
          <p:cNvPr id="68" name="TextBox 67">
            <a:extLst>
              <a:ext uri="{FF2B5EF4-FFF2-40B4-BE49-F238E27FC236}">
                <a16:creationId xmlns:a16="http://schemas.microsoft.com/office/drawing/2014/main" id="{D9194F2A-76F1-4A96-858A-1638F569CA43}"/>
              </a:ext>
            </a:extLst>
          </p:cNvPr>
          <p:cNvSpPr txBox="1"/>
          <p:nvPr/>
        </p:nvSpPr>
        <p:spPr>
          <a:xfrm>
            <a:off x="9892859" y="6431423"/>
            <a:ext cx="147893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Stage sign off</a:t>
            </a:r>
          </a:p>
        </p:txBody>
      </p:sp>
    </p:spTree>
    <p:extLst>
      <p:ext uri="{BB962C8B-B14F-4D97-AF65-F5344CB8AC3E}">
        <p14:creationId xmlns:p14="http://schemas.microsoft.com/office/powerpoint/2010/main" val="3554538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4.44444E-6 L 0.00508 -0.2551 " pathEditMode="relative" rAng="0" ptsTypes="AA">
                                      <p:cBhvr>
                                        <p:cTn id="6" dur="2000" fill="hold"/>
                                        <p:tgtEl>
                                          <p:spTgt spid="2"/>
                                        </p:tgtEl>
                                        <p:attrNameLst>
                                          <p:attrName>ppt_x</p:attrName>
                                          <p:attrName>ppt_y</p:attrName>
                                        </p:attrNameLst>
                                      </p:cBhvr>
                                      <p:rCtr x="247" y="-1275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508 -0.2551 L 2.08333E-6 -3.33333E-6 " pathEditMode="relative" rAng="0" ptsTypes="AA">
                                      <p:cBhvr>
                                        <p:cTn id="10" dur="2000" fill="hold"/>
                                        <p:tgtEl>
                                          <p:spTgt spid="2"/>
                                        </p:tgtEl>
                                        <p:attrNameLst>
                                          <p:attrName>ppt_x</p:attrName>
                                          <p:attrName>ppt_y</p:attrName>
                                        </p:attrNameLst>
                                      </p:cBhvr>
                                      <p:rCtr x="-65" y="12894"/>
                                    </p:animMotion>
                                  </p:childTnLst>
                                </p:cTn>
                              </p:par>
                            </p:childTnLst>
                          </p:cTn>
                        </p:par>
                      </p:childTnLst>
                    </p:cTn>
                  </p:par>
                </p:childTnLst>
              </p:cTn>
              <p:nextCondLst>
                <p:cond evt="onClick" delay="0">
                  <p:tgtEl>
                    <p:spTgt spid="60"/>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a:extLst>
              <a:ext uri="{FF2B5EF4-FFF2-40B4-BE49-F238E27FC236}">
                <a16:creationId xmlns:a16="http://schemas.microsoft.com/office/drawing/2014/main" id="{793C8340-8C18-495A-ABD2-B61E1B084B5C}"/>
              </a:ext>
            </a:extLst>
          </p:cNvPr>
          <p:cNvSpPr txBox="1"/>
          <p:nvPr/>
        </p:nvSpPr>
        <p:spPr>
          <a:xfrm>
            <a:off x="329431" y="540425"/>
            <a:ext cx="4024517"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End the Delivery Stage</a:t>
            </a:r>
          </a:p>
        </p:txBody>
      </p:sp>
      <p:pic>
        <p:nvPicPr>
          <p:cNvPr id="62" name="Wheel">
            <a:extLst>
              <a:ext uri="{FF2B5EF4-FFF2-40B4-BE49-F238E27FC236}">
                <a16:creationId xmlns:a16="http://schemas.microsoft.com/office/drawing/2014/main" id="{10183376-463D-44FA-B26C-7F0CD0DCC9C1}"/>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3" name="TextBox 52">
            <a:extLst>
              <a:ext uri="{FF2B5EF4-FFF2-40B4-BE49-F238E27FC236}">
                <a16:creationId xmlns:a16="http://schemas.microsoft.com/office/drawing/2014/main" id="{16A7B749-78F4-41A2-846C-E205F3FC7429}"/>
              </a:ext>
            </a:extLst>
          </p:cNvPr>
          <p:cNvSpPr txBox="1"/>
          <p:nvPr/>
        </p:nvSpPr>
        <p:spPr>
          <a:xfrm>
            <a:off x="865013" y="6448731"/>
            <a:ext cx="1476676"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Deliverables</a:t>
            </a:r>
          </a:p>
        </p:txBody>
      </p:sp>
      <p:sp>
        <p:nvSpPr>
          <p:cNvPr id="3" name="Rectangle 2">
            <a:extLst>
              <a:ext uri="{FF2B5EF4-FFF2-40B4-BE49-F238E27FC236}">
                <a16:creationId xmlns:a16="http://schemas.microsoft.com/office/drawing/2014/main" id="{BADBD21E-C09D-42BD-BAA5-0FBEED703BE1}"/>
              </a:ext>
            </a:extLst>
          </p:cNvPr>
          <p:cNvSpPr/>
          <p:nvPr/>
        </p:nvSpPr>
        <p:spPr>
          <a:xfrm>
            <a:off x="10026631" y="6448731"/>
            <a:ext cx="1300356" cy="338554"/>
          </a:xfrm>
          <a:prstGeom prst="rect">
            <a:avLst/>
          </a:prstGeom>
        </p:spPr>
        <p:txBody>
          <a:bodyPr wrap="none">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Close Stage</a:t>
            </a:r>
          </a:p>
        </p:txBody>
      </p:sp>
      <p:sp>
        <p:nvSpPr>
          <p:cNvPr id="12" name="TextBox 11">
            <a:extLst>
              <a:ext uri="{FF2B5EF4-FFF2-40B4-BE49-F238E27FC236}">
                <a16:creationId xmlns:a16="http://schemas.microsoft.com/office/drawing/2014/main" id="{5F092331-727E-4BE5-A9AB-196A45E426D0}"/>
              </a:ext>
            </a:extLst>
          </p:cNvPr>
          <p:cNvSpPr txBox="1"/>
          <p:nvPr/>
        </p:nvSpPr>
        <p:spPr>
          <a:xfrm>
            <a:off x="331199" y="1872329"/>
            <a:ext cx="9918269" cy="1815882"/>
          </a:xfrm>
          <a:prstGeom prst="rect">
            <a:avLst/>
          </a:prstGeom>
          <a:noFill/>
          <a:ln w="38100">
            <a:solidFill>
              <a:srgbClr val="FFD05B"/>
            </a:solidFill>
          </a:ln>
        </p:spPr>
        <p:txBody>
          <a:bodyPr wrap="square" rtlCol="0">
            <a:spAutoFit/>
          </a:bodyPr>
          <a:lstStyle/>
          <a:p>
            <a:pPr fontAlgn="base"/>
            <a:r>
              <a:rPr lang="en-GB" sz="1600" b="1" dirty="0">
                <a:solidFill>
                  <a:srgbClr val="485E6D"/>
                </a:solidFill>
                <a:latin typeface="Arial" panose="020B0604020202020204" pitchFamily="34" charset="0"/>
                <a:cs typeface="Arial" panose="020B0604020202020204" pitchFamily="34" charset="0"/>
              </a:rPr>
              <a:t>The Project Manager</a:t>
            </a:r>
          </a:p>
          <a:p>
            <a:pPr marL="285750" indent="-285750" fontAlgn="base">
              <a:buFont typeface="Wingdings" panose="05000000000000000000" pitchFamily="2" charset="2"/>
              <a:buChar char="ü"/>
            </a:pPr>
            <a:endParaRPr lang="en-US" sz="1600" dirty="0">
              <a:solidFill>
                <a:srgbClr val="485E6D"/>
              </a:solidFill>
              <a:latin typeface="Arial" panose="020B0604020202020204" pitchFamily="34" charset="0"/>
              <a:cs typeface="Arial" panose="020B0604020202020204" pitchFamily="34" charset="0"/>
            </a:endParaRPr>
          </a:p>
          <a:p>
            <a:pPr marL="285750" indent="-285750" fontAlgn="base">
              <a:buFont typeface="Wingdings" panose="05000000000000000000" pitchFamily="2" charset="2"/>
              <a:buChar char="ü"/>
            </a:pPr>
            <a:r>
              <a:rPr lang="en-US" sz="1600" dirty="0">
                <a:solidFill>
                  <a:srgbClr val="485E6D"/>
                </a:solidFill>
                <a:latin typeface="Arial" panose="020B0604020202020204" pitchFamily="34" charset="0"/>
                <a:cs typeface="Arial" panose="020B0604020202020204" pitchFamily="34" charset="0"/>
              </a:rPr>
              <a:t>Makes checks to ensure that all deliverables have been completed</a:t>
            </a:r>
          </a:p>
          <a:p>
            <a:pPr marL="285750" indent="-285750" fontAlgn="base">
              <a:buFont typeface="Wingdings" panose="05000000000000000000" pitchFamily="2" charset="2"/>
              <a:buChar char="ü"/>
            </a:pPr>
            <a:r>
              <a:rPr lang="en-US" sz="1600" dirty="0">
                <a:solidFill>
                  <a:srgbClr val="485E6D"/>
                </a:solidFill>
                <a:latin typeface="Arial" panose="020B0604020202020204" pitchFamily="34" charset="0"/>
                <a:cs typeface="Arial" panose="020B0604020202020204" pitchFamily="34" charset="0"/>
              </a:rPr>
              <a:t>Ensures that no other activities need to take place</a:t>
            </a:r>
          </a:p>
          <a:p>
            <a:pPr marL="285750" indent="-285750" fontAlgn="base">
              <a:buFont typeface="Wingdings" panose="05000000000000000000" pitchFamily="2" charset="2"/>
              <a:buChar char="ü"/>
            </a:pPr>
            <a:r>
              <a:rPr lang="en-US" sz="1600" dirty="0">
                <a:solidFill>
                  <a:srgbClr val="485E6D"/>
                </a:solidFill>
                <a:latin typeface="Arial" panose="020B0604020202020204" pitchFamily="34" charset="0"/>
                <a:cs typeface="Arial" panose="020B0604020202020204" pitchFamily="34" charset="0"/>
              </a:rPr>
              <a:t>Creates the end of stage report recommending that the project move to the close stage</a:t>
            </a:r>
          </a:p>
          <a:p>
            <a:pPr marL="285750" indent="-285750" fontAlgn="base">
              <a:buFont typeface="Wingdings" panose="05000000000000000000" pitchFamily="2" charset="2"/>
              <a:buChar char="ü"/>
            </a:pPr>
            <a:r>
              <a:rPr lang="en-US" sz="1600" dirty="0">
                <a:solidFill>
                  <a:srgbClr val="485E6D"/>
                </a:solidFill>
                <a:latin typeface="Arial" panose="020B0604020202020204" pitchFamily="34" charset="0"/>
                <a:cs typeface="Arial" panose="020B0604020202020204" pitchFamily="34" charset="0"/>
              </a:rPr>
              <a:t>Reflect on lesson learned throughout stage and update lessons log</a:t>
            </a:r>
          </a:p>
          <a:p>
            <a:pPr marL="285750" indent="-285750" fontAlgn="base">
              <a:buFont typeface="Wingdings" panose="05000000000000000000" pitchFamily="2" charset="2"/>
              <a:buChar char="ü"/>
            </a:pPr>
            <a:endParaRPr lang="en-US" sz="1600" b="1" dirty="0">
              <a:solidFill>
                <a:srgbClr val="485E6D"/>
              </a:solidFill>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D16F208E-6B05-43E9-A7CD-A3677DE9C7BF}"/>
              </a:ext>
            </a:extLst>
          </p:cNvPr>
          <p:cNvSpPr txBox="1">
            <a:spLocks/>
          </p:cNvSpPr>
          <p:nvPr/>
        </p:nvSpPr>
        <p:spPr>
          <a:xfrm>
            <a:off x="331199" y="4395969"/>
            <a:ext cx="9918269" cy="1840143"/>
          </a:xfrm>
          <a:prstGeom prst="rect">
            <a:avLst/>
          </a:prstGeom>
          <a:ln w="38100">
            <a:solidFill>
              <a:srgbClr val="54C0EB"/>
            </a:solidFill>
          </a:ln>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lnSpc>
                <a:spcPct val="100000"/>
              </a:lnSpc>
              <a:spcBef>
                <a:spcPts val="0"/>
              </a:spcBef>
            </a:pPr>
            <a:r>
              <a:rPr lang="en-GB" sz="1600" b="1" dirty="0">
                <a:solidFill>
                  <a:srgbClr val="485E6D"/>
                </a:solidFill>
                <a:latin typeface="Arial" panose="020B0604020202020204" pitchFamily="34" charset="0"/>
                <a:cs typeface="Arial" panose="020B0604020202020204" pitchFamily="34" charset="0"/>
              </a:rPr>
              <a:t>The Project Sponsor</a:t>
            </a:r>
          </a:p>
          <a:p>
            <a:pPr algn="l" fontAlgn="base">
              <a:lnSpc>
                <a:spcPct val="100000"/>
              </a:lnSpc>
              <a:spcBef>
                <a:spcPts val="0"/>
              </a:spcBef>
            </a:pPr>
            <a:endParaRPr lang="en-GB" sz="1600" dirty="0">
              <a:solidFill>
                <a:srgbClr val="485E6D"/>
              </a:solidFill>
              <a:latin typeface="Arial" panose="020B0604020202020204" pitchFamily="34" charset="0"/>
              <a:cs typeface="Arial" panose="020B0604020202020204" pitchFamily="34" charset="0"/>
            </a:endParaRPr>
          </a:p>
          <a:p>
            <a:pPr marL="284400" indent="-284400" algn="l" fontAlgn="base">
              <a:lnSpc>
                <a:spcPct val="100000"/>
              </a:lnSpc>
              <a:spcBef>
                <a:spcPts val="0"/>
              </a:spcBef>
              <a:buFont typeface="Wingdings" panose="05000000000000000000" pitchFamily="2" charset="2"/>
              <a:buChar char="ü"/>
            </a:pPr>
            <a:r>
              <a:rPr lang="en-GB" sz="1600" dirty="0">
                <a:solidFill>
                  <a:srgbClr val="485E6D"/>
                </a:solidFill>
                <a:latin typeface="Arial" panose="020B0604020202020204" pitchFamily="34" charset="0"/>
                <a:cs typeface="Arial" panose="020B0604020202020204" pitchFamily="34" charset="0"/>
              </a:rPr>
              <a:t>Reviews the work that has been done</a:t>
            </a:r>
          </a:p>
          <a:p>
            <a:pPr marL="284400" indent="-284400" algn="l" fontAlgn="base">
              <a:lnSpc>
                <a:spcPct val="100000"/>
              </a:lnSpc>
              <a:spcBef>
                <a:spcPts val="0"/>
              </a:spcBef>
              <a:buFont typeface="Wingdings" panose="05000000000000000000" pitchFamily="2" charset="2"/>
              <a:buChar char="ü"/>
            </a:pPr>
            <a:r>
              <a:rPr lang="en-GB" sz="1600" dirty="0">
                <a:solidFill>
                  <a:srgbClr val="485E6D"/>
                </a:solidFill>
                <a:latin typeface="Arial" panose="020B0604020202020204" pitchFamily="34" charset="0"/>
                <a:cs typeface="Arial" panose="020B0604020202020204" pitchFamily="34" charset="0"/>
              </a:rPr>
              <a:t>Gives agreement to sign off the deliverables as completed</a:t>
            </a:r>
          </a:p>
          <a:p>
            <a:pPr marL="284400" indent="-284400" algn="l" fontAlgn="base">
              <a:lnSpc>
                <a:spcPct val="100000"/>
              </a:lnSpc>
              <a:spcBef>
                <a:spcPts val="0"/>
              </a:spcBef>
              <a:buFont typeface="Wingdings" panose="05000000000000000000" pitchFamily="2" charset="2"/>
              <a:buChar char="ü"/>
            </a:pPr>
            <a:r>
              <a:rPr lang="en-GB" sz="1600" dirty="0">
                <a:solidFill>
                  <a:srgbClr val="485E6D"/>
                </a:solidFill>
                <a:latin typeface="Arial" panose="020B0604020202020204" pitchFamily="34" charset="0"/>
                <a:cs typeface="Arial" panose="020B0604020202020204" pitchFamily="34" charset="0"/>
              </a:rPr>
              <a:t>Confirms they are happy for the project to proceed to the close stage</a:t>
            </a:r>
          </a:p>
          <a:p>
            <a:pPr marL="284400" indent="-284400" algn="l" fontAlgn="base">
              <a:lnSpc>
                <a:spcPct val="100000"/>
              </a:lnSpc>
              <a:spcBef>
                <a:spcPts val="0"/>
              </a:spcBef>
              <a:buFont typeface="Wingdings" panose="05000000000000000000" pitchFamily="2" charset="2"/>
              <a:buChar char="ü"/>
            </a:pPr>
            <a:r>
              <a:rPr lang="en-GB" sz="1600" dirty="0">
                <a:solidFill>
                  <a:srgbClr val="485E6D"/>
                </a:solidFill>
                <a:latin typeface="Arial" panose="020B0604020202020204" pitchFamily="34" charset="0"/>
                <a:cs typeface="Arial" panose="020B0604020202020204" pitchFamily="34" charset="0"/>
              </a:rPr>
              <a:t>Gains approval through the governance structure</a:t>
            </a:r>
          </a:p>
          <a:p>
            <a:pPr marL="284400" indent="-284400" algn="l" fontAlgn="base">
              <a:lnSpc>
                <a:spcPct val="100000"/>
              </a:lnSpc>
              <a:spcBef>
                <a:spcPts val="0"/>
              </a:spcBef>
              <a:buFont typeface="Wingdings" panose="05000000000000000000" pitchFamily="2" charset="2"/>
              <a:buChar char="ü"/>
            </a:pPr>
            <a:endParaRPr lang="en-GB" sz="1600" dirty="0">
              <a:solidFill>
                <a:srgbClr val="485E6D"/>
              </a:solidFill>
              <a:latin typeface="Arial" panose="020B0604020202020204" pitchFamily="34" charset="0"/>
              <a:cs typeface="Arial" panose="020B0604020202020204" pitchFamily="34" charset="0"/>
            </a:endParaRPr>
          </a:p>
          <a:p>
            <a:pPr fontAlgn="base">
              <a:lnSpc>
                <a:spcPct val="100000"/>
              </a:lnSpc>
              <a:spcBef>
                <a:spcPts val="0"/>
              </a:spcBef>
            </a:pPr>
            <a:endParaRPr lang="en-GB" sz="1600" dirty="0">
              <a:solidFill>
                <a:srgbClr val="485E6D"/>
              </a:solidFill>
              <a:latin typeface="Arial" panose="020B0604020202020204" pitchFamily="34" charset="0"/>
              <a:cs typeface="Arial" panose="020B0604020202020204" pitchFamily="34" charset="0"/>
            </a:endParaRPr>
          </a:p>
        </p:txBody>
      </p:sp>
      <p:pic>
        <p:nvPicPr>
          <p:cNvPr id="14" name="Picture 13" descr="A picture containing wheel&#10;&#10;Description automatically generated">
            <a:extLst>
              <a:ext uri="{FF2B5EF4-FFF2-40B4-BE49-F238E27FC236}">
                <a16:creationId xmlns:a16="http://schemas.microsoft.com/office/drawing/2014/main" id="{85DD02B5-21C6-4E9D-B993-B6868733B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7299" y="4000602"/>
            <a:ext cx="1568953" cy="1568952"/>
          </a:xfrm>
          <a:prstGeom prst="rect">
            <a:avLst/>
          </a:prstGeom>
          <a:effectLst>
            <a:outerShdw blurRad="50800" dist="38100" dir="5400000" algn="t" rotWithShape="0">
              <a:prstClr val="black">
                <a:alpha val="40000"/>
              </a:prstClr>
            </a:outerShdw>
          </a:effectLst>
        </p:spPr>
      </p:pic>
      <p:pic>
        <p:nvPicPr>
          <p:cNvPr id="15" name="Picture 14" descr="A close up of a logo&#10;&#10;Description automatically generated">
            <a:extLst>
              <a:ext uri="{FF2B5EF4-FFF2-40B4-BE49-F238E27FC236}">
                <a16:creationId xmlns:a16="http://schemas.microsoft.com/office/drawing/2014/main" id="{15F0211D-A2CD-49AF-92A5-FFCE059CEB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0953" y="1547380"/>
            <a:ext cx="1568955" cy="1568953"/>
          </a:xfrm>
          <a:prstGeom prst="rect">
            <a:avLst/>
          </a:prstGeom>
          <a:effectLst>
            <a:outerShdw blurRad="50800" dist="38100" dir="5400000" algn="t" rotWithShape="0">
              <a:prstClr val="black">
                <a:alpha val="40000"/>
              </a:prstClr>
            </a:outerShdw>
          </a:effectLst>
        </p:spPr>
      </p:pic>
      <p:sp>
        <p:nvSpPr>
          <p:cNvPr id="4" name="Rectangle 3">
            <a:extLst>
              <a:ext uri="{FF2B5EF4-FFF2-40B4-BE49-F238E27FC236}">
                <a16:creationId xmlns:a16="http://schemas.microsoft.com/office/drawing/2014/main" id="{E411AEBD-99F8-494A-8B6F-C5F2F431D0F3}"/>
              </a:ext>
            </a:extLst>
          </p:cNvPr>
          <p:cNvSpPr/>
          <p:nvPr/>
        </p:nvSpPr>
        <p:spPr>
          <a:xfrm>
            <a:off x="329431" y="1224000"/>
            <a:ext cx="9025584" cy="584775"/>
          </a:xfrm>
          <a:prstGeom prst="rect">
            <a:avLst/>
          </a:prstGeom>
        </p:spPr>
        <p:txBody>
          <a:bodyPr wrap="square">
            <a:spAutoFit/>
          </a:bodyPr>
          <a:lstStyle/>
          <a:p>
            <a:r>
              <a:rPr lang="en-GB" sz="1600" dirty="0">
                <a:solidFill>
                  <a:srgbClr val="485E6D"/>
                </a:solidFill>
                <a:latin typeface="Arial" panose="020B0604020202020204" pitchFamily="34" charset="0"/>
                <a:cs typeface="Arial" panose="020B0604020202020204" pitchFamily="34" charset="0"/>
              </a:rPr>
              <a:t>At the end of the delivery stage a </a:t>
            </a:r>
            <a:r>
              <a:rPr lang="en-GB" sz="1600" b="1" dirty="0">
                <a:solidFill>
                  <a:srgbClr val="485E6D"/>
                </a:solidFill>
                <a:latin typeface="Arial" panose="020B0604020202020204" pitchFamily="34" charset="0"/>
                <a:cs typeface="Arial" panose="020B0604020202020204" pitchFamily="34" charset="0"/>
              </a:rPr>
              <a:t>decision</a:t>
            </a:r>
            <a:r>
              <a:rPr lang="en-GB" sz="1600" dirty="0">
                <a:solidFill>
                  <a:srgbClr val="485E6D"/>
                </a:solidFill>
                <a:latin typeface="Arial" panose="020B0604020202020204" pitchFamily="34" charset="0"/>
                <a:cs typeface="Arial" panose="020B0604020202020204" pitchFamily="34" charset="0"/>
              </a:rPr>
              <a:t> is needed to confirm that the project can move to the close stage.  The following checks need to be made before this can happen.</a:t>
            </a:r>
            <a:endParaRPr lang="en-GB" sz="1600" dirty="0">
              <a:latin typeface="Arial" panose="020B0604020202020204" pitchFamily="34" charset="0"/>
            </a:endParaRPr>
          </a:p>
        </p:txBody>
      </p:sp>
      <p:grpSp>
        <p:nvGrpSpPr>
          <p:cNvPr id="2" name="Group 1">
            <a:extLst>
              <a:ext uri="{FF2B5EF4-FFF2-40B4-BE49-F238E27FC236}">
                <a16:creationId xmlns:a16="http://schemas.microsoft.com/office/drawing/2014/main" id="{AAF40F56-EC22-4AF0-92AB-8C1CE926C083}"/>
              </a:ext>
            </a:extLst>
          </p:cNvPr>
          <p:cNvGrpSpPr/>
          <p:nvPr/>
        </p:nvGrpSpPr>
        <p:grpSpPr>
          <a:xfrm>
            <a:off x="6096000" y="6880794"/>
            <a:ext cx="2962580" cy="957940"/>
            <a:chOff x="8221648" y="4867275"/>
            <a:chExt cx="2962580" cy="957940"/>
          </a:xfrm>
        </p:grpSpPr>
        <p:sp>
          <p:nvSpPr>
            <p:cNvPr id="55" name="Rectangle: Rounded Corners 54">
              <a:extLst>
                <a:ext uri="{FF2B5EF4-FFF2-40B4-BE49-F238E27FC236}">
                  <a16:creationId xmlns:a16="http://schemas.microsoft.com/office/drawing/2014/main" id="{97FD7CF7-B1D7-44C9-990E-4A4118795E66}"/>
                </a:ext>
              </a:extLst>
            </p:cNvPr>
            <p:cNvSpPr/>
            <p:nvPr/>
          </p:nvSpPr>
          <p:spPr>
            <a:xfrm>
              <a:off x="8221648" y="5531017"/>
              <a:ext cx="2962580" cy="294198"/>
            </a:xfrm>
            <a:prstGeom prst="roundRect">
              <a:avLst/>
            </a:prstGeom>
            <a:solidFill>
              <a:srgbClr val="3D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Quality management &amp; assurance</a:t>
              </a:r>
            </a:p>
          </p:txBody>
        </p:sp>
        <p:sp>
          <p:nvSpPr>
            <p:cNvPr id="56" name="Rectangle: Rounded Corners 55">
              <a:extLst>
                <a:ext uri="{FF2B5EF4-FFF2-40B4-BE49-F238E27FC236}">
                  <a16:creationId xmlns:a16="http://schemas.microsoft.com/office/drawing/2014/main" id="{E9AE267F-3744-4CCD-B244-5FAB1961320D}"/>
                </a:ext>
              </a:extLst>
            </p:cNvPr>
            <p:cNvSpPr/>
            <p:nvPr/>
          </p:nvSpPr>
          <p:spPr>
            <a:xfrm>
              <a:off x="8221648" y="4867275"/>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57" name="Rectangle: Rounded Corners 56">
              <a:extLst>
                <a:ext uri="{FF2B5EF4-FFF2-40B4-BE49-F238E27FC236}">
                  <a16:creationId xmlns:a16="http://schemas.microsoft.com/office/drawing/2014/main" id="{1AC8DEE7-76D0-4E96-8838-D02701EAA6A4}"/>
                </a:ext>
              </a:extLst>
            </p:cNvPr>
            <p:cNvSpPr/>
            <p:nvPr/>
          </p:nvSpPr>
          <p:spPr>
            <a:xfrm>
              <a:off x="8221648" y="5199146"/>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spTree>
    <p:extLst>
      <p:ext uri="{BB962C8B-B14F-4D97-AF65-F5344CB8AC3E}">
        <p14:creationId xmlns:p14="http://schemas.microsoft.com/office/powerpoint/2010/main" val="1882538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2"/>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375E-6 1.85185E-6 L 0.00469 -0.25486 " pathEditMode="relative" rAng="0" ptsTypes="AA">
                                      <p:cBhvr>
                                        <p:cTn id="6" dur="2000" fill="hold"/>
                                        <p:tgtEl>
                                          <p:spTgt spid="2"/>
                                        </p:tgtEl>
                                        <p:attrNameLst>
                                          <p:attrName>ppt_x</p:attrName>
                                          <p:attrName>ppt_y</p:attrName>
                                        </p:attrNameLst>
                                      </p:cBhvr>
                                      <p:rCtr x="234" y="-1275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469 -0.25486 L -4.375E-6 1.85185E-6 " pathEditMode="relative" rAng="0" ptsTypes="AA">
                                      <p:cBhvr>
                                        <p:cTn id="10" dur="2000" fill="hold"/>
                                        <p:tgtEl>
                                          <p:spTgt spid="2"/>
                                        </p:tgtEl>
                                        <p:attrNameLst>
                                          <p:attrName>ppt_x</p:attrName>
                                          <p:attrName>ppt_y</p:attrName>
                                        </p:attrNameLst>
                                      </p:cBhvr>
                                      <p:rCtr x="-234" y="12731"/>
                                    </p:animMotion>
                                  </p:childTnLst>
                                </p:cTn>
                              </p:par>
                            </p:childTnLst>
                          </p:cTn>
                        </p:par>
                      </p:childTnLst>
                    </p:cTn>
                  </p:par>
                </p:childTnLst>
              </p:cTn>
              <p:nextCondLst>
                <p:cond evt="onClick" delay="0">
                  <p:tgtEl>
                    <p:spTgt spid="62"/>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cxnSp>
        <p:nvCxnSpPr>
          <p:cNvPr id="32" name="Straight Connector 31">
            <a:extLst>
              <a:ext uri="{FF2B5EF4-FFF2-40B4-BE49-F238E27FC236}">
                <a16:creationId xmlns:a16="http://schemas.microsoft.com/office/drawing/2014/main" id="{A9261D2C-72CB-4F30-86E2-C421399C381A}"/>
              </a:ext>
            </a:extLst>
          </p:cNvPr>
          <p:cNvCxnSpPr/>
          <p:nvPr/>
        </p:nvCxnSpPr>
        <p:spPr>
          <a:xfrm>
            <a:off x="2548422" y="4437609"/>
            <a:ext cx="140191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B118F99-2D02-4049-B9A4-32D6D8DCBA38}"/>
              </a:ext>
            </a:extLst>
          </p:cNvPr>
          <p:cNvCxnSpPr/>
          <p:nvPr/>
        </p:nvCxnSpPr>
        <p:spPr>
          <a:xfrm flipV="1">
            <a:off x="3173104" y="2620893"/>
            <a:ext cx="77722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4545618-73C3-4CE9-A6B5-9F772F6207DD}"/>
              </a:ext>
            </a:extLst>
          </p:cNvPr>
          <p:cNvCxnSpPr/>
          <p:nvPr/>
        </p:nvCxnSpPr>
        <p:spPr>
          <a:xfrm>
            <a:off x="2819814" y="1701832"/>
            <a:ext cx="113052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5B37375E-BFC7-4E2F-867B-AA3E5BE723B3}"/>
              </a:ext>
            </a:extLst>
          </p:cNvPr>
          <p:cNvSpPr/>
          <p:nvPr/>
        </p:nvSpPr>
        <p:spPr>
          <a:xfrm>
            <a:off x="3950326" y="1339709"/>
            <a:ext cx="724247" cy="724247"/>
          </a:xfrm>
          <a:prstGeom prst="ellipse">
            <a:avLst/>
          </a:prstGeom>
          <a:solidFill>
            <a:schemeClr val="bg1">
              <a:lumMod val="50000"/>
              <a:alpha val="20000"/>
            </a:schemeClr>
          </a:solid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sp>
        <p:nvSpPr>
          <p:cNvPr id="39" name="Oval 38">
            <a:extLst>
              <a:ext uri="{FF2B5EF4-FFF2-40B4-BE49-F238E27FC236}">
                <a16:creationId xmlns:a16="http://schemas.microsoft.com/office/drawing/2014/main" id="{2A1B701D-9B63-454C-8EB8-4CC94B97FA29}"/>
              </a:ext>
            </a:extLst>
          </p:cNvPr>
          <p:cNvSpPr/>
          <p:nvPr/>
        </p:nvSpPr>
        <p:spPr>
          <a:xfrm>
            <a:off x="3950326" y="2258769"/>
            <a:ext cx="724247" cy="724247"/>
          </a:xfrm>
          <a:prstGeom prst="ellipse">
            <a:avLst/>
          </a:prstGeom>
          <a:solidFill>
            <a:schemeClr val="bg1">
              <a:lumMod val="50000"/>
              <a:alpha val="20000"/>
            </a:schemeClr>
          </a:solid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sp>
        <p:nvSpPr>
          <p:cNvPr id="40" name="Oval 39">
            <a:extLst>
              <a:ext uri="{FF2B5EF4-FFF2-40B4-BE49-F238E27FC236}">
                <a16:creationId xmlns:a16="http://schemas.microsoft.com/office/drawing/2014/main" id="{7C8F2A5B-C520-429A-B334-772A0E0E44A3}"/>
              </a:ext>
            </a:extLst>
          </p:cNvPr>
          <p:cNvSpPr/>
          <p:nvPr/>
        </p:nvSpPr>
        <p:spPr>
          <a:xfrm>
            <a:off x="3950326" y="4094444"/>
            <a:ext cx="724247" cy="724247"/>
          </a:xfrm>
          <a:prstGeom prst="ellipse">
            <a:avLst/>
          </a:prstGeom>
          <a:solidFill>
            <a:srgbClr val="69C1E4">
              <a:alpha val="20000"/>
            </a:srgbClr>
          </a:solidFill>
          <a:ln w="19050">
            <a:solidFill>
              <a:srgbClr val="69C1E4"/>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grpSp>
        <p:nvGrpSpPr>
          <p:cNvPr id="41" name="Group 40">
            <a:extLst>
              <a:ext uri="{FF2B5EF4-FFF2-40B4-BE49-F238E27FC236}">
                <a16:creationId xmlns:a16="http://schemas.microsoft.com/office/drawing/2014/main" id="{771BE150-ED42-4B7A-B4D1-BE23A429E61B}"/>
              </a:ext>
            </a:extLst>
          </p:cNvPr>
          <p:cNvGrpSpPr/>
          <p:nvPr/>
        </p:nvGrpSpPr>
        <p:grpSpPr>
          <a:xfrm>
            <a:off x="708771" y="1257609"/>
            <a:ext cx="2832765" cy="4674845"/>
            <a:chOff x="3195289" y="1434072"/>
            <a:chExt cx="2832765" cy="4674845"/>
          </a:xfrm>
        </p:grpSpPr>
        <p:sp>
          <p:nvSpPr>
            <p:cNvPr id="42" name="Freeform 6">
              <a:extLst>
                <a:ext uri="{FF2B5EF4-FFF2-40B4-BE49-F238E27FC236}">
                  <a16:creationId xmlns:a16="http://schemas.microsoft.com/office/drawing/2014/main" id="{EC14E0D7-71F1-4E15-BFE8-6F30013228CF}"/>
                </a:ext>
              </a:extLst>
            </p:cNvPr>
            <p:cNvSpPr>
              <a:spLocks/>
            </p:cNvSpPr>
            <p:nvPr/>
          </p:nvSpPr>
          <p:spPr bwMode="auto">
            <a:xfrm>
              <a:off x="4041682" y="5141335"/>
              <a:ext cx="1180580" cy="967582"/>
            </a:xfrm>
            <a:custGeom>
              <a:avLst/>
              <a:gdLst>
                <a:gd name="T0" fmla="*/ 1775 w 1775"/>
                <a:gd name="T1" fmla="*/ 272 h 1788"/>
                <a:gd name="T2" fmla="*/ 1775 w 1775"/>
                <a:gd name="T3" fmla="*/ 272 h 1788"/>
                <a:gd name="T4" fmla="*/ 1775 w 1775"/>
                <a:gd name="T5" fmla="*/ 53 h 1788"/>
                <a:gd name="T6" fmla="*/ 1723 w 1775"/>
                <a:gd name="T7" fmla="*/ 0 h 1788"/>
                <a:gd name="T8" fmla="*/ 52 w 1775"/>
                <a:gd name="T9" fmla="*/ 0 h 1788"/>
                <a:gd name="T10" fmla="*/ 0 w 1775"/>
                <a:gd name="T11" fmla="*/ 53 h 1788"/>
                <a:gd name="T12" fmla="*/ 0 w 1775"/>
                <a:gd name="T13" fmla="*/ 342 h 1788"/>
                <a:gd name="T14" fmla="*/ 80 w 1775"/>
                <a:gd name="T15" fmla="*/ 466 h 1788"/>
                <a:gd name="T16" fmla="*/ 0 w 1775"/>
                <a:gd name="T17" fmla="*/ 584 h 1788"/>
                <a:gd name="T18" fmla="*/ 80 w 1775"/>
                <a:gd name="T19" fmla="*/ 711 h 1788"/>
                <a:gd name="T20" fmla="*/ 0 w 1775"/>
                <a:gd name="T21" fmla="*/ 822 h 1788"/>
                <a:gd name="T22" fmla="*/ 80 w 1775"/>
                <a:gd name="T23" fmla="*/ 964 h 1788"/>
                <a:gd name="T24" fmla="*/ 0 w 1775"/>
                <a:gd name="T25" fmla="*/ 1076 h 1788"/>
                <a:gd name="T26" fmla="*/ 80 w 1775"/>
                <a:gd name="T27" fmla="*/ 1209 h 1788"/>
                <a:gd name="T28" fmla="*/ 80 w 1775"/>
                <a:gd name="T29" fmla="*/ 1303 h 1788"/>
                <a:gd name="T30" fmla="*/ 581 w 1775"/>
                <a:gd name="T31" fmla="*/ 1745 h 1788"/>
                <a:gd name="T32" fmla="*/ 693 w 1775"/>
                <a:gd name="T33" fmla="*/ 1788 h 1788"/>
                <a:gd name="T34" fmla="*/ 1086 w 1775"/>
                <a:gd name="T35" fmla="*/ 1788 h 1788"/>
                <a:gd name="T36" fmla="*/ 1198 w 1775"/>
                <a:gd name="T37" fmla="*/ 1745 h 1788"/>
                <a:gd name="T38" fmla="*/ 1695 w 1775"/>
                <a:gd name="T39" fmla="*/ 1303 h 1788"/>
                <a:gd name="T40" fmla="*/ 1695 w 1775"/>
                <a:gd name="T41" fmla="*/ 1139 h 1788"/>
                <a:gd name="T42" fmla="*/ 1775 w 1775"/>
                <a:gd name="T43" fmla="*/ 1005 h 1788"/>
                <a:gd name="T44" fmla="*/ 1695 w 1775"/>
                <a:gd name="T45" fmla="*/ 894 h 1788"/>
                <a:gd name="T46" fmla="*/ 1775 w 1775"/>
                <a:gd name="T47" fmla="*/ 752 h 1788"/>
                <a:gd name="T48" fmla="*/ 1695 w 1775"/>
                <a:gd name="T49" fmla="*/ 641 h 1788"/>
                <a:gd name="T50" fmla="*/ 1775 w 1775"/>
                <a:gd name="T51" fmla="*/ 514 h 1788"/>
                <a:gd name="T52" fmla="*/ 1695 w 1775"/>
                <a:gd name="T53" fmla="*/ 396 h 1788"/>
                <a:gd name="T54" fmla="*/ 1775 w 1775"/>
                <a:gd name="T55" fmla="*/ 272 h 1788"/>
                <a:gd name="T56" fmla="*/ 1775 w 1775"/>
                <a:gd name="T57" fmla="*/ 272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5" h="1788">
                  <a:moveTo>
                    <a:pt x="1775" y="272"/>
                  </a:moveTo>
                  <a:lnTo>
                    <a:pt x="1775" y="272"/>
                  </a:lnTo>
                  <a:lnTo>
                    <a:pt x="1775" y="53"/>
                  </a:lnTo>
                  <a:cubicBezTo>
                    <a:pt x="1775" y="24"/>
                    <a:pt x="1752" y="0"/>
                    <a:pt x="1723" y="0"/>
                  </a:cubicBezTo>
                  <a:lnTo>
                    <a:pt x="52" y="0"/>
                  </a:lnTo>
                  <a:cubicBezTo>
                    <a:pt x="23" y="0"/>
                    <a:pt x="0" y="24"/>
                    <a:pt x="0" y="53"/>
                  </a:cubicBezTo>
                  <a:lnTo>
                    <a:pt x="0" y="342"/>
                  </a:lnTo>
                  <a:cubicBezTo>
                    <a:pt x="0" y="386"/>
                    <a:pt x="80" y="409"/>
                    <a:pt x="80" y="466"/>
                  </a:cubicBezTo>
                  <a:cubicBezTo>
                    <a:pt x="80" y="523"/>
                    <a:pt x="0" y="523"/>
                    <a:pt x="0" y="584"/>
                  </a:cubicBezTo>
                  <a:cubicBezTo>
                    <a:pt x="0" y="645"/>
                    <a:pt x="80" y="639"/>
                    <a:pt x="80" y="711"/>
                  </a:cubicBezTo>
                  <a:cubicBezTo>
                    <a:pt x="80" y="783"/>
                    <a:pt x="0" y="757"/>
                    <a:pt x="0" y="822"/>
                  </a:cubicBezTo>
                  <a:cubicBezTo>
                    <a:pt x="0" y="888"/>
                    <a:pt x="80" y="892"/>
                    <a:pt x="80" y="964"/>
                  </a:cubicBezTo>
                  <a:cubicBezTo>
                    <a:pt x="80" y="1036"/>
                    <a:pt x="0" y="1012"/>
                    <a:pt x="0" y="1076"/>
                  </a:cubicBezTo>
                  <a:cubicBezTo>
                    <a:pt x="0" y="1139"/>
                    <a:pt x="80" y="1141"/>
                    <a:pt x="80" y="1209"/>
                  </a:cubicBezTo>
                  <a:lnTo>
                    <a:pt x="80" y="1303"/>
                  </a:lnTo>
                  <a:lnTo>
                    <a:pt x="581" y="1745"/>
                  </a:lnTo>
                  <a:cubicBezTo>
                    <a:pt x="612" y="1773"/>
                    <a:pt x="651" y="1788"/>
                    <a:pt x="693" y="1788"/>
                  </a:cubicBezTo>
                  <a:lnTo>
                    <a:pt x="1086" y="1788"/>
                  </a:lnTo>
                  <a:cubicBezTo>
                    <a:pt x="1127" y="1788"/>
                    <a:pt x="1167" y="1773"/>
                    <a:pt x="1198" y="1745"/>
                  </a:cubicBezTo>
                  <a:lnTo>
                    <a:pt x="1695" y="1303"/>
                  </a:lnTo>
                  <a:lnTo>
                    <a:pt x="1695" y="1139"/>
                  </a:lnTo>
                  <a:cubicBezTo>
                    <a:pt x="1695" y="1071"/>
                    <a:pt x="1775" y="1069"/>
                    <a:pt x="1775" y="1005"/>
                  </a:cubicBezTo>
                  <a:cubicBezTo>
                    <a:pt x="1775" y="942"/>
                    <a:pt x="1695" y="966"/>
                    <a:pt x="1695" y="894"/>
                  </a:cubicBezTo>
                  <a:cubicBezTo>
                    <a:pt x="1695" y="822"/>
                    <a:pt x="1775" y="818"/>
                    <a:pt x="1775" y="752"/>
                  </a:cubicBezTo>
                  <a:cubicBezTo>
                    <a:pt x="1775" y="687"/>
                    <a:pt x="1695" y="713"/>
                    <a:pt x="1695" y="641"/>
                  </a:cubicBezTo>
                  <a:cubicBezTo>
                    <a:pt x="1695" y="569"/>
                    <a:pt x="1775" y="575"/>
                    <a:pt x="1775" y="514"/>
                  </a:cubicBezTo>
                  <a:cubicBezTo>
                    <a:pt x="1775" y="453"/>
                    <a:pt x="1695" y="453"/>
                    <a:pt x="1695" y="396"/>
                  </a:cubicBezTo>
                  <a:cubicBezTo>
                    <a:pt x="1695" y="339"/>
                    <a:pt x="1775" y="315"/>
                    <a:pt x="1775" y="272"/>
                  </a:cubicBezTo>
                  <a:lnTo>
                    <a:pt x="1775" y="272"/>
                  </a:lnTo>
                  <a:close/>
                </a:path>
              </a:pathLst>
            </a:custGeom>
            <a:solidFill>
              <a:srgbClr val="7F7F7F">
                <a:alpha val="50196"/>
              </a:srgbClr>
            </a:solidFill>
            <a:ln w="9525" cap="flat">
              <a:no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43" name="Freeform 7">
              <a:extLst>
                <a:ext uri="{FF2B5EF4-FFF2-40B4-BE49-F238E27FC236}">
                  <a16:creationId xmlns:a16="http://schemas.microsoft.com/office/drawing/2014/main" id="{71AD0F85-E00D-455B-A6BA-CE0EDD321BC8}"/>
                </a:ext>
              </a:extLst>
            </p:cNvPr>
            <p:cNvSpPr>
              <a:spLocks/>
            </p:cNvSpPr>
            <p:nvPr/>
          </p:nvSpPr>
          <p:spPr bwMode="auto">
            <a:xfrm>
              <a:off x="3274932" y="1434072"/>
              <a:ext cx="2673481" cy="876063"/>
            </a:xfrm>
            <a:custGeom>
              <a:avLst/>
              <a:gdLst>
                <a:gd name="T0" fmla="*/ 4021 w 4021"/>
                <a:gd name="T1" fmla="*/ 1317 h 1317"/>
                <a:gd name="T2" fmla="*/ 4021 w 4021"/>
                <a:gd name="T3" fmla="*/ 1317 h 1317"/>
                <a:gd name="T4" fmla="*/ 2010 w 4021"/>
                <a:gd name="T5" fmla="*/ 0 h 1317"/>
                <a:gd name="T6" fmla="*/ 0 w 4021"/>
                <a:gd name="T7" fmla="*/ 1317 h 1317"/>
                <a:gd name="T8" fmla="*/ 4021 w 4021"/>
                <a:gd name="T9" fmla="*/ 1317 h 1317"/>
              </a:gdLst>
              <a:ahLst/>
              <a:cxnLst>
                <a:cxn ang="0">
                  <a:pos x="T0" y="T1"/>
                </a:cxn>
                <a:cxn ang="0">
                  <a:pos x="T2" y="T3"/>
                </a:cxn>
                <a:cxn ang="0">
                  <a:pos x="T4" y="T5"/>
                </a:cxn>
                <a:cxn ang="0">
                  <a:pos x="T6" y="T7"/>
                </a:cxn>
                <a:cxn ang="0">
                  <a:pos x="T8" y="T9"/>
                </a:cxn>
              </a:cxnLst>
              <a:rect l="0" t="0" r="r" b="b"/>
              <a:pathLst>
                <a:path w="4021" h="1317">
                  <a:moveTo>
                    <a:pt x="4021" y="1317"/>
                  </a:moveTo>
                  <a:lnTo>
                    <a:pt x="4021" y="1317"/>
                  </a:lnTo>
                  <a:cubicBezTo>
                    <a:pt x="3733" y="492"/>
                    <a:pt x="2960" y="0"/>
                    <a:pt x="2010" y="0"/>
                  </a:cubicBezTo>
                  <a:cubicBezTo>
                    <a:pt x="1060" y="0"/>
                    <a:pt x="287" y="492"/>
                    <a:pt x="0" y="1317"/>
                  </a:cubicBezTo>
                  <a:lnTo>
                    <a:pt x="4021" y="1317"/>
                  </a:lnTo>
                  <a:close/>
                </a:path>
              </a:pathLst>
            </a:custGeom>
            <a:solidFill>
              <a:schemeClr val="bg1">
                <a:lumMod val="50000"/>
              </a:schemeClr>
            </a:solidFill>
            <a:ln w="0">
              <a:noFill/>
              <a:prstDash val="solid"/>
              <a:round/>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44" name="Freeform 10">
              <a:extLst>
                <a:ext uri="{FF2B5EF4-FFF2-40B4-BE49-F238E27FC236}">
                  <a16:creationId xmlns:a16="http://schemas.microsoft.com/office/drawing/2014/main" id="{79DD1B97-1104-407F-8633-7967F3A5C349}"/>
                </a:ext>
              </a:extLst>
            </p:cNvPr>
            <p:cNvSpPr>
              <a:spLocks/>
            </p:cNvSpPr>
            <p:nvPr/>
          </p:nvSpPr>
          <p:spPr bwMode="auto">
            <a:xfrm>
              <a:off x="3195289" y="2375721"/>
              <a:ext cx="2832765" cy="843269"/>
            </a:xfrm>
            <a:custGeom>
              <a:avLst/>
              <a:gdLst>
                <a:gd name="T0" fmla="*/ 0 w 4262"/>
                <a:gd name="T1" fmla="*/ 643 h 1268"/>
                <a:gd name="T2" fmla="*/ 0 w 4262"/>
                <a:gd name="T3" fmla="*/ 643 h 1268"/>
                <a:gd name="T4" fmla="*/ 85 w 4262"/>
                <a:gd name="T5" fmla="*/ 1268 h 1268"/>
                <a:gd name="T6" fmla="*/ 4178 w 4262"/>
                <a:gd name="T7" fmla="*/ 1268 h 1268"/>
                <a:gd name="T8" fmla="*/ 4262 w 4262"/>
                <a:gd name="T9" fmla="*/ 643 h 1268"/>
                <a:gd name="T10" fmla="*/ 4174 w 4262"/>
                <a:gd name="T11" fmla="*/ 0 h 1268"/>
                <a:gd name="T12" fmla="*/ 89 w 4262"/>
                <a:gd name="T13" fmla="*/ 0 h 1268"/>
                <a:gd name="T14" fmla="*/ 0 w 4262"/>
                <a:gd name="T15" fmla="*/ 643 h 1268"/>
                <a:gd name="T16" fmla="*/ 0 w 4262"/>
                <a:gd name="T17" fmla="*/ 643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2" h="1268">
                  <a:moveTo>
                    <a:pt x="0" y="643"/>
                  </a:moveTo>
                  <a:lnTo>
                    <a:pt x="0" y="643"/>
                  </a:lnTo>
                  <a:cubicBezTo>
                    <a:pt x="0" y="876"/>
                    <a:pt x="32" y="1082"/>
                    <a:pt x="85" y="1268"/>
                  </a:cubicBezTo>
                  <a:lnTo>
                    <a:pt x="4178" y="1268"/>
                  </a:lnTo>
                  <a:cubicBezTo>
                    <a:pt x="4230" y="1082"/>
                    <a:pt x="4262" y="876"/>
                    <a:pt x="4262" y="643"/>
                  </a:cubicBezTo>
                  <a:cubicBezTo>
                    <a:pt x="4262" y="412"/>
                    <a:pt x="4231" y="198"/>
                    <a:pt x="4174" y="0"/>
                  </a:cubicBezTo>
                  <a:lnTo>
                    <a:pt x="89" y="0"/>
                  </a:lnTo>
                  <a:cubicBezTo>
                    <a:pt x="31" y="198"/>
                    <a:pt x="0" y="412"/>
                    <a:pt x="0" y="643"/>
                  </a:cubicBezTo>
                  <a:lnTo>
                    <a:pt x="0" y="643"/>
                  </a:lnTo>
                  <a:close/>
                </a:path>
              </a:pathLst>
            </a:custGeom>
            <a:solidFill>
              <a:schemeClr val="bg1">
                <a:lumMod val="50000"/>
              </a:schemeClr>
            </a:solidFill>
            <a:ln w="9525" cap="flat">
              <a:solidFill>
                <a:schemeClr val="bg1">
                  <a:lumMod val="65000"/>
                </a:schemeClr>
              </a:solid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45" name="Freeform 12">
              <a:extLst>
                <a:ext uri="{FF2B5EF4-FFF2-40B4-BE49-F238E27FC236}">
                  <a16:creationId xmlns:a16="http://schemas.microsoft.com/office/drawing/2014/main" id="{E0BFC353-8AEF-4947-BCBF-E005F738B599}"/>
                </a:ext>
              </a:extLst>
            </p:cNvPr>
            <p:cNvSpPr>
              <a:spLocks/>
            </p:cNvSpPr>
            <p:nvPr/>
          </p:nvSpPr>
          <p:spPr bwMode="auto">
            <a:xfrm>
              <a:off x="3734046" y="4195000"/>
              <a:ext cx="1753692" cy="876063"/>
            </a:xfrm>
            <a:custGeom>
              <a:avLst/>
              <a:gdLst>
                <a:gd name="T0" fmla="*/ 0 w 2640"/>
                <a:gd name="T1" fmla="*/ 0 h 1317"/>
                <a:gd name="T2" fmla="*/ 0 w 2640"/>
                <a:gd name="T3" fmla="*/ 0 h 1317"/>
                <a:gd name="T4" fmla="*/ 127 w 2640"/>
                <a:gd name="T5" fmla="*/ 630 h 1317"/>
                <a:gd name="T6" fmla="*/ 610 w 2640"/>
                <a:gd name="T7" fmla="*/ 1317 h 1317"/>
                <a:gd name="T8" fmla="*/ 2030 w 2640"/>
                <a:gd name="T9" fmla="*/ 1317 h 1317"/>
                <a:gd name="T10" fmla="*/ 2513 w 2640"/>
                <a:gd name="T11" fmla="*/ 630 h 1317"/>
                <a:gd name="T12" fmla="*/ 2640 w 2640"/>
                <a:gd name="T13" fmla="*/ 0 h 1317"/>
                <a:gd name="T14" fmla="*/ 0 w 2640"/>
                <a:gd name="T15" fmla="*/ 0 h 1317"/>
                <a:gd name="T16" fmla="*/ 0 w 2640"/>
                <a:gd name="T17" fmla="*/ 0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0" h="1317">
                  <a:moveTo>
                    <a:pt x="0" y="0"/>
                  </a:moveTo>
                  <a:lnTo>
                    <a:pt x="0" y="0"/>
                  </a:lnTo>
                  <a:cubicBezTo>
                    <a:pt x="77" y="190"/>
                    <a:pt x="127" y="394"/>
                    <a:pt x="127" y="630"/>
                  </a:cubicBezTo>
                  <a:cubicBezTo>
                    <a:pt x="127" y="857"/>
                    <a:pt x="340" y="1317"/>
                    <a:pt x="610" y="1317"/>
                  </a:cubicBezTo>
                  <a:lnTo>
                    <a:pt x="2030" y="1317"/>
                  </a:lnTo>
                  <a:cubicBezTo>
                    <a:pt x="2300" y="1317"/>
                    <a:pt x="2513" y="857"/>
                    <a:pt x="2513" y="630"/>
                  </a:cubicBezTo>
                  <a:cubicBezTo>
                    <a:pt x="2513" y="394"/>
                    <a:pt x="2563" y="190"/>
                    <a:pt x="2640" y="0"/>
                  </a:cubicBezTo>
                  <a:lnTo>
                    <a:pt x="0" y="0"/>
                  </a:lnTo>
                  <a:lnTo>
                    <a:pt x="0" y="0"/>
                  </a:lnTo>
                  <a:close/>
                </a:path>
              </a:pathLst>
            </a:custGeom>
            <a:solidFill>
              <a:srgbClr val="69C1E4"/>
            </a:solidFill>
            <a:ln w="9525" cap="flat">
              <a:solidFill>
                <a:schemeClr val="bg1">
                  <a:lumMod val="65000"/>
                </a:schemeClr>
              </a:solid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46" name="Freeform 14">
              <a:extLst>
                <a:ext uri="{FF2B5EF4-FFF2-40B4-BE49-F238E27FC236}">
                  <a16:creationId xmlns:a16="http://schemas.microsoft.com/office/drawing/2014/main" id="{B0DA52D1-BF4B-4C4C-A9DB-25FDEFE3F345}"/>
                </a:ext>
              </a:extLst>
            </p:cNvPr>
            <p:cNvSpPr>
              <a:spLocks/>
            </p:cNvSpPr>
            <p:nvPr/>
          </p:nvSpPr>
          <p:spPr bwMode="auto">
            <a:xfrm>
              <a:off x="3271809" y="3286140"/>
              <a:ext cx="2679726" cy="843269"/>
            </a:xfrm>
            <a:custGeom>
              <a:avLst/>
              <a:gdLst>
                <a:gd name="T0" fmla="*/ 3379 w 4032"/>
                <a:gd name="T1" fmla="*/ 1267 h 1267"/>
                <a:gd name="T2" fmla="*/ 3379 w 4032"/>
                <a:gd name="T3" fmla="*/ 1267 h 1267"/>
                <a:gd name="T4" fmla="*/ 4032 w 4032"/>
                <a:gd name="T5" fmla="*/ 0 h 1267"/>
                <a:gd name="T6" fmla="*/ 0 w 4032"/>
                <a:gd name="T7" fmla="*/ 0 h 1267"/>
                <a:gd name="T8" fmla="*/ 653 w 4032"/>
                <a:gd name="T9" fmla="*/ 1267 h 1267"/>
                <a:gd name="T10" fmla="*/ 3379 w 4032"/>
                <a:gd name="T11" fmla="*/ 1267 h 1267"/>
                <a:gd name="T12" fmla="*/ 3379 w 4032"/>
                <a:gd name="T13" fmla="*/ 1267 h 1267"/>
              </a:gdLst>
              <a:ahLst/>
              <a:cxnLst>
                <a:cxn ang="0">
                  <a:pos x="T0" y="T1"/>
                </a:cxn>
                <a:cxn ang="0">
                  <a:pos x="T2" y="T3"/>
                </a:cxn>
                <a:cxn ang="0">
                  <a:pos x="T4" y="T5"/>
                </a:cxn>
                <a:cxn ang="0">
                  <a:pos x="T6" y="T7"/>
                </a:cxn>
                <a:cxn ang="0">
                  <a:pos x="T8" y="T9"/>
                </a:cxn>
                <a:cxn ang="0">
                  <a:pos x="T10" y="T11"/>
                </a:cxn>
                <a:cxn ang="0">
                  <a:pos x="T12" y="T13"/>
                </a:cxn>
              </a:cxnLst>
              <a:rect l="0" t="0" r="r" b="b"/>
              <a:pathLst>
                <a:path w="4032" h="1267">
                  <a:moveTo>
                    <a:pt x="3379" y="1267"/>
                  </a:moveTo>
                  <a:lnTo>
                    <a:pt x="3379" y="1267"/>
                  </a:lnTo>
                  <a:cubicBezTo>
                    <a:pt x="3568" y="854"/>
                    <a:pt x="3869" y="495"/>
                    <a:pt x="4032" y="0"/>
                  </a:cubicBezTo>
                  <a:lnTo>
                    <a:pt x="0" y="0"/>
                  </a:lnTo>
                  <a:cubicBezTo>
                    <a:pt x="163" y="495"/>
                    <a:pt x="464" y="854"/>
                    <a:pt x="653" y="1267"/>
                  </a:cubicBezTo>
                  <a:lnTo>
                    <a:pt x="3379" y="1267"/>
                  </a:lnTo>
                  <a:lnTo>
                    <a:pt x="3379" y="1267"/>
                  </a:lnTo>
                  <a:close/>
                </a:path>
              </a:pathLst>
            </a:custGeom>
            <a:solidFill>
              <a:schemeClr val="bg1">
                <a:lumMod val="50000"/>
              </a:schemeClr>
            </a:solidFill>
            <a:ln w="9525" cap="flat">
              <a:no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grpSp>
      <p:cxnSp>
        <p:nvCxnSpPr>
          <p:cNvPr id="47" name="Straight Connector 46">
            <a:extLst>
              <a:ext uri="{FF2B5EF4-FFF2-40B4-BE49-F238E27FC236}">
                <a16:creationId xmlns:a16="http://schemas.microsoft.com/office/drawing/2014/main" id="{10208E13-AF69-489B-AE88-9E18479E0D0B}"/>
              </a:ext>
            </a:extLst>
          </p:cNvPr>
          <p:cNvCxnSpPr/>
          <p:nvPr/>
        </p:nvCxnSpPr>
        <p:spPr>
          <a:xfrm>
            <a:off x="2819814" y="3529221"/>
            <a:ext cx="113052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DF04B38F-4655-43D6-AAAF-98F8E6DCC5C8}"/>
              </a:ext>
            </a:extLst>
          </p:cNvPr>
          <p:cNvSpPr/>
          <p:nvPr/>
        </p:nvSpPr>
        <p:spPr>
          <a:xfrm>
            <a:off x="3950326" y="3167098"/>
            <a:ext cx="724247" cy="724247"/>
          </a:xfrm>
          <a:prstGeom prst="ellipse">
            <a:avLst/>
          </a:prstGeom>
          <a:solidFill>
            <a:schemeClr val="bg1">
              <a:lumMod val="50000"/>
              <a:alpha val="20000"/>
            </a:schemeClr>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sp>
        <p:nvSpPr>
          <p:cNvPr id="49" name="Rectangle 48">
            <a:extLst>
              <a:ext uri="{FF2B5EF4-FFF2-40B4-BE49-F238E27FC236}">
                <a16:creationId xmlns:a16="http://schemas.microsoft.com/office/drawing/2014/main" id="{C342B02E-843B-421A-91F9-2AED4A7295FB}"/>
              </a:ext>
            </a:extLst>
          </p:cNvPr>
          <p:cNvSpPr/>
          <p:nvPr/>
        </p:nvSpPr>
        <p:spPr>
          <a:xfrm>
            <a:off x="4811911" y="3343382"/>
            <a:ext cx="2826535" cy="369332"/>
          </a:xfrm>
          <a:prstGeom prst="rect">
            <a:avLst/>
          </a:prstGeom>
        </p:spPr>
        <p:txBody>
          <a:bodyPr wrap="square" anchor="ctr">
            <a:spAutoFit/>
          </a:bodyPr>
          <a:lstStyle/>
          <a:p>
            <a:pPr>
              <a:lnSpc>
                <a:spcPct val="90000"/>
              </a:lnSpc>
            </a:pPr>
            <a:r>
              <a:rPr lang="en-US" sz="2000" dirty="0">
                <a:solidFill>
                  <a:schemeClr val="bg1">
                    <a:lumMod val="85000"/>
                  </a:schemeClr>
                </a:solidFill>
                <a:latin typeface="Arial" panose="020B0604020202020204" pitchFamily="34" charset="0"/>
                <a:cs typeface="Arial" panose="020B0604020202020204" pitchFamily="34" charset="0"/>
              </a:rPr>
              <a:t>Delivery</a:t>
            </a:r>
          </a:p>
        </p:txBody>
      </p:sp>
      <p:sp>
        <p:nvSpPr>
          <p:cNvPr id="50" name="Rectangle 49">
            <a:extLst>
              <a:ext uri="{FF2B5EF4-FFF2-40B4-BE49-F238E27FC236}">
                <a16:creationId xmlns:a16="http://schemas.microsoft.com/office/drawing/2014/main" id="{6D5FD53F-F905-4357-83B6-608BC576BAE8}"/>
              </a:ext>
            </a:extLst>
          </p:cNvPr>
          <p:cNvSpPr/>
          <p:nvPr/>
        </p:nvSpPr>
        <p:spPr>
          <a:xfrm>
            <a:off x="4822034" y="2296108"/>
            <a:ext cx="2826535" cy="646331"/>
          </a:xfrm>
          <a:prstGeom prst="rect">
            <a:avLst/>
          </a:prstGeom>
        </p:spPr>
        <p:txBody>
          <a:bodyPr wrap="square" anchor="ctr">
            <a:spAutoFit/>
          </a:bodyPr>
          <a:lstStyle/>
          <a:p>
            <a:pPr>
              <a:lnSpc>
                <a:spcPct val="90000"/>
              </a:lnSpc>
            </a:pPr>
            <a:r>
              <a:rPr lang="en-US" sz="2000" dirty="0">
                <a:solidFill>
                  <a:schemeClr val="bg1">
                    <a:lumMod val="85000"/>
                  </a:schemeClr>
                </a:solidFill>
                <a:latin typeface="Arial" panose="020B0604020202020204" pitchFamily="34" charset="0"/>
                <a:cs typeface="Arial" panose="020B0604020202020204" pitchFamily="34" charset="0"/>
              </a:rPr>
              <a:t>Planning and </a:t>
            </a:r>
          </a:p>
          <a:p>
            <a:pPr>
              <a:lnSpc>
                <a:spcPct val="90000"/>
              </a:lnSpc>
            </a:pPr>
            <a:r>
              <a:rPr lang="en-US" sz="2000" dirty="0">
                <a:solidFill>
                  <a:schemeClr val="bg1">
                    <a:lumMod val="85000"/>
                  </a:schemeClr>
                </a:solidFill>
                <a:latin typeface="Arial" panose="020B0604020202020204" pitchFamily="34" charset="0"/>
                <a:cs typeface="Arial" panose="020B0604020202020204" pitchFamily="34" charset="0"/>
              </a:rPr>
              <a:t>Design</a:t>
            </a:r>
          </a:p>
        </p:txBody>
      </p:sp>
      <p:sp>
        <p:nvSpPr>
          <p:cNvPr id="51" name="Rectangle 50">
            <a:extLst>
              <a:ext uri="{FF2B5EF4-FFF2-40B4-BE49-F238E27FC236}">
                <a16:creationId xmlns:a16="http://schemas.microsoft.com/office/drawing/2014/main" id="{7CB0E9E7-7F32-49C0-81EC-D82EA08B9883}"/>
              </a:ext>
            </a:extLst>
          </p:cNvPr>
          <p:cNvSpPr/>
          <p:nvPr/>
        </p:nvSpPr>
        <p:spPr>
          <a:xfrm>
            <a:off x="4821336" y="1512669"/>
            <a:ext cx="2826535" cy="369332"/>
          </a:xfrm>
          <a:prstGeom prst="rect">
            <a:avLst/>
          </a:prstGeom>
        </p:spPr>
        <p:txBody>
          <a:bodyPr wrap="square" anchor="ctr">
            <a:spAutoFit/>
          </a:bodyPr>
          <a:lstStyle/>
          <a:p>
            <a:pPr>
              <a:lnSpc>
                <a:spcPct val="90000"/>
              </a:lnSpc>
            </a:pPr>
            <a:r>
              <a:rPr lang="en-US" sz="2000" dirty="0">
                <a:solidFill>
                  <a:schemeClr val="bg1">
                    <a:lumMod val="85000"/>
                  </a:schemeClr>
                </a:solidFill>
                <a:latin typeface="Arial" panose="020B0604020202020204" pitchFamily="34" charset="0"/>
                <a:cs typeface="Arial" panose="020B0604020202020204" pitchFamily="34" charset="0"/>
              </a:rPr>
              <a:t>Start</a:t>
            </a:r>
          </a:p>
        </p:txBody>
      </p:sp>
      <p:sp>
        <p:nvSpPr>
          <p:cNvPr id="52" name="Rectangle 51">
            <a:extLst>
              <a:ext uri="{FF2B5EF4-FFF2-40B4-BE49-F238E27FC236}">
                <a16:creationId xmlns:a16="http://schemas.microsoft.com/office/drawing/2014/main" id="{6131F81B-BCA2-44FC-8E7D-B438658B69F7}"/>
              </a:ext>
            </a:extLst>
          </p:cNvPr>
          <p:cNvSpPr/>
          <p:nvPr/>
        </p:nvSpPr>
        <p:spPr>
          <a:xfrm>
            <a:off x="4811556" y="4257826"/>
            <a:ext cx="2826535" cy="369332"/>
          </a:xfrm>
          <a:prstGeom prst="rect">
            <a:avLst/>
          </a:prstGeom>
        </p:spPr>
        <p:txBody>
          <a:bodyPr wrap="square" anchor="ctr">
            <a:spAutoFit/>
          </a:bodyPr>
          <a:lstStyle/>
          <a:p>
            <a:pPr>
              <a:lnSpc>
                <a:spcPct val="90000"/>
              </a:lnSpc>
            </a:pPr>
            <a:r>
              <a:rPr lang="en-US" sz="2000" dirty="0">
                <a:solidFill>
                  <a:schemeClr val="bg1">
                    <a:lumMod val="50000"/>
                  </a:schemeClr>
                </a:solidFill>
                <a:latin typeface="Arial" panose="020B0604020202020204" pitchFamily="34" charset="0"/>
                <a:cs typeface="Arial" panose="020B0604020202020204" pitchFamily="34" charset="0"/>
              </a:rPr>
              <a:t>Close</a:t>
            </a:r>
          </a:p>
        </p:txBody>
      </p:sp>
      <p:grpSp>
        <p:nvGrpSpPr>
          <p:cNvPr id="53" name="Group 52">
            <a:extLst>
              <a:ext uri="{FF2B5EF4-FFF2-40B4-BE49-F238E27FC236}">
                <a16:creationId xmlns:a16="http://schemas.microsoft.com/office/drawing/2014/main" id="{0B760AA1-FED8-48D3-95CA-585CB4E91446}"/>
              </a:ext>
            </a:extLst>
          </p:cNvPr>
          <p:cNvGrpSpPr/>
          <p:nvPr/>
        </p:nvGrpSpPr>
        <p:grpSpPr>
          <a:xfrm>
            <a:off x="6518436" y="1339709"/>
            <a:ext cx="4118400" cy="4386745"/>
            <a:chOff x="5670135" y="1675545"/>
            <a:chExt cx="7440919" cy="4386745"/>
          </a:xfrm>
          <a:noFill/>
        </p:grpSpPr>
        <p:sp>
          <p:nvSpPr>
            <p:cNvPr id="54" name="Rounded Rectangle 22">
              <a:extLst>
                <a:ext uri="{FF2B5EF4-FFF2-40B4-BE49-F238E27FC236}">
                  <a16:creationId xmlns:a16="http://schemas.microsoft.com/office/drawing/2014/main" id="{ECDC03AA-8340-44A0-9971-07F4499FB59B}"/>
                </a:ext>
              </a:extLst>
            </p:cNvPr>
            <p:cNvSpPr>
              <a:spLocks/>
            </p:cNvSpPr>
            <p:nvPr/>
          </p:nvSpPr>
          <p:spPr bwMode="auto">
            <a:xfrm flipH="1">
              <a:off x="5988846" y="1675545"/>
              <a:ext cx="6803498" cy="4386745"/>
            </a:xfrm>
            <a:prstGeom prst="roundRect">
              <a:avLst>
                <a:gd name="adj" fmla="val 6883"/>
              </a:avLst>
            </a:prstGeom>
            <a:solidFill>
              <a:srgbClr val="69C1E4">
                <a:alpha val="10000"/>
              </a:srgbClr>
            </a:solidFill>
            <a:ln w="31750" cap="flat" cmpd="sng" algn="ctr">
              <a:solidFill>
                <a:srgbClr val="69C1EE"/>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55" name="TextBox 54">
              <a:extLst>
                <a:ext uri="{FF2B5EF4-FFF2-40B4-BE49-F238E27FC236}">
                  <a16:creationId xmlns:a16="http://schemas.microsoft.com/office/drawing/2014/main" id="{5431AF37-72C6-4746-BFDC-D62F13CD17D3}"/>
                </a:ext>
              </a:extLst>
            </p:cNvPr>
            <p:cNvSpPr txBox="1"/>
            <p:nvPr/>
          </p:nvSpPr>
          <p:spPr>
            <a:xfrm>
              <a:off x="5670135" y="1723398"/>
              <a:ext cx="7440919" cy="4247317"/>
            </a:xfrm>
            <a:prstGeom prst="rect">
              <a:avLst/>
            </a:prstGeom>
            <a:grpFill/>
          </p:spPr>
          <p:txBody>
            <a:bodyPr wrap="square" rtlCol="0" anchor="ctr">
              <a:spAutoFit/>
            </a:bodyPr>
            <a:lstStyle/>
            <a:p>
              <a:pPr marL="742950" lvl="1" indent="-285750">
                <a:buFont typeface="Wingdings" panose="05000000000000000000" pitchFamily="2" charset="2"/>
                <a:buChar char="Ø"/>
              </a:pPr>
              <a:r>
                <a:rPr lang="en-GB" sz="1500" u="sng" dirty="0">
                  <a:solidFill>
                    <a:srgbClr val="475C6D"/>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Close Stage Introduction</a:t>
              </a:r>
              <a:endParaRPr lang="en-GB" sz="1500" u="sng" dirty="0">
                <a:solidFill>
                  <a:srgbClr val="475C6D"/>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endParaRPr>
            </a:p>
            <a:p>
              <a:pPr marL="742950" lvl="1" indent="-285750">
                <a:buFont typeface="Wingdings" panose="05000000000000000000" pitchFamily="2" charset="2"/>
                <a:buChar char="Ø"/>
              </a:pPr>
              <a:endParaRPr lang="en-GB" sz="1500" u="sng" dirty="0">
                <a:solidFill>
                  <a:srgbClr val="475C6D"/>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endParaRPr>
            </a:p>
            <a:p>
              <a:pPr marL="742950" lvl="1" indent="-285750">
                <a:buFont typeface="Wingdings" panose="05000000000000000000" pitchFamily="2" charset="2"/>
                <a:buChar char="Ø"/>
              </a:pPr>
              <a:r>
                <a:rPr lang="en-GB" sz="1500" u="sng" dirty="0">
                  <a:solidFill>
                    <a:srgbClr val="475C6D"/>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Close Stage Tools &amp; Templates</a:t>
              </a:r>
              <a:endParaRPr lang="en-GB" sz="15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GB" sz="1500" u="sng" dirty="0">
                <a:solidFill>
                  <a:srgbClr val="475C6D"/>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endParaRPr>
            </a:p>
            <a:p>
              <a:pPr marL="742950" lvl="1" indent="-285750">
                <a:buFont typeface="Wingdings" panose="05000000000000000000" pitchFamily="2" charset="2"/>
                <a:buChar char="Ø"/>
              </a:pPr>
              <a:r>
                <a:rPr lang="en-GB" sz="1500" u="sng" dirty="0">
                  <a:solidFill>
                    <a:srgbClr val="475C6D"/>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Close Stage Steps</a:t>
              </a:r>
              <a:endParaRPr lang="en-GB" sz="1500" u="sng" dirty="0">
                <a:solidFill>
                  <a:srgbClr val="475C6D"/>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endParaRPr>
            </a:p>
            <a:p>
              <a:pPr marL="742950" lvl="1" indent="-285750">
                <a:buFont typeface="Wingdings" panose="05000000000000000000" pitchFamily="2" charset="2"/>
                <a:buChar char="Ø"/>
              </a:pPr>
              <a:endParaRPr lang="en-GB" sz="1500" u="sng" dirty="0">
                <a:solidFill>
                  <a:srgbClr val="475C6D"/>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endParaRPr>
            </a:p>
            <a:p>
              <a:pPr marL="742950" lvl="1" indent="-285750">
                <a:buFont typeface="Wingdings" panose="05000000000000000000" pitchFamily="2" charset="2"/>
                <a:buChar char="Ø"/>
              </a:pPr>
              <a:r>
                <a:rPr lang="en-GB" sz="1500" u="sng" dirty="0">
                  <a:solidFill>
                    <a:srgbClr val="475C6D"/>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Handover of Project Deliverables</a:t>
              </a:r>
              <a:endParaRPr lang="en-GB" sz="15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GB" sz="15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500" u="sng" dirty="0">
                  <a:solidFill>
                    <a:srgbClr val="475C6D"/>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Ensure Benefits Realisation Plan in Place</a:t>
              </a:r>
              <a:endParaRPr lang="en-GB" sz="15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GB" sz="15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500" u="sng" dirty="0">
                  <a:solidFill>
                    <a:srgbClr val="475C6D"/>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Handover Residual Risks</a:t>
              </a:r>
              <a:endParaRPr lang="en-GB" sz="15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GB" sz="15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500" u="sng" dirty="0">
                  <a:solidFill>
                    <a:srgbClr val="475C6D"/>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Capture Lessons Learned</a:t>
              </a:r>
              <a:endParaRPr lang="en-GB" sz="15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GB" sz="15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500" u="sng" dirty="0">
                  <a:solidFill>
                    <a:srgbClr val="475C6D"/>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Create the Project Closure Report</a:t>
              </a:r>
              <a:endParaRPr lang="en-GB" sz="15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GB" sz="15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500" u="sng" dirty="0">
                  <a:solidFill>
                    <a:srgbClr val="475C6D"/>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Close Project and Disband the Team</a:t>
              </a:r>
              <a:endParaRPr lang="en-GB" sz="1500" u="sng" dirty="0">
                <a:solidFill>
                  <a:srgbClr val="475C6D"/>
                </a:solidFill>
                <a:latin typeface="Arial" panose="020B0604020202020204" pitchFamily="34" charset="0"/>
                <a:cs typeface="Arial" panose="020B0604020202020204" pitchFamily="34" charset="0"/>
              </a:endParaRPr>
            </a:p>
          </p:txBody>
        </p:sp>
      </p:grpSp>
      <p:sp>
        <p:nvSpPr>
          <p:cNvPr id="24" name="TextBox 23">
            <a:extLst>
              <a:ext uri="{FF2B5EF4-FFF2-40B4-BE49-F238E27FC236}">
                <a16:creationId xmlns:a16="http://schemas.microsoft.com/office/drawing/2014/main" id="{94DCAE25-3147-4AAB-88E3-5424890B9B0C}"/>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Close Stage Contents</a:t>
            </a:r>
          </a:p>
        </p:txBody>
      </p:sp>
      <p:sp>
        <p:nvSpPr>
          <p:cNvPr id="26" name="TextBox 25">
            <a:extLst>
              <a:ext uri="{FF2B5EF4-FFF2-40B4-BE49-F238E27FC236}">
                <a16:creationId xmlns:a16="http://schemas.microsoft.com/office/drawing/2014/main" id="{81CA7B6E-FC7F-434F-A654-E7E7C659FC57}"/>
              </a:ext>
            </a:extLst>
          </p:cNvPr>
          <p:cNvSpPr txBox="1"/>
          <p:nvPr/>
        </p:nvSpPr>
        <p:spPr>
          <a:xfrm>
            <a:off x="865013" y="6448731"/>
            <a:ext cx="1476676"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Stage sign off</a:t>
            </a:r>
          </a:p>
        </p:txBody>
      </p:sp>
      <p:sp>
        <p:nvSpPr>
          <p:cNvPr id="27" name="Rectangle 26">
            <a:extLst>
              <a:ext uri="{FF2B5EF4-FFF2-40B4-BE49-F238E27FC236}">
                <a16:creationId xmlns:a16="http://schemas.microsoft.com/office/drawing/2014/main" id="{21907FFA-3D10-4475-9BA9-43C7F7256C9A}"/>
              </a:ext>
            </a:extLst>
          </p:cNvPr>
          <p:cNvSpPr/>
          <p:nvPr/>
        </p:nvSpPr>
        <p:spPr>
          <a:xfrm>
            <a:off x="10048273" y="6448731"/>
            <a:ext cx="1257075" cy="338554"/>
          </a:xfrm>
          <a:prstGeom prst="rect">
            <a:avLst/>
          </a:prstGeom>
        </p:spPr>
        <p:txBody>
          <a:bodyPr wrap="none">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Introduction</a:t>
            </a:r>
          </a:p>
        </p:txBody>
      </p:sp>
    </p:spTree>
    <p:extLst>
      <p:ext uri="{BB962C8B-B14F-4D97-AF65-F5344CB8AC3E}">
        <p14:creationId xmlns:p14="http://schemas.microsoft.com/office/powerpoint/2010/main" val="36895036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118012-CD11-443D-83F5-09E82384E5DF}"/>
              </a:ext>
            </a:extLst>
          </p:cNvPr>
          <p:cNvSpPr/>
          <p:nvPr/>
        </p:nvSpPr>
        <p:spPr>
          <a:xfrm>
            <a:off x="331199" y="2714463"/>
            <a:ext cx="6096000" cy="2800767"/>
          </a:xfrm>
          <a:prstGeom prst="rect">
            <a:avLst/>
          </a:prstGeom>
        </p:spPr>
        <p:txBody>
          <a:bodyPr>
            <a:spAutoFit/>
          </a:bodyPr>
          <a:lstStyle/>
          <a:p>
            <a:pPr lvl="0">
              <a:defRPr/>
            </a:pPr>
            <a:r>
              <a:rPr lang="en-GB" sz="1600" b="1" dirty="0">
                <a:solidFill>
                  <a:srgbClr val="485D6F"/>
                </a:solidFill>
                <a:latin typeface="Arial"/>
                <a:cs typeface="Arial"/>
              </a:rPr>
              <a:t>Closure or termination </a:t>
            </a:r>
            <a:r>
              <a:rPr lang="en-GB" sz="1600" dirty="0">
                <a:solidFill>
                  <a:srgbClr val="485D6F"/>
                </a:solidFill>
                <a:latin typeface="Arial"/>
                <a:cs typeface="Arial"/>
              </a:rPr>
              <a:t>of a project may take place if:</a:t>
            </a:r>
          </a:p>
          <a:p>
            <a:pPr lvl="0">
              <a:defRPr/>
            </a:pPr>
            <a:endParaRPr lang="en-GB" sz="1600" dirty="0">
              <a:solidFill>
                <a:srgbClr val="485D6F"/>
              </a:solidFill>
              <a:latin typeface="Arial"/>
              <a:cs typeface="Arial"/>
            </a:endParaRPr>
          </a:p>
          <a:p>
            <a:pPr marL="742950" lvl="1" indent="-285750">
              <a:buFont typeface="Wingdings" panose="05000000000000000000" pitchFamily="2" charset="2"/>
              <a:buChar char="Ø"/>
              <a:defRPr/>
            </a:pPr>
            <a:r>
              <a:rPr lang="en-GB" sz="1600" dirty="0">
                <a:solidFill>
                  <a:srgbClr val="485D6F"/>
                </a:solidFill>
                <a:latin typeface="Arial"/>
                <a:cs typeface="Arial"/>
              </a:rPr>
              <a:t>All actions in the implementation plan have been completed </a:t>
            </a:r>
          </a:p>
          <a:p>
            <a:pPr marL="742950" lvl="1" indent="-285750">
              <a:buFont typeface="Wingdings" panose="05000000000000000000" pitchFamily="2" charset="2"/>
              <a:buChar char="Ø"/>
              <a:defRPr/>
            </a:pPr>
            <a:endParaRPr lang="en-GB" sz="1600" dirty="0">
              <a:solidFill>
                <a:srgbClr val="485D6F"/>
              </a:solidFill>
              <a:latin typeface="Arial"/>
              <a:cs typeface="Arial"/>
            </a:endParaRPr>
          </a:p>
          <a:p>
            <a:pPr marL="742950" lvl="1" indent="-285750">
              <a:buFont typeface="Wingdings" panose="05000000000000000000" pitchFamily="2" charset="2"/>
              <a:buChar char="Ø"/>
              <a:defRPr/>
            </a:pPr>
            <a:r>
              <a:rPr lang="en-GB" sz="1600" dirty="0">
                <a:solidFill>
                  <a:srgbClr val="485D6F"/>
                </a:solidFill>
                <a:latin typeface="Arial"/>
                <a:cs typeface="Arial"/>
              </a:rPr>
              <a:t>Changes to scope or other factors may negate the need    for the project or make the project unviable to continue.</a:t>
            </a:r>
          </a:p>
          <a:p>
            <a:pPr>
              <a:defRPr/>
            </a:pPr>
            <a:endParaRPr lang="en-GB" sz="1600" dirty="0">
              <a:solidFill>
                <a:srgbClr val="485D6F"/>
              </a:solidFill>
              <a:latin typeface="Arial"/>
              <a:cs typeface="Arial"/>
            </a:endParaRPr>
          </a:p>
          <a:p>
            <a:pPr lvl="0">
              <a:defRPr/>
            </a:pPr>
            <a:r>
              <a:rPr lang="en-GB" sz="1600" dirty="0">
                <a:solidFill>
                  <a:srgbClr val="485D6F"/>
                </a:solidFill>
                <a:latin typeface="Arial"/>
                <a:cs typeface="Arial"/>
              </a:rPr>
              <a:t>It is an important part of the project managers role to </a:t>
            </a:r>
            <a:r>
              <a:rPr lang="en-GB" sz="1600" b="1" dirty="0">
                <a:solidFill>
                  <a:srgbClr val="485D6F"/>
                </a:solidFill>
                <a:latin typeface="Arial"/>
                <a:cs typeface="Arial"/>
              </a:rPr>
              <a:t>know when </a:t>
            </a:r>
            <a:r>
              <a:rPr lang="en-GB" sz="1600" dirty="0">
                <a:solidFill>
                  <a:srgbClr val="485D6F"/>
                </a:solidFill>
                <a:latin typeface="Arial"/>
                <a:cs typeface="Arial"/>
              </a:rPr>
              <a:t>a project should not continue and be prepared to request early termination.</a:t>
            </a:r>
          </a:p>
        </p:txBody>
      </p:sp>
      <p:sp>
        <p:nvSpPr>
          <p:cNvPr id="118" name="Rectangle 117">
            <a:extLst>
              <a:ext uri="{FF2B5EF4-FFF2-40B4-BE49-F238E27FC236}">
                <a16:creationId xmlns:a16="http://schemas.microsoft.com/office/drawing/2014/main" id="{1B96EA3D-860D-4993-BF8E-30B7905553D1}"/>
              </a:ext>
            </a:extLst>
          </p:cNvPr>
          <p:cNvSpPr/>
          <p:nvPr/>
        </p:nvSpPr>
        <p:spPr>
          <a:xfrm>
            <a:off x="331200" y="1296000"/>
            <a:ext cx="10420374"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D6F"/>
                </a:solidFill>
                <a:effectLst/>
                <a:uLnTx/>
                <a:uFillTx/>
                <a:latin typeface="Arial"/>
                <a:ea typeface="+mn-ea"/>
                <a:cs typeface="Arial"/>
              </a:rPr>
              <a:t>All projects should be </a:t>
            </a:r>
            <a:r>
              <a:rPr kumimoji="0" lang="en-GB" sz="1600" b="1" i="0" u="none" strike="noStrike" kern="1200" cap="none" spc="0" normalizeH="0" baseline="0" noProof="0" dirty="0">
                <a:ln>
                  <a:noFill/>
                </a:ln>
                <a:solidFill>
                  <a:srgbClr val="485D6F"/>
                </a:solidFill>
                <a:effectLst/>
                <a:uLnTx/>
                <a:uFillTx/>
                <a:latin typeface="Arial"/>
                <a:ea typeface="+mn-ea"/>
                <a:cs typeface="Arial"/>
              </a:rPr>
              <a:t>finite </a:t>
            </a:r>
            <a:r>
              <a:rPr kumimoji="0" lang="en-GB" sz="1600" b="0" i="0" u="none" strike="noStrike" kern="1200" cap="none" spc="0" normalizeH="0" baseline="0" noProof="0" dirty="0">
                <a:ln>
                  <a:noFill/>
                </a:ln>
                <a:solidFill>
                  <a:srgbClr val="485D6F"/>
                </a:solidFill>
                <a:effectLst/>
                <a:uLnTx/>
                <a:uFillTx/>
                <a:latin typeface="Arial"/>
                <a:ea typeface="+mn-ea"/>
                <a:cs typeface="Arial"/>
              </a:rPr>
              <a:t>and have </a:t>
            </a:r>
            <a:r>
              <a:rPr kumimoji="0" lang="en-GB" sz="1600" b="1" i="0" u="none" strike="noStrike" kern="1200" cap="none" spc="0" normalizeH="0" baseline="0" noProof="0" dirty="0">
                <a:ln>
                  <a:noFill/>
                </a:ln>
                <a:solidFill>
                  <a:srgbClr val="485D6F"/>
                </a:solidFill>
                <a:effectLst/>
                <a:uLnTx/>
                <a:uFillTx/>
                <a:latin typeface="Arial"/>
                <a:ea typeface="+mn-ea"/>
                <a:cs typeface="Arial"/>
              </a:rPr>
              <a:t>a defined start and end </a:t>
            </a:r>
            <a:r>
              <a:rPr kumimoji="0" lang="en-GB" sz="1600" b="0" i="0" u="none" strike="noStrike" kern="1200" cap="none" spc="0" normalizeH="0" baseline="0" noProof="0" dirty="0">
                <a:ln>
                  <a:noFill/>
                </a:ln>
                <a:solidFill>
                  <a:srgbClr val="485D6F"/>
                </a:solidFill>
                <a:effectLst/>
                <a:uLnTx/>
                <a:uFillTx/>
                <a:latin typeface="Arial"/>
                <a:ea typeface="+mn-ea"/>
                <a:cs typeface="Arial"/>
              </a:rPr>
              <a:t>point.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85D6F"/>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D6F"/>
                </a:solidFill>
                <a:effectLst/>
                <a:uLnTx/>
                <a:uFillTx/>
                <a:latin typeface="Arial"/>
                <a:ea typeface="+mn-ea"/>
                <a:cs typeface="Arial"/>
              </a:rPr>
              <a:t>The project manager initiates the closing a project stage when all the deliverables </a:t>
            </a:r>
            <a:r>
              <a:rPr lang="en-GB" sz="1600" dirty="0">
                <a:solidFill>
                  <a:srgbClr val="485D6F"/>
                </a:solidFill>
                <a:latin typeface="Arial"/>
                <a:cs typeface="Arial"/>
              </a:rPr>
              <a:t>that have </a:t>
            </a:r>
            <a:r>
              <a:rPr kumimoji="0" lang="en-GB" sz="1600" b="0" i="0" u="none" strike="noStrike" kern="1200" cap="none" spc="0" normalizeH="0" baseline="0" noProof="0" dirty="0">
                <a:ln>
                  <a:noFill/>
                </a:ln>
                <a:solidFill>
                  <a:srgbClr val="485D6F"/>
                </a:solidFill>
                <a:effectLst/>
                <a:uLnTx/>
                <a:uFillTx/>
                <a:latin typeface="Arial"/>
                <a:ea typeface="+mn-ea"/>
                <a:cs typeface="Arial"/>
              </a:rPr>
              <a:t>been specified in the business case are completed. This vital step in the project lifecycle allows the team to evaluate and document the project and move on to the next one. </a:t>
            </a:r>
          </a:p>
        </p:txBody>
      </p:sp>
      <p:pic>
        <p:nvPicPr>
          <p:cNvPr id="7" name="Picture 6" descr="A picture containing puzzle&#10;&#10;Description automatically generated">
            <a:extLst>
              <a:ext uri="{FF2B5EF4-FFF2-40B4-BE49-F238E27FC236}">
                <a16:creationId xmlns:a16="http://schemas.microsoft.com/office/drawing/2014/main" id="{1C97952A-E426-42CB-BCF9-3D82D755C1D3}"/>
              </a:ext>
            </a:extLst>
          </p:cNvPr>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333448" y="3404679"/>
            <a:ext cx="4639820" cy="2818691"/>
          </a:xfrm>
          <a:prstGeom prst="rect">
            <a:avLst/>
          </a:prstGeom>
        </p:spPr>
      </p:pic>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grpSp>
        <p:nvGrpSpPr>
          <p:cNvPr id="52" name="Group 51">
            <a:extLst>
              <a:ext uri="{FF2B5EF4-FFF2-40B4-BE49-F238E27FC236}">
                <a16:creationId xmlns:a16="http://schemas.microsoft.com/office/drawing/2014/main" id="{12E95D6A-A937-44D2-980C-554D4FF39D36}"/>
              </a:ext>
            </a:extLst>
          </p:cNvPr>
          <p:cNvGrpSpPr/>
          <p:nvPr/>
        </p:nvGrpSpPr>
        <p:grpSpPr>
          <a:xfrm>
            <a:off x="331199" y="5657596"/>
            <a:ext cx="3535009" cy="489000"/>
            <a:chOff x="838075" y="4168489"/>
            <a:chExt cx="3535009" cy="417964"/>
          </a:xfrm>
        </p:grpSpPr>
        <p:sp>
          <p:nvSpPr>
            <p:cNvPr id="53" name="Click box">
              <a:extLst>
                <a:ext uri="{FF2B5EF4-FFF2-40B4-BE49-F238E27FC236}">
                  <a16:creationId xmlns:a16="http://schemas.microsoft.com/office/drawing/2014/main" id="{C52D4863-865D-4AC8-97FF-0E79603D7F7A}"/>
                </a:ext>
              </a:extLst>
            </p:cNvPr>
            <p:cNvSpPr txBox="1"/>
            <p:nvPr/>
          </p:nvSpPr>
          <p:spPr>
            <a:xfrm>
              <a:off x="838075" y="4175145"/>
              <a:ext cx="3350955" cy="263067"/>
            </a:xfrm>
            <a:prstGeom prst="rect">
              <a:avLst/>
            </a:prstGeom>
            <a:solidFill>
              <a:srgbClr val="69C1EE"/>
            </a:solidFill>
            <a:ln w="28575">
              <a:noFill/>
            </a:ln>
            <a:scene3d>
              <a:camera prst="orthographicFront"/>
              <a:lightRig rig="threePt" dir="t"/>
            </a:scene3d>
            <a:sp3d>
              <a:bevelT prst="angle"/>
            </a:sp3d>
          </p:spPr>
          <p:txBody>
            <a:bodyPr wrap="square" rtlCol="0" anchor="t">
              <a:spAutoFit/>
            </a:bodyPr>
            <a:lstStyle/>
            <a:p>
              <a:r>
                <a:rPr lang="en-GB" sz="1400" b="1" dirty="0">
                  <a:solidFill>
                    <a:schemeClr val="bg1"/>
                  </a:solidFill>
                  <a:latin typeface="Arial"/>
                  <a:cs typeface="Arial"/>
                </a:rPr>
                <a:t>The Objectives of Closing a Project  </a:t>
              </a:r>
              <a:endParaRPr lang="en-US" sz="1400" b="1" dirty="0">
                <a:solidFill>
                  <a:schemeClr val="bg1"/>
                </a:solidFill>
                <a:latin typeface="Arial" panose="020B0604020202020204" pitchFamily="34" charset="0"/>
              </a:endParaRPr>
            </a:p>
          </p:txBody>
        </p:sp>
        <p:pic>
          <p:nvPicPr>
            <p:cNvPr id="54" name="Picture 6" descr="Pointer Cursor PNG Icon (2) - PNG Repo Free PNG Icons">
              <a:extLst>
                <a:ext uri="{FF2B5EF4-FFF2-40B4-BE49-F238E27FC236}">
                  <a16:creationId xmlns:a16="http://schemas.microsoft.com/office/drawing/2014/main" id="{45FAD078-0357-4F97-8905-3F05D26A28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795974">
              <a:off x="3955120" y="4168489"/>
              <a:ext cx="417964" cy="4179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BC766032-6B14-40C6-922D-9EA3F3DFFA7A}"/>
              </a:ext>
            </a:extLst>
          </p:cNvPr>
          <p:cNvGrpSpPr/>
          <p:nvPr/>
        </p:nvGrpSpPr>
        <p:grpSpPr>
          <a:xfrm>
            <a:off x="2224164" y="2008553"/>
            <a:ext cx="6634445" cy="2341530"/>
            <a:chOff x="2943664" y="1300523"/>
            <a:chExt cx="6634445" cy="2341530"/>
          </a:xfrm>
        </p:grpSpPr>
        <p:grpSp>
          <p:nvGrpSpPr>
            <p:cNvPr id="57" name="Group 56">
              <a:extLst>
                <a:ext uri="{FF2B5EF4-FFF2-40B4-BE49-F238E27FC236}">
                  <a16:creationId xmlns:a16="http://schemas.microsoft.com/office/drawing/2014/main" id="{995A513F-3A00-41B6-AA69-68B664226C62}"/>
                </a:ext>
              </a:extLst>
            </p:cNvPr>
            <p:cNvGrpSpPr/>
            <p:nvPr/>
          </p:nvGrpSpPr>
          <p:grpSpPr>
            <a:xfrm>
              <a:off x="2943664" y="1300523"/>
              <a:ext cx="6634445" cy="2341530"/>
              <a:chOff x="2726916" y="2191564"/>
              <a:chExt cx="3579911" cy="2973455"/>
            </a:xfrm>
          </p:grpSpPr>
          <p:grpSp>
            <p:nvGrpSpPr>
              <p:cNvPr id="59" name="Group 58">
                <a:extLst>
                  <a:ext uri="{FF2B5EF4-FFF2-40B4-BE49-F238E27FC236}">
                    <a16:creationId xmlns:a16="http://schemas.microsoft.com/office/drawing/2014/main" id="{0FDBFF1A-E708-46B1-8679-D67E24B18AE0}"/>
                  </a:ext>
                </a:extLst>
              </p:cNvPr>
              <p:cNvGrpSpPr/>
              <p:nvPr/>
            </p:nvGrpSpPr>
            <p:grpSpPr>
              <a:xfrm>
                <a:off x="2726916" y="2191564"/>
                <a:ext cx="3579911" cy="2973455"/>
                <a:chOff x="2835843" y="2225494"/>
                <a:chExt cx="3579911" cy="2973455"/>
              </a:xfrm>
            </p:grpSpPr>
            <p:sp>
              <p:nvSpPr>
                <p:cNvPr id="62" name="Rectangle 128">
                  <a:extLst>
                    <a:ext uri="{FF2B5EF4-FFF2-40B4-BE49-F238E27FC236}">
                      <a16:creationId xmlns:a16="http://schemas.microsoft.com/office/drawing/2014/main" id="{A9B661F8-3347-4F50-A993-936055C33223}"/>
                    </a:ext>
                  </a:extLst>
                </p:cNvPr>
                <p:cNvSpPr/>
                <p:nvPr/>
              </p:nvSpPr>
              <p:spPr>
                <a:xfrm>
                  <a:off x="2835843" y="2288847"/>
                  <a:ext cx="3579911" cy="2910102"/>
                </a:xfrm>
                <a:prstGeom prst="roundRect">
                  <a:avLst>
                    <a:gd name="adj" fmla="val 4550"/>
                  </a:avLst>
                </a:prstGeom>
                <a:solidFill>
                  <a:srgbClr val="CBEAF9"/>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 name="TextBox 62">
                  <a:extLst>
                    <a:ext uri="{FF2B5EF4-FFF2-40B4-BE49-F238E27FC236}">
                      <a16:creationId xmlns:a16="http://schemas.microsoft.com/office/drawing/2014/main" id="{47772C97-1482-4814-88E1-CAC0FC6B19E8}"/>
                    </a:ext>
                  </a:extLst>
                </p:cNvPr>
                <p:cNvSpPr txBox="1"/>
                <p:nvPr/>
              </p:nvSpPr>
              <p:spPr>
                <a:xfrm>
                  <a:off x="2835844" y="2225494"/>
                  <a:ext cx="3579910" cy="432417"/>
                </a:xfrm>
                <a:prstGeom prst="roundRect">
                  <a:avLst/>
                </a:prstGeom>
                <a:solidFill>
                  <a:srgbClr val="69C1EE"/>
                </a:solidFill>
                <a:ln w="28575">
                  <a:solidFill>
                    <a:schemeClr val="bg1"/>
                  </a:solidFill>
                </a:ln>
              </p:spPr>
              <p:txBody>
                <a:bodyPr wrap="square" rtlCol="0" anchor="t" anchorCtr="0">
                  <a:spAutoFit/>
                </a:bodyPr>
                <a:lstStyle/>
                <a:p>
                  <a:r>
                    <a:rPr lang="en-GB" sz="1400" b="1" dirty="0">
                      <a:solidFill>
                        <a:srgbClr val="485E6D"/>
                      </a:solidFill>
                      <a:latin typeface="Arial"/>
                      <a:cs typeface="Arial"/>
                    </a:rPr>
                    <a:t>Closing a Project Objectives</a:t>
                  </a:r>
                  <a:endParaRPr lang="en-US" sz="1400" b="1" dirty="0">
                    <a:solidFill>
                      <a:srgbClr val="485E6D"/>
                    </a:solidFill>
                    <a:latin typeface="Arial" panose="020B0604020202020204" pitchFamily="34" charset="0"/>
                  </a:endParaRPr>
                </a:p>
              </p:txBody>
            </p:sp>
          </p:grpSp>
          <p:sp>
            <p:nvSpPr>
              <p:cNvPr id="61" name="Rectangle: Rounded Corners 60">
                <a:extLst>
                  <a:ext uri="{FF2B5EF4-FFF2-40B4-BE49-F238E27FC236}">
                    <a16:creationId xmlns:a16="http://schemas.microsoft.com/office/drawing/2014/main" id="{BB2811F5-B7E7-4092-9228-A4693C96511C}"/>
                  </a:ext>
                </a:extLst>
              </p:cNvPr>
              <p:cNvSpPr/>
              <p:nvPr/>
            </p:nvSpPr>
            <p:spPr>
              <a:xfrm>
                <a:off x="2805034" y="2694094"/>
                <a:ext cx="3449417" cy="2297422"/>
              </a:xfrm>
              <a:prstGeom prst="roundRect">
                <a:avLst/>
              </a:prstGeom>
              <a:solidFill>
                <a:srgbClr val="78C8F0"/>
              </a:solidFill>
              <a:ln w="285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600" dirty="0">
                  <a:solidFill>
                    <a:schemeClr val="bg1"/>
                  </a:solidFill>
                  <a:latin typeface="Arial" panose="020B0604020202020204" pitchFamily="34" charset="0"/>
                  <a:cs typeface="Arial" panose="020B0604020202020204" pitchFamily="34" charset="0"/>
                </a:endParaRPr>
              </a:p>
            </p:txBody>
          </p:sp>
        </p:grpSp>
        <p:pic>
          <p:nvPicPr>
            <p:cNvPr id="58" name="Graphic 57" descr="Close">
              <a:extLst>
                <a:ext uri="{FF2B5EF4-FFF2-40B4-BE49-F238E27FC236}">
                  <a16:creationId xmlns:a16="http://schemas.microsoft.com/office/drawing/2014/main" id="{9CDDF1AA-2C5D-4D86-80DD-FBE2C7262A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65388" y="1356667"/>
              <a:ext cx="297853" cy="223284"/>
            </a:xfrm>
            <a:prstGeom prst="roundRect">
              <a:avLst/>
            </a:prstGeom>
          </p:spPr>
        </p:pic>
        <p:sp>
          <p:nvSpPr>
            <p:cNvPr id="2" name="Rectangle 1">
              <a:extLst>
                <a:ext uri="{FF2B5EF4-FFF2-40B4-BE49-F238E27FC236}">
                  <a16:creationId xmlns:a16="http://schemas.microsoft.com/office/drawing/2014/main" id="{908BC0D1-20FE-447D-8F2D-0E39D092B13A}"/>
                </a:ext>
              </a:extLst>
            </p:cNvPr>
            <p:cNvSpPr/>
            <p:nvPr/>
          </p:nvSpPr>
          <p:spPr>
            <a:xfrm>
              <a:off x="3236740" y="1811851"/>
              <a:ext cx="6096000" cy="1600438"/>
            </a:xfrm>
            <a:prstGeom prst="rect">
              <a:avLst/>
            </a:prstGeom>
          </p:spPr>
          <p:txBody>
            <a:bodyPr>
              <a:spAutoFit/>
            </a:bodyPr>
            <a:lstStyle/>
            <a:p>
              <a:pPr marL="285750" lvl="0" indent="-285750">
                <a:buFont typeface="Wingdings" panose="05000000000000000000" pitchFamily="2" charset="2"/>
                <a:buChar char="Ø"/>
                <a:defRPr/>
              </a:pPr>
              <a:r>
                <a:rPr lang="en-GB" sz="1400" dirty="0">
                  <a:solidFill>
                    <a:srgbClr val="485D6F"/>
                  </a:solidFill>
                  <a:latin typeface="Arial"/>
                  <a:cs typeface="Arial"/>
                </a:rPr>
                <a:t>Verify user acceptance of the project’s products</a:t>
              </a:r>
            </a:p>
            <a:p>
              <a:pPr marL="285750" lvl="0" indent="-285750">
                <a:buFont typeface="Wingdings" panose="05000000000000000000" pitchFamily="2" charset="2"/>
                <a:buChar char="Ø"/>
                <a:defRPr/>
              </a:pPr>
              <a:r>
                <a:rPr lang="en-GB" sz="1400" dirty="0">
                  <a:solidFill>
                    <a:srgbClr val="485D6F"/>
                  </a:solidFill>
                  <a:latin typeface="Arial"/>
                  <a:cs typeface="Arial"/>
                </a:rPr>
                <a:t>Ensure that products can be supported after the project is disbanded</a:t>
              </a:r>
            </a:p>
            <a:p>
              <a:pPr marL="285750" lvl="0" indent="-285750">
                <a:buFont typeface="Wingdings" panose="05000000000000000000" pitchFamily="2" charset="2"/>
                <a:buChar char="Ø"/>
                <a:defRPr/>
              </a:pPr>
              <a:r>
                <a:rPr lang="en-GB" sz="1400" dirty="0">
                  <a:solidFill>
                    <a:srgbClr val="485D6F"/>
                  </a:solidFill>
                  <a:latin typeface="Arial"/>
                  <a:cs typeface="Arial"/>
                </a:rPr>
                <a:t>Review the performance of the project and collect lessons learned</a:t>
              </a:r>
            </a:p>
            <a:p>
              <a:pPr marL="285750" lvl="0" indent="-285750">
                <a:buFont typeface="Wingdings" panose="05000000000000000000" pitchFamily="2" charset="2"/>
                <a:buChar char="Ø"/>
                <a:defRPr/>
              </a:pPr>
              <a:r>
                <a:rPr lang="en-GB" sz="1400" dirty="0">
                  <a:solidFill>
                    <a:srgbClr val="485D6F"/>
                  </a:solidFill>
                  <a:latin typeface="Arial"/>
                  <a:cs typeface="Arial"/>
                </a:rPr>
                <a:t>Assess the benefits already realised and plan review of benefits that will be realised after the project is complete</a:t>
              </a:r>
            </a:p>
            <a:p>
              <a:pPr marL="285750" lvl="0" indent="-285750">
                <a:buFont typeface="Wingdings" panose="05000000000000000000" pitchFamily="2" charset="2"/>
                <a:buChar char="Ø"/>
                <a:defRPr/>
              </a:pPr>
              <a:r>
                <a:rPr lang="en-GB" sz="1400" dirty="0">
                  <a:solidFill>
                    <a:srgbClr val="485D6F"/>
                  </a:solidFill>
                  <a:latin typeface="Arial"/>
                  <a:cs typeface="Arial"/>
                </a:rPr>
                <a:t>Address open issues and risks with a follow-up on action recommendations</a:t>
              </a:r>
            </a:p>
          </p:txBody>
        </p:sp>
      </p:grpSp>
      <p:sp>
        <p:nvSpPr>
          <p:cNvPr id="64" name="TextBox 63">
            <a:extLst>
              <a:ext uri="{FF2B5EF4-FFF2-40B4-BE49-F238E27FC236}">
                <a16:creationId xmlns:a16="http://schemas.microsoft.com/office/drawing/2014/main" id="{A788F9E5-B9C4-4A8B-A6B4-7D4A84E2407E}"/>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Close Stage Introduction</a:t>
            </a:r>
          </a:p>
        </p:txBody>
      </p:sp>
      <p:sp>
        <p:nvSpPr>
          <p:cNvPr id="17" name="TextBox 16">
            <a:extLst>
              <a:ext uri="{FF2B5EF4-FFF2-40B4-BE49-F238E27FC236}">
                <a16:creationId xmlns:a16="http://schemas.microsoft.com/office/drawing/2014/main" id="{BCCCE269-DF52-4109-B4D4-19DF3D31251B}"/>
              </a:ext>
            </a:extLst>
          </p:cNvPr>
          <p:cNvSpPr txBox="1"/>
          <p:nvPr/>
        </p:nvSpPr>
        <p:spPr>
          <a:xfrm>
            <a:off x="1027975" y="6448731"/>
            <a:ext cx="1476676"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Contents</a:t>
            </a:r>
          </a:p>
        </p:txBody>
      </p:sp>
      <p:sp>
        <p:nvSpPr>
          <p:cNvPr id="18" name="Rectangle 17">
            <a:extLst>
              <a:ext uri="{FF2B5EF4-FFF2-40B4-BE49-F238E27FC236}">
                <a16:creationId xmlns:a16="http://schemas.microsoft.com/office/drawing/2014/main" id="{41128B9F-5EAC-4934-B75E-FC391D997EB6}"/>
              </a:ext>
            </a:extLst>
          </p:cNvPr>
          <p:cNvSpPr/>
          <p:nvPr/>
        </p:nvSpPr>
        <p:spPr>
          <a:xfrm>
            <a:off x="9710892" y="6448731"/>
            <a:ext cx="1803379" cy="338554"/>
          </a:xfrm>
          <a:prstGeom prst="rect">
            <a:avLst/>
          </a:prstGeom>
        </p:spPr>
        <p:txBody>
          <a:bodyPr wrap="none">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Tools &amp; templates</a:t>
            </a:r>
          </a:p>
        </p:txBody>
      </p:sp>
    </p:spTree>
    <p:extLst>
      <p:ext uri="{BB962C8B-B14F-4D97-AF65-F5344CB8AC3E}">
        <p14:creationId xmlns:p14="http://schemas.microsoft.com/office/powerpoint/2010/main" val="3774474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3"/>
                                        </p:tgtEl>
                                        <p:attrNameLst>
                                          <p:attrName>ppt_x</p:attrName>
                                        </p:attrNameLst>
                                      </p:cBhvr>
                                      <p:tavLst>
                                        <p:tav tm="0">
                                          <p:val>
                                            <p:strVal val="ppt_x"/>
                                          </p:val>
                                        </p:tav>
                                        <p:tav tm="100000">
                                          <p:val>
                                            <p:strVal val="ppt_x"/>
                                          </p:val>
                                        </p:tav>
                                      </p:tavLst>
                                    </p:anim>
                                    <p:anim calcmode="lin" valueType="num">
                                      <p:cBhvr additive="base">
                                        <p:cTn id="14" dur="500"/>
                                        <p:tgtEl>
                                          <p:spTgt spid="3"/>
                                        </p:tgtEl>
                                        <p:attrNameLst>
                                          <p:attrName>ppt_y</p:attrName>
                                        </p:attrNameLst>
                                      </p:cBhvr>
                                      <p:tavLst>
                                        <p:tav tm="0">
                                          <p:val>
                                            <p:strVal val="ppt_y"/>
                                          </p:val>
                                        </p:tav>
                                        <p:tav tm="100000">
                                          <p:val>
                                            <p:strVal val="1+ppt_h/2"/>
                                          </p:val>
                                        </p:tav>
                                      </p:tavLst>
                                    </p:anim>
                                    <p:set>
                                      <p:cBhvr>
                                        <p:cTn id="15"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90" name="Rectangle 89">
            <a:extLst>
              <a:ext uri="{FF2B5EF4-FFF2-40B4-BE49-F238E27FC236}">
                <a16:creationId xmlns:a16="http://schemas.microsoft.com/office/drawing/2014/main" id="{100D4920-3594-4075-BE4F-8A71E55AB38B}"/>
              </a:ext>
            </a:extLst>
          </p:cNvPr>
          <p:cNvSpPr/>
          <p:nvPr/>
        </p:nvSpPr>
        <p:spPr>
          <a:xfrm>
            <a:off x="331200" y="1296000"/>
            <a:ext cx="10442818" cy="1323439"/>
          </a:xfrm>
          <a:prstGeom prst="rect">
            <a:avLst/>
          </a:prstGeom>
        </p:spPr>
        <p:txBody>
          <a:bodyPr wrap="square">
            <a:spAutoFit/>
          </a:bodyPr>
          <a:lstStyle/>
          <a:p>
            <a:r>
              <a:rPr lang="en-GB" sz="1600" dirty="0">
                <a:solidFill>
                  <a:srgbClr val="485E6D"/>
                </a:solidFill>
                <a:latin typeface="Arial"/>
                <a:cs typeface="Arial"/>
              </a:rPr>
              <a:t>The main tools and templates that you will use during the close stage are listed below, along with some key guides to help you plan your project ready for implementation.</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Further tools, templates and guides can be found in our Tools &amp; Resources page on the website:  </a:t>
            </a:r>
            <a:r>
              <a:rPr lang="fr-FR" sz="1600" dirty="0">
                <a:latin typeface="Arial" panose="020B0604020202020204" pitchFamily="34" charset="0"/>
                <a:cs typeface="Arial" panose="020B0604020202020204" pitchFamily="34" charset="0"/>
                <a:hlinkClick r:id="rId3"/>
              </a:rPr>
              <a:t>Transformation – Our Dorset ICS Transformation</a:t>
            </a:r>
            <a:endParaRPr lang="en-GB" sz="1600" dirty="0">
              <a:solidFill>
                <a:srgbClr val="485E6D"/>
              </a:solidFill>
              <a:latin typeface="Arial" panose="020B0604020202020204" pitchFamily="34" charset="0"/>
              <a:cs typeface="Arial" panose="020B0604020202020204" pitchFamily="34" charset="0"/>
            </a:endParaRPr>
          </a:p>
        </p:txBody>
      </p:sp>
      <p:grpSp>
        <p:nvGrpSpPr>
          <p:cNvPr id="92" name="Group 91">
            <a:extLst>
              <a:ext uri="{FF2B5EF4-FFF2-40B4-BE49-F238E27FC236}">
                <a16:creationId xmlns:a16="http://schemas.microsoft.com/office/drawing/2014/main" id="{F0A33860-6E01-435A-A94E-EB951179B31A}"/>
              </a:ext>
            </a:extLst>
          </p:cNvPr>
          <p:cNvGrpSpPr/>
          <p:nvPr/>
        </p:nvGrpSpPr>
        <p:grpSpPr>
          <a:xfrm>
            <a:off x="1435446" y="2600750"/>
            <a:ext cx="4307616" cy="3289539"/>
            <a:chOff x="487134" y="941985"/>
            <a:chExt cx="3987572" cy="2857700"/>
          </a:xfrm>
        </p:grpSpPr>
        <p:sp>
          <p:nvSpPr>
            <p:cNvPr id="100" name="Rounded Rectangle 22">
              <a:extLst>
                <a:ext uri="{FF2B5EF4-FFF2-40B4-BE49-F238E27FC236}">
                  <a16:creationId xmlns:a16="http://schemas.microsoft.com/office/drawing/2014/main" id="{0B488FC4-4447-486E-B70B-79AAB1A01303}"/>
                </a:ext>
              </a:extLst>
            </p:cNvPr>
            <p:cNvSpPr>
              <a:spLocks/>
            </p:cNvSpPr>
            <p:nvPr/>
          </p:nvSpPr>
          <p:spPr bwMode="auto">
            <a:xfrm flipH="1">
              <a:off x="653110" y="1481985"/>
              <a:ext cx="3730766" cy="2317700"/>
            </a:xfrm>
            <a:prstGeom prst="roundRect">
              <a:avLst>
                <a:gd name="adj" fmla="val 6883"/>
              </a:avLst>
            </a:prstGeom>
            <a:solidFill>
              <a:srgbClr val="FFFFFF"/>
            </a:solidFill>
            <a:ln w="31750" cap="flat" cmpd="sng" algn="ctr">
              <a:solidFill>
                <a:srgbClr val="69C1E4"/>
              </a:solidFill>
              <a:prstDash val="sysDot"/>
              <a:miter lim="400000"/>
              <a:headEnd type="none" w="med" len="med"/>
              <a:tailEnd type="none" w="med" len="med"/>
            </a:ln>
            <a:effectLst/>
          </p:spPr>
          <p:txBody>
            <a:bodyPr wrap="square" lIns="38100" tIns="38100" rIns="38100" bIns="38100" anchor="ctr">
              <a:spAutoFit/>
            </a:bodyPr>
            <a:lstStyle/>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US" altLang="en-US" sz="2000" b="0" i="0" u="none" strike="noStrike" kern="1200" cap="none" spc="0" normalizeH="0" baseline="0" noProof="0" dirty="0">
                <a:ln>
                  <a:noFill/>
                </a:ln>
                <a:solidFill>
                  <a:srgbClr val="724E90"/>
                </a:solidFill>
                <a:effectLst/>
                <a:uLnTx/>
                <a:uFillTx/>
                <a:latin typeface="Poppins" charset="0"/>
                <a:sym typeface="Poppins" charset="0"/>
              </a:endParaRPr>
            </a:p>
          </p:txBody>
        </p:sp>
        <p:sp>
          <p:nvSpPr>
            <p:cNvPr id="101" name="TextBox 100">
              <a:extLst>
                <a:ext uri="{FF2B5EF4-FFF2-40B4-BE49-F238E27FC236}">
                  <a16:creationId xmlns:a16="http://schemas.microsoft.com/office/drawing/2014/main" id="{80D9D828-D513-41BE-B35E-8FEE3F08E478}"/>
                </a:ext>
              </a:extLst>
            </p:cNvPr>
            <p:cNvSpPr txBox="1"/>
            <p:nvPr/>
          </p:nvSpPr>
          <p:spPr>
            <a:xfrm>
              <a:off x="510835" y="997575"/>
              <a:ext cx="3873041" cy="418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sz="2400" b="1" dirty="0">
                  <a:ln w="0"/>
                  <a:solidFill>
                    <a:srgbClr val="69C1E4"/>
                  </a:solidFill>
                  <a:latin typeface="Arial" panose="020B0604020202020204" pitchFamily="34" charset="0"/>
                  <a:cs typeface="Arial" panose="020B0604020202020204" pitchFamily="34" charset="0"/>
                  <a:sym typeface="Lato Black"/>
                </a:rPr>
                <a:t>Tools &amp; Templates</a:t>
              </a:r>
            </a:p>
          </p:txBody>
        </p:sp>
        <p:pic>
          <p:nvPicPr>
            <p:cNvPr id="102" name="Graphic 101" descr="Mining tools">
              <a:hlinkClick r:id="rId4" tooltip="Tools &amp; Templates"/>
              <a:extLst>
                <a:ext uri="{FF2B5EF4-FFF2-40B4-BE49-F238E27FC236}">
                  <a16:creationId xmlns:a16="http://schemas.microsoft.com/office/drawing/2014/main" id="{6E22A43D-9295-45A5-B8EB-A539330411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7134" y="941985"/>
              <a:ext cx="550572" cy="540000"/>
            </a:xfrm>
            <a:prstGeom prst="rect">
              <a:avLst/>
            </a:prstGeom>
          </p:spPr>
        </p:pic>
        <p:sp>
          <p:nvSpPr>
            <p:cNvPr id="103" name="TextBox 102">
              <a:extLst>
                <a:ext uri="{FF2B5EF4-FFF2-40B4-BE49-F238E27FC236}">
                  <a16:creationId xmlns:a16="http://schemas.microsoft.com/office/drawing/2014/main" id="{B45E7174-474A-4F78-A070-D961096D11CA}"/>
                </a:ext>
              </a:extLst>
            </p:cNvPr>
            <p:cNvSpPr txBox="1"/>
            <p:nvPr/>
          </p:nvSpPr>
          <p:spPr>
            <a:xfrm>
              <a:off x="743940" y="1568535"/>
              <a:ext cx="3730766" cy="508008"/>
            </a:xfrm>
            <a:prstGeom prst="rect">
              <a:avLst/>
            </a:prstGeom>
            <a:noFill/>
          </p:spPr>
          <p:txBody>
            <a:bodyPr wrap="square" rtlCol="0">
              <a:spAutoFit/>
            </a:bodyPr>
            <a:lstStyle/>
            <a:p>
              <a:pPr marL="285750" indent="-285750">
                <a:buFont typeface="Wingdings" panose="05000000000000000000" pitchFamily="2" charset="2"/>
                <a:buChar char="Ø"/>
              </a:pPr>
              <a:r>
                <a:rPr lang="en-GB" sz="1600" b="0" i="0" u="none" strike="noStrike" dirty="0">
                  <a:effectLst/>
                  <a:latin typeface="Arial" panose="020B0604020202020204" pitchFamily="34" charset="0"/>
                  <a:hlinkClick r:id="rId7"/>
                </a:rPr>
                <a:t>Closure Report Template</a:t>
              </a:r>
              <a:endParaRPr lang="en-US" sz="1600"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b="0" i="0" u="none" strike="noStrike" dirty="0">
                  <a:effectLst/>
                  <a:latin typeface="Arial" panose="020B0604020202020204" pitchFamily="34" charset="0"/>
                  <a:hlinkClick r:id="rId8"/>
                </a:rPr>
                <a:t>Lessons Log</a:t>
              </a:r>
              <a:endParaRPr lang="en-GB" dirty="0">
                <a:latin typeface="Arial" panose="020B0604020202020204" pitchFamily="34" charset="0"/>
              </a:endParaRPr>
            </a:p>
          </p:txBody>
        </p:sp>
      </p:grpSp>
      <p:grpSp>
        <p:nvGrpSpPr>
          <p:cNvPr id="104" name="Group 103">
            <a:extLst>
              <a:ext uri="{FF2B5EF4-FFF2-40B4-BE49-F238E27FC236}">
                <a16:creationId xmlns:a16="http://schemas.microsoft.com/office/drawing/2014/main" id="{32481D25-793A-4A02-9105-B0B53D32E153}"/>
              </a:ext>
            </a:extLst>
          </p:cNvPr>
          <p:cNvGrpSpPr/>
          <p:nvPr/>
        </p:nvGrpSpPr>
        <p:grpSpPr>
          <a:xfrm>
            <a:off x="6470818" y="2636832"/>
            <a:ext cx="3894014" cy="3292368"/>
            <a:chOff x="7020626" y="1237670"/>
            <a:chExt cx="3894014" cy="3292368"/>
          </a:xfrm>
        </p:grpSpPr>
        <p:grpSp>
          <p:nvGrpSpPr>
            <p:cNvPr id="105" name="Group 104">
              <a:extLst>
                <a:ext uri="{FF2B5EF4-FFF2-40B4-BE49-F238E27FC236}">
                  <a16:creationId xmlns:a16="http://schemas.microsoft.com/office/drawing/2014/main" id="{DD93135C-5DC0-4830-B490-174B10674913}"/>
                </a:ext>
              </a:extLst>
            </p:cNvPr>
            <p:cNvGrpSpPr/>
            <p:nvPr/>
          </p:nvGrpSpPr>
          <p:grpSpPr>
            <a:xfrm>
              <a:off x="7020626" y="1296000"/>
              <a:ext cx="3894014" cy="3234038"/>
              <a:chOff x="351130" y="1052591"/>
              <a:chExt cx="3894014" cy="3234038"/>
            </a:xfrm>
          </p:grpSpPr>
          <p:sp>
            <p:nvSpPr>
              <p:cNvPr id="107" name="Rounded Rectangle 22">
                <a:extLst>
                  <a:ext uri="{FF2B5EF4-FFF2-40B4-BE49-F238E27FC236}">
                    <a16:creationId xmlns:a16="http://schemas.microsoft.com/office/drawing/2014/main" id="{FC21F973-F9A0-47D0-ADE3-E0004B68375E}"/>
                  </a:ext>
                </a:extLst>
              </p:cNvPr>
              <p:cNvSpPr>
                <a:spLocks/>
              </p:cNvSpPr>
              <p:nvPr/>
            </p:nvSpPr>
            <p:spPr bwMode="auto">
              <a:xfrm flipH="1">
                <a:off x="351130" y="1586629"/>
                <a:ext cx="3771670" cy="2700000"/>
              </a:xfrm>
              <a:prstGeom prst="roundRect">
                <a:avLst>
                  <a:gd name="adj" fmla="val 6883"/>
                </a:avLst>
              </a:prstGeom>
              <a:solidFill>
                <a:srgbClr val="FFFFFF"/>
              </a:solidFill>
              <a:ln w="31750" cap="flat" cmpd="sng" algn="ctr">
                <a:solidFill>
                  <a:srgbClr val="69C1E4"/>
                </a:solidFill>
                <a:prstDash val="sysDot"/>
                <a:miter lim="400000"/>
                <a:headEnd type="none" w="med" len="med"/>
                <a:tailEnd type="none" w="med" len="med"/>
              </a:ln>
              <a:effectLst/>
            </p:spPr>
            <p:txBody>
              <a:bodyPr wrap="square" lIns="38100" tIns="38100" rIns="38100" bIns="38100" anchor="ctr">
                <a:spAutoFit/>
              </a:bodyPr>
              <a:lstStyle/>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US" altLang="en-US" sz="2000" b="0" i="0" u="none" strike="noStrike" kern="1200" cap="none" spc="0" normalizeH="0" baseline="0" noProof="0" dirty="0">
                  <a:ln>
                    <a:noFill/>
                  </a:ln>
                  <a:solidFill>
                    <a:srgbClr val="724E90"/>
                  </a:solidFill>
                  <a:effectLst/>
                  <a:uLnTx/>
                  <a:uFillTx/>
                  <a:latin typeface="Poppins" charset="0"/>
                  <a:sym typeface="Poppins" charset="0"/>
                </a:endParaRPr>
              </a:p>
            </p:txBody>
          </p:sp>
          <p:sp>
            <p:nvSpPr>
              <p:cNvPr id="108" name="TextBox 107">
                <a:extLst>
                  <a:ext uri="{FF2B5EF4-FFF2-40B4-BE49-F238E27FC236}">
                    <a16:creationId xmlns:a16="http://schemas.microsoft.com/office/drawing/2014/main" id="{57B51A13-11E1-4BCB-9DD9-6D0D238DCA71}"/>
                  </a:ext>
                </a:extLst>
              </p:cNvPr>
              <p:cNvSpPr txBox="1"/>
              <p:nvPr/>
            </p:nvSpPr>
            <p:spPr>
              <a:xfrm>
                <a:off x="372103" y="1052591"/>
                <a:ext cx="387304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sz="2400" b="1" dirty="0">
                    <a:ln w="0"/>
                    <a:solidFill>
                      <a:srgbClr val="69C1E4"/>
                    </a:solidFill>
                    <a:latin typeface="Arial" panose="020B0604020202020204" pitchFamily="34" charset="0"/>
                    <a:cs typeface="Arial" panose="020B0604020202020204" pitchFamily="34" charset="0"/>
                    <a:sym typeface="Lato Black"/>
                  </a:rPr>
                  <a:t>Guides &amp; Training</a:t>
                </a:r>
              </a:p>
            </p:txBody>
          </p:sp>
          <p:sp>
            <p:nvSpPr>
              <p:cNvPr id="109" name="TextBox 108">
                <a:extLst>
                  <a:ext uri="{FF2B5EF4-FFF2-40B4-BE49-F238E27FC236}">
                    <a16:creationId xmlns:a16="http://schemas.microsoft.com/office/drawing/2014/main" id="{DEC1700E-DCED-446F-8E09-3EDC05FE26D3}"/>
                  </a:ext>
                </a:extLst>
              </p:cNvPr>
              <p:cNvSpPr txBox="1"/>
              <p:nvPr/>
            </p:nvSpPr>
            <p:spPr>
              <a:xfrm>
                <a:off x="443240" y="1777429"/>
                <a:ext cx="3730766" cy="1354217"/>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solidFill>
                      <a:srgbClr val="475C6D"/>
                    </a:solidFill>
                    <a:latin typeface="Arial" panose="020B0604020202020204" pitchFamily="34" charset="0"/>
                    <a:cs typeface="Arial" panose="020B0604020202020204" pitchFamily="34" charset="0"/>
                    <a:hlinkClick r:id="rId9"/>
                  </a:rPr>
                  <a:t>Lessons Learnt</a:t>
                </a:r>
                <a:endParaRPr lang="en-US" sz="1600"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sz="1600" dirty="0">
                  <a:solidFill>
                    <a:srgbClr val="475C6D"/>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600" dirty="0">
                  <a:solidFill>
                    <a:srgbClr val="00B050"/>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600" dirty="0">
                  <a:solidFill>
                    <a:srgbClr val="00B050"/>
                  </a:solidFill>
                  <a:latin typeface="Arial" panose="020B0604020202020204" pitchFamily="34" charset="0"/>
                  <a:cs typeface="Arial" panose="020B0604020202020204" pitchFamily="34" charset="0"/>
                </a:endParaRPr>
              </a:p>
              <a:p>
                <a:endParaRPr lang="en-GB" dirty="0">
                  <a:latin typeface="Arial" panose="020B0604020202020204" pitchFamily="34" charset="0"/>
                </a:endParaRPr>
              </a:p>
            </p:txBody>
          </p:sp>
        </p:grpSp>
        <p:pic>
          <p:nvPicPr>
            <p:cNvPr id="106" name="Graphic 105" descr="Classroom">
              <a:hlinkClick r:id="rId10" tooltip="Training &amp; Development "/>
              <a:extLst>
                <a:ext uri="{FF2B5EF4-FFF2-40B4-BE49-F238E27FC236}">
                  <a16:creationId xmlns:a16="http://schemas.microsoft.com/office/drawing/2014/main" id="{B6C4DCAD-7242-4BA1-B038-EF03889F626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20626" y="1237670"/>
              <a:ext cx="550572" cy="540000"/>
            </a:xfrm>
            <a:prstGeom prst="rect">
              <a:avLst/>
            </a:prstGeom>
          </p:spPr>
        </p:pic>
      </p:grpSp>
      <p:sp>
        <p:nvSpPr>
          <p:cNvPr id="15" name="TextBox 14">
            <a:extLst>
              <a:ext uri="{FF2B5EF4-FFF2-40B4-BE49-F238E27FC236}">
                <a16:creationId xmlns:a16="http://schemas.microsoft.com/office/drawing/2014/main" id="{EF06E25E-906F-4848-A432-2E3EA4789BE9}"/>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Close Stage Tools &amp; Templates</a:t>
            </a:r>
          </a:p>
        </p:txBody>
      </p:sp>
      <p:sp>
        <p:nvSpPr>
          <p:cNvPr id="16" name="Rectangle 15">
            <a:extLst>
              <a:ext uri="{FF2B5EF4-FFF2-40B4-BE49-F238E27FC236}">
                <a16:creationId xmlns:a16="http://schemas.microsoft.com/office/drawing/2014/main" id="{920F4D18-979D-4F4B-979C-4CD383FEF038}"/>
              </a:ext>
            </a:extLst>
          </p:cNvPr>
          <p:cNvSpPr/>
          <p:nvPr/>
        </p:nvSpPr>
        <p:spPr>
          <a:xfrm>
            <a:off x="9769354" y="6448731"/>
            <a:ext cx="1814920" cy="338554"/>
          </a:xfrm>
          <a:prstGeom prst="rect">
            <a:avLst/>
          </a:prstGeom>
        </p:spPr>
        <p:txBody>
          <a:bodyPr wrap="none">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Close stage steps</a:t>
            </a:r>
          </a:p>
        </p:txBody>
      </p:sp>
      <p:sp>
        <p:nvSpPr>
          <p:cNvPr id="17" name="TextBox 16">
            <a:extLst>
              <a:ext uri="{FF2B5EF4-FFF2-40B4-BE49-F238E27FC236}">
                <a16:creationId xmlns:a16="http://schemas.microsoft.com/office/drawing/2014/main" id="{31A93B90-2105-4DC3-ACE3-8138B2BA2670}"/>
              </a:ext>
            </a:extLst>
          </p:cNvPr>
          <p:cNvSpPr txBox="1"/>
          <p:nvPr/>
        </p:nvSpPr>
        <p:spPr>
          <a:xfrm>
            <a:off x="876405" y="6430400"/>
            <a:ext cx="1476676"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Introduction</a:t>
            </a:r>
          </a:p>
        </p:txBody>
      </p:sp>
    </p:spTree>
    <p:extLst>
      <p:ext uri="{BB962C8B-B14F-4D97-AF65-F5344CB8AC3E}">
        <p14:creationId xmlns:p14="http://schemas.microsoft.com/office/powerpoint/2010/main" val="20018176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9CBFBD1-F7D2-65EE-A6D9-50598E900A3B}"/>
              </a:ext>
            </a:extLst>
          </p:cNvPr>
          <p:cNvPicPr>
            <a:picLocks noChangeAspect="1"/>
          </p:cNvPicPr>
          <p:nvPr/>
        </p:nvPicPr>
        <p:blipFill>
          <a:blip r:embed="rId2"/>
          <a:stretch>
            <a:fillRect/>
          </a:stretch>
        </p:blipFill>
        <p:spPr>
          <a:xfrm>
            <a:off x="4045302" y="1350559"/>
            <a:ext cx="4075183" cy="4799551"/>
          </a:xfrm>
          <a:prstGeom prst="rect">
            <a:avLst/>
          </a:prstGeom>
        </p:spPr>
      </p:pic>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83" name="TextBox 82">
            <a:extLst>
              <a:ext uri="{FF2B5EF4-FFF2-40B4-BE49-F238E27FC236}">
                <a16:creationId xmlns:a16="http://schemas.microsoft.com/office/drawing/2014/main" id="{DF5D765E-8348-4653-A350-9C39F2D20886}"/>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Close Stage Steps</a:t>
            </a:r>
          </a:p>
        </p:txBody>
      </p:sp>
      <p:sp>
        <p:nvSpPr>
          <p:cNvPr id="37" name="TextBox 36">
            <a:extLst>
              <a:ext uri="{FF2B5EF4-FFF2-40B4-BE49-F238E27FC236}">
                <a16:creationId xmlns:a16="http://schemas.microsoft.com/office/drawing/2014/main" id="{DA4785F0-C9AA-417D-876E-1B24CDAE53B6}"/>
              </a:ext>
            </a:extLst>
          </p:cNvPr>
          <p:cNvSpPr txBox="1"/>
          <p:nvPr/>
        </p:nvSpPr>
        <p:spPr>
          <a:xfrm>
            <a:off x="641076" y="6425934"/>
            <a:ext cx="1955572"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Tools &amp; templates</a:t>
            </a:r>
          </a:p>
        </p:txBody>
      </p:sp>
      <p:sp>
        <p:nvSpPr>
          <p:cNvPr id="38" name="Rectangle 37">
            <a:extLst>
              <a:ext uri="{FF2B5EF4-FFF2-40B4-BE49-F238E27FC236}">
                <a16:creationId xmlns:a16="http://schemas.microsoft.com/office/drawing/2014/main" id="{62A67E55-0A98-4552-958F-145708EBDFF4}"/>
              </a:ext>
            </a:extLst>
          </p:cNvPr>
          <p:cNvSpPr/>
          <p:nvPr/>
        </p:nvSpPr>
        <p:spPr>
          <a:xfrm>
            <a:off x="9501661" y="6425638"/>
            <a:ext cx="2119491" cy="338554"/>
          </a:xfrm>
          <a:prstGeom prst="rect">
            <a:avLst/>
          </a:prstGeom>
        </p:spPr>
        <p:txBody>
          <a:bodyPr wrap="none">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Deliverable handover</a:t>
            </a:r>
          </a:p>
        </p:txBody>
      </p:sp>
      <p:sp>
        <p:nvSpPr>
          <p:cNvPr id="64" name="Rectangle 63">
            <a:extLst>
              <a:ext uri="{FF2B5EF4-FFF2-40B4-BE49-F238E27FC236}">
                <a16:creationId xmlns:a16="http://schemas.microsoft.com/office/drawing/2014/main" id="{CE38667D-9475-42BC-BAA1-BC4F01E4A2DD}"/>
              </a:ext>
            </a:extLst>
          </p:cNvPr>
          <p:cNvSpPr/>
          <p:nvPr/>
        </p:nvSpPr>
        <p:spPr>
          <a:xfrm>
            <a:off x="331200" y="1296000"/>
            <a:ext cx="3621822" cy="2062103"/>
          </a:xfrm>
          <a:prstGeom prst="rect">
            <a:avLst/>
          </a:prstGeom>
        </p:spPr>
        <p:txBody>
          <a:bodyPr wrap="square" lIns="91440" tIns="45720" rIns="91440" bIns="45720" anchor="t">
            <a:spAutoFit/>
          </a:bodyPr>
          <a:lstStyle/>
          <a:p>
            <a:r>
              <a:rPr lang="en-GB" sz="1600" dirty="0">
                <a:solidFill>
                  <a:srgbClr val="485E6D"/>
                </a:solidFill>
                <a:latin typeface="Arial"/>
                <a:cs typeface="Arial"/>
              </a:rPr>
              <a:t>There are a number of tasks that need to be completed to close the project.    </a:t>
            </a:r>
          </a:p>
          <a:p>
            <a:endParaRPr lang="en-GB" sz="1600" dirty="0">
              <a:solidFill>
                <a:srgbClr val="485E6D"/>
              </a:solidFill>
              <a:latin typeface="Arial"/>
              <a:cs typeface="Arial"/>
            </a:endParaRPr>
          </a:p>
          <a:p>
            <a:r>
              <a:rPr lang="en-GB" sz="1600" dirty="0">
                <a:solidFill>
                  <a:srgbClr val="485E6D"/>
                </a:solidFill>
                <a:latin typeface="Arial"/>
                <a:cs typeface="Arial"/>
              </a:rPr>
              <a:t>Whilst they do not all need to be completed in sequence, there are some tasks that do need to be completed before others. </a:t>
            </a:r>
          </a:p>
        </p:txBody>
      </p:sp>
      <p:sp>
        <p:nvSpPr>
          <p:cNvPr id="2" name="Rectangle 1">
            <a:extLst>
              <a:ext uri="{FF2B5EF4-FFF2-40B4-BE49-F238E27FC236}">
                <a16:creationId xmlns:a16="http://schemas.microsoft.com/office/drawing/2014/main" id="{A3E3A87B-05F9-47A5-9C9E-E2824401A1B3}"/>
              </a:ext>
            </a:extLst>
          </p:cNvPr>
          <p:cNvSpPr/>
          <p:nvPr/>
        </p:nvSpPr>
        <p:spPr>
          <a:xfrm>
            <a:off x="331199" y="3259069"/>
            <a:ext cx="2918438" cy="830997"/>
          </a:xfrm>
          <a:prstGeom prst="rect">
            <a:avLst/>
          </a:prstGeom>
        </p:spPr>
        <p:txBody>
          <a:bodyPr wrap="square">
            <a:spAutoFit/>
          </a:bodyPr>
          <a:lstStyle/>
          <a:p>
            <a:r>
              <a:rPr lang="en-GB" sz="1600" dirty="0">
                <a:solidFill>
                  <a:srgbClr val="485E6D"/>
                </a:solidFill>
                <a:latin typeface="Arial"/>
                <a:cs typeface="Arial"/>
              </a:rPr>
              <a:t>Click on each step of the diagram to see what needs to be done at each stage.</a:t>
            </a:r>
            <a:endParaRPr lang="en-GB" sz="1600" dirty="0">
              <a:solidFill>
                <a:srgbClr val="485E6D"/>
              </a:solidFill>
              <a:latin typeface="Arial" panose="020B0604020202020204" pitchFamily="34" charset="0"/>
              <a:cs typeface="Arial" panose="020B0604020202020204" pitchFamily="34" charset="0"/>
            </a:endParaRPr>
          </a:p>
        </p:txBody>
      </p:sp>
      <p:sp>
        <p:nvSpPr>
          <p:cNvPr id="3" name="Rectangle Deliverables">
            <a:extLst>
              <a:ext uri="{FF2B5EF4-FFF2-40B4-BE49-F238E27FC236}">
                <a16:creationId xmlns:a16="http://schemas.microsoft.com/office/drawing/2014/main" id="{B1D74FA6-D679-49B9-9478-925C50710062}"/>
              </a:ext>
            </a:extLst>
          </p:cNvPr>
          <p:cNvSpPr/>
          <p:nvPr/>
        </p:nvSpPr>
        <p:spPr>
          <a:xfrm rot="18181852">
            <a:off x="7021171" y="1156312"/>
            <a:ext cx="1253812" cy="1070877"/>
          </a:xfrm>
          <a:prstGeom prst="rect">
            <a:avLst/>
          </a:prstGeom>
          <a:solidFill>
            <a:schemeClr val="bg1">
              <a:lumMod val="9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69" name="RectangleLessons">
            <a:extLst>
              <a:ext uri="{FF2B5EF4-FFF2-40B4-BE49-F238E27FC236}">
                <a16:creationId xmlns:a16="http://schemas.microsoft.com/office/drawing/2014/main" id="{9430DAE9-3AB9-4F76-9A7A-5483B15B6341}"/>
              </a:ext>
            </a:extLst>
          </p:cNvPr>
          <p:cNvSpPr/>
          <p:nvPr/>
        </p:nvSpPr>
        <p:spPr>
          <a:xfrm rot="12479066">
            <a:off x="4311279" y="2105205"/>
            <a:ext cx="1586532" cy="798814"/>
          </a:xfrm>
          <a:prstGeom prst="parallelogram">
            <a:avLst>
              <a:gd name="adj" fmla="val 38893"/>
            </a:avLst>
          </a:prstGeom>
          <a:solidFill>
            <a:schemeClr val="bg1">
              <a:lumMod val="9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70" name="Rectangle sponsor">
            <a:extLst>
              <a:ext uri="{FF2B5EF4-FFF2-40B4-BE49-F238E27FC236}">
                <a16:creationId xmlns:a16="http://schemas.microsoft.com/office/drawing/2014/main" id="{60CE1626-B8C4-405C-9A18-A5ABC2780DD0}"/>
              </a:ext>
            </a:extLst>
          </p:cNvPr>
          <p:cNvSpPr/>
          <p:nvPr/>
        </p:nvSpPr>
        <p:spPr>
          <a:xfrm rot="15200260">
            <a:off x="3938906" y="2243969"/>
            <a:ext cx="1284007" cy="1739455"/>
          </a:xfrm>
          <a:prstGeom prst="parallelogram">
            <a:avLst>
              <a:gd name="adj" fmla="val 47258"/>
            </a:avLst>
          </a:prstGeom>
          <a:solidFill>
            <a:schemeClr val="bg1">
              <a:lumMod val="9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5" name="Isosceles communicate">
            <a:extLst>
              <a:ext uri="{FF2B5EF4-FFF2-40B4-BE49-F238E27FC236}">
                <a16:creationId xmlns:a16="http://schemas.microsoft.com/office/drawing/2014/main" id="{5D272860-6095-455D-AB86-1E4F70B559AA}"/>
              </a:ext>
            </a:extLst>
          </p:cNvPr>
          <p:cNvSpPr/>
          <p:nvPr/>
        </p:nvSpPr>
        <p:spPr>
          <a:xfrm rot="4734979">
            <a:off x="4365624" y="2718657"/>
            <a:ext cx="1188078" cy="2225403"/>
          </a:xfrm>
          <a:prstGeom prst="triangle">
            <a:avLst>
              <a:gd name="adj" fmla="val 45116"/>
            </a:avLst>
          </a:prstGeom>
          <a:solidFill>
            <a:schemeClr val="bg1">
              <a:lumMod val="9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72" name="Isosceles Res &amp; gov">
            <a:extLst>
              <a:ext uri="{FF2B5EF4-FFF2-40B4-BE49-F238E27FC236}">
                <a16:creationId xmlns:a16="http://schemas.microsoft.com/office/drawing/2014/main" id="{AD908C01-51BE-4B7F-954F-BF0053746063}"/>
              </a:ext>
            </a:extLst>
          </p:cNvPr>
          <p:cNvSpPr/>
          <p:nvPr/>
        </p:nvSpPr>
        <p:spPr>
          <a:xfrm rot="2408166">
            <a:off x="4495415" y="3357451"/>
            <a:ext cx="1384297" cy="1993053"/>
          </a:xfrm>
          <a:prstGeom prst="triangle">
            <a:avLst>
              <a:gd name="adj" fmla="val 80588"/>
            </a:avLst>
          </a:prstGeom>
          <a:solidFill>
            <a:schemeClr val="bg1">
              <a:lumMod val="9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73" name="Isosceles archive">
            <a:extLst>
              <a:ext uri="{FF2B5EF4-FFF2-40B4-BE49-F238E27FC236}">
                <a16:creationId xmlns:a16="http://schemas.microsoft.com/office/drawing/2014/main" id="{F84E61C4-D6A3-44B5-9A15-24611608DB57}"/>
              </a:ext>
            </a:extLst>
          </p:cNvPr>
          <p:cNvSpPr/>
          <p:nvPr/>
        </p:nvSpPr>
        <p:spPr>
          <a:xfrm rot="1187612">
            <a:off x="5357223" y="3670468"/>
            <a:ext cx="1451723" cy="2225403"/>
          </a:xfrm>
          <a:prstGeom prst="triangle">
            <a:avLst>
              <a:gd name="adj" fmla="val 57103"/>
            </a:avLst>
          </a:prstGeom>
          <a:solidFill>
            <a:schemeClr val="bg1">
              <a:lumMod val="9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6" name="Isosceles risks">
            <a:extLst>
              <a:ext uri="{FF2B5EF4-FFF2-40B4-BE49-F238E27FC236}">
                <a16:creationId xmlns:a16="http://schemas.microsoft.com/office/drawing/2014/main" id="{5E48F995-4DD6-41BF-9D73-2EEAFB2540DC}"/>
              </a:ext>
            </a:extLst>
          </p:cNvPr>
          <p:cNvSpPr/>
          <p:nvPr/>
        </p:nvSpPr>
        <p:spPr>
          <a:xfrm rot="10119577">
            <a:off x="5187006" y="1732655"/>
            <a:ext cx="1127828" cy="1184595"/>
          </a:xfrm>
          <a:prstGeom prst="triangle">
            <a:avLst>
              <a:gd name="adj" fmla="val 0"/>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7" name="Isosceles benefits">
            <a:extLst>
              <a:ext uri="{FF2B5EF4-FFF2-40B4-BE49-F238E27FC236}">
                <a16:creationId xmlns:a16="http://schemas.microsoft.com/office/drawing/2014/main" id="{8461B246-2484-4959-84FC-53452D469550}"/>
              </a:ext>
            </a:extLst>
          </p:cNvPr>
          <p:cNvSpPr/>
          <p:nvPr/>
        </p:nvSpPr>
        <p:spPr>
          <a:xfrm rot="10800000">
            <a:off x="6154330" y="1496106"/>
            <a:ext cx="925510" cy="1280721"/>
          </a:xfrm>
          <a:prstGeom prst="triangle">
            <a:avLst>
              <a:gd name="adj" fmla="val 60081"/>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nvGrpSpPr>
          <p:cNvPr id="42" name="Group benefits">
            <a:extLst>
              <a:ext uri="{FF2B5EF4-FFF2-40B4-BE49-F238E27FC236}">
                <a16:creationId xmlns:a16="http://schemas.microsoft.com/office/drawing/2014/main" id="{45D9C6D7-AFED-4711-8389-9A2215C201CB}"/>
              </a:ext>
            </a:extLst>
          </p:cNvPr>
          <p:cNvGrpSpPr/>
          <p:nvPr/>
        </p:nvGrpSpPr>
        <p:grpSpPr>
          <a:xfrm>
            <a:off x="6404960" y="3044194"/>
            <a:ext cx="4274350" cy="949018"/>
            <a:chOff x="207709" y="2606569"/>
            <a:chExt cx="4274350" cy="949018"/>
          </a:xfrm>
        </p:grpSpPr>
        <p:sp>
          <p:nvSpPr>
            <p:cNvPr id="43" name="Rectangle 42">
              <a:extLst>
                <a:ext uri="{FF2B5EF4-FFF2-40B4-BE49-F238E27FC236}">
                  <a16:creationId xmlns:a16="http://schemas.microsoft.com/office/drawing/2014/main" id="{D40FF6B8-8EEE-4251-9B18-E5BC2D369647}"/>
                </a:ext>
              </a:extLst>
            </p:cNvPr>
            <p:cNvSpPr/>
            <p:nvPr/>
          </p:nvSpPr>
          <p:spPr>
            <a:xfrm>
              <a:off x="207709" y="2908092"/>
              <a:ext cx="4274350" cy="647495"/>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Arial" panose="020B0604020202020204" pitchFamily="34" charset="0"/>
                  <a:cs typeface="Arial" panose="020B0604020202020204" pitchFamily="34" charset="0"/>
                </a:rPr>
                <a:t>Ensure benefits realisation plan is in place and benefits owner identified. Check that the benefits can still be achieved and will bring the value as expected.</a:t>
              </a:r>
            </a:p>
          </p:txBody>
        </p:sp>
        <p:sp>
          <p:nvSpPr>
            <p:cNvPr id="44" name="Rectangle: Top Corners Rounded 43">
              <a:extLst>
                <a:ext uri="{FF2B5EF4-FFF2-40B4-BE49-F238E27FC236}">
                  <a16:creationId xmlns:a16="http://schemas.microsoft.com/office/drawing/2014/main" id="{A46C3815-EA4A-4C16-A7EC-87E983171A8A}"/>
                </a:ext>
              </a:extLst>
            </p:cNvPr>
            <p:cNvSpPr/>
            <p:nvPr/>
          </p:nvSpPr>
          <p:spPr>
            <a:xfrm>
              <a:off x="207709" y="2606569"/>
              <a:ext cx="4274350" cy="301523"/>
            </a:xfrm>
            <a:prstGeom prst="round2Same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latin typeface="Arial" panose="020B0604020202020204" pitchFamily="34" charset="0"/>
                  <a:cs typeface="Arial" panose="020B0604020202020204" pitchFamily="34" charset="0"/>
                </a:rPr>
                <a:t>Benefits                                                                             </a:t>
              </a:r>
              <a:r>
                <a:rPr lang="en-GB" sz="1600" b="1" dirty="0">
                  <a:latin typeface="Arial" panose="020B0604020202020204" pitchFamily="34" charset="0"/>
                  <a:cs typeface="Arial" panose="020B0604020202020204" pitchFamily="34" charset="0"/>
                </a:rPr>
                <a:t>X</a:t>
              </a:r>
            </a:p>
          </p:txBody>
        </p:sp>
      </p:grpSp>
      <p:grpSp>
        <p:nvGrpSpPr>
          <p:cNvPr id="48" name="Group lesson">
            <a:extLst>
              <a:ext uri="{FF2B5EF4-FFF2-40B4-BE49-F238E27FC236}">
                <a16:creationId xmlns:a16="http://schemas.microsoft.com/office/drawing/2014/main" id="{3D1CAE72-4ADE-49D6-9132-4DB0566D1008}"/>
              </a:ext>
            </a:extLst>
          </p:cNvPr>
          <p:cNvGrpSpPr/>
          <p:nvPr/>
        </p:nvGrpSpPr>
        <p:grpSpPr>
          <a:xfrm>
            <a:off x="6365944" y="3039376"/>
            <a:ext cx="4274350" cy="791753"/>
            <a:chOff x="207709" y="2606569"/>
            <a:chExt cx="4274350" cy="791753"/>
          </a:xfrm>
        </p:grpSpPr>
        <p:sp>
          <p:nvSpPr>
            <p:cNvPr id="49" name="Rectangle 48">
              <a:extLst>
                <a:ext uri="{FF2B5EF4-FFF2-40B4-BE49-F238E27FC236}">
                  <a16:creationId xmlns:a16="http://schemas.microsoft.com/office/drawing/2014/main" id="{FE5CA8BC-8CA0-46C4-BE2E-DB77FB94A1E1}"/>
                </a:ext>
              </a:extLst>
            </p:cNvPr>
            <p:cNvSpPr/>
            <p:nvPr/>
          </p:nvSpPr>
          <p:spPr>
            <a:xfrm>
              <a:off x="207709" y="2908092"/>
              <a:ext cx="4274350" cy="490230"/>
            </a:xfrm>
            <a:prstGeom prst="rect">
              <a:avLst/>
            </a:prstGeom>
            <a:solidFill>
              <a:srgbClr val="D8E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200" dirty="0">
                  <a:solidFill>
                    <a:schemeClr val="tx1"/>
                  </a:solidFill>
                  <a:latin typeface="Arial" panose="020B0604020202020204" pitchFamily="34" charset="0"/>
                  <a:cs typeface="Arial" panose="020B0604020202020204" pitchFamily="34" charset="0"/>
                </a:rPr>
                <a:t>Run final project reports for review and capture any lessons learned.</a:t>
              </a:r>
            </a:p>
          </p:txBody>
        </p:sp>
        <p:sp>
          <p:nvSpPr>
            <p:cNvPr id="50" name="Rectangle: Top Corners Rounded 49">
              <a:extLst>
                <a:ext uri="{FF2B5EF4-FFF2-40B4-BE49-F238E27FC236}">
                  <a16:creationId xmlns:a16="http://schemas.microsoft.com/office/drawing/2014/main" id="{178FF7B6-66B4-41F6-B389-6639051A3FDD}"/>
                </a:ext>
              </a:extLst>
            </p:cNvPr>
            <p:cNvSpPr/>
            <p:nvPr/>
          </p:nvSpPr>
          <p:spPr>
            <a:xfrm>
              <a:off x="207709" y="2606569"/>
              <a:ext cx="4274350" cy="301523"/>
            </a:xfrm>
            <a:prstGeom prst="round2Same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bg1"/>
                  </a:solidFill>
                  <a:latin typeface="Arial" panose="020B0604020202020204" pitchFamily="34" charset="0"/>
                  <a:cs typeface="Arial" panose="020B0604020202020204" pitchFamily="34" charset="0"/>
                </a:rPr>
                <a:t>Lessons Learned                                                              </a:t>
              </a:r>
              <a:r>
                <a:rPr lang="en-GB" sz="1600" b="1" dirty="0">
                  <a:solidFill>
                    <a:schemeClr val="bg1"/>
                  </a:solidFill>
                  <a:latin typeface="Arial" panose="020B0604020202020204" pitchFamily="34" charset="0"/>
                  <a:cs typeface="Arial" panose="020B0604020202020204" pitchFamily="34" charset="0"/>
                </a:rPr>
                <a:t>X</a:t>
              </a:r>
            </a:p>
          </p:txBody>
        </p:sp>
      </p:grpSp>
      <p:grpSp>
        <p:nvGrpSpPr>
          <p:cNvPr id="61" name="Group Archive">
            <a:extLst>
              <a:ext uri="{FF2B5EF4-FFF2-40B4-BE49-F238E27FC236}">
                <a16:creationId xmlns:a16="http://schemas.microsoft.com/office/drawing/2014/main" id="{C689E36D-E445-4DD9-A814-0DDF6137FE5F}"/>
              </a:ext>
            </a:extLst>
          </p:cNvPr>
          <p:cNvGrpSpPr/>
          <p:nvPr/>
        </p:nvGrpSpPr>
        <p:grpSpPr>
          <a:xfrm>
            <a:off x="6381835" y="3006568"/>
            <a:ext cx="4274350" cy="720386"/>
            <a:chOff x="207709" y="2606569"/>
            <a:chExt cx="4274350" cy="720386"/>
          </a:xfrm>
        </p:grpSpPr>
        <p:sp>
          <p:nvSpPr>
            <p:cNvPr id="62" name="Rectangle 61">
              <a:extLst>
                <a:ext uri="{FF2B5EF4-FFF2-40B4-BE49-F238E27FC236}">
                  <a16:creationId xmlns:a16="http://schemas.microsoft.com/office/drawing/2014/main" id="{A727463C-C4A3-41B4-927C-AF2CECB9D0A3}"/>
                </a:ext>
              </a:extLst>
            </p:cNvPr>
            <p:cNvSpPr/>
            <p:nvPr/>
          </p:nvSpPr>
          <p:spPr>
            <a:xfrm>
              <a:off x="207709" y="2908093"/>
              <a:ext cx="4274350" cy="418862"/>
            </a:xfrm>
            <a:prstGeom prst="rect">
              <a:avLst/>
            </a:prstGeom>
            <a:solidFill>
              <a:srgbClr val="EF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Arial" panose="020B0604020202020204" pitchFamily="34" charset="0"/>
                  <a:cs typeface="Arial" panose="020B0604020202020204" pitchFamily="34" charset="0"/>
                </a:rPr>
                <a:t>Archive project data and store any project documentation. </a:t>
              </a:r>
            </a:p>
          </p:txBody>
        </p:sp>
        <p:sp>
          <p:nvSpPr>
            <p:cNvPr id="63" name="Rectangle: Top Corners Rounded 62">
              <a:extLst>
                <a:ext uri="{FF2B5EF4-FFF2-40B4-BE49-F238E27FC236}">
                  <a16:creationId xmlns:a16="http://schemas.microsoft.com/office/drawing/2014/main" id="{94DF9800-771B-4014-8303-E5D1B31F0FD3}"/>
                </a:ext>
              </a:extLst>
            </p:cNvPr>
            <p:cNvSpPr/>
            <p:nvPr/>
          </p:nvSpPr>
          <p:spPr>
            <a:xfrm>
              <a:off x="207709" y="2606569"/>
              <a:ext cx="4274350" cy="301523"/>
            </a:xfrm>
            <a:prstGeom prst="round2Same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bg1"/>
                  </a:solidFill>
                  <a:latin typeface="Arial" panose="020B0604020202020204" pitchFamily="34" charset="0"/>
                  <a:cs typeface="Arial" panose="020B0604020202020204" pitchFamily="34" charset="0"/>
                </a:rPr>
                <a:t>Archive                                                                            </a:t>
              </a:r>
              <a:r>
                <a:rPr lang="en-GB" sz="1400" b="1" dirty="0">
                  <a:solidFill>
                    <a:schemeClr val="bg1"/>
                  </a:solidFill>
                  <a:latin typeface="Arial" panose="020B0604020202020204" pitchFamily="34" charset="0"/>
                  <a:cs typeface="Arial" panose="020B0604020202020204" pitchFamily="34" charset="0"/>
                </a:rPr>
                <a:t>  X</a:t>
              </a:r>
            </a:p>
          </p:txBody>
        </p:sp>
      </p:grpSp>
      <p:grpSp>
        <p:nvGrpSpPr>
          <p:cNvPr id="57" name="Group Res">
            <a:extLst>
              <a:ext uri="{FF2B5EF4-FFF2-40B4-BE49-F238E27FC236}">
                <a16:creationId xmlns:a16="http://schemas.microsoft.com/office/drawing/2014/main" id="{F5349CFA-4100-4139-A54D-CF86356BD597}"/>
              </a:ext>
            </a:extLst>
          </p:cNvPr>
          <p:cNvGrpSpPr/>
          <p:nvPr/>
        </p:nvGrpSpPr>
        <p:grpSpPr>
          <a:xfrm>
            <a:off x="6378631" y="3005198"/>
            <a:ext cx="4274350" cy="806138"/>
            <a:chOff x="207709" y="2606569"/>
            <a:chExt cx="4274350" cy="806138"/>
          </a:xfrm>
        </p:grpSpPr>
        <p:sp>
          <p:nvSpPr>
            <p:cNvPr id="58" name="Rectangle 57">
              <a:extLst>
                <a:ext uri="{FF2B5EF4-FFF2-40B4-BE49-F238E27FC236}">
                  <a16:creationId xmlns:a16="http://schemas.microsoft.com/office/drawing/2014/main" id="{BF55627E-D907-4FC1-9ACE-B528613AB19A}"/>
                </a:ext>
              </a:extLst>
            </p:cNvPr>
            <p:cNvSpPr/>
            <p:nvPr/>
          </p:nvSpPr>
          <p:spPr>
            <a:xfrm>
              <a:off x="207709" y="2908093"/>
              <a:ext cx="4274350" cy="504614"/>
            </a:xfrm>
            <a:prstGeom prst="rect">
              <a:avLst/>
            </a:prstGeom>
            <a:solidFill>
              <a:srgbClr val="FCE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1200" dirty="0">
                  <a:solidFill>
                    <a:schemeClr val="tx1"/>
                  </a:solidFill>
                  <a:latin typeface="Arial" panose="020B0604020202020204" pitchFamily="34" charset="0"/>
                  <a:cs typeface="Arial" panose="020B0604020202020204" pitchFamily="34" charset="0"/>
                </a:rPr>
                <a:t>Close down project governance and disband the project team and resources.</a:t>
              </a:r>
            </a:p>
          </p:txBody>
        </p:sp>
        <p:sp>
          <p:nvSpPr>
            <p:cNvPr id="59" name="Rectangle: Top Corners Rounded 58">
              <a:extLst>
                <a:ext uri="{FF2B5EF4-FFF2-40B4-BE49-F238E27FC236}">
                  <a16:creationId xmlns:a16="http://schemas.microsoft.com/office/drawing/2014/main" id="{1B7BE426-7D68-46E6-9272-7199B8010E15}"/>
                </a:ext>
              </a:extLst>
            </p:cNvPr>
            <p:cNvSpPr/>
            <p:nvPr/>
          </p:nvSpPr>
          <p:spPr>
            <a:xfrm>
              <a:off x="207709" y="2606569"/>
              <a:ext cx="4274350" cy="301523"/>
            </a:xfrm>
            <a:prstGeom prst="round2Same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bg1"/>
                  </a:solidFill>
                  <a:latin typeface="Arial" panose="020B0604020202020204" pitchFamily="34" charset="0"/>
                  <a:cs typeface="Arial" panose="020B0604020202020204" pitchFamily="34" charset="0"/>
                </a:rPr>
                <a:t>Resources and Governance                                            </a:t>
              </a:r>
              <a:r>
                <a:rPr lang="en-GB" sz="1600" b="1" dirty="0">
                  <a:solidFill>
                    <a:schemeClr val="bg1"/>
                  </a:solidFill>
                  <a:latin typeface="Arial" panose="020B0604020202020204" pitchFamily="34" charset="0"/>
                  <a:cs typeface="Arial" panose="020B0604020202020204" pitchFamily="34" charset="0"/>
                </a:rPr>
                <a:t>X</a:t>
              </a:r>
            </a:p>
          </p:txBody>
        </p:sp>
      </p:grpSp>
      <p:grpSp>
        <p:nvGrpSpPr>
          <p:cNvPr id="54" name="Group comm">
            <a:extLst>
              <a:ext uri="{FF2B5EF4-FFF2-40B4-BE49-F238E27FC236}">
                <a16:creationId xmlns:a16="http://schemas.microsoft.com/office/drawing/2014/main" id="{2CBA4D4D-3F26-43AA-8B65-A5C86EC0BAF1}"/>
              </a:ext>
            </a:extLst>
          </p:cNvPr>
          <p:cNvGrpSpPr/>
          <p:nvPr/>
        </p:nvGrpSpPr>
        <p:grpSpPr>
          <a:xfrm>
            <a:off x="6362117" y="3067068"/>
            <a:ext cx="4274350" cy="626836"/>
            <a:chOff x="207709" y="2606569"/>
            <a:chExt cx="4274350" cy="626836"/>
          </a:xfrm>
        </p:grpSpPr>
        <p:sp>
          <p:nvSpPr>
            <p:cNvPr id="55" name="Rectangle 54">
              <a:extLst>
                <a:ext uri="{FF2B5EF4-FFF2-40B4-BE49-F238E27FC236}">
                  <a16:creationId xmlns:a16="http://schemas.microsoft.com/office/drawing/2014/main" id="{F7DFA575-A428-42AB-A8DE-A8123B4A800B}"/>
                </a:ext>
              </a:extLst>
            </p:cNvPr>
            <p:cNvSpPr/>
            <p:nvPr/>
          </p:nvSpPr>
          <p:spPr>
            <a:xfrm>
              <a:off x="207709" y="2908092"/>
              <a:ext cx="4274350" cy="325313"/>
            </a:xfrm>
            <a:prstGeom prst="rect">
              <a:avLst/>
            </a:prstGeom>
            <a:solidFill>
              <a:srgbClr val="FFF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Arial" panose="020B0604020202020204" pitchFamily="34" charset="0"/>
                  <a:cs typeface="Arial" panose="020B0604020202020204" pitchFamily="34" charset="0"/>
                </a:rPr>
                <a:t>Communicate to stakeholders that the project is completed.</a:t>
              </a:r>
            </a:p>
          </p:txBody>
        </p:sp>
        <p:sp>
          <p:nvSpPr>
            <p:cNvPr id="56" name="Rectangle: Top Corners Rounded 55">
              <a:extLst>
                <a:ext uri="{FF2B5EF4-FFF2-40B4-BE49-F238E27FC236}">
                  <a16:creationId xmlns:a16="http://schemas.microsoft.com/office/drawing/2014/main" id="{EEAD85F8-9621-4C58-A9F5-69015C741B50}"/>
                </a:ext>
              </a:extLst>
            </p:cNvPr>
            <p:cNvSpPr/>
            <p:nvPr/>
          </p:nvSpPr>
          <p:spPr>
            <a:xfrm>
              <a:off x="207709" y="2606569"/>
              <a:ext cx="4274350" cy="301523"/>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bg1"/>
                  </a:solidFill>
                  <a:latin typeface="Arial" panose="020B0604020202020204" pitchFamily="34" charset="0"/>
                  <a:cs typeface="Arial" panose="020B0604020202020204" pitchFamily="34" charset="0"/>
                </a:rPr>
                <a:t>Communicate                                                                   </a:t>
              </a:r>
              <a:r>
                <a:rPr lang="en-GB" sz="1600" b="1" dirty="0">
                  <a:solidFill>
                    <a:schemeClr val="bg1"/>
                  </a:solidFill>
                  <a:latin typeface="Arial" panose="020B0604020202020204" pitchFamily="34" charset="0"/>
                  <a:cs typeface="Arial" panose="020B0604020202020204" pitchFamily="34" charset="0"/>
                </a:rPr>
                <a:t>X</a:t>
              </a:r>
            </a:p>
          </p:txBody>
        </p:sp>
      </p:grpSp>
      <p:grpSp>
        <p:nvGrpSpPr>
          <p:cNvPr id="39" name="Group deliverables">
            <a:extLst>
              <a:ext uri="{FF2B5EF4-FFF2-40B4-BE49-F238E27FC236}">
                <a16:creationId xmlns:a16="http://schemas.microsoft.com/office/drawing/2014/main" id="{4C8A31CC-4F87-4EC9-83F4-0D47B6E5AC4C}"/>
              </a:ext>
            </a:extLst>
          </p:cNvPr>
          <p:cNvGrpSpPr/>
          <p:nvPr/>
        </p:nvGrpSpPr>
        <p:grpSpPr>
          <a:xfrm>
            <a:off x="6386844" y="2988521"/>
            <a:ext cx="4274350" cy="943964"/>
            <a:chOff x="207709" y="2606569"/>
            <a:chExt cx="4274350" cy="943964"/>
          </a:xfrm>
        </p:grpSpPr>
        <p:sp>
          <p:nvSpPr>
            <p:cNvPr id="40" name="Rectangle 39">
              <a:extLst>
                <a:ext uri="{FF2B5EF4-FFF2-40B4-BE49-F238E27FC236}">
                  <a16:creationId xmlns:a16="http://schemas.microsoft.com/office/drawing/2014/main" id="{C45F9D64-3B24-4506-B5A9-740E317E63D6}"/>
                </a:ext>
              </a:extLst>
            </p:cNvPr>
            <p:cNvSpPr/>
            <p:nvPr/>
          </p:nvSpPr>
          <p:spPr>
            <a:xfrm>
              <a:off x="207709" y="2908092"/>
              <a:ext cx="4274350" cy="642441"/>
            </a:xfrm>
            <a:prstGeom prst="rect">
              <a:avLst/>
            </a:prstGeom>
            <a:solidFill>
              <a:srgbClr val="E5E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Arial" panose="020B0604020202020204" pitchFamily="34" charset="0"/>
                  <a:cs typeface="Arial" panose="020B0604020202020204" pitchFamily="34" charset="0"/>
                </a:rPr>
                <a:t>Confirm the completion and formal acceptance of project deliverables ensuring they meet specifications to achieve the benefits expected.</a:t>
              </a:r>
              <a:endParaRPr lang="en-GB" sz="1200" dirty="0">
                <a:solidFill>
                  <a:schemeClr val="tx1"/>
                </a:solidFill>
                <a:latin typeface="Arial" panose="020B0604020202020204" pitchFamily="34" charset="0"/>
              </a:endParaRPr>
            </a:p>
          </p:txBody>
        </p:sp>
        <p:sp>
          <p:nvSpPr>
            <p:cNvPr id="41" name="Rectangle: Top Corners Rounded 40">
              <a:extLst>
                <a:ext uri="{FF2B5EF4-FFF2-40B4-BE49-F238E27FC236}">
                  <a16:creationId xmlns:a16="http://schemas.microsoft.com/office/drawing/2014/main" id="{078D5B37-42C4-407B-8039-5D3DDA37D429}"/>
                </a:ext>
              </a:extLst>
            </p:cNvPr>
            <p:cNvSpPr/>
            <p:nvPr/>
          </p:nvSpPr>
          <p:spPr>
            <a:xfrm>
              <a:off x="207709" y="2606569"/>
              <a:ext cx="4274350" cy="301523"/>
            </a:xfrm>
            <a:prstGeom prst="round2SameRect">
              <a:avLst/>
            </a:prstGeom>
            <a:solidFill>
              <a:srgbClr val="657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latin typeface="Arial" panose="020B0604020202020204" pitchFamily="34" charset="0"/>
                  <a:cs typeface="Arial" panose="020B0604020202020204" pitchFamily="34" charset="0"/>
                </a:rPr>
                <a:t>Deliverables                                                                     </a:t>
              </a:r>
              <a:r>
                <a:rPr lang="en-GB" sz="1600" b="1" dirty="0">
                  <a:latin typeface="Arial" panose="020B0604020202020204" pitchFamily="34" charset="0"/>
                  <a:cs typeface="Arial" panose="020B0604020202020204" pitchFamily="34" charset="0"/>
                </a:rPr>
                <a:t> x</a:t>
              </a:r>
            </a:p>
          </p:txBody>
        </p:sp>
      </p:grpSp>
      <p:grpSp>
        <p:nvGrpSpPr>
          <p:cNvPr id="45" name="Group risk">
            <a:extLst>
              <a:ext uri="{FF2B5EF4-FFF2-40B4-BE49-F238E27FC236}">
                <a16:creationId xmlns:a16="http://schemas.microsoft.com/office/drawing/2014/main" id="{0ECA7427-C2E7-48EE-94C7-4F8EEA83A98E}"/>
              </a:ext>
            </a:extLst>
          </p:cNvPr>
          <p:cNvGrpSpPr/>
          <p:nvPr/>
        </p:nvGrpSpPr>
        <p:grpSpPr>
          <a:xfrm>
            <a:off x="6376826" y="3020646"/>
            <a:ext cx="4274350" cy="678876"/>
            <a:chOff x="207709" y="2606569"/>
            <a:chExt cx="4274350" cy="678876"/>
          </a:xfrm>
        </p:grpSpPr>
        <p:sp>
          <p:nvSpPr>
            <p:cNvPr id="46" name="Rectangle 45">
              <a:extLst>
                <a:ext uri="{FF2B5EF4-FFF2-40B4-BE49-F238E27FC236}">
                  <a16:creationId xmlns:a16="http://schemas.microsoft.com/office/drawing/2014/main" id="{863281F3-5C5E-4449-A11C-7CB7B0DA6BBF}"/>
                </a:ext>
              </a:extLst>
            </p:cNvPr>
            <p:cNvSpPr/>
            <p:nvPr/>
          </p:nvSpPr>
          <p:spPr>
            <a:xfrm>
              <a:off x="207709" y="2908093"/>
              <a:ext cx="4274350" cy="377352"/>
            </a:xfrm>
            <a:prstGeom prst="rect">
              <a:avLst/>
            </a:prstGeom>
            <a:solidFill>
              <a:srgbClr val="E0E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200" dirty="0">
                  <a:solidFill>
                    <a:schemeClr val="tx1"/>
                  </a:solidFill>
                  <a:latin typeface="Arial" panose="020B0604020202020204" pitchFamily="34" charset="0"/>
                  <a:cs typeface="Arial" panose="020B0604020202020204" pitchFamily="34" charset="0"/>
                </a:rPr>
                <a:t>Handover of any residual risks and identify risk owners.</a:t>
              </a:r>
            </a:p>
          </p:txBody>
        </p:sp>
        <p:sp>
          <p:nvSpPr>
            <p:cNvPr id="47" name="Rectangle: Top Corners Rounded 46">
              <a:extLst>
                <a:ext uri="{FF2B5EF4-FFF2-40B4-BE49-F238E27FC236}">
                  <a16:creationId xmlns:a16="http://schemas.microsoft.com/office/drawing/2014/main" id="{3539417E-7371-4F0F-8D89-6E31310DBE00}"/>
                </a:ext>
              </a:extLst>
            </p:cNvPr>
            <p:cNvSpPr/>
            <p:nvPr/>
          </p:nvSpPr>
          <p:spPr>
            <a:xfrm>
              <a:off x="207709" y="2606569"/>
              <a:ext cx="4274350" cy="301523"/>
            </a:xfrm>
            <a:prstGeom prst="round2Same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bg1"/>
                  </a:solidFill>
                  <a:latin typeface="Arial" panose="020B0604020202020204" pitchFamily="34" charset="0"/>
                  <a:cs typeface="Arial" panose="020B0604020202020204" pitchFamily="34" charset="0"/>
                </a:rPr>
                <a:t>Risks                                                                                 </a:t>
              </a:r>
              <a:r>
                <a:rPr lang="en-GB" sz="1600" b="1" dirty="0">
                  <a:solidFill>
                    <a:schemeClr val="bg1"/>
                  </a:solidFill>
                  <a:latin typeface="Arial" panose="020B0604020202020204" pitchFamily="34" charset="0"/>
                  <a:cs typeface="Arial" panose="020B0604020202020204" pitchFamily="34" charset="0"/>
                </a:rPr>
                <a:t>X</a:t>
              </a:r>
            </a:p>
          </p:txBody>
        </p:sp>
      </p:grpSp>
      <p:grpSp>
        <p:nvGrpSpPr>
          <p:cNvPr id="51" name="Group sponsor">
            <a:extLst>
              <a:ext uri="{FF2B5EF4-FFF2-40B4-BE49-F238E27FC236}">
                <a16:creationId xmlns:a16="http://schemas.microsoft.com/office/drawing/2014/main" id="{705DBF70-A5FF-4D12-BFCD-DD68730F8E75}"/>
              </a:ext>
            </a:extLst>
          </p:cNvPr>
          <p:cNvGrpSpPr/>
          <p:nvPr/>
        </p:nvGrpSpPr>
        <p:grpSpPr>
          <a:xfrm>
            <a:off x="6391853" y="3042392"/>
            <a:ext cx="4274350" cy="791754"/>
            <a:chOff x="207709" y="2606569"/>
            <a:chExt cx="4274350" cy="791754"/>
          </a:xfrm>
        </p:grpSpPr>
        <p:sp>
          <p:nvSpPr>
            <p:cNvPr id="52" name="Rectangle 51">
              <a:extLst>
                <a:ext uri="{FF2B5EF4-FFF2-40B4-BE49-F238E27FC236}">
                  <a16:creationId xmlns:a16="http://schemas.microsoft.com/office/drawing/2014/main" id="{D1815774-5716-4386-9D08-102042AE21CB}"/>
                </a:ext>
              </a:extLst>
            </p:cNvPr>
            <p:cNvSpPr/>
            <p:nvPr/>
          </p:nvSpPr>
          <p:spPr>
            <a:xfrm>
              <a:off x="207709" y="2908092"/>
              <a:ext cx="4274350" cy="490231"/>
            </a:xfrm>
            <a:prstGeom prst="rect">
              <a:avLst/>
            </a:prstGeom>
            <a:solidFill>
              <a:srgbClr val="E4F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Arial" panose="020B0604020202020204" pitchFamily="34" charset="0"/>
                  <a:cs typeface="Arial" panose="020B0604020202020204" pitchFamily="34" charset="0"/>
                </a:rPr>
                <a:t>Gain approval from the project sponsor/board/steering group to close the project.</a:t>
              </a:r>
            </a:p>
          </p:txBody>
        </p:sp>
        <p:sp>
          <p:nvSpPr>
            <p:cNvPr id="53" name="Rectangle: Top Corners Rounded 52">
              <a:extLst>
                <a:ext uri="{FF2B5EF4-FFF2-40B4-BE49-F238E27FC236}">
                  <a16:creationId xmlns:a16="http://schemas.microsoft.com/office/drawing/2014/main" id="{6F61F83C-F6AE-4AE1-A1E8-4288DC22D5BA}"/>
                </a:ext>
              </a:extLst>
            </p:cNvPr>
            <p:cNvSpPr/>
            <p:nvPr/>
          </p:nvSpPr>
          <p:spPr>
            <a:xfrm>
              <a:off x="207709" y="2606569"/>
              <a:ext cx="4274350" cy="301523"/>
            </a:xfrm>
            <a:prstGeom prst="round2Same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bg1"/>
                  </a:solidFill>
                  <a:latin typeface="Arial" panose="020B0604020202020204" pitchFamily="34" charset="0"/>
                  <a:cs typeface="Arial" panose="020B0604020202020204" pitchFamily="34" charset="0"/>
                </a:rPr>
                <a:t>Sponsor Approval                                                             </a:t>
              </a:r>
              <a:r>
                <a:rPr lang="en-GB" sz="1600" b="1" dirty="0">
                  <a:solidFill>
                    <a:schemeClr val="bg1"/>
                  </a:solidFill>
                  <a:latin typeface="Arial" panose="020B0604020202020204" pitchFamily="34" charset="0"/>
                  <a:cs typeface="Arial" panose="020B0604020202020204" pitchFamily="34" charset="0"/>
                </a:rPr>
                <a:t>x</a:t>
              </a:r>
            </a:p>
          </p:txBody>
        </p:sp>
      </p:grpSp>
    </p:spTree>
    <p:extLst>
      <p:ext uri="{BB962C8B-B14F-4D97-AF65-F5344CB8AC3E}">
        <p14:creationId xmlns:p14="http://schemas.microsoft.com/office/powerpoint/2010/main" val="16473695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39"/>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39"/>
                                        </p:tgtEl>
                                        <p:attrNameLst>
                                          <p:attrName>ppt_x</p:attrName>
                                        </p:attrNameLst>
                                      </p:cBhvr>
                                      <p:tavLst>
                                        <p:tav tm="0">
                                          <p:val>
                                            <p:strVal val="ppt_x"/>
                                          </p:val>
                                        </p:tav>
                                        <p:tav tm="100000">
                                          <p:val>
                                            <p:strVal val="ppt_x"/>
                                          </p:val>
                                        </p:tav>
                                      </p:tavLst>
                                    </p:anim>
                                    <p:anim calcmode="lin" valueType="num">
                                      <p:cBhvr additive="base">
                                        <p:cTn id="14" dur="500"/>
                                        <p:tgtEl>
                                          <p:spTgt spid="39"/>
                                        </p:tgtEl>
                                        <p:attrNameLst>
                                          <p:attrName>ppt_y</p:attrName>
                                        </p:attrNameLst>
                                      </p:cBhvr>
                                      <p:tavLst>
                                        <p:tav tm="0">
                                          <p:val>
                                            <p:strVal val="ppt_y"/>
                                          </p:val>
                                        </p:tav>
                                        <p:tav tm="100000">
                                          <p:val>
                                            <p:strVal val="1+ppt_h/2"/>
                                          </p:val>
                                        </p:tav>
                                      </p:tavLst>
                                    </p:anim>
                                    <p:set>
                                      <p:cBhvr>
                                        <p:cTn id="15"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6" restart="whenNotActive" fill="hold" evtFilter="cancelBubble" nodeType="interactiveSeq">
                <p:stCondLst>
                  <p:cond evt="onClick" delay="0">
                    <p:tgtEl>
                      <p:spTgt spid="73"/>
                    </p:tgtEl>
                  </p:cond>
                </p:stCondLst>
                <p:endSync evt="end" delay="0">
                  <p:rtn val="all"/>
                </p:endSync>
                <p:childTnLst>
                  <p:par>
                    <p:cTn id="17" fill="hold">
                      <p:stCondLst>
                        <p:cond delay="0"/>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additive="base">
                                        <p:cTn id="21" dur="500" fill="hold"/>
                                        <p:tgtEl>
                                          <p:spTgt spid="61"/>
                                        </p:tgtEl>
                                        <p:attrNameLst>
                                          <p:attrName>ppt_x</p:attrName>
                                        </p:attrNameLst>
                                      </p:cBhvr>
                                      <p:tavLst>
                                        <p:tav tm="0">
                                          <p:val>
                                            <p:strVal val="#ppt_x"/>
                                          </p:val>
                                        </p:tav>
                                        <p:tav tm="100000">
                                          <p:val>
                                            <p:strVal val="#ppt_x"/>
                                          </p:val>
                                        </p:tav>
                                      </p:tavLst>
                                    </p:anim>
                                    <p:anim calcmode="lin" valueType="num">
                                      <p:cBhvr additive="base">
                                        <p:cTn id="2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3"/>
                  </p:tgtEl>
                </p:cond>
              </p:nextCondLst>
            </p:seq>
            <p:seq concurrent="1" nextAc="seek">
              <p:cTn id="23" restart="whenNotActive" fill="hold" evtFilter="cancelBubble" nodeType="interactiveSeq">
                <p:stCondLst>
                  <p:cond evt="onClick" delay="0">
                    <p:tgtEl>
                      <p:spTgt spid="61"/>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61"/>
                                        </p:tgtEl>
                                        <p:attrNameLst>
                                          <p:attrName>ppt_x</p:attrName>
                                        </p:attrNameLst>
                                      </p:cBhvr>
                                      <p:tavLst>
                                        <p:tav tm="0">
                                          <p:val>
                                            <p:strVal val="ppt_x"/>
                                          </p:val>
                                        </p:tav>
                                        <p:tav tm="100000">
                                          <p:val>
                                            <p:strVal val="ppt_x"/>
                                          </p:val>
                                        </p:tav>
                                      </p:tavLst>
                                    </p:anim>
                                    <p:anim calcmode="lin" valueType="num">
                                      <p:cBhvr additive="base">
                                        <p:cTn id="28" dur="500"/>
                                        <p:tgtEl>
                                          <p:spTgt spid="61"/>
                                        </p:tgtEl>
                                        <p:attrNameLst>
                                          <p:attrName>ppt_y</p:attrName>
                                        </p:attrNameLst>
                                      </p:cBhvr>
                                      <p:tavLst>
                                        <p:tav tm="0">
                                          <p:val>
                                            <p:strVal val="ppt_y"/>
                                          </p:val>
                                        </p:tav>
                                        <p:tav tm="100000">
                                          <p:val>
                                            <p:strVal val="1+ppt_h/2"/>
                                          </p:val>
                                        </p:tav>
                                      </p:tavLst>
                                    </p:anim>
                                    <p:set>
                                      <p:cBhvr>
                                        <p:cTn id="2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30" restart="whenNotActive" fill="hold" evtFilter="cancelBubble" nodeType="interactiveSeq">
                <p:stCondLst>
                  <p:cond evt="onClick" delay="0">
                    <p:tgtEl>
                      <p:spTgt spid="72"/>
                    </p:tgtEl>
                  </p:cond>
                </p:stCondLst>
                <p:endSync evt="end" delay="0">
                  <p:rtn val="all"/>
                </p:endSync>
                <p:childTnLst>
                  <p:par>
                    <p:cTn id="31" fill="hold">
                      <p:stCondLst>
                        <p:cond delay="0"/>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500" fill="hold"/>
                                        <p:tgtEl>
                                          <p:spTgt spid="57"/>
                                        </p:tgtEl>
                                        <p:attrNameLst>
                                          <p:attrName>ppt_x</p:attrName>
                                        </p:attrNameLst>
                                      </p:cBhvr>
                                      <p:tavLst>
                                        <p:tav tm="0">
                                          <p:val>
                                            <p:strVal val="#ppt_x"/>
                                          </p:val>
                                        </p:tav>
                                        <p:tav tm="100000">
                                          <p:val>
                                            <p:strVal val="#ppt_x"/>
                                          </p:val>
                                        </p:tav>
                                      </p:tavLst>
                                    </p:anim>
                                    <p:anim calcmode="lin" valueType="num">
                                      <p:cBhvr additive="base">
                                        <p:cTn id="3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2"/>
                  </p:tgtEl>
                </p:cond>
              </p:nextCondLst>
            </p:seq>
            <p:seq concurrent="1" nextAc="seek">
              <p:cTn id="37" restart="whenNotActive" fill="hold" evtFilter="cancelBubble" nodeType="interactiveSeq">
                <p:stCondLst>
                  <p:cond evt="onClick" delay="0">
                    <p:tgtEl>
                      <p:spTgt spid="5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57"/>
                                        </p:tgtEl>
                                        <p:attrNameLst>
                                          <p:attrName>ppt_x</p:attrName>
                                        </p:attrNameLst>
                                      </p:cBhvr>
                                      <p:tavLst>
                                        <p:tav tm="0">
                                          <p:val>
                                            <p:strVal val="ppt_x"/>
                                          </p:val>
                                        </p:tav>
                                        <p:tav tm="100000">
                                          <p:val>
                                            <p:strVal val="ppt_x"/>
                                          </p:val>
                                        </p:tav>
                                      </p:tavLst>
                                    </p:anim>
                                    <p:anim calcmode="lin" valueType="num">
                                      <p:cBhvr additive="base">
                                        <p:cTn id="42" dur="500"/>
                                        <p:tgtEl>
                                          <p:spTgt spid="57"/>
                                        </p:tgtEl>
                                        <p:attrNameLst>
                                          <p:attrName>ppt_y</p:attrName>
                                        </p:attrNameLst>
                                      </p:cBhvr>
                                      <p:tavLst>
                                        <p:tav tm="0">
                                          <p:val>
                                            <p:strVal val="ppt_y"/>
                                          </p:val>
                                        </p:tav>
                                        <p:tav tm="100000">
                                          <p:val>
                                            <p:strVal val="1+ppt_h/2"/>
                                          </p:val>
                                        </p:tav>
                                      </p:tavLst>
                                    </p:anim>
                                    <p:set>
                                      <p:cBhvr>
                                        <p:cTn id="43"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44" restart="whenNotActive" fill="hold" evtFilter="cancelBubble" nodeType="interactiveSeq">
                <p:stCondLst>
                  <p:cond evt="onClick" delay="0">
                    <p:tgtEl>
                      <p:spTgt spid="5"/>
                    </p:tgtEl>
                  </p:cond>
                </p:stCondLst>
                <p:endSync evt="end" delay="0">
                  <p:rtn val="all"/>
                </p:endSync>
                <p:childTnLst>
                  <p:par>
                    <p:cTn id="45" fill="hold">
                      <p:stCondLst>
                        <p:cond delay="0"/>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4"/>
                                        </p:tgtEl>
                                        <p:attrNameLst>
                                          <p:attrName>style.visibility</p:attrName>
                                        </p:attrNameLst>
                                      </p:cBhvr>
                                      <p:to>
                                        <p:strVal val="visible"/>
                                      </p:to>
                                    </p:set>
                                    <p:anim calcmode="lin" valueType="num">
                                      <p:cBhvr additive="base">
                                        <p:cTn id="49" dur="500" fill="hold"/>
                                        <p:tgtEl>
                                          <p:spTgt spid="54"/>
                                        </p:tgtEl>
                                        <p:attrNameLst>
                                          <p:attrName>ppt_x</p:attrName>
                                        </p:attrNameLst>
                                      </p:cBhvr>
                                      <p:tavLst>
                                        <p:tav tm="0">
                                          <p:val>
                                            <p:strVal val="#ppt_x"/>
                                          </p:val>
                                        </p:tav>
                                        <p:tav tm="100000">
                                          <p:val>
                                            <p:strVal val="#ppt_x"/>
                                          </p:val>
                                        </p:tav>
                                      </p:tavLst>
                                    </p:anim>
                                    <p:anim calcmode="lin" valueType="num">
                                      <p:cBhvr additive="base">
                                        <p:cTn id="5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51" restart="whenNotActive" fill="hold" evtFilter="cancelBubble" nodeType="interactiveSeq">
                <p:stCondLst>
                  <p:cond evt="onClick" delay="0">
                    <p:tgtEl>
                      <p:spTgt spid="54"/>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nodeType="clickEffect">
                                  <p:stCondLst>
                                    <p:cond delay="0"/>
                                  </p:stCondLst>
                                  <p:childTnLst>
                                    <p:anim calcmode="lin" valueType="num">
                                      <p:cBhvr additive="base">
                                        <p:cTn id="55" dur="500"/>
                                        <p:tgtEl>
                                          <p:spTgt spid="54"/>
                                        </p:tgtEl>
                                        <p:attrNameLst>
                                          <p:attrName>ppt_x</p:attrName>
                                        </p:attrNameLst>
                                      </p:cBhvr>
                                      <p:tavLst>
                                        <p:tav tm="0">
                                          <p:val>
                                            <p:strVal val="ppt_x"/>
                                          </p:val>
                                        </p:tav>
                                        <p:tav tm="100000">
                                          <p:val>
                                            <p:strVal val="ppt_x"/>
                                          </p:val>
                                        </p:tav>
                                      </p:tavLst>
                                    </p:anim>
                                    <p:anim calcmode="lin" valueType="num">
                                      <p:cBhvr additive="base">
                                        <p:cTn id="56" dur="500"/>
                                        <p:tgtEl>
                                          <p:spTgt spid="54"/>
                                        </p:tgtEl>
                                        <p:attrNameLst>
                                          <p:attrName>ppt_y</p:attrName>
                                        </p:attrNameLst>
                                      </p:cBhvr>
                                      <p:tavLst>
                                        <p:tav tm="0">
                                          <p:val>
                                            <p:strVal val="ppt_y"/>
                                          </p:val>
                                        </p:tav>
                                        <p:tav tm="100000">
                                          <p:val>
                                            <p:strVal val="1+ppt_h/2"/>
                                          </p:val>
                                        </p:tav>
                                      </p:tavLst>
                                    </p:anim>
                                    <p:set>
                                      <p:cBhvr>
                                        <p:cTn id="5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58" restart="whenNotActive" fill="hold" evtFilter="cancelBubble" nodeType="interactiveSeq">
                <p:stCondLst>
                  <p:cond evt="onClick" delay="0">
                    <p:tgtEl>
                      <p:spTgt spid="70"/>
                    </p:tgtEl>
                  </p:cond>
                </p:stCondLst>
                <p:endSync evt="end" delay="0">
                  <p:rtn val="all"/>
                </p:endSync>
                <p:childTnLst>
                  <p:par>
                    <p:cTn id="59" fill="hold">
                      <p:stCondLst>
                        <p:cond delay="0"/>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ppt_x"/>
                                          </p:val>
                                        </p:tav>
                                        <p:tav tm="100000">
                                          <p:val>
                                            <p:strVal val="#ppt_x"/>
                                          </p:val>
                                        </p:tav>
                                      </p:tavLst>
                                    </p:anim>
                                    <p:anim calcmode="lin" valueType="num">
                                      <p:cBhvr additive="base">
                                        <p:cTn id="6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0"/>
                  </p:tgtEl>
                </p:cond>
              </p:nextCondLst>
            </p:seq>
            <p:seq concurrent="1" nextAc="seek">
              <p:cTn id="65" restart="whenNotActive" fill="hold" evtFilter="cancelBubble" nodeType="interactiveSeq">
                <p:stCondLst>
                  <p:cond evt="onClick" delay="0">
                    <p:tgtEl>
                      <p:spTgt spid="51"/>
                    </p:tgtEl>
                  </p:cond>
                </p:stCondLst>
                <p:endSync evt="end" delay="0">
                  <p:rtn val="all"/>
                </p:endSync>
                <p:childTnLst>
                  <p:par>
                    <p:cTn id="66" fill="hold">
                      <p:stCondLst>
                        <p:cond delay="0"/>
                      </p:stCondLst>
                      <p:childTnLst>
                        <p:par>
                          <p:cTn id="67" fill="hold">
                            <p:stCondLst>
                              <p:cond delay="0"/>
                            </p:stCondLst>
                            <p:childTnLst>
                              <p:par>
                                <p:cTn id="68" presetID="2" presetClass="exit" presetSubtype="4" fill="hold" nodeType="clickEffect">
                                  <p:stCondLst>
                                    <p:cond delay="0"/>
                                  </p:stCondLst>
                                  <p:childTnLst>
                                    <p:anim calcmode="lin" valueType="num">
                                      <p:cBhvr additive="base">
                                        <p:cTn id="69" dur="500"/>
                                        <p:tgtEl>
                                          <p:spTgt spid="51"/>
                                        </p:tgtEl>
                                        <p:attrNameLst>
                                          <p:attrName>ppt_x</p:attrName>
                                        </p:attrNameLst>
                                      </p:cBhvr>
                                      <p:tavLst>
                                        <p:tav tm="0">
                                          <p:val>
                                            <p:strVal val="ppt_x"/>
                                          </p:val>
                                        </p:tav>
                                        <p:tav tm="100000">
                                          <p:val>
                                            <p:strVal val="ppt_x"/>
                                          </p:val>
                                        </p:tav>
                                      </p:tavLst>
                                    </p:anim>
                                    <p:anim calcmode="lin" valueType="num">
                                      <p:cBhvr additive="base">
                                        <p:cTn id="70" dur="500"/>
                                        <p:tgtEl>
                                          <p:spTgt spid="51"/>
                                        </p:tgtEl>
                                        <p:attrNameLst>
                                          <p:attrName>ppt_y</p:attrName>
                                        </p:attrNameLst>
                                      </p:cBhvr>
                                      <p:tavLst>
                                        <p:tav tm="0">
                                          <p:val>
                                            <p:strVal val="ppt_y"/>
                                          </p:val>
                                        </p:tav>
                                        <p:tav tm="100000">
                                          <p:val>
                                            <p:strVal val="1+ppt_h/2"/>
                                          </p:val>
                                        </p:tav>
                                      </p:tavLst>
                                    </p:anim>
                                    <p:set>
                                      <p:cBhvr>
                                        <p:cTn id="71"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72" restart="whenNotActive" fill="hold" evtFilter="cancelBubble" nodeType="interactiveSeq">
                <p:stCondLst>
                  <p:cond evt="onClick" delay="0">
                    <p:tgtEl>
                      <p:spTgt spid="69"/>
                    </p:tgtEl>
                  </p:cond>
                </p:stCondLst>
                <p:endSync evt="end" delay="0">
                  <p:rtn val="all"/>
                </p:endSync>
                <p:childTnLst>
                  <p:par>
                    <p:cTn id="73" fill="hold">
                      <p:stCondLst>
                        <p:cond delay="0"/>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ppt_x"/>
                                          </p:val>
                                        </p:tav>
                                        <p:tav tm="100000">
                                          <p:val>
                                            <p:strVal val="#ppt_x"/>
                                          </p:val>
                                        </p:tav>
                                      </p:tavLst>
                                    </p:anim>
                                    <p:anim calcmode="lin" valueType="num">
                                      <p:cBhvr additive="base">
                                        <p:cTn id="7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9"/>
                  </p:tgtEl>
                </p:cond>
              </p:nextCondLst>
            </p:seq>
            <p:seq concurrent="1" nextAc="seek">
              <p:cTn id="79" restart="whenNotActive" fill="hold" evtFilter="cancelBubble" nodeType="interactiveSeq">
                <p:stCondLst>
                  <p:cond evt="onClick" delay="0">
                    <p:tgtEl>
                      <p:spTgt spid="48"/>
                    </p:tgtEl>
                  </p:cond>
                </p:stCondLst>
                <p:endSync evt="end" delay="0">
                  <p:rtn val="all"/>
                </p:endSync>
                <p:childTnLst>
                  <p:par>
                    <p:cTn id="80" fill="hold">
                      <p:stCondLst>
                        <p:cond delay="0"/>
                      </p:stCondLst>
                      <p:childTnLst>
                        <p:par>
                          <p:cTn id="81" fill="hold">
                            <p:stCondLst>
                              <p:cond delay="0"/>
                            </p:stCondLst>
                            <p:childTnLst>
                              <p:par>
                                <p:cTn id="82" presetID="2" presetClass="exit" presetSubtype="4" fill="hold" nodeType="clickEffect">
                                  <p:stCondLst>
                                    <p:cond delay="0"/>
                                  </p:stCondLst>
                                  <p:childTnLst>
                                    <p:anim calcmode="lin" valueType="num">
                                      <p:cBhvr additive="base">
                                        <p:cTn id="83" dur="500"/>
                                        <p:tgtEl>
                                          <p:spTgt spid="48"/>
                                        </p:tgtEl>
                                        <p:attrNameLst>
                                          <p:attrName>ppt_x</p:attrName>
                                        </p:attrNameLst>
                                      </p:cBhvr>
                                      <p:tavLst>
                                        <p:tav tm="0">
                                          <p:val>
                                            <p:strVal val="ppt_x"/>
                                          </p:val>
                                        </p:tav>
                                        <p:tav tm="100000">
                                          <p:val>
                                            <p:strVal val="ppt_x"/>
                                          </p:val>
                                        </p:tav>
                                      </p:tavLst>
                                    </p:anim>
                                    <p:anim calcmode="lin" valueType="num">
                                      <p:cBhvr additive="base">
                                        <p:cTn id="84" dur="500"/>
                                        <p:tgtEl>
                                          <p:spTgt spid="48"/>
                                        </p:tgtEl>
                                        <p:attrNameLst>
                                          <p:attrName>ppt_y</p:attrName>
                                        </p:attrNameLst>
                                      </p:cBhvr>
                                      <p:tavLst>
                                        <p:tav tm="0">
                                          <p:val>
                                            <p:strVal val="ppt_y"/>
                                          </p:val>
                                        </p:tav>
                                        <p:tav tm="100000">
                                          <p:val>
                                            <p:strVal val="1+ppt_h/2"/>
                                          </p:val>
                                        </p:tav>
                                      </p:tavLst>
                                    </p:anim>
                                    <p:set>
                                      <p:cBhvr>
                                        <p:cTn id="85"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86" restart="whenNotActive" fill="hold" evtFilter="cancelBubble" nodeType="interactiveSeq">
                <p:stCondLst>
                  <p:cond evt="onClick" delay="0">
                    <p:tgtEl>
                      <p:spTgt spid="6"/>
                    </p:tgtEl>
                  </p:cond>
                </p:stCondLst>
                <p:endSync evt="end" delay="0">
                  <p:rtn val="all"/>
                </p:endSync>
                <p:childTnLst>
                  <p:par>
                    <p:cTn id="87" fill="hold">
                      <p:stCondLst>
                        <p:cond delay="0"/>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additive="base">
                                        <p:cTn id="91" dur="500" fill="hold"/>
                                        <p:tgtEl>
                                          <p:spTgt spid="45"/>
                                        </p:tgtEl>
                                        <p:attrNameLst>
                                          <p:attrName>ppt_x</p:attrName>
                                        </p:attrNameLst>
                                      </p:cBhvr>
                                      <p:tavLst>
                                        <p:tav tm="0">
                                          <p:val>
                                            <p:strVal val="#ppt_x"/>
                                          </p:val>
                                        </p:tav>
                                        <p:tav tm="100000">
                                          <p:val>
                                            <p:strVal val="#ppt_x"/>
                                          </p:val>
                                        </p:tav>
                                      </p:tavLst>
                                    </p:anim>
                                    <p:anim calcmode="lin" valueType="num">
                                      <p:cBhvr additive="base">
                                        <p:cTn id="9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93" restart="whenNotActive" fill="hold" evtFilter="cancelBubble" nodeType="interactiveSeq">
                <p:stCondLst>
                  <p:cond evt="onClick" delay="0">
                    <p:tgtEl>
                      <p:spTgt spid="45"/>
                    </p:tgtEl>
                  </p:cond>
                </p:stCondLst>
                <p:endSync evt="end" delay="0">
                  <p:rtn val="all"/>
                </p:endSync>
                <p:childTnLst>
                  <p:par>
                    <p:cTn id="94" fill="hold">
                      <p:stCondLst>
                        <p:cond delay="0"/>
                      </p:stCondLst>
                      <p:childTnLst>
                        <p:par>
                          <p:cTn id="95" fill="hold">
                            <p:stCondLst>
                              <p:cond delay="0"/>
                            </p:stCondLst>
                            <p:childTnLst>
                              <p:par>
                                <p:cTn id="96" presetID="2" presetClass="exit" presetSubtype="4" fill="hold" nodeType="clickEffect">
                                  <p:stCondLst>
                                    <p:cond delay="0"/>
                                  </p:stCondLst>
                                  <p:childTnLst>
                                    <p:anim calcmode="lin" valueType="num">
                                      <p:cBhvr additive="base">
                                        <p:cTn id="97" dur="500"/>
                                        <p:tgtEl>
                                          <p:spTgt spid="45"/>
                                        </p:tgtEl>
                                        <p:attrNameLst>
                                          <p:attrName>ppt_x</p:attrName>
                                        </p:attrNameLst>
                                      </p:cBhvr>
                                      <p:tavLst>
                                        <p:tav tm="0">
                                          <p:val>
                                            <p:strVal val="ppt_x"/>
                                          </p:val>
                                        </p:tav>
                                        <p:tav tm="100000">
                                          <p:val>
                                            <p:strVal val="ppt_x"/>
                                          </p:val>
                                        </p:tav>
                                      </p:tavLst>
                                    </p:anim>
                                    <p:anim calcmode="lin" valueType="num">
                                      <p:cBhvr additive="base">
                                        <p:cTn id="98" dur="500"/>
                                        <p:tgtEl>
                                          <p:spTgt spid="45"/>
                                        </p:tgtEl>
                                        <p:attrNameLst>
                                          <p:attrName>ppt_y</p:attrName>
                                        </p:attrNameLst>
                                      </p:cBhvr>
                                      <p:tavLst>
                                        <p:tav tm="0">
                                          <p:val>
                                            <p:strVal val="ppt_y"/>
                                          </p:val>
                                        </p:tav>
                                        <p:tav tm="100000">
                                          <p:val>
                                            <p:strVal val="1+ppt_h/2"/>
                                          </p:val>
                                        </p:tav>
                                      </p:tavLst>
                                    </p:anim>
                                    <p:set>
                                      <p:cBhvr>
                                        <p:cTn id="99"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00" restart="whenNotActive" fill="hold" evtFilter="cancelBubble" nodeType="interactiveSeq">
                <p:stCondLst>
                  <p:cond evt="onClick" delay="0">
                    <p:tgtEl>
                      <p:spTgt spid="7"/>
                    </p:tgtEl>
                  </p:cond>
                </p:stCondLst>
                <p:endSync evt="end" delay="0">
                  <p:rtn val="all"/>
                </p:endSync>
                <p:childTnLst>
                  <p:par>
                    <p:cTn id="101" fill="hold">
                      <p:stCondLst>
                        <p:cond delay="0"/>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42"/>
                                        </p:tgtEl>
                                        <p:attrNameLst>
                                          <p:attrName>style.visibility</p:attrName>
                                        </p:attrNameLst>
                                      </p:cBhvr>
                                      <p:to>
                                        <p:strVal val="visible"/>
                                      </p:to>
                                    </p:set>
                                    <p:anim calcmode="lin" valueType="num">
                                      <p:cBhvr additive="base">
                                        <p:cTn id="105" dur="500" fill="hold"/>
                                        <p:tgtEl>
                                          <p:spTgt spid="42"/>
                                        </p:tgtEl>
                                        <p:attrNameLst>
                                          <p:attrName>ppt_x</p:attrName>
                                        </p:attrNameLst>
                                      </p:cBhvr>
                                      <p:tavLst>
                                        <p:tav tm="0">
                                          <p:val>
                                            <p:strVal val="#ppt_x"/>
                                          </p:val>
                                        </p:tav>
                                        <p:tav tm="100000">
                                          <p:val>
                                            <p:strVal val="#ppt_x"/>
                                          </p:val>
                                        </p:tav>
                                      </p:tavLst>
                                    </p:anim>
                                    <p:anim calcmode="lin" valueType="num">
                                      <p:cBhvr additive="base">
                                        <p:cTn id="10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
                  </p:tgtEl>
                </p:cond>
              </p:nextCondLst>
            </p:seq>
            <p:seq concurrent="1" nextAc="seek">
              <p:cTn id="107" restart="whenNotActive" fill="hold" evtFilter="cancelBubble" nodeType="interactiveSeq">
                <p:stCondLst>
                  <p:cond evt="onClick" delay="0">
                    <p:tgtEl>
                      <p:spTgt spid="42"/>
                    </p:tgtEl>
                  </p:cond>
                </p:stCondLst>
                <p:endSync evt="end" delay="0">
                  <p:rtn val="all"/>
                </p:endSync>
                <p:childTnLst>
                  <p:par>
                    <p:cTn id="108" fill="hold">
                      <p:stCondLst>
                        <p:cond delay="0"/>
                      </p:stCondLst>
                      <p:childTnLst>
                        <p:par>
                          <p:cTn id="109" fill="hold">
                            <p:stCondLst>
                              <p:cond delay="0"/>
                            </p:stCondLst>
                            <p:childTnLst>
                              <p:par>
                                <p:cTn id="110" presetID="2" presetClass="exit" presetSubtype="4" fill="hold" nodeType="clickEffect">
                                  <p:stCondLst>
                                    <p:cond delay="0"/>
                                  </p:stCondLst>
                                  <p:childTnLst>
                                    <p:anim calcmode="lin" valueType="num">
                                      <p:cBhvr additive="base">
                                        <p:cTn id="111" dur="500"/>
                                        <p:tgtEl>
                                          <p:spTgt spid="42"/>
                                        </p:tgtEl>
                                        <p:attrNameLst>
                                          <p:attrName>ppt_x</p:attrName>
                                        </p:attrNameLst>
                                      </p:cBhvr>
                                      <p:tavLst>
                                        <p:tav tm="0">
                                          <p:val>
                                            <p:strVal val="ppt_x"/>
                                          </p:val>
                                        </p:tav>
                                        <p:tav tm="100000">
                                          <p:val>
                                            <p:strVal val="ppt_x"/>
                                          </p:val>
                                        </p:tav>
                                      </p:tavLst>
                                    </p:anim>
                                    <p:anim calcmode="lin" valueType="num">
                                      <p:cBhvr additive="base">
                                        <p:cTn id="112" dur="500"/>
                                        <p:tgtEl>
                                          <p:spTgt spid="42"/>
                                        </p:tgtEl>
                                        <p:attrNameLst>
                                          <p:attrName>ppt_y</p:attrName>
                                        </p:attrNameLst>
                                      </p:cBhvr>
                                      <p:tavLst>
                                        <p:tav tm="0">
                                          <p:val>
                                            <p:strVal val="ppt_y"/>
                                          </p:val>
                                        </p:tav>
                                        <p:tav tm="100000">
                                          <p:val>
                                            <p:strVal val="1+ppt_h/2"/>
                                          </p:val>
                                        </p:tav>
                                      </p:tavLst>
                                    </p:anim>
                                    <p:set>
                                      <p:cBhvr>
                                        <p:cTn id="11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1B96EA3D-860D-4993-BF8E-30B7905553D1}"/>
              </a:ext>
            </a:extLst>
          </p:cNvPr>
          <p:cNvSpPr/>
          <p:nvPr/>
        </p:nvSpPr>
        <p:spPr>
          <a:xfrm>
            <a:off x="331200" y="1224000"/>
            <a:ext cx="1037655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rPr>
              <a:t>Handover of deliverables to the business may occur throughout the project life cycle.  However, before final closure can take place, all of  the deliverables must be signed off and handed over to the deliverable owner and the team that will be using or need them. </a:t>
            </a:r>
          </a:p>
        </p:txBody>
      </p:sp>
      <p:sp>
        <p:nvSpPr>
          <p:cNvPr id="6" name="Rectangle 5">
            <a:extLst>
              <a:ext uri="{FF2B5EF4-FFF2-40B4-BE49-F238E27FC236}">
                <a16:creationId xmlns:a16="http://schemas.microsoft.com/office/drawing/2014/main" id="{7B80F1D9-9F84-4D1F-932B-95749590AE1B}"/>
              </a:ext>
            </a:extLst>
          </p:cNvPr>
          <p:cNvSpPr/>
          <p:nvPr/>
        </p:nvSpPr>
        <p:spPr>
          <a:xfrm>
            <a:off x="331200" y="2146125"/>
            <a:ext cx="7954671" cy="3785652"/>
          </a:xfrm>
          <a:prstGeom prst="rect">
            <a:avLst/>
          </a:prstGeom>
        </p:spPr>
        <p:txBody>
          <a:bodyPr wrap="square">
            <a:spAutoFit/>
          </a:bodyPr>
          <a:lstStyle/>
          <a:p>
            <a:r>
              <a:rPr lang="en-GB" sz="1600" b="1" dirty="0">
                <a:solidFill>
                  <a:srgbClr val="485E6D"/>
                </a:solidFill>
                <a:latin typeface="Arial" panose="020B0604020202020204" pitchFamily="34" charset="0"/>
                <a:cs typeface="Arial" panose="020B0604020202020204" pitchFamily="34" charset="0"/>
              </a:rPr>
              <a:t>Each deliverable should</a:t>
            </a:r>
            <a:r>
              <a:rPr lang="en-GB" sz="1600" dirty="0">
                <a:solidFill>
                  <a:srgbClr val="485E6D"/>
                </a:solidFill>
                <a:latin typeface="Arial" panose="020B0604020202020204" pitchFamily="34" charset="0"/>
                <a:cs typeface="Arial" panose="020B0604020202020204" pitchFamily="34" charset="0"/>
              </a:rPr>
              <a:t>:</a:t>
            </a:r>
          </a:p>
          <a:p>
            <a:endParaRPr lang="en-GB" sz="1600"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Have a deliverable owner identified</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Have agreement that the deliverable does meet the acceptance criteria</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Be signed off by the sponsor &amp; deliverable owner</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Be recorded and documented as part of the project archive</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The deliverables should be handed over with a </a:t>
            </a:r>
            <a:r>
              <a:rPr lang="en-GB" sz="1600" b="1" dirty="0">
                <a:solidFill>
                  <a:srgbClr val="485E6D"/>
                </a:solidFill>
                <a:latin typeface="Arial" panose="020B0604020202020204" pitchFamily="34" charset="0"/>
                <a:cs typeface="Arial" panose="020B0604020202020204" pitchFamily="34" charset="0"/>
              </a:rPr>
              <a:t>Handover Report</a:t>
            </a:r>
            <a:r>
              <a:rPr lang="en-GB" sz="1600" dirty="0">
                <a:solidFill>
                  <a:srgbClr val="485E6D"/>
                </a:solidFill>
                <a:latin typeface="Arial" panose="020B0604020202020204" pitchFamily="34" charset="0"/>
                <a:cs typeface="Arial" panose="020B0604020202020204" pitchFamily="34" charset="0"/>
              </a:rPr>
              <a:t> that confirms the acceptance criteria/specifications.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Often this will be accompanied by:</a:t>
            </a:r>
          </a:p>
          <a:p>
            <a:endParaRPr lang="en-GB" sz="1600"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b="1" dirty="0">
                <a:solidFill>
                  <a:srgbClr val="485E6D"/>
                </a:solidFill>
                <a:latin typeface="Arial" panose="020B0604020202020204" pitchFamily="34" charset="0"/>
                <a:cs typeface="Arial" panose="020B0604020202020204" pitchFamily="34" charset="0"/>
              </a:rPr>
              <a:t>Release Notes</a:t>
            </a:r>
          </a:p>
          <a:p>
            <a:pPr marL="742950" lvl="1" indent="-285750">
              <a:buFont typeface="Wingdings" panose="05000000000000000000" pitchFamily="2" charset="2"/>
              <a:buChar char="Ø"/>
            </a:pPr>
            <a:r>
              <a:rPr lang="en-GB" sz="1600" b="1" dirty="0">
                <a:solidFill>
                  <a:srgbClr val="485E6D"/>
                </a:solidFill>
                <a:latin typeface="Arial" panose="020B0604020202020204" pitchFamily="34" charset="0"/>
                <a:cs typeface="Arial" panose="020B0604020202020204" pitchFamily="34" charset="0"/>
              </a:rPr>
              <a:t>User guides </a:t>
            </a:r>
            <a:r>
              <a:rPr lang="en-GB" sz="1600" dirty="0">
                <a:solidFill>
                  <a:srgbClr val="485E6D"/>
                </a:solidFill>
                <a:latin typeface="Arial" panose="020B0604020202020204" pitchFamily="34" charset="0"/>
                <a:cs typeface="Arial" panose="020B0604020202020204" pitchFamily="34" charset="0"/>
              </a:rPr>
              <a:t>or training to help the owners and teams make best use of the new product or service.  </a:t>
            </a:r>
          </a:p>
        </p:txBody>
      </p:sp>
      <p:pic>
        <p:nvPicPr>
          <p:cNvPr id="5" name="Picture 4" descr="A screenshot of a cell phone&#10;&#10;Description automatically generated">
            <a:extLst>
              <a:ext uri="{FF2B5EF4-FFF2-40B4-BE49-F238E27FC236}">
                <a16:creationId xmlns:a16="http://schemas.microsoft.com/office/drawing/2014/main" id="{23CEA80D-ACB9-4744-A7DF-213F96E7189D}"/>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9694"/>
          <a:stretch/>
        </p:blipFill>
        <p:spPr>
          <a:xfrm>
            <a:off x="7146816" y="2596170"/>
            <a:ext cx="4232383" cy="4127849"/>
          </a:xfrm>
          <a:prstGeom prst="rect">
            <a:avLst/>
          </a:prstGeom>
        </p:spPr>
      </p:pic>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3" name="TextBox 52">
            <a:extLst>
              <a:ext uri="{FF2B5EF4-FFF2-40B4-BE49-F238E27FC236}">
                <a16:creationId xmlns:a16="http://schemas.microsoft.com/office/drawing/2014/main" id="{16B3AF4E-E4CE-4184-B363-D7E93B45C050}"/>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Deliverable Handover</a:t>
            </a:r>
          </a:p>
        </p:txBody>
      </p:sp>
      <p:sp>
        <p:nvSpPr>
          <p:cNvPr id="7" name="TextBox 6">
            <a:extLst>
              <a:ext uri="{FF2B5EF4-FFF2-40B4-BE49-F238E27FC236}">
                <a16:creationId xmlns:a16="http://schemas.microsoft.com/office/drawing/2014/main" id="{A1AE9DD8-9EBE-4D4B-8176-92D9D237E69F}"/>
              </a:ext>
            </a:extLst>
          </p:cNvPr>
          <p:cNvSpPr txBox="1"/>
          <p:nvPr/>
        </p:nvSpPr>
        <p:spPr>
          <a:xfrm>
            <a:off x="641076" y="6425934"/>
            <a:ext cx="1955572"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Close stage steps</a:t>
            </a:r>
          </a:p>
        </p:txBody>
      </p:sp>
      <p:sp>
        <p:nvSpPr>
          <p:cNvPr id="8" name="Rectangle 7">
            <a:extLst>
              <a:ext uri="{FF2B5EF4-FFF2-40B4-BE49-F238E27FC236}">
                <a16:creationId xmlns:a16="http://schemas.microsoft.com/office/drawing/2014/main" id="{014DB822-9CE8-43BF-9665-DBCA4CC5FD87}"/>
              </a:ext>
            </a:extLst>
          </p:cNvPr>
          <p:cNvSpPr/>
          <p:nvPr/>
        </p:nvSpPr>
        <p:spPr>
          <a:xfrm>
            <a:off x="9876766" y="6425638"/>
            <a:ext cx="1369286" cy="338554"/>
          </a:xfrm>
          <a:prstGeom prst="rect">
            <a:avLst/>
          </a:prstGeom>
        </p:spPr>
        <p:txBody>
          <a:bodyPr wrap="none">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Benefits plan</a:t>
            </a:r>
          </a:p>
        </p:txBody>
      </p:sp>
      <p:grpSp>
        <p:nvGrpSpPr>
          <p:cNvPr id="2" name="Group 1">
            <a:extLst>
              <a:ext uri="{FF2B5EF4-FFF2-40B4-BE49-F238E27FC236}">
                <a16:creationId xmlns:a16="http://schemas.microsoft.com/office/drawing/2014/main" id="{CAEE7112-1802-467C-83AB-63A18B6B99E7}"/>
              </a:ext>
            </a:extLst>
          </p:cNvPr>
          <p:cNvGrpSpPr/>
          <p:nvPr/>
        </p:nvGrpSpPr>
        <p:grpSpPr>
          <a:xfrm>
            <a:off x="6153114" y="6984262"/>
            <a:ext cx="2962580" cy="1944427"/>
            <a:chOff x="8221648" y="2219757"/>
            <a:chExt cx="2962580" cy="1944427"/>
          </a:xfrm>
        </p:grpSpPr>
        <p:sp>
          <p:nvSpPr>
            <p:cNvPr id="9" name="Rectangle: Rounded Corners 8">
              <a:extLst>
                <a:ext uri="{FF2B5EF4-FFF2-40B4-BE49-F238E27FC236}">
                  <a16:creationId xmlns:a16="http://schemas.microsoft.com/office/drawing/2014/main" id="{6DEC36FB-4A1C-4003-B4ED-685666E3CD26}"/>
                </a:ext>
              </a:extLst>
            </p:cNvPr>
            <p:cNvSpPr/>
            <p:nvPr/>
          </p:nvSpPr>
          <p:spPr>
            <a:xfrm>
              <a:off x="8221648" y="3869986"/>
              <a:ext cx="2962580" cy="294198"/>
            </a:xfrm>
            <a:prstGeom prst="roundRect">
              <a:avLst/>
            </a:prstGeom>
            <a:solidFill>
              <a:srgbClr val="3D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Quality management &amp; assurance</a:t>
              </a:r>
            </a:p>
          </p:txBody>
        </p:sp>
        <p:sp>
          <p:nvSpPr>
            <p:cNvPr id="10" name="Rectangle: Rounded Corners 9">
              <a:extLst>
                <a:ext uri="{FF2B5EF4-FFF2-40B4-BE49-F238E27FC236}">
                  <a16:creationId xmlns:a16="http://schemas.microsoft.com/office/drawing/2014/main" id="{9B5C4589-4CDE-4AE4-8DB0-04156ECB75F9}"/>
                </a:ext>
              </a:extLst>
            </p:cNvPr>
            <p:cNvSpPr/>
            <p:nvPr/>
          </p:nvSpPr>
          <p:spPr>
            <a:xfrm>
              <a:off x="8221648" y="2219757"/>
              <a:ext cx="2962580" cy="294198"/>
            </a:xfrm>
            <a:prstGeom prst="roundRect">
              <a:avLst/>
            </a:prstGeom>
            <a:solidFill>
              <a:srgbClr val="44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Leadership &amp; team management</a:t>
              </a:r>
            </a:p>
          </p:txBody>
        </p:sp>
        <p:sp>
          <p:nvSpPr>
            <p:cNvPr id="11" name="Rectangle: Rounded Corners 10">
              <a:extLst>
                <a:ext uri="{FF2B5EF4-FFF2-40B4-BE49-F238E27FC236}">
                  <a16:creationId xmlns:a16="http://schemas.microsoft.com/office/drawing/2014/main" id="{4A5ABED5-70E4-455B-B47F-178DD873E4E5}"/>
                </a:ext>
              </a:extLst>
            </p:cNvPr>
            <p:cNvSpPr/>
            <p:nvPr/>
          </p:nvSpPr>
          <p:spPr>
            <a:xfrm>
              <a:off x="8221648" y="2546718"/>
              <a:ext cx="2962580" cy="294198"/>
            </a:xfrm>
            <a:prstGeom prst="roundRect">
              <a:avLst/>
            </a:prstGeom>
            <a:solidFill>
              <a:srgbClr val="1DA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Professionalism</a:t>
              </a:r>
            </a:p>
          </p:txBody>
        </p:sp>
        <p:sp>
          <p:nvSpPr>
            <p:cNvPr id="12" name="Rectangle: Rounded Corners 11">
              <a:extLst>
                <a:ext uri="{FF2B5EF4-FFF2-40B4-BE49-F238E27FC236}">
                  <a16:creationId xmlns:a16="http://schemas.microsoft.com/office/drawing/2014/main" id="{F796621C-7E97-482A-A11B-D10B2CE81364}"/>
                </a:ext>
              </a:extLst>
            </p:cNvPr>
            <p:cNvSpPr/>
            <p:nvPr/>
          </p:nvSpPr>
          <p:spPr>
            <a:xfrm>
              <a:off x="8221648" y="2874373"/>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13" name="Rectangle: Rounded Corners 12">
              <a:extLst>
                <a:ext uri="{FF2B5EF4-FFF2-40B4-BE49-F238E27FC236}">
                  <a16:creationId xmlns:a16="http://schemas.microsoft.com/office/drawing/2014/main" id="{C4A6D7F3-08F4-44B0-A231-8640244692ED}"/>
                </a:ext>
              </a:extLst>
            </p:cNvPr>
            <p:cNvSpPr/>
            <p:nvPr/>
          </p:nvSpPr>
          <p:spPr>
            <a:xfrm>
              <a:off x="8221648" y="3206244"/>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14" name="Rectangle: Rounded Corners 13">
              <a:extLst>
                <a:ext uri="{FF2B5EF4-FFF2-40B4-BE49-F238E27FC236}">
                  <a16:creationId xmlns:a16="http://schemas.microsoft.com/office/drawing/2014/main" id="{AC6BE928-D7D0-4C00-9E5B-FB37BE0EC4A8}"/>
                </a:ext>
              </a:extLst>
            </p:cNvPr>
            <p:cNvSpPr/>
            <p:nvPr/>
          </p:nvSpPr>
          <p:spPr>
            <a:xfrm>
              <a:off x="8221648" y="3538115"/>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spTree>
    <p:extLst>
      <p:ext uri="{BB962C8B-B14F-4D97-AF65-F5344CB8AC3E}">
        <p14:creationId xmlns:p14="http://schemas.microsoft.com/office/powerpoint/2010/main" val="42904055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4.81481E-6 L 0.00052 -0.39167 " pathEditMode="relative" rAng="0" ptsTypes="AA">
                                      <p:cBhvr>
                                        <p:cTn id="6" dur="2000" fill="hold"/>
                                        <p:tgtEl>
                                          <p:spTgt spid="2"/>
                                        </p:tgtEl>
                                        <p:attrNameLst>
                                          <p:attrName>ppt_x</p:attrName>
                                          <p:attrName>ppt_y</p:attrName>
                                        </p:attrNameLst>
                                      </p:cBhvr>
                                      <p:rCtr x="26" y="-1958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052 -0.39167 L -1.04167E-6 1.48148E-6 " pathEditMode="relative" rAng="0" ptsTypes="AA">
                                      <p:cBhvr>
                                        <p:cTn id="10" dur="2000" fill="hold"/>
                                        <p:tgtEl>
                                          <p:spTgt spid="2"/>
                                        </p:tgtEl>
                                        <p:attrNameLst>
                                          <p:attrName>ppt_x</p:attrName>
                                          <p:attrName>ppt_y</p:attrName>
                                        </p:attrNameLst>
                                      </p:cBhvr>
                                      <p:rCtr x="-52" y="19676"/>
                                    </p:animMotion>
                                  </p:childTnLst>
                                </p:cTn>
                              </p:par>
                            </p:childTnLst>
                          </p:cTn>
                        </p:par>
                      </p:childTnLst>
                    </p:cTn>
                  </p:par>
                </p:childTnLst>
              </p:cTn>
              <p:nextCondLst>
                <p:cond evt="onClick" delay="0">
                  <p:tgtEl>
                    <p:spTgt spid="60"/>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03317EF-5ED4-4C1E-A1BC-CD5FF9B7CA9C}"/>
              </a:ext>
            </a:extLst>
          </p:cNvPr>
          <p:cNvPicPr/>
          <p:nvPr/>
        </p:nvPicPr>
        <p:blipFill>
          <a:blip r:embed="rId2">
            <a:extLst>
              <a:ext uri="{28A0092B-C50C-407E-A947-70E740481C1C}">
                <a14:useLocalDpi xmlns:a14="http://schemas.microsoft.com/office/drawing/2010/main" val="0"/>
              </a:ext>
            </a:extLst>
          </a:blip>
          <a:stretch>
            <a:fillRect/>
          </a:stretch>
        </p:blipFill>
        <p:spPr>
          <a:xfrm>
            <a:off x="8126361" y="3751019"/>
            <a:ext cx="3121025" cy="2550795"/>
          </a:xfrm>
          <a:prstGeom prst="rect">
            <a:avLst/>
          </a:prstGeom>
        </p:spPr>
      </p:pic>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18" name="Rectangle 117">
            <a:extLst>
              <a:ext uri="{FF2B5EF4-FFF2-40B4-BE49-F238E27FC236}">
                <a16:creationId xmlns:a16="http://schemas.microsoft.com/office/drawing/2014/main" id="{1B96EA3D-860D-4993-BF8E-30B7905553D1}"/>
              </a:ext>
            </a:extLst>
          </p:cNvPr>
          <p:cNvSpPr/>
          <p:nvPr/>
        </p:nvSpPr>
        <p:spPr>
          <a:xfrm>
            <a:off x="331200" y="1296000"/>
            <a:ext cx="10169652" cy="1569660"/>
          </a:xfrm>
          <a:prstGeom prst="rect">
            <a:avLst/>
          </a:prstGeom>
        </p:spPr>
        <p:txBody>
          <a:bodyPr wrap="square">
            <a:spAutoFit/>
          </a:bodyPr>
          <a:lstStyle/>
          <a:p>
            <a:pPr marL="0" marR="0" lvl="0" indent="0" algn="l" defTabSz="914400" rtl="0" eaLnBrk="1" fontAlgn="auto" latinLnBrk="0" hangingPunct="1">
              <a:buClrTx/>
              <a:buSzTx/>
              <a:buFontTx/>
              <a:buNone/>
              <a:tabLst/>
              <a:defRPr/>
            </a:pPr>
            <a:r>
              <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rPr>
              <a:t>When closing the project, the Project Manager needs to review and update the benefits realisation plan and the performance framework</a:t>
            </a:r>
            <a:r>
              <a:rPr lang="en-GB" sz="1600" dirty="0">
                <a:solidFill>
                  <a:srgbClr val="485D6F"/>
                </a:solidFill>
                <a:latin typeface="Arial" panose="020B0604020202020204" pitchFamily="34" charset="0"/>
                <a:cs typeface="Arial" panose="020B0604020202020204" pitchFamily="34" charset="0"/>
              </a:rPr>
              <a:t>. </a:t>
            </a:r>
          </a:p>
          <a:p>
            <a:pPr marL="0" marR="0" lvl="0" indent="0" algn="l" defTabSz="914400" rtl="0" eaLnBrk="1" fontAlgn="auto" latinLnBrk="0" hangingPunct="1">
              <a:buClrTx/>
              <a:buSzTx/>
              <a:buFontTx/>
              <a:buNone/>
              <a:tabLst/>
              <a:defRPr/>
            </a:pPr>
            <a:endPar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endParaRPr>
          </a:p>
          <a:p>
            <a:pPr marL="742950" lvl="1" indent="-285750">
              <a:buFont typeface="Wingdings" panose="05000000000000000000" pitchFamily="2" charset="2"/>
              <a:buChar char="Ø"/>
              <a:defRPr/>
            </a:pPr>
            <a:r>
              <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rPr>
              <a:t>A Benefit owner within the business as usual environment for each benefit should </a:t>
            </a:r>
            <a:r>
              <a:rPr lang="en-GB" sz="1600" dirty="0">
                <a:solidFill>
                  <a:srgbClr val="485D6F"/>
                </a:solidFill>
                <a:latin typeface="Arial" panose="020B0604020202020204" pitchFamily="34" charset="0"/>
                <a:cs typeface="Arial" panose="020B0604020202020204" pitchFamily="34" charset="0"/>
              </a:rPr>
              <a:t>recorded</a:t>
            </a:r>
            <a:endPar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endParaRPr>
          </a:p>
          <a:p>
            <a:pPr marL="742950" lvl="1" indent="-285750">
              <a:buFont typeface="Wingdings" panose="05000000000000000000" pitchFamily="2" charset="2"/>
              <a:buChar char="Ø"/>
              <a:defRPr/>
            </a:pPr>
            <a:r>
              <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rPr>
              <a:t>A final Benefits realisation and handover report is produced</a:t>
            </a:r>
          </a:p>
          <a:p>
            <a:pPr marL="742950" lvl="1" indent="-285750">
              <a:buFont typeface="Wingdings" panose="05000000000000000000" pitchFamily="2" charset="2"/>
              <a:buChar char="Ø"/>
              <a:defRPr/>
            </a:pPr>
            <a:r>
              <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rPr>
              <a:t>Benefits handover plans should also be put in place as usual</a:t>
            </a:r>
          </a:p>
        </p:txBody>
      </p:sp>
      <p:sp>
        <p:nvSpPr>
          <p:cNvPr id="51" name="TextBox 50">
            <a:extLst>
              <a:ext uri="{FF2B5EF4-FFF2-40B4-BE49-F238E27FC236}">
                <a16:creationId xmlns:a16="http://schemas.microsoft.com/office/drawing/2014/main" id="{D77CAE0A-59F4-4E8E-9F66-38F1662B023C}"/>
              </a:ext>
            </a:extLst>
          </p:cNvPr>
          <p:cNvSpPr txBox="1"/>
          <p:nvPr/>
        </p:nvSpPr>
        <p:spPr>
          <a:xfrm>
            <a:off x="331199" y="558000"/>
            <a:ext cx="616059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Benefits Plan</a:t>
            </a:r>
          </a:p>
        </p:txBody>
      </p:sp>
      <p:grpSp>
        <p:nvGrpSpPr>
          <p:cNvPr id="2" name="Group 1">
            <a:extLst>
              <a:ext uri="{FF2B5EF4-FFF2-40B4-BE49-F238E27FC236}">
                <a16:creationId xmlns:a16="http://schemas.microsoft.com/office/drawing/2014/main" id="{D6BBA4EC-6C08-4132-870A-91703EE788B8}"/>
              </a:ext>
            </a:extLst>
          </p:cNvPr>
          <p:cNvGrpSpPr/>
          <p:nvPr/>
        </p:nvGrpSpPr>
        <p:grpSpPr>
          <a:xfrm>
            <a:off x="382339" y="5651373"/>
            <a:ext cx="3859173" cy="458542"/>
            <a:chOff x="331199" y="5881847"/>
            <a:chExt cx="3859173" cy="458542"/>
          </a:xfrm>
        </p:grpSpPr>
        <p:sp>
          <p:nvSpPr>
            <p:cNvPr id="52" name="Click box">
              <a:extLst>
                <a:ext uri="{FF2B5EF4-FFF2-40B4-BE49-F238E27FC236}">
                  <a16:creationId xmlns:a16="http://schemas.microsoft.com/office/drawing/2014/main" id="{5A4EB3B4-DB2F-4776-A64F-B3BD5711D673}"/>
                </a:ext>
              </a:extLst>
            </p:cNvPr>
            <p:cNvSpPr txBox="1"/>
            <p:nvPr/>
          </p:nvSpPr>
          <p:spPr>
            <a:xfrm>
              <a:off x="331199" y="5881847"/>
              <a:ext cx="3633027" cy="340519"/>
            </a:xfrm>
            <a:prstGeom prst="roundRect">
              <a:avLst/>
            </a:prstGeom>
            <a:solidFill>
              <a:srgbClr val="69C1E4"/>
            </a:solidFill>
            <a:ln w="28575">
              <a:noFill/>
            </a:ln>
            <a:scene3d>
              <a:camera prst="orthographicFront"/>
              <a:lightRig rig="threePt" dir="t"/>
            </a:scene3d>
            <a:sp3d>
              <a:bevelT prst="angle"/>
            </a:sp3d>
          </p:spPr>
          <p:txBody>
            <a:bodyPr wrap="square" rtlCol="0" anchor="t">
              <a:spAutoFit/>
            </a:bodyPr>
            <a:lstStyle/>
            <a:p>
              <a:r>
                <a:rPr lang="en-GB" sz="1400" b="1" dirty="0">
                  <a:solidFill>
                    <a:schemeClr val="bg1"/>
                  </a:solidFill>
                  <a:latin typeface="Arial"/>
                  <a:cs typeface="Arial"/>
                </a:rPr>
                <a:t>What should the Benefits Plan include? </a:t>
              </a:r>
              <a:endParaRPr lang="en-US" b="1" dirty="0">
                <a:solidFill>
                  <a:schemeClr val="bg1"/>
                </a:solidFill>
                <a:latin typeface="Arial" panose="020B0604020202020204" pitchFamily="34" charset="0"/>
              </a:endParaRPr>
            </a:p>
          </p:txBody>
        </p:sp>
        <p:pic>
          <p:nvPicPr>
            <p:cNvPr id="53" name="Picture 6" descr="Pointer Cursor PNG Icon (2) - PNG Repo Free PNG Icons">
              <a:extLst>
                <a:ext uri="{FF2B5EF4-FFF2-40B4-BE49-F238E27FC236}">
                  <a16:creationId xmlns:a16="http://schemas.microsoft.com/office/drawing/2014/main" id="{FD07BE13-1448-4D21-8B1A-A6566CE5BC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795974">
              <a:off x="3772408" y="5922425"/>
              <a:ext cx="417964" cy="417964"/>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6">
            <a:extLst>
              <a:ext uri="{FF2B5EF4-FFF2-40B4-BE49-F238E27FC236}">
                <a16:creationId xmlns:a16="http://schemas.microsoft.com/office/drawing/2014/main" id="{E5EB071D-EA22-4B4D-A8D7-4940BA928D4D}"/>
              </a:ext>
            </a:extLst>
          </p:cNvPr>
          <p:cNvSpPr/>
          <p:nvPr/>
        </p:nvSpPr>
        <p:spPr>
          <a:xfrm>
            <a:off x="9449570" y="6425638"/>
            <a:ext cx="2223686" cy="338554"/>
          </a:xfrm>
          <a:prstGeom prst="rect">
            <a:avLst/>
          </a:prstGeom>
        </p:spPr>
        <p:txBody>
          <a:bodyPr wrap="none">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Handover residual risk</a:t>
            </a:r>
          </a:p>
        </p:txBody>
      </p:sp>
      <p:sp>
        <p:nvSpPr>
          <p:cNvPr id="18" name="TextBox 17">
            <a:extLst>
              <a:ext uri="{FF2B5EF4-FFF2-40B4-BE49-F238E27FC236}">
                <a16:creationId xmlns:a16="http://schemas.microsoft.com/office/drawing/2014/main" id="{D1469217-F787-4E1F-93BE-F486AFF18105}"/>
              </a:ext>
            </a:extLst>
          </p:cNvPr>
          <p:cNvSpPr txBox="1"/>
          <p:nvPr/>
        </p:nvSpPr>
        <p:spPr>
          <a:xfrm>
            <a:off x="641075" y="6425934"/>
            <a:ext cx="218360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Deliverable handover</a:t>
            </a:r>
          </a:p>
        </p:txBody>
      </p:sp>
      <p:grpSp>
        <p:nvGrpSpPr>
          <p:cNvPr id="3" name="Group 2">
            <a:extLst>
              <a:ext uri="{FF2B5EF4-FFF2-40B4-BE49-F238E27FC236}">
                <a16:creationId xmlns:a16="http://schemas.microsoft.com/office/drawing/2014/main" id="{6A8EF77C-1495-40A3-AFAC-C2414E9466BF}"/>
              </a:ext>
            </a:extLst>
          </p:cNvPr>
          <p:cNvGrpSpPr/>
          <p:nvPr/>
        </p:nvGrpSpPr>
        <p:grpSpPr>
          <a:xfrm>
            <a:off x="6153114" y="7032430"/>
            <a:ext cx="2962580" cy="1283044"/>
            <a:chOff x="8252898" y="2293055"/>
            <a:chExt cx="2962580" cy="1283044"/>
          </a:xfrm>
        </p:grpSpPr>
        <p:sp>
          <p:nvSpPr>
            <p:cNvPr id="20" name="Rectangle: Rounded Corners 19">
              <a:extLst>
                <a:ext uri="{FF2B5EF4-FFF2-40B4-BE49-F238E27FC236}">
                  <a16:creationId xmlns:a16="http://schemas.microsoft.com/office/drawing/2014/main" id="{DEA843A0-D253-4A4F-9665-2B15188C56F5}"/>
                </a:ext>
              </a:extLst>
            </p:cNvPr>
            <p:cNvSpPr/>
            <p:nvPr/>
          </p:nvSpPr>
          <p:spPr>
            <a:xfrm>
              <a:off x="8252898" y="3281901"/>
              <a:ext cx="2962580" cy="294198"/>
            </a:xfrm>
            <a:prstGeom prst="roundRect">
              <a:avLst/>
            </a:prstGeom>
            <a:solidFill>
              <a:srgbClr val="3D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Quality management &amp; assurance</a:t>
              </a:r>
            </a:p>
          </p:txBody>
        </p:sp>
        <p:sp>
          <p:nvSpPr>
            <p:cNvPr id="21" name="Rectangle: Rounded Corners 20">
              <a:extLst>
                <a:ext uri="{FF2B5EF4-FFF2-40B4-BE49-F238E27FC236}">
                  <a16:creationId xmlns:a16="http://schemas.microsoft.com/office/drawing/2014/main" id="{7417AFF5-49C2-40BE-A3EC-66FC98CB9550}"/>
                </a:ext>
              </a:extLst>
            </p:cNvPr>
            <p:cNvSpPr/>
            <p:nvPr/>
          </p:nvSpPr>
          <p:spPr>
            <a:xfrm>
              <a:off x="8252898" y="2293055"/>
              <a:ext cx="2962580" cy="294198"/>
            </a:xfrm>
            <a:prstGeom prst="roundRect">
              <a:avLst/>
            </a:prstGeom>
            <a:solidFill>
              <a:srgbClr val="1DA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Professionalism</a:t>
              </a:r>
            </a:p>
          </p:txBody>
        </p:sp>
        <p:sp>
          <p:nvSpPr>
            <p:cNvPr id="22" name="Rectangle: Rounded Corners 21">
              <a:extLst>
                <a:ext uri="{FF2B5EF4-FFF2-40B4-BE49-F238E27FC236}">
                  <a16:creationId xmlns:a16="http://schemas.microsoft.com/office/drawing/2014/main" id="{ED358667-F803-431F-A45D-5A4272106624}"/>
                </a:ext>
              </a:extLst>
            </p:cNvPr>
            <p:cNvSpPr/>
            <p:nvPr/>
          </p:nvSpPr>
          <p:spPr>
            <a:xfrm>
              <a:off x="8252898" y="2620710"/>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23" name="Rectangle: Rounded Corners 22">
              <a:extLst>
                <a:ext uri="{FF2B5EF4-FFF2-40B4-BE49-F238E27FC236}">
                  <a16:creationId xmlns:a16="http://schemas.microsoft.com/office/drawing/2014/main" id="{6BB5DD4E-7601-4154-AEBB-703AB54B4F22}"/>
                </a:ext>
              </a:extLst>
            </p:cNvPr>
            <p:cNvSpPr/>
            <p:nvPr/>
          </p:nvSpPr>
          <p:spPr>
            <a:xfrm>
              <a:off x="8252898" y="2948365"/>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grpSp>
      <p:sp>
        <p:nvSpPr>
          <p:cNvPr id="4" name="Rectangle 3">
            <a:extLst>
              <a:ext uri="{FF2B5EF4-FFF2-40B4-BE49-F238E27FC236}">
                <a16:creationId xmlns:a16="http://schemas.microsoft.com/office/drawing/2014/main" id="{8D05CE3F-3C1A-4B46-89F1-0FB3D9292AC1}"/>
              </a:ext>
            </a:extLst>
          </p:cNvPr>
          <p:cNvSpPr/>
          <p:nvPr/>
        </p:nvSpPr>
        <p:spPr>
          <a:xfrm>
            <a:off x="382339" y="3087436"/>
            <a:ext cx="8555184" cy="1569660"/>
          </a:xfrm>
          <a:prstGeom prst="rect">
            <a:avLst/>
          </a:prstGeom>
        </p:spPr>
        <p:txBody>
          <a:bodyPr wrap="square">
            <a:spAutoFit/>
          </a:bodyPr>
          <a:lstStyle/>
          <a:p>
            <a:pPr>
              <a:defRPr/>
            </a:pPr>
            <a:r>
              <a:rPr lang="en-GB" sz="1600" dirty="0">
                <a:solidFill>
                  <a:srgbClr val="485D6F"/>
                </a:solidFill>
                <a:latin typeface="Arial" panose="020B0604020202020204" pitchFamily="34" charset="0"/>
                <a:cs typeface="Arial" panose="020B0604020202020204" pitchFamily="34" charset="0"/>
              </a:rPr>
              <a:t>Taking these steps will ensure that:</a:t>
            </a:r>
          </a:p>
          <a:p>
            <a:pPr lvl="1">
              <a:defRPr/>
            </a:pPr>
            <a:endParaRPr lang="en-GB" sz="1600" dirty="0">
              <a:solidFill>
                <a:srgbClr val="485D6F"/>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defRPr/>
            </a:pPr>
            <a:r>
              <a:rPr lang="en-GB" sz="1600" dirty="0">
                <a:solidFill>
                  <a:srgbClr val="485D6F"/>
                </a:solidFill>
                <a:latin typeface="Arial" panose="020B0604020202020204" pitchFamily="34" charset="0"/>
                <a:cs typeface="Arial" panose="020B0604020202020204" pitchFamily="34" charset="0"/>
              </a:rPr>
              <a:t>Benefits are tracked and sustained long after the project has closed</a:t>
            </a:r>
          </a:p>
          <a:p>
            <a:pPr marL="742950" lvl="1" indent="-285750">
              <a:buFont typeface="Wingdings" panose="05000000000000000000" pitchFamily="2" charset="2"/>
              <a:buChar char="Ø"/>
              <a:defRPr/>
            </a:pPr>
            <a:r>
              <a:rPr lang="en-GB" sz="1600" dirty="0">
                <a:solidFill>
                  <a:srgbClr val="485D6F"/>
                </a:solidFill>
                <a:latin typeface="Arial" panose="020B0604020202020204" pitchFamily="34" charset="0"/>
                <a:cs typeface="Arial" panose="020B0604020202020204" pitchFamily="34" charset="0"/>
              </a:rPr>
              <a:t>The products/practices that the project has delivered are embedded into the culture of business </a:t>
            </a:r>
          </a:p>
          <a:p>
            <a:pPr marL="742950" lvl="1" indent="-285750">
              <a:buFont typeface="Wingdings" panose="05000000000000000000" pitchFamily="2" charset="2"/>
              <a:buChar char="Ø"/>
              <a:defRPr/>
            </a:pPr>
            <a:r>
              <a:rPr lang="en-GB" sz="1600" dirty="0">
                <a:solidFill>
                  <a:srgbClr val="485D6F"/>
                </a:solidFill>
                <a:latin typeface="Arial" panose="020B0604020202020204" pitchFamily="34" charset="0"/>
                <a:cs typeface="Arial" panose="020B0604020202020204" pitchFamily="34" charset="0"/>
              </a:rPr>
              <a:t>Stakeholders are reminded what benefits they can expect to see and when.</a:t>
            </a:r>
          </a:p>
        </p:txBody>
      </p:sp>
      <p:grpSp>
        <p:nvGrpSpPr>
          <p:cNvPr id="54" name="Group 53">
            <a:extLst>
              <a:ext uri="{FF2B5EF4-FFF2-40B4-BE49-F238E27FC236}">
                <a16:creationId xmlns:a16="http://schemas.microsoft.com/office/drawing/2014/main" id="{3D5830F5-17C5-4471-BEE2-259848F00805}"/>
              </a:ext>
            </a:extLst>
          </p:cNvPr>
          <p:cNvGrpSpPr/>
          <p:nvPr/>
        </p:nvGrpSpPr>
        <p:grpSpPr>
          <a:xfrm>
            <a:off x="2778777" y="1733456"/>
            <a:ext cx="6634445" cy="2948287"/>
            <a:chOff x="2943664" y="1300523"/>
            <a:chExt cx="6634445" cy="2645508"/>
          </a:xfrm>
        </p:grpSpPr>
        <p:grpSp>
          <p:nvGrpSpPr>
            <p:cNvPr id="55" name="Group 54">
              <a:extLst>
                <a:ext uri="{FF2B5EF4-FFF2-40B4-BE49-F238E27FC236}">
                  <a16:creationId xmlns:a16="http://schemas.microsoft.com/office/drawing/2014/main" id="{04A39157-4FB7-4234-8B3B-2E34A9F6BB27}"/>
                </a:ext>
              </a:extLst>
            </p:cNvPr>
            <p:cNvGrpSpPr/>
            <p:nvPr/>
          </p:nvGrpSpPr>
          <p:grpSpPr>
            <a:xfrm>
              <a:off x="2943664" y="1300523"/>
              <a:ext cx="6634445" cy="2645508"/>
              <a:chOff x="2726916" y="2191564"/>
              <a:chExt cx="3579911" cy="3359470"/>
            </a:xfrm>
          </p:grpSpPr>
          <p:grpSp>
            <p:nvGrpSpPr>
              <p:cNvPr id="58" name="Group 57">
                <a:extLst>
                  <a:ext uri="{FF2B5EF4-FFF2-40B4-BE49-F238E27FC236}">
                    <a16:creationId xmlns:a16="http://schemas.microsoft.com/office/drawing/2014/main" id="{35A61AD9-B680-454D-874D-93E5CFF22720}"/>
                  </a:ext>
                </a:extLst>
              </p:cNvPr>
              <p:cNvGrpSpPr/>
              <p:nvPr/>
            </p:nvGrpSpPr>
            <p:grpSpPr>
              <a:xfrm>
                <a:off x="2726916" y="2191564"/>
                <a:ext cx="3579911" cy="3359470"/>
                <a:chOff x="2835843" y="2225494"/>
                <a:chExt cx="3579911" cy="3359470"/>
              </a:xfrm>
            </p:grpSpPr>
            <p:sp>
              <p:nvSpPr>
                <p:cNvPr id="61" name="Rectangle 128">
                  <a:extLst>
                    <a:ext uri="{FF2B5EF4-FFF2-40B4-BE49-F238E27FC236}">
                      <a16:creationId xmlns:a16="http://schemas.microsoft.com/office/drawing/2014/main" id="{50A7B077-8109-4FF4-BAB2-4AB66ED77F1F}"/>
                    </a:ext>
                  </a:extLst>
                </p:cNvPr>
                <p:cNvSpPr/>
                <p:nvPr/>
              </p:nvSpPr>
              <p:spPr>
                <a:xfrm>
                  <a:off x="2835843" y="2288847"/>
                  <a:ext cx="3579911" cy="3296117"/>
                </a:xfrm>
                <a:prstGeom prst="roundRect">
                  <a:avLst>
                    <a:gd name="adj" fmla="val 4550"/>
                  </a:avLst>
                </a:prstGeom>
                <a:solidFill>
                  <a:srgbClr val="CBEAF9"/>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 name="TextBox 61">
                  <a:extLst>
                    <a:ext uri="{FF2B5EF4-FFF2-40B4-BE49-F238E27FC236}">
                      <a16:creationId xmlns:a16="http://schemas.microsoft.com/office/drawing/2014/main" id="{4121DE81-6E6E-4C1D-ADD5-CA1C6780B351}"/>
                    </a:ext>
                  </a:extLst>
                </p:cNvPr>
                <p:cNvSpPr txBox="1"/>
                <p:nvPr/>
              </p:nvSpPr>
              <p:spPr>
                <a:xfrm>
                  <a:off x="2835844" y="2225494"/>
                  <a:ext cx="3579910" cy="388010"/>
                </a:xfrm>
                <a:prstGeom prst="roundRect">
                  <a:avLst/>
                </a:prstGeom>
                <a:solidFill>
                  <a:srgbClr val="69C1EE"/>
                </a:solidFill>
                <a:ln w="28575">
                  <a:solidFill>
                    <a:schemeClr val="bg1"/>
                  </a:solidFill>
                </a:ln>
              </p:spPr>
              <p:txBody>
                <a:bodyPr wrap="square" rtlCol="0" anchor="t" anchorCtr="0">
                  <a:spAutoFit/>
                </a:bodyPr>
                <a:lstStyle/>
                <a:p>
                  <a:r>
                    <a:rPr lang="en-GB" sz="1400" b="1" dirty="0">
                      <a:solidFill>
                        <a:srgbClr val="485E6D"/>
                      </a:solidFill>
                      <a:latin typeface="Arial"/>
                      <a:cs typeface="Arial"/>
                    </a:rPr>
                    <a:t>Benefits Plan</a:t>
                  </a:r>
                  <a:endParaRPr lang="en-US" sz="1400" b="1" dirty="0">
                    <a:solidFill>
                      <a:srgbClr val="485E6D"/>
                    </a:solidFill>
                    <a:latin typeface="Arial" panose="020B0604020202020204" pitchFamily="34" charset="0"/>
                  </a:endParaRPr>
                </a:p>
              </p:txBody>
            </p:sp>
          </p:grpSp>
          <p:sp>
            <p:nvSpPr>
              <p:cNvPr id="59" name="Rectangle: Rounded Corners 58">
                <a:extLst>
                  <a:ext uri="{FF2B5EF4-FFF2-40B4-BE49-F238E27FC236}">
                    <a16:creationId xmlns:a16="http://schemas.microsoft.com/office/drawing/2014/main" id="{F9E2A47B-4C6F-49B8-86D0-C2C9DC397A98}"/>
                  </a:ext>
                </a:extLst>
              </p:cNvPr>
              <p:cNvSpPr/>
              <p:nvPr/>
            </p:nvSpPr>
            <p:spPr>
              <a:xfrm>
                <a:off x="2805034" y="2790376"/>
                <a:ext cx="3449417" cy="2579534"/>
              </a:xfrm>
              <a:prstGeom prst="roundRect">
                <a:avLst/>
              </a:prstGeom>
              <a:solidFill>
                <a:srgbClr val="78C8F0"/>
              </a:solidFill>
              <a:ln w="285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600" dirty="0">
                  <a:solidFill>
                    <a:schemeClr val="bg1"/>
                  </a:solidFill>
                  <a:latin typeface="Arial" panose="020B0604020202020204" pitchFamily="34" charset="0"/>
                  <a:cs typeface="Arial" panose="020B0604020202020204" pitchFamily="34" charset="0"/>
                </a:endParaRPr>
              </a:p>
            </p:txBody>
          </p:sp>
        </p:grpSp>
        <p:pic>
          <p:nvPicPr>
            <p:cNvPr id="56" name="Graphic 55" descr="Close">
              <a:extLst>
                <a:ext uri="{FF2B5EF4-FFF2-40B4-BE49-F238E27FC236}">
                  <a16:creationId xmlns:a16="http://schemas.microsoft.com/office/drawing/2014/main" id="{0E1C6BD3-1F6C-4C99-B04A-185BA47C0B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65388" y="1356667"/>
              <a:ext cx="297853" cy="223284"/>
            </a:xfrm>
            <a:prstGeom prst="roundRect">
              <a:avLst/>
            </a:prstGeom>
          </p:spPr>
        </p:pic>
        <p:sp>
          <p:nvSpPr>
            <p:cNvPr id="57" name="Rectangle 56">
              <a:extLst>
                <a:ext uri="{FF2B5EF4-FFF2-40B4-BE49-F238E27FC236}">
                  <a16:creationId xmlns:a16="http://schemas.microsoft.com/office/drawing/2014/main" id="{E35CADB6-053B-426A-B4EC-AFF6EE3A38B9}"/>
                </a:ext>
              </a:extLst>
            </p:cNvPr>
            <p:cNvSpPr/>
            <p:nvPr/>
          </p:nvSpPr>
          <p:spPr>
            <a:xfrm>
              <a:off x="3236740" y="1811851"/>
              <a:ext cx="6096000" cy="1822715"/>
            </a:xfrm>
            <a:prstGeom prst="rect">
              <a:avLst/>
            </a:prstGeom>
          </p:spPr>
          <p:txBody>
            <a:bodyPr>
              <a:spAutoFit/>
            </a:bodyPr>
            <a:lstStyle/>
            <a:p>
              <a:pPr lvl="0">
                <a:defRPr/>
              </a:pPr>
              <a:r>
                <a:rPr lang="en-GB" sz="1400" dirty="0">
                  <a:solidFill>
                    <a:srgbClr val="485D6F"/>
                  </a:solidFill>
                  <a:latin typeface="Arial" panose="020B0604020202020204" pitchFamily="34" charset="0"/>
                  <a:cs typeface="Arial" panose="020B0604020202020204" pitchFamily="34" charset="0"/>
                </a:rPr>
                <a:t>The benefits plan should also include:</a:t>
              </a:r>
            </a:p>
            <a:p>
              <a:pPr lvl="0">
                <a:defRPr/>
              </a:pPr>
              <a:endParaRPr lang="en-GB" sz="1400" dirty="0">
                <a:solidFill>
                  <a:srgbClr val="485D6F"/>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defRPr/>
              </a:pPr>
              <a:r>
                <a:rPr lang="en-GB" sz="1400" dirty="0">
                  <a:solidFill>
                    <a:srgbClr val="485D6F"/>
                  </a:solidFill>
                  <a:latin typeface="Arial" panose="020B0604020202020204" pitchFamily="34" charset="0"/>
                  <a:cs typeface="Arial" panose="020B0604020202020204" pitchFamily="34" charset="0"/>
                </a:rPr>
                <a:t>Plans for regular reviews of the deliverables and their use to ensure that they are fully embedded and still able to successfully provide the benefit intended </a:t>
              </a:r>
            </a:p>
            <a:p>
              <a:pPr marL="285750" indent="-285750">
                <a:buFont typeface="Wingdings" panose="05000000000000000000" pitchFamily="2" charset="2"/>
                <a:buChar char="Ø"/>
                <a:defRPr/>
              </a:pPr>
              <a:r>
                <a:rPr lang="en-GB" sz="1400" dirty="0">
                  <a:solidFill>
                    <a:srgbClr val="485D6F"/>
                  </a:solidFill>
                  <a:latin typeface="Arial" panose="020B0604020202020204" pitchFamily="34" charset="0"/>
                  <a:cs typeface="Arial" panose="020B0604020202020204" pitchFamily="34" charset="0"/>
                </a:rPr>
                <a:t>Levels of benefits expected</a:t>
              </a:r>
            </a:p>
            <a:p>
              <a:pPr marL="285750" indent="-285750">
                <a:buFont typeface="Wingdings" panose="05000000000000000000" pitchFamily="2" charset="2"/>
                <a:buChar char="Ø"/>
                <a:defRPr/>
              </a:pPr>
              <a:r>
                <a:rPr lang="en-GB" sz="1400" dirty="0">
                  <a:solidFill>
                    <a:srgbClr val="485D6F"/>
                  </a:solidFill>
                  <a:latin typeface="Arial" panose="020B0604020202020204" pitchFamily="34" charset="0"/>
                  <a:cs typeface="Arial" panose="020B0604020202020204" pitchFamily="34" charset="0"/>
                </a:rPr>
                <a:t>Timelines of when benefits should be expected </a:t>
              </a:r>
            </a:p>
            <a:p>
              <a:pPr marL="285750" indent="-285750">
                <a:buFont typeface="Wingdings" panose="05000000000000000000" pitchFamily="2" charset="2"/>
                <a:buChar char="Ø"/>
                <a:defRPr/>
              </a:pPr>
              <a:r>
                <a:rPr lang="en-GB" sz="1400" dirty="0">
                  <a:solidFill>
                    <a:srgbClr val="485D6F"/>
                  </a:solidFill>
                  <a:latin typeface="Arial" panose="020B0604020202020204" pitchFamily="34" charset="0"/>
                  <a:cs typeface="Arial" panose="020B0604020202020204" pitchFamily="34" charset="0"/>
                </a:rPr>
                <a:t>Tools and resources to ensure benefit realisation can be sustained and improved upon over time.</a:t>
              </a:r>
            </a:p>
          </p:txBody>
        </p:sp>
      </p:grpSp>
    </p:spTree>
    <p:extLst>
      <p:ext uri="{BB962C8B-B14F-4D97-AF65-F5344CB8AC3E}">
        <p14:creationId xmlns:p14="http://schemas.microsoft.com/office/powerpoint/2010/main" val="2434996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1.48148E-6 L -0.00026 -0.30787 " pathEditMode="relative" rAng="0" ptsTypes="AA">
                                      <p:cBhvr>
                                        <p:cTn id="6" dur="2000" fill="hold"/>
                                        <p:tgtEl>
                                          <p:spTgt spid="3"/>
                                        </p:tgtEl>
                                        <p:attrNameLst>
                                          <p:attrName>ppt_x</p:attrName>
                                          <p:attrName>ppt_y</p:attrName>
                                        </p:attrNameLst>
                                      </p:cBhvr>
                                      <p:rCtr x="-13" y="-1539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026 -0.30787 L -1.45833E-6 -4.81481E-6 " pathEditMode="relative" rAng="0" ptsTypes="AA">
                                      <p:cBhvr>
                                        <p:cTn id="10" dur="2000" fill="hold"/>
                                        <p:tgtEl>
                                          <p:spTgt spid="3"/>
                                        </p:tgtEl>
                                        <p:attrNameLst>
                                          <p:attrName>ppt_x</p:attrName>
                                          <p:attrName>ppt_y</p:attrName>
                                        </p:attrNameLst>
                                      </p:cBhvr>
                                      <p:rCtr x="0" y="15486"/>
                                    </p:animMotion>
                                  </p:childTnLst>
                                </p:cTn>
                              </p:par>
                            </p:childTnLst>
                          </p:cTn>
                        </p:par>
                      </p:childTnLst>
                    </p:cTn>
                  </p:par>
                </p:childTnLst>
              </p:cTn>
              <p:nextCondLst>
                <p:cond evt="onClick" delay="0">
                  <p:tgtEl>
                    <p:spTgt spid="60"/>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500" fill="hold"/>
                                        <p:tgtEl>
                                          <p:spTgt spid="54"/>
                                        </p:tgtEl>
                                        <p:attrNameLst>
                                          <p:attrName>ppt_x</p:attrName>
                                        </p:attrNameLst>
                                      </p:cBhvr>
                                      <p:tavLst>
                                        <p:tav tm="0">
                                          <p:val>
                                            <p:strVal val="#ppt_x"/>
                                          </p:val>
                                        </p:tav>
                                        <p:tav tm="100000">
                                          <p:val>
                                            <p:strVal val="#ppt_x"/>
                                          </p:val>
                                        </p:tav>
                                      </p:tavLst>
                                    </p:anim>
                                    <p:anim calcmode="lin" valueType="num">
                                      <p:cBhvr additive="base">
                                        <p:cTn id="17"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
                  </p:tgtEl>
                </p:cond>
              </p:nextCondLst>
            </p:seq>
            <p:seq concurrent="1" nextAc="seek">
              <p:cTn id="18" restart="whenNotActive" fill="hold" evtFilter="cancelBubble" nodeType="interactiveSeq">
                <p:stCondLst>
                  <p:cond evt="onClick" delay="0">
                    <p:tgtEl>
                      <p:spTgt spid="54"/>
                    </p:tgtEl>
                  </p:cond>
                </p:stCondLst>
                <p:endSync evt="end" delay="0">
                  <p:rtn val="all"/>
                </p:endSync>
                <p:childTnLst>
                  <p:par>
                    <p:cTn id="19" fill="hold">
                      <p:stCondLst>
                        <p:cond delay="0"/>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54"/>
                                        </p:tgtEl>
                                        <p:attrNameLst>
                                          <p:attrName>ppt_x</p:attrName>
                                        </p:attrNameLst>
                                      </p:cBhvr>
                                      <p:tavLst>
                                        <p:tav tm="0">
                                          <p:val>
                                            <p:strVal val="ppt_x"/>
                                          </p:val>
                                        </p:tav>
                                        <p:tav tm="100000">
                                          <p:val>
                                            <p:strVal val="ppt_x"/>
                                          </p:val>
                                        </p:tav>
                                      </p:tavLst>
                                    </p:anim>
                                    <p:anim calcmode="lin" valueType="num">
                                      <p:cBhvr additive="base">
                                        <p:cTn id="23" dur="500"/>
                                        <p:tgtEl>
                                          <p:spTgt spid="54"/>
                                        </p:tgtEl>
                                        <p:attrNameLst>
                                          <p:attrName>ppt_y</p:attrName>
                                        </p:attrNameLst>
                                      </p:cBhvr>
                                      <p:tavLst>
                                        <p:tav tm="0">
                                          <p:val>
                                            <p:strVal val="ppt_y"/>
                                          </p:val>
                                        </p:tav>
                                        <p:tav tm="100000">
                                          <p:val>
                                            <p:strVal val="1+ppt_h/2"/>
                                          </p:val>
                                        </p:tav>
                                      </p:tavLst>
                                    </p:anim>
                                    <p:set>
                                      <p:cBhvr>
                                        <p:cTn id="24"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5505333-68D7-4783-867C-EEABD1445926}"/>
              </a:ext>
            </a:extLst>
          </p:cNvPr>
          <p:cNvGraphicFramePr>
            <a:graphicFrameLocks noGrp="1"/>
          </p:cNvGraphicFramePr>
          <p:nvPr>
            <p:extLst>
              <p:ext uri="{D42A27DB-BD31-4B8C-83A1-F6EECF244321}">
                <p14:modId xmlns:p14="http://schemas.microsoft.com/office/powerpoint/2010/main" val="2539828856"/>
              </p:ext>
            </p:extLst>
          </p:nvPr>
        </p:nvGraphicFramePr>
        <p:xfrm>
          <a:off x="397058" y="3716804"/>
          <a:ext cx="10294388" cy="2501243"/>
        </p:xfrm>
        <a:graphic>
          <a:graphicData uri="http://schemas.openxmlformats.org/drawingml/2006/table">
            <a:tbl>
              <a:tblPr/>
              <a:tblGrid>
                <a:gridCol w="609938">
                  <a:extLst>
                    <a:ext uri="{9D8B030D-6E8A-4147-A177-3AD203B41FA5}">
                      <a16:colId xmlns:a16="http://schemas.microsoft.com/office/drawing/2014/main" val="2515421107"/>
                    </a:ext>
                  </a:extLst>
                </a:gridCol>
                <a:gridCol w="667058">
                  <a:extLst>
                    <a:ext uri="{9D8B030D-6E8A-4147-A177-3AD203B41FA5}">
                      <a16:colId xmlns:a16="http://schemas.microsoft.com/office/drawing/2014/main" val="839878655"/>
                    </a:ext>
                  </a:extLst>
                </a:gridCol>
                <a:gridCol w="618979">
                  <a:extLst>
                    <a:ext uri="{9D8B030D-6E8A-4147-A177-3AD203B41FA5}">
                      <a16:colId xmlns:a16="http://schemas.microsoft.com/office/drawing/2014/main" val="2095750271"/>
                    </a:ext>
                  </a:extLst>
                </a:gridCol>
                <a:gridCol w="931893">
                  <a:extLst>
                    <a:ext uri="{9D8B030D-6E8A-4147-A177-3AD203B41FA5}">
                      <a16:colId xmlns:a16="http://schemas.microsoft.com/office/drawing/2014/main" val="1560938062"/>
                    </a:ext>
                  </a:extLst>
                </a:gridCol>
                <a:gridCol w="662289">
                  <a:extLst>
                    <a:ext uri="{9D8B030D-6E8A-4147-A177-3AD203B41FA5}">
                      <a16:colId xmlns:a16="http://schemas.microsoft.com/office/drawing/2014/main" val="1282562930"/>
                    </a:ext>
                  </a:extLst>
                </a:gridCol>
                <a:gridCol w="1892254">
                  <a:extLst>
                    <a:ext uri="{9D8B030D-6E8A-4147-A177-3AD203B41FA5}">
                      <a16:colId xmlns:a16="http://schemas.microsoft.com/office/drawing/2014/main" val="2745389671"/>
                    </a:ext>
                  </a:extLst>
                </a:gridCol>
                <a:gridCol w="2554542">
                  <a:extLst>
                    <a:ext uri="{9D8B030D-6E8A-4147-A177-3AD203B41FA5}">
                      <a16:colId xmlns:a16="http://schemas.microsoft.com/office/drawing/2014/main" val="55722546"/>
                    </a:ext>
                  </a:extLst>
                </a:gridCol>
                <a:gridCol w="672802">
                  <a:extLst>
                    <a:ext uri="{9D8B030D-6E8A-4147-A177-3AD203B41FA5}">
                      <a16:colId xmlns:a16="http://schemas.microsoft.com/office/drawing/2014/main" val="4133723205"/>
                    </a:ext>
                  </a:extLst>
                </a:gridCol>
                <a:gridCol w="794472">
                  <a:extLst>
                    <a:ext uri="{9D8B030D-6E8A-4147-A177-3AD203B41FA5}">
                      <a16:colId xmlns:a16="http://schemas.microsoft.com/office/drawing/2014/main" val="4053422704"/>
                    </a:ext>
                  </a:extLst>
                </a:gridCol>
                <a:gridCol w="890161">
                  <a:extLst>
                    <a:ext uri="{9D8B030D-6E8A-4147-A177-3AD203B41FA5}">
                      <a16:colId xmlns:a16="http://schemas.microsoft.com/office/drawing/2014/main" val="2451842061"/>
                    </a:ext>
                  </a:extLst>
                </a:gridCol>
              </a:tblGrid>
              <a:tr h="503931">
                <a:tc>
                  <a:txBody>
                    <a:bodyPr/>
                    <a:lstStyle/>
                    <a:p>
                      <a:pPr algn="l" fontAlgn="t"/>
                      <a:r>
                        <a:rPr lang="en-GB" sz="1000" b="1" i="0" u="none" strike="noStrike" dirty="0">
                          <a:solidFill>
                            <a:srgbClr val="FFFFFF"/>
                          </a:solidFill>
                          <a:effectLst/>
                          <a:latin typeface="Arial" panose="020B0604020202020204" pitchFamily="34" charset="0"/>
                        </a:rPr>
                        <a:t>Risk ID</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9A8"/>
                    </a:solidFill>
                  </a:tcPr>
                </a:tc>
                <a:tc>
                  <a:txBody>
                    <a:bodyPr/>
                    <a:lstStyle/>
                    <a:p>
                      <a:pPr algn="l" fontAlgn="t"/>
                      <a:r>
                        <a:rPr lang="en-GB" sz="1000" b="1" i="0" u="none" strike="noStrike" dirty="0">
                          <a:solidFill>
                            <a:srgbClr val="FFFFFF"/>
                          </a:solidFill>
                          <a:effectLst/>
                          <a:latin typeface="Arial" panose="020B0604020202020204" pitchFamily="34" charset="0"/>
                        </a:rPr>
                        <a:t>Risk Title</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9A8"/>
                    </a:solidFill>
                  </a:tcPr>
                </a:tc>
                <a:tc>
                  <a:txBody>
                    <a:bodyPr/>
                    <a:lstStyle/>
                    <a:p>
                      <a:pPr algn="l" fontAlgn="t"/>
                      <a:r>
                        <a:rPr lang="en-GB" sz="1000" b="1" i="0" u="none" strike="noStrike" dirty="0">
                          <a:solidFill>
                            <a:srgbClr val="FFFFFF"/>
                          </a:solidFill>
                          <a:effectLst/>
                          <a:latin typeface="Arial" panose="020B0604020202020204" pitchFamily="34" charset="0"/>
                        </a:rPr>
                        <a:t>Risk owner</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9A8"/>
                    </a:solidFill>
                  </a:tcPr>
                </a:tc>
                <a:tc>
                  <a:txBody>
                    <a:bodyPr/>
                    <a:lstStyle/>
                    <a:p>
                      <a:pPr algn="l" fontAlgn="t"/>
                      <a:r>
                        <a:rPr lang="en-GB" sz="1000" b="1" i="0" u="none" strike="noStrike" dirty="0">
                          <a:solidFill>
                            <a:srgbClr val="FFFFFF"/>
                          </a:solidFill>
                          <a:effectLst/>
                          <a:latin typeface="Arial" panose="020B0604020202020204" pitchFamily="34" charset="0"/>
                        </a:rPr>
                        <a:t>Primary Risk Categories</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9A8"/>
                    </a:solidFill>
                  </a:tcPr>
                </a:tc>
                <a:tc>
                  <a:txBody>
                    <a:bodyPr/>
                    <a:lstStyle/>
                    <a:p>
                      <a:pPr algn="l" fontAlgn="t"/>
                      <a:r>
                        <a:rPr lang="en-GB" sz="1000" b="1" i="0" u="none" strike="noStrike" dirty="0">
                          <a:solidFill>
                            <a:srgbClr val="FFFFFF"/>
                          </a:solidFill>
                          <a:effectLst/>
                          <a:latin typeface="Arial" panose="020B0604020202020204" pitchFamily="34" charset="0"/>
                        </a:rPr>
                        <a:t>Next review date</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9A8"/>
                    </a:solidFill>
                  </a:tcPr>
                </a:tc>
                <a:tc>
                  <a:txBody>
                    <a:bodyPr/>
                    <a:lstStyle/>
                    <a:p>
                      <a:pPr algn="l" fontAlgn="t"/>
                      <a:r>
                        <a:rPr lang="en-GB" sz="1000" b="1" i="0" u="none" strike="noStrike" dirty="0">
                          <a:solidFill>
                            <a:srgbClr val="FFFFFF"/>
                          </a:solidFill>
                          <a:effectLst/>
                          <a:latin typeface="Arial" panose="020B0604020202020204" pitchFamily="34" charset="0"/>
                        </a:rPr>
                        <a:t>Causes of Risk</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9A8"/>
                    </a:solidFill>
                  </a:tcPr>
                </a:tc>
                <a:tc>
                  <a:txBody>
                    <a:bodyPr/>
                    <a:lstStyle/>
                    <a:p>
                      <a:pPr algn="l" fontAlgn="t"/>
                      <a:r>
                        <a:rPr lang="en-GB" sz="1000" b="1" i="0" u="none" strike="noStrike" dirty="0">
                          <a:solidFill>
                            <a:srgbClr val="FFFFFF"/>
                          </a:solidFill>
                          <a:effectLst/>
                          <a:latin typeface="Arial" panose="020B0604020202020204" pitchFamily="34" charset="0"/>
                        </a:rPr>
                        <a:t>Mitigating Action</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9A8"/>
                    </a:solidFill>
                  </a:tcPr>
                </a:tc>
                <a:tc>
                  <a:txBody>
                    <a:bodyPr/>
                    <a:lstStyle/>
                    <a:p>
                      <a:pPr algn="l" fontAlgn="t"/>
                      <a:r>
                        <a:rPr lang="en-GB" sz="1000" b="1" i="0" u="none" strike="noStrike" dirty="0">
                          <a:solidFill>
                            <a:srgbClr val="FFFFFF"/>
                          </a:solidFill>
                          <a:effectLst/>
                          <a:latin typeface="Arial" panose="020B0604020202020204" pitchFamily="34" charset="0"/>
                        </a:rPr>
                        <a:t>Likelihood</a:t>
                      </a:r>
                      <a:br>
                        <a:rPr lang="en-GB" sz="1000" b="1" i="0" u="none" strike="noStrike" dirty="0">
                          <a:solidFill>
                            <a:srgbClr val="FFFFFF"/>
                          </a:solidFill>
                          <a:effectLst/>
                          <a:latin typeface="Arial" panose="020B0604020202020204" pitchFamily="34" charset="0"/>
                        </a:rPr>
                      </a:br>
                      <a:r>
                        <a:rPr lang="en-GB" sz="1000" b="1" i="0" u="none" strike="noStrike" dirty="0">
                          <a:solidFill>
                            <a:srgbClr val="FFFFFF"/>
                          </a:solidFill>
                          <a:effectLst/>
                          <a:latin typeface="Arial" panose="020B0604020202020204" pitchFamily="34" charset="0"/>
                        </a:rPr>
                        <a:t>Score 1-5</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9A8"/>
                    </a:solidFill>
                  </a:tcPr>
                </a:tc>
                <a:tc>
                  <a:txBody>
                    <a:bodyPr/>
                    <a:lstStyle/>
                    <a:p>
                      <a:pPr algn="l" fontAlgn="t"/>
                      <a:r>
                        <a:rPr lang="en-GB" sz="1000" b="1" i="0" u="none" strike="noStrike" dirty="0">
                          <a:solidFill>
                            <a:srgbClr val="FFFFFF"/>
                          </a:solidFill>
                          <a:effectLst/>
                          <a:latin typeface="Arial" panose="020B0604020202020204" pitchFamily="34" charset="0"/>
                        </a:rPr>
                        <a:t>Consequence</a:t>
                      </a:r>
                      <a:br>
                        <a:rPr lang="en-GB" sz="1000" b="1" i="0" u="none" strike="noStrike" dirty="0">
                          <a:solidFill>
                            <a:srgbClr val="FFFFFF"/>
                          </a:solidFill>
                          <a:effectLst/>
                          <a:latin typeface="Arial" panose="020B0604020202020204" pitchFamily="34" charset="0"/>
                        </a:rPr>
                      </a:br>
                      <a:r>
                        <a:rPr lang="en-GB" sz="1000" b="1" i="0" u="none" strike="noStrike" dirty="0">
                          <a:solidFill>
                            <a:srgbClr val="FFFFFF"/>
                          </a:solidFill>
                          <a:effectLst/>
                          <a:latin typeface="Arial" panose="020B0604020202020204" pitchFamily="34" charset="0"/>
                        </a:rPr>
                        <a:t>Score 1-5</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9A8"/>
                    </a:solidFill>
                  </a:tcPr>
                </a:tc>
                <a:tc>
                  <a:txBody>
                    <a:bodyPr/>
                    <a:lstStyle/>
                    <a:p>
                      <a:pPr algn="ctr" fontAlgn="t"/>
                      <a:r>
                        <a:rPr lang="en-GB" sz="1000" b="1" i="0" u="none" strike="noStrike" dirty="0">
                          <a:solidFill>
                            <a:srgbClr val="FFFFFF"/>
                          </a:solidFill>
                          <a:effectLst/>
                          <a:latin typeface="Arial" panose="020B0604020202020204" pitchFamily="34" charset="0"/>
                        </a:rPr>
                        <a:t>Residual risk at Review</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9A8"/>
                    </a:solidFill>
                  </a:tcPr>
                </a:tc>
                <a:extLst>
                  <a:ext uri="{0D108BD9-81ED-4DB2-BD59-A6C34878D82A}">
                    <a16:rowId xmlns:a16="http://schemas.microsoft.com/office/drawing/2014/main" val="2325928381"/>
                  </a:ext>
                </a:extLst>
              </a:tr>
              <a:tr h="853351">
                <a:tc>
                  <a:txBody>
                    <a:bodyPr/>
                    <a:lstStyle/>
                    <a:p>
                      <a:pPr algn="ctr" fontAlgn="t"/>
                      <a:r>
                        <a:rPr lang="en-GB" sz="1000" b="0" i="0" u="none" strike="noStrike" dirty="0">
                          <a:solidFill>
                            <a:srgbClr val="000000"/>
                          </a:solidFill>
                          <a:effectLst/>
                          <a:latin typeface="Arial" panose="020B0604020202020204" pitchFamily="34" charset="0"/>
                        </a:rPr>
                        <a:t>COV_R1</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Work pressures on nursing services</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000" b="0" i="0" u="none" strike="noStrike" dirty="0">
                          <a:solidFill>
                            <a:srgbClr val="000000"/>
                          </a:solidFill>
                          <a:effectLst/>
                          <a:latin typeface="Arial" panose="020B0604020202020204" pitchFamily="34" charset="0"/>
                        </a:rPr>
                        <a:t>John Smith</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000" b="0" i="0" u="none" strike="noStrike" dirty="0">
                          <a:solidFill>
                            <a:srgbClr val="000000"/>
                          </a:solidFill>
                          <a:effectLst/>
                          <a:latin typeface="Arial" panose="020B0604020202020204" pitchFamily="34" charset="0"/>
                        </a:rPr>
                        <a:t>Impact on safety of patients, staff, public</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000" b="0" i="0" u="none" strike="noStrike" dirty="0">
                          <a:solidFill>
                            <a:srgbClr val="000000"/>
                          </a:solidFill>
                          <a:effectLst/>
                          <a:latin typeface="Arial" panose="020B0604020202020204" pitchFamily="34" charset="0"/>
                        </a:rPr>
                        <a:t>01/07/2020</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Overwhelming work load &amp; staff absence due to sickness</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 Increasing staff numbers from returning nurses scheme</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 Reducing services on offer during pandemic to enable staff redeployment</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 Large pool of cover staff to call on when needed</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000" b="0" i="0" u="none" strike="noStrike" dirty="0">
                          <a:solidFill>
                            <a:srgbClr val="000000"/>
                          </a:solidFill>
                          <a:effectLst/>
                          <a:latin typeface="Arial" panose="020B0604020202020204" pitchFamily="34" charset="0"/>
                        </a:rPr>
                        <a:t>4</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000" b="0" i="0" u="none" strike="noStrike" dirty="0">
                          <a:solidFill>
                            <a:srgbClr val="000000"/>
                          </a:solidFill>
                          <a:effectLst/>
                          <a:latin typeface="Arial" panose="020B0604020202020204" pitchFamily="34" charset="0"/>
                        </a:rPr>
                        <a:t>4</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1" i="0" u="none" strike="noStrike" dirty="0">
                          <a:solidFill>
                            <a:srgbClr val="FFFFFF"/>
                          </a:solidFill>
                          <a:effectLst/>
                          <a:latin typeface="Arial" panose="020B0604020202020204" pitchFamily="34" charset="0"/>
                        </a:rPr>
                        <a:t>16</a:t>
                      </a:r>
                    </a:p>
                  </a:txBody>
                  <a:tcPr marL="8056"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761159233"/>
                  </a:ext>
                </a:extLst>
              </a:tr>
              <a:tr h="996667">
                <a:tc>
                  <a:txBody>
                    <a:bodyPr/>
                    <a:lstStyle/>
                    <a:p>
                      <a:pPr algn="ctr" fontAlgn="t"/>
                      <a:r>
                        <a:rPr lang="en-GB" sz="1000" b="0" i="0" u="none" strike="noStrike" dirty="0">
                          <a:solidFill>
                            <a:srgbClr val="000000"/>
                          </a:solidFill>
                          <a:effectLst/>
                          <a:latin typeface="Arial" panose="020B0604020202020204" pitchFamily="34" charset="0"/>
                        </a:rPr>
                        <a:t>COV_R4</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Capability of staff to work from home</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000" b="0" i="0" u="none" strike="noStrike" dirty="0">
                          <a:solidFill>
                            <a:srgbClr val="000000"/>
                          </a:solidFill>
                          <a:effectLst/>
                          <a:latin typeface="Arial" panose="020B0604020202020204" pitchFamily="34" charset="0"/>
                        </a:rPr>
                        <a:t>Simon Black</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000" b="0" i="0" u="none" strike="noStrike" dirty="0">
                          <a:solidFill>
                            <a:srgbClr val="000000"/>
                          </a:solidFill>
                          <a:effectLst/>
                          <a:latin typeface="Arial" panose="020B0604020202020204" pitchFamily="34" charset="0"/>
                        </a:rPr>
                        <a:t>Human Resources</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000" b="0" i="0" u="none" strike="noStrike" dirty="0">
                          <a:solidFill>
                            <a:srgbClr val="000000"/>
                          </a:solidFill>
                          <a:effectLst/>
                          <a:latin typeface="Arial" panose="020B0604020202020204" pitchFamily="34" charset="0"/>
                        </a:rPr>
                        <a:t>01/07/2020</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Social isolation will mean as many staff as possible working from home.   There are known issues with internet for some staff and the availability of physical infrastructure for productive working.</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 IT to support staff with internet queries/issues,  </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 Ensure that all staff have access to mobile phones to enable connection to internet if absolutely necessary</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 Provide access to monitors, chairs etc. to be taken home where needed</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000" b="0" i="0" u="none" strike="noStrike" dirty="0">
                          <a:solidFill>
                            <a:srgbClr val="000000"/>
                          </a:solidFill>
                          <a:effectLst/>
                          <a:latin typeface="Arial" panose="020B0604020202020204" pitchFamily="34" charset="0"/>
                        </a:rPr>
                        <a:t>2</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000" b="0" i="0" u="none" strike="noStrike" dirty="0">
                          <a:solidFill>
                            <a:srgbClr val="000000"/>
                          </a:solidFill>
                          <a:effectLst/>
                          <a:latin typeface="Arial" panose="020B0604020202020204" pitchFamily="34" charset="0"/>
                        </a:rPr>
                        <a:t>2</a:t>
                      </a:r>
                    </a:p>
                  </a:txBody>
                  <a:tcPr marL="8056" marR="8056" marT="80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1" i="0" u="none" strike="noStrike" dirty="0">
                          <a:solidFill>
                            <a:srgbClr val="FFFFFF"/>
                          </a:solidFill>
                          <a:effectLst/>
                          <a:latin typeface="Arial" panose="020B0604020202020204" pitchFamily="34" charset="0"/>
                        </a:rPr>
                        <a:t>4</a:t>
                      </a:r>
                    </a:p>
                  </a:txBody>
                  <a:tcPr marL="8056"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700985425"/>
                  </a:ext>
                </a:extLst>
              </a:tr>
            </a:tbl>
          </a:graphicData>
        </a:graphic>
      </p:graphicFrame>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18" name="Rectangle 117">
            <a:extLst>
              <a:ext uri="{FF2B5EF4-FFF2-40B4-BE49-F238E27FC236}">
                <a16:creationId xmlns:a16="http://schemas.microsoft.com/office/drawing/2014/main" id="{1B96EA3D-860D-4993-BF8E-30B7905553D1}"/>
              </a:ext>
            </a:extLst>
          </p:cNvPr>
          <p:cNvSpPr/>
          <p:nvPr/>
        </p:nvSpPr>
        <p:spPr>
          <a:xfrm>
            <a:off x="331199" y="1296000"/>
            <a:ext cx="10360247" cy="1569660"/>
          </a:xfrm>
          <a:prstGeom prst="rect">
            <a:avLst/>
          </a:prstGeom>
        </p:spPr>
        <p:txBody>
          <a:bodyPr wrap="square">
            <a:spAutoFit/>
          </a:bodyPr>
          <a:lstStyle/>
          <a:p>
            <a:pPr>
              <a:defRPr/>
            </a:pPr>
            <a:r>
              <a:rPr lang="en-GB" sz="1600" dirty="0">
                <a:solidFill>
                  <a:srgbClr val="485D6F"/>
                </a:solidFill>
                <a:latin typeface="Arial" panose="020B0604020202020204" pitchFamily="34" charset="0"/>
                <a:cs typeface="Arial" panose="020B0604020202020204" pitchFamily="34" charset="0"/>
              </a:rPr>
              <a:t>Residual risks are the remaining risks on the project after closure and those risks that are expected</a:t>
            </a:r>
            <a:r>
              <a:rPr lang="en-GB" sz="1600" dirty="0">
                <a:solidFill>
                  <a:srgbClr val="9BD6ED"/>
                </a:solidFill>
                <a:latin typeface="Arial" panose="020B0604020202020204" pitchFamily="34" charset="0"/>
                <a:cs typeface="Arial" panose="020B0604020202020204" pitchFamily="34" charset="0"/>
              </a:rPr>
              <a:t>.</a:t>
            </a:r>
            <a:r>
              <a:rPr lang="en-GB" sz="1600" dirty="0">
                <a:solidFill>
                  <a:srgbClr val="485D6F"/>
                </a:solidFill>
                <a:latin typeface="Arial" panose="020B0604020202020204" pitchFamily="34" charset="0"/>
                <a:cs typeface="Arial" panose="020B0604020202020204" pitchFamily="34" charset="0"/>
              </a:rPr>
              <a:t>to remain after the planned responses have been taken, as well as those risks that have been deliberately accepted.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rPr>
              <a:t>Handover of the risks should take place with the corporate risk teams and risk owners. A final risk report should be run and documented for the project archive and should include clear guidance on how to review and manage the risks going forward.</a:t>
            </a:r>
          </a:p>
        </p:txBody>
      </p:sp>
      <p:sp>
        <p:nvSpPr>
          <p:cNvPr id="52" name="TextBox 51">
            <a:extLst>
              <a:ext uri="{FF2B5EF4-FFF2-40B4-BE49-F238E27FC236}">
                <a16:creationId xmlns:a16="http://schemas.microsoft.com/office/drawing/2014/main" id="{B9D6F056-78F6-4D31-BC6E-55655433853B}"/>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Handover Residual Risks</a:t>
            </a:r>
          </a:p>
        </p:txBody>
      </p:sp>
      <p:sp>
        <p:nvSpPr>
          <p:cNvPr id="6" name="TextBox 5">
            <a:extLst>
              <a:ext uri="{FF2B5EF4-FFF2-40B4-BE49-F238E27FC236}">
                <a16:creationId xmlns:a16="http://schemas.microsoft.com/office/drawing/2014/main" id="{0B13156E-AE2F-4D3D-BFAF-FC20197549AE}"/>
              </a:ext>
            </a:extLst>
          </p:cNvPr>
          <p:cNvSpPr txBox="1"/>
          <p:nvPr/>
        </p:nvSpPr>
        <p:spPr>
          <a:xfrm>
            <a:off x="889649" y="6422097"/>
            <a:ext cx="155170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Benefits plan</a:t>
            </a:r>
          </a:p>
        </p:txBody>
      </p:sp>
      <p:sp>
        <p:nvSpPr>
          <p:cNvPr id="7" name="Rectangle 6">
            <a:extLst>
              <a:ext uri="{FF2B5EF4-FFF2-40B4-BE49-F238E27FC236}">
                <a16:creationId xmlns:a16="http://schemas.microsoft.com/office/drawing/2014/main" id="{F75D6CC5-7BD1-4F30-97E4-7E5F34C3966C}"/>
              </a:ext>
            </a:extLst>
          </p:cNvPr>
          <p:cNvSpPr/>
          <p:nvPr/>
        </p:nvSpPr>
        <p:spPr>
          <a:xfrm>
            <a:off x="9313815" y="6430991"/>
            <a:ext cx="2404710" cy="338554"/>
          </a:xfrm>
          <a:prstGeom prst="rect">
            <a:avLst/>
          </a:prstGeom>
        </p:spPr>
        <p:txBody>
          <a:bodyPr wrap="square">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Capture lessons learned</a:t>
            </a:r>
          </a:p>
        </p:txBody>
      </p:sp>
      <p:grpSp>
        <p:nvGrpSpPr>
          <p:cNvPr id="2" name="Group 1">
            <a:extLst>
              <a:ext uri="{FF2B5EF4-FFF2-40B4-BE49-F238E27FC236}">
                <a16:creationId xmlns:a16="http://schemas.microsoft.com/office/drawing/2014/main" id="{93180CC9-0F18-4A0A-94E4-2919339AF9A9}"/>
              </a:ext>
            </a:extLst>
          </p:cNvPr>
          <p:cNvGrpSpPr/>
          <p:nvPr/>
        </p:nvGrpSpPr>
        <p:grpSpPr>
          <a:xfrm>
            <a:off x="6153114" y="7013237"/>
            <a:ext cx="2962580" cy="1608854"/>
            <a:chOff x="8221648" y="2874373"/>
            <a:chExt cx="2962580" cy="1608854"/>
          </a:xfrm>
        </p:grpSpPr>
        <p:sp>
          <p:nvSpPr>
            <p:cNvPr id="8" name="Rectangle: Rounded Corners 7">
              <a:extLst>
                <a:ext uri="{FF2B5EF4-FFF2-40B4-BE49-F238E27FC236}">
                  <a16:creationId xmlns:a16="http://schemas.microsoft.com/office/drawing/2014/main" id="{8977AC5A-32FF-4596-8DF1-13B81C034EBD}"/>
                </a:ext>
              </a:extLst>
            </p:cNvPr>
            <p:cNvSpPr/>
            <p:nvPr/>
          </p:nvSpPr>
          <p:spPr>
            <a:xfrm>
              <a:off x="8221648" y="2874373"/>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9" name="Rectangle: Rounded Corners 8">
              <a:extLst>
                <a:ext uri="{FF2B5EF4-FFF2-40B4-BE49-F238E27FC236}">
                  <a16:creationId xmlns:a16="http://schemas.microsoft.com/office/drawing/2014/main" id="{056AB3B8-E959-4BBA-A9E3-9994DDAC730E}"/>
                </a:ext>
              </a:extLst>
            </p:cNvPr>
            <p:cNvSpPr/>
            <p:nvPr/>
          </p:nvSpPr>
          <p:spPr>
            <a:xfrm>
              <a:off x="8221648" y="3206244"/>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10" name="Rectangle: Rounded Corners 9">
              <a:extLst>
                <a:ext uri="{FF2B5EF4-FFF2-40B4-BE49-F238E27FC236}">
                  <a16:creationId xmlns:a16="http://schemas.microsoft.com/office/drawing/2014/main" id="{E437BCDB-15A1-49F1-B66E-8C09848869C4}"/>
                </a:ext>
              </a:extLst>
            </p:cNvPr>
            <p:cNvSpPr/>
            <p:nvPr/>
          </p:nvSpPr>
          <p:spPr>
            <a:xfrm>
              <a:off x="8221648" y="3536159"/>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11" name="Rectangle: Rounded Corners 10">
              <a:extLst>
                <a:ext uri="{FF2B5EF4-FFF2-40B4-BE49-F238E27FC236}">
                  <a16:creationId xmlns:a16="http://schemas.microsoft.com/office/drawing/2014/main" id="{CD48DB14-38F0-46DE-B59F-1CB43CF45B7D}"/>
                </a:ext>
              </a:extLst>
            </p:cNvPr>
            <p:cNvSpPr/>
            <p:nvPr/>
          </p:nvSpPr>
          <p:spPr>
            <a:xfrm>
              <a:off x="8221648" y="3862594"/>
              <a:ext cx="2962580" cy="294198"/>
            </a:xfrm>
            <a:prstGeom prst="roundRect">
              <a:avLst/>
            </a:prstGeom>
            <a:solidFill>
              <a:srgbClr val="E21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Risk &amp; issue management</a:t>
              </a:r>
            </a:p>
          </p:txBody>
        </p:sp>
        <p:sp>
          <p:nvSpPr>
            <p:cNvPr id="12" name="Rectangle: Rounded Corners 11">
              <a:extLst>
                <a:ext uri="{FF2B5EF4-FFF2-40B4-BE49-F238E27FC236}">
                  <a16:creationId xmlns:a16="http://schemas.microsoft.com/office/drawing/2014/main" id="{4BE32DB5-74EF-4A7B-A89A-374DB55D9BC0}"/>
                </a:ext>
              </a:extLst>
            </p:cNvPr>
            <p:cNvSpPr/>
            <p:nvPr/>
          </p:nvSpPr>
          <p:spPr>
            <a:xfrm>
              <a:off x="8221648" y="4189029"/>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grpSp>
        <p:nvGrpSpPr>
          <p:cNvPr id="22" name="Group 21">
            <a:extLst>
              <a:ext uri="{FF2B5EF4-FFF2-40B4-BE49-F238E27FC236}">
                <a16:creationId xmlns:a16="http://schemas.microsoft.com/office/drawing/2014/main" id="{43023480-E298-4C5A-B082-0AAB29C477D5}"/>
              </a:ext>
            </a:extLst>
          </p:cNvPr>
          <p:cNvGrpSpPr/>
          <p:nvPr/>
        </p:nvGrpSpPr>
        <p:grpSpPr>
          <a:xfrm>
            <a:off x="397058" y="3101677"/>
            <a:ext cx="3859173" cy="458542"/>
            <a:chOff x="331199" y="5881847"/>
            <a:chExt cx="3859173" cy="458542"/>
          </a:xfrm>
        </p:grpSpPr>
        <p:sp>
          <p:nvSpPr>
            <p:cNvPr id="23" name="Click box">
              <a:extLst>
                <a:ext uri="{FF2B5EF4-FFF2-40B4-BE49-F238E27FC236}">
                  <a16:creationId xmlns:a16="http://schemas.microsoft.com/office/drawing/2014/main" id="{F6213249-9BB8-4C49-817D-32823B17A06E}"/>
                </a:ext>
              </a:extLst>
            </p:cNvPr>
            <p:cNvSpPr txBox="1"/>
            <p:nvPr/>
          </p:nvSpPr>
          <p:spPr>
            <a:xfrm>
              <a:off x="331199" y="5881847"/>
              <a:ext cx="3633027" cy="340519"/>
            </a:xfrm>
            <a:prstGeom prst="roundRect">
              <a:avLst/>
            </a:prstGeom>
            <a:solidFill>
              <a:srgbClr val="69C1E4"/>
            </a:solidFill>
            <a:ln w="28575">
              <a:noFill/>
            </a:ln>
            <a:scene3d>
              <a:camera prst="orthographicFront"/>
              <a:lightRig rig="threePt" dir="t"/>
            </a:scene3d>
            <a:sp3d>
              <a:bevelT prst="angle"/>
            </a:sp3d>
          </p:spPr>
          <p:txBody>
            <a:bodyPr wrap="square" rtlCol="0" anchor="t">
              <a:spAutoFit/>
            </a:bodyPr>
            <a:lstStyle/>
            <a:p>
              <a:r>
                <a:rPr lang="en-GB" sz="1400" b="1" dirty="0">
                  <a:solidFill>
                    <a:schemeClr val="bg1"/>
                  </a:solidFill>
                  <a:latin typeface="Arial"/>
                  <a:cs typeface="Arial"/>
                </a:rPr>
                <a:t>Steps for handing over residual risks</a:t>
              </a:r>
              <a:endParaRPr lang="en-US" b="1" dirty="0">
                <a:solidFill>
                  <a:schemeClr val="bg1"/>
                </a:solidFill>
                <a:latin typeface="Arial" panose="020B0604020202020204" pitchFamily="34" charset="0"/>
              </a:endParaRPr>
            </a:p>
          </p:txBody>
        </p:sp>
        <p:pic>
          <p:nvPicPr>
            <p:cNvPr id="24" name="Picture 6" descr="Pointer Cursor PNG Icon (2) - PNG Repo Free PNG Icons">
              <a:extLst>
                <a:ext uri="{FF2B5EF4-FFF2-40B4-BE49-F238E27FC236}">
                  <a16:creationId xmlns:a16="http://schemas.microsoft.com/office/drawing/2014/main" id="{2B91F487-C162-4E22-A184-9AF1C938F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795974">
              <a:off x="3772408" y="5922425"/>
              <a:ext cx="417964" cy="4179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DD659484-9F1C-40CC-861C-99027E5C83EC}"/>
              </a:ext>
            </a:extLst>
          </p:cNvPr>
          <p:cNvGrpSpPr/>
          <p:nvPr/>
        </p:nvGrpSpPr>
        <p:grpSpPr>
          <a:xfrm>
            <a:off x="2793687" y="2704990"/>
            <a:ext cx="7447592" cy="2386186"/>
            <a:chOff x="2943664" y="1300523"/>
            <a:chExt cx="6634445" cy="3518283"/>
          </a:xfrm>
        </p:grpSpPr>
        <p:grpSp>
          <p:nvGrpSpPr>
            <p:cNvPr id="15" name="Group 14">
              <a:extLst>
                <a:ext uri="{FF2B5EF4-FFF2-40B4-BE49-F238E27FC236}">
                  <a16:creationId xmlns:a16="http://schemas.microsoft.com/office/drawing/2014/main" id="{8C2DFB51-444A-4248-BC9D-3A9058B755A3}"/>
                </a:ext>
              </a:extLst>
            </p:cNvPr>
            <p:cNvGrpSpPr/>
            <p:nvPr/>
          </p:nvGrpSpPr>
          <p:grpSpPr>
            <a:xfrm>
              <a:off x="2943664" y="1300523"/>
              <a:ext cx="6634445" cy="3518283"/>
              <a:chOff x="2726916" y="2191564"/>
              <a:chExt cx="3579911" cy="4467789"/>
            </a:xfrm>
          </p:grpSpPr>
          <p:grpSp>
            <p:nvGrpSpPr>
              <p:cNvPr id="18" name="Group 17">
                <a:extLst>
                  <a:ext uri="{FF2B5EF4-FFF2-40B4-BE49-F238E27FC236}">
                    <a16:creationId xmlns:a16="http://schemas.microsoft.com/office/drawing/2014/main" id="{2F6C027E-4E7D-405A-BF21-1059309CE813}"/>
                  </a:ext>
                </a:extLst>
              </p:cNvPr>
              <p:cNvGrpSpPr/>
              <p:nvPr/>
            </p:nvGrpSpPr>
            <p:grpSpPr>
              <a:xfrm>
                <a:off x="2726916" y="2191564"/>
                <a:ext cx="3579911" cy="4467789"/>
                <a:chOff x="2835843" y="2225494"/>
                <a:chExt cx="3579911" cy="4467789"/>
              </a:xfrm>
            </p:grpSpPr>
            <p:sp>
              <p:nvSpPr>
                <p:cNvPr id="20" name="Rectangle 128">
                  <a:extLst>
                    <a:ext uri="{FF2B5EF4-FFF2-40B4-BE49-F238E27FC236}">
                      <a16:creationId xmlns:a16="http://schemas.microsoft.com/office/drawing/2014/main" id="{5582CF34-9B98-49BB-9AF0-A652C1FFBE58}"/>
                    </a:ext>
                  </a:extLst>
                </p:cNvPr>
                <p:cNvSpPr/>
                <p:nvPr/>
              </p:nvSpPr>
              <p:spPr>
                <a:xfrm>
                  <a:off x="2835843" y="2288847"/>
                  <a:ext cx="3579911" cy="4404436"/>
                </a:xfrm>
                <a:prstGeom prst="roundRect">
                  <a:avLst>
                    <a:gd name="adj" fmla="val 4550"/>
                  </a:avLst>
                </a:prstGeom>
                <a:solidFill>
                  <a:srgbClr val="CBEAF9"/>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67D8B40D-1FC4-4AB2-B158-EAE9FBC6162D}"/>
                    </a:ext>
                  </a:extLst>
                </p:cNvPr>
                <p:cNvSpPr txBox="1"/>
                <p:nvPr/>
              </p:nvSpPr>
              <p:spPr>
                <a:xfrm>
                  <a:off x="2835843" y="2225494"/>
                  <a:ext cx="3579911" cy="637573"/>
                </a:xfrm>
                <a:prstGeom prst="roundRect">
                  <a:avLst/>
                </a:prstGeom>
                <a:solidFill>
                  <a:srgbClr val="69C1EE"/>
                </a:solidFill>
                <a:ln w="28575">
                  <a:solidFill>
                    <a:schemeClr val="bg1"/>
                  </a:solidFill>
                </a:ln>
              </p:spPr>
              <p:txBody>
                <a:bodyPr wrap="square" rtlCol="0" anchor="t" anchorCtr="0">
                  <a:spAutoFit/>
                </a:bodyPr>
                <a:lstStyle/>
                <a:p>
                  <a:r>
                    <a:rPr lang="en-GB" sz="1400" b="1" dirty="0">
                      <a:solidFill>
                        <a:srgbClr val="485E6D"/>
                      </a:solidFill>
                      <a:latin typeface="Arial"/>
                      <a:cs typeface="Arial"/>
                    </a:rPr>
                    <a:t>Residual Risk Handover</a:t>
                  </a:r>
                  <a:endParaRPr lang="en-US" sz="1400" b="1" dirty="0">
                    <a:solidFill>
                      <a:srgbClr val="485E6D"/>
                    </a:solidFill>
                    <a:latin typeface="Arial" panose="020B0604020202020204" pitchFamily="34" charset="0"/>
                  </a:endParaRPr>
                </a:p>
              </p:txBody>
            </p:sp>
          </p:grpSp>
          <p:sp>
            <p:nvSpPr>
              <p:cNvPr id="19" name="Rectangle: Rounded Corners 18">
                <a:extLst>
                  <a:ext uri="{FF2B5EF4-FFF2-40B4-BE49-F238E27FC236}">
                    <a16:creationId xmlns:a16="http://schemas.microsoft.com/office/drawing/2014/main" id="{99C0DEC5-C474-464F-AE1D-9AE3A3CE530D}"/>
                  </a:ext>
                </a:extLst>
              </p:cNvPr>
              <p:cNvSpPr/>
              <p:nvPr/>
            </p:nvSpPr>
            <p:spPr>
              <a:xfrm>
                <a:off x="2805033" y="2937436"/>
                <a:ext cx="3449417" cy="3377981"/>
              </a:xfrm>
              <a:prstGeom prst="roundRect">
                <a:avLst/>
              </a:prstGeom>
              <a:solidFill>
                <a:srgbClr val="78C8F0"/>
              </a:solidFill>
              <a:ln w="285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600" dirty="0">
                  <a:solidFill>
                    <a:schemeClr val="bg1"/>
                  </a:solidFill>
                  <a:latin typeface="Arial" panose="020B0604020202020204" pitchFamily="34" charset="0"/>
                  <a:cs typeface="Arial" panose="020B0604020202020204" pitchFamily="34" charset="0"/>
                </a:endParaRPr>
              </a:p>
            </p:txBody>
          </p:sp>
        </p:grpSp>
        <p:pic>
          <p:nvPicPr>
            <p:cNvPr id="16" name="Graphic 15" descr="Close">
              <a:extLst>
                <a:ext uri="{FF2B5EF4-FFF2-40B4-BE49-F238E27FC236}">
                  <a16:creationId xmlns:a16="http://schemas.microsoft.com/office/drawing/2014/main" id="{8056B311-7F1B-4B4F-A19B-E279C78614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65388" y="1356665"/>
              <a:ext cx="306395" cy="427108"/>
            </a:xfrm>
            <a:prstGeom prst="roundRect">
              <a:avLst/>
            </a:prstGeom>
          </p:spPr>
        </p:pic>
        <p:sp>
          <p:nvSpPr>
            <p:cNvPr id="17" name="Rectangle 16">
              <a:extLst>
                <a:ext uri="{FF2B5EF4-FFF2-40B4-BE49-F238E27FC236}">
                  <a16:creationId xmlns:a16="http://schemas.microsoft.com/office/drawing/2014/main" id="{22652F2E-267C-46F6-8257-2DFE786661E1}"/>
                </a:ext>
              </a:extLst>
            </p:cNvPr>
            <p:cNvSpPr/>
            <p:nvPr/>
          </p:nvSpPr>
          <p:spPr>
            <a:xfrm>
              <a:off x="3236737" y="1986032"/>
              <a:ext cx="6096000" cy="2677405"/>
            </a:xfrm>
            <a:prstGeom prst="rect">
              <a:avLst/>
            </a:prstGeom>
          </p:spPr>
          <p:txBody>
            <a:bodyPr>
              <a:spAutoFit/>
            </a:bodyPr>
            <a:lstStyle/>
            <a:p>
              <a:pPr lvl="0">
                <a:defRPr/>
              </a:pPr>
              <a:r>
                <a:rPr lang="en-GB" sz="1400" dirty="0">
                  <a:solidFill>
                    <a:srgbClr val="485D6F"/>
                  </a:solidFill>
                  <a:latin typeface="Arial"/>
                  <a:cs typeface="Arial"/>
                </a:rPr>
                <a:t>On closing the project:</a:t>
              </a:r>
            </a:p>
            <a:p>
              <a:pPr lvl="0">
                <a:defRPr/>
              </a:pPr>
              <a:endParaRPr lang="en-GB" sz="1400" dirty="0">
                <a:solidFill>
                  <a:srgbClr val="485D6F"/>
                </a:solidFill>
                <a:latin typeface="Arial"/>
                <a:cs typeface="Arial"/>
              </a:endParaRPr>
            </a:p>
            <a:p>
              <a:pPr marL="742950" lvl="1" indent="-285750">
                <a:buFont typeface="Wingdings" panose="05000000000000000000" pitchFamily="2" charset="2"/>
                <a:buChar char="Ø"/>
                <a:defRPr/>
              </a:pPr>
              <a:r>
                <a:rPr lang="en-GB" sz="1400" dirty="0">
                  <a:solidFill>
                    <a:srgbClr val="485D6F"/>
                  </a:solidFill>
                  <a:latin typeface="Arial"/>
                  <a:cs typeface="Arial"/>
                </a:rPr>
                <a:t>The risk register should be reviewed</a:t>
              </a:r>
            </a:p>
            <a:p>
              <a:pPr marL="742950" lvl="1" indent="-285750">
                <a:buFont typeface="Wingdings" panose="05000000000000000000" pitchFamily="2" charset="2"/>
                <a:buChar char="Ø"/>
                <a:defRPr/>
              </a:pPr>
              <a:r>
                <a:rPr lang="en-GB" sz="1400" dirty="0">
                  <a:solidFill>
                    <a:srgbClr val="485D6F"/>
                  </a:solidFill>
                  <a:latin typeface="Arial"/>
                  <a:cs typeface="Arial"/>
                </a:rPr>
                <a:t>Any residual risks identified</a:t>
              </a:r>
            </a:p>
            <a:p>
              <a:pPr marL="742950" lvl="1" indent="-285750">
                <a:buFont typeface="Wingdings" panose="05000000000000000000" pitchFamily="2" charset="2"/>
                <a:buChar char="Ø"/>
                <a:defRPr/>
              </a:pPr>
              <a:r>
                <a:rPr lang="en-GB" sz="1400" dirty="0">
                  <a:solidFill>
                    <a:srgbClr val="485D6F"/>
                  </a:solidFill>
                  <a:latin typeface="Arial"/>
                  <a:cs typeface="Arial"/>
                </a:rPr>
                <a:t>Mitigation plans for each residual risk should be reviewed or drawn up if they do not exist already</a:t>
              </a:r>
            </a:p>
            <a:p>
              <a:pPr marL="742950" lvl="1" indent="-285750">
                <a:buFont typeface="Wingdings" panose="05000000000000000000" pitchFamily="2" charset="2"/>
                <a:buChar char="Ø"/>
                <a:defRPr/>
              </a:pPr>
              <a:r>
                <a:rPr lang="en-GB" sz="1400" dirty="0">
                  <a:solidFill>
                    <a:srgbClr val="485D6F"/>
                  </a:solidFill>
                  <a:latin typeface="Arial"/>
                  <a:cs typeface="Arial"/>
                </a:rPr>
                <a:t>An owner within the business for each risk should be identified.  </a:t>
              </a:r>
              <a:endParaRPr lang="en-GB" sz="1400" dirty="0">
                <a:solidFill>
                  <a:srgbClr val="485D6F"/>
                </a:solidFill>
                <a:latin typeface="Arial" panose="020B0604020202020204" pitchFamily="34" charset="0"/>
                <a:cs typeface="Arial" panose="020B0604020202020204" pitchFamily="34" charset="0"/>
              </a:endParaRPr>
            </a:p>
            <a:p>
              <a:pPr lvl="0">
                <a:defRPr/>
              </a:pPr>
              <a:endParaRPr lang="en-GB" sz="1400" dirty="0">
                <a:solidFill>
                  <a:srgbClr val="485D6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58080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4.81481E-6 L -0.00052 -0.35694 " pathEditMode="relative" rAng="0" ptsTypes="AA">
                                      <p:cBhvr>
                                        <p:cTn id="6" dur="2000" fill="hold"/>
                                        <p:tgtEl>
                                          <p:spTgt spid="2"/>
                                        </p:tgtEl>
                                        <p:attrNameLst>
                                          <p:attrName>ppt_x</p:attrName>
                                          <p:attrName>ppt_y</p:attrName>
                                        </p:attrNameLst>
                                      </p:cBhvr>
                                      <p:rCtr x="-26" y="-1784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052 -0.35694 L -2.70833E-6 -4.81481E-6 " pathEditMode="relative" rAng="0" ptsTypes="AA">
                                      <p:cBhvr>
                                        <p:cTn id="10" dur="2000" fill="hold"/>
                                        <p:tgtEl>
                                          <p:spTgt spid="2"/>
                                        </p:tgtEl>
                                        <p:attrNameLst>
                                          <p:attrName>ppt_x</p:attrName>
                                          <p:attrName>ppt_y</p:attrName>
                                        </p:attrNameLst>
                                      </p:cBhvr>
                                      <p:rCtr x="52" y="17847"/>
                                    </p:animMotion>
                                  </p:childTnLst>
                                </p:cTn>
                              </p:par>
                            </p:childTnLst>
                          </p:cTn>
                        </p:par>
                      </p:childTnLst>
                    </p:cTn>
                  </p:par>
                </p:childTnLst>
              </p:cTn>
              <p:nextCondLst>
                <p:cond evt="onClick" delay="0">
                  <p:tgtEl>
                    <p:spTgt spid="60"/>
                  </p:tgtEl>
                </p:cond>
              </p:nextCondLst>
            </p:seq>
            <p:seq concurrent="1" nextAc="seek">
              <p:cTn id="11" restart="whenNotActive" fill="hold" evtFilter="cancelBubble" nodeType="interactiveSeq">
                <p:stCondLst>
                  <p:cond evt="onClick" delay="0">
                    <p:tgtEl>
                      <p:spTgt spid="22"/>
                    </p:tgtEl>
                  </p:cond>
                </p:stCondLst>
                <p:endSync evt="end" delay="0">
                  <p:rtn val="all"/>
                </p:endSync>
                <p:childTnLst>
                  <p:par>
                    <p:cTn id="12" fill="hold">
                      <p:stCondLst>
                        <p:cond delay="0"/>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2"/>
                  </p:tgtEl>
                </p:cond>
              </p:nextCondLst>
            </p:seq>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4"/>
                                        </p:tgtEl>
                                        <p:attrNameLst>
                                          <p:attrName>ppt_x</p:attrName>
                                        </p:attrNameLst>
                                      </p:cBhvr>
                                      <p:tavLst>
                                        <p:tav tm="0">
                                          <p:val>
                                            <p:strVal val="ppt_x"/>
                                          </p:val>
                                        </p:tav>
                                        <p:tav tm="100000">
                                          <p:val>
                                            <p:strVal val="ppt_x"/>
                                          </p:val>
                                        </p:tav>
                                      </p:tavLst>
                                    </p:anim>
                                    <p:anim calcmode="lin" valueType="num">
                                      <p:cBhvr additive="base">
                                        <p:cTn id="23" dur="500"/>
                                        <p:tgtEl>
                                          <p:spTgt spid="14"/>
                                        </p:tgtEl>
                                        <p:attrNameLst>
                                          <p:attrName>ppt_y</p:attrName>
                                        </p:attrNameLst>
                                      </p:cBhvr>
                                      <p:tavLst>
                                        <p:tav tm="0">
                                          <p:val>
                                            <p:strVal val="ppt_y"/>
                                          </p:val>
                                        </p:tav>
                                        <p:tav tm="100000">
                                          <p:val>
                                            <p:strVal val="1+ppt_h/2"/>
                                          </p:val>
                                        </p:tav>
                                      </p:tavLst>
                                    </p:anim>
                                    <p:set>
                                      <p:cBhvr>
                                        <p:cTn id="24"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1B96EA3D-860D-4993-BF8E-30B7905553D1}"/>
              </a:ext>
            </a:extLst>
          </p:cNvPr>
          <p:cNvSpPr/>
          <p:nvPr/>
        </p:nvSpPr>
        <p:spPr>
          <a:xfrm>
            <a:off x="331200" y="1119928"/>
            <a:ext cx="10613465" cy="3539430"/>
          </a:xfrm>
          <a:prstGeom prst="rect">
            <a:avLst/>
          </a:prstGeom>
        </p:spPr>
        <p:txBody>
          <a:bodyPr wrap="square" anchor="t">
            <a:spAutoFit/>
          </a:bodyPr>
          <a:lstStyle/>
          <a:p>
            <a:pPr>
              <a:defRPr/>
            </a:pPr>
            <a:r>
              <a:rPr kumimoji="0" lang="en-GB" sz="1600" b="0" i="0" u="none" strike="noStrike" kern="1200" cap="none" spc="0" normalizeH="0" baseline="0" noProof="0" dirty="0">
                <a:ln>
                  <a:noFill/>
                </a:ln>
                <a:solidFill>
                  <a:srgbClr val="485D6F"/>
                </a:solidFill>
                <a:effectLst/>
                <a:uLnTx/>
                <a:uFillTx/>
                <a:latin typeface="Arial"/>
                <a:cs typeface="Arial"/>
              </a:rPr>
              <a:t>Capturing lessons learned in a Lessons </a:t>
            </a:r>
            <a:r>
              <a:rPr lang="en-GB" sz="1600" dirty="0">
                <a:solidFill>
                  <a:srgbClr val="485D6F"/>
                </a:solidFill>
                <a:latin typeface="Arial"/>
                <a:cs typeface="Arial"/>
              </a:rPr>
              <a:t>L</a:t>
            </a:r>
            <a:r>
              <a:rPr kumimoji="0" lang="en-GB" sz="1600" b="0" i="0" u="none" strike="noStrike" kern="1200" cap="none" spc="0" normalizeH="0" baseline="0" noProof="0" dirty="0">
                <a:ln>
                  <a:noFill/>
                </a:ln>
                <a:solidFill>
                  <a:srgbClr val="485D6F"/>
                </a:solidFill>
                <a:effectLst/>
                <a:uLnTx/>
                <a:uFillTx/>
                <a:latin typeface="Arial"/>
                <a:cs typeface="Arial"/>
              </a:rPr>
              <a:t>og should be an on-going effort through all stages of the project.</a:t>
            </a:r>
            <a:r>
              <a:rPr lang="en-GB" sz="1600" dirty="0">
                <a:solidFill>
                  <a:srgbClr val="485D6F"/>
                </a:solidFill>
                <a:latin typeface="Arial"/>
                <a:cs typeface="Arial"/>
              </a:rPr>
              <a:t>   </a:t>
            </a:r>
            <a:endPar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endParaRPr>
          </a:p>
          <a:p>
            <a:pPr marL="3200400" marR="0" lvl="7"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endParaRPr>
          </a:p>
          <a:p>
            <a:pPr>
              <a:defRPr/>
            </a:pPr>
            <a:r>
              <a:rPr lang="en-GB" sz="1600" dirty="0">
                <a:solidFill>
                  <a:srgbClr val="485D6F"/>
                </a:solidFill>
                <a:latin typeface="Arial"/>
                <a:cs typeface="Arial"/>
              </a:rPr>
              <a:t>A lesson workshop could also be held to facilitate capturing of lessons.</a:t>
            </a:r>
          </a:p>
          <a:p>
            <a:pPr>
              <a:defRPr/>
            </a:pPr>
            <a:endParaRPr lang="en-GB" sz="1600" dirty="0">
              <a:solidFill>
                <a:srgbClr val="485D6F"/>
              </a:solidFill>
              <a:latin typeface="Arial"/>
              <a:cs typeface="Arial"/>
            </a:endParaRPr>
          </a:p>
          <a:p>
            <a:pPr>
              <a:defRPr/>
            </a:pPr>
            <a:endParaRPr lang="en-GB" sz="1600" dirty="0">
              <a:solidFill>
                <a:srgbClr val="485D6F"/>
              </a:solidFill>
              <a:latin typeface="Arial"/>
              <a:cs typeface="Arial"/>
            </a:endParaRPr>
          </a:p>
          <a:p>
            <a:pPr>
              <a:defRPr/>
            </a:pPr>
            <a:r>
              <a:rPr lang="en-GB" sz="1600" b="1" dirty="0">
                <a:solidFill>
                  <a:srgbClr val="485D6F"/>
                </a:solidFill>
                <a:latin typeface="Arial"/>
                <a:cs typeface="Arial"/>
              </a:rPr>
              <a:t>Click on the image to see more about lessons workshops.</a:t>
            </a:r>
            <a:endParaRPr lang="en-GB" sz="1600" b="1" i="0" u="none" strike="noStrike" kern="120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rgbClr val="485D6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rgbClr val="485D6F"/>
              </a:solidFill>
              <a:latin typeface="Arial" panose="020B0604020202020204" pitchFamily="34" charset="0"/>
              <a:cs typeface="Arial" panose="020B0604020202020204" pitchFamily="34" charset="0"/>
            </a:endParaRPr>
          </a:p>
          <a:p>
            <a:pPr>
              <a:defRPr/>
            </a:pPr>
            <a:r>
              <a:rPr kumimoji="0" lang="en-GB" sz="1600" b="0" i="0" u="none" strike="noStrike" kern="1200" cap="none" spc="0" normalizeH="0" baseline="0" noProof="0" dirty="0">
                <a:ln>
                  <a:noFill/>
                </a:ln>
                <a:solidFill>
                  <a:srgbClr val="485D6F"/>
                </a:solidFill>
                <a:effectLst/>
                <a:uLnTx/>
                <a:uFillTx/>
                <a:latin typeface="Arial"/>
                <a:cs typeface="Arial"/>
              </a:rPr>
              <a:t>One to one meetings with the project team are also advised to give </a:t>
            </a:r>
          </a:p>
          <a:p>
            <a:pPr>
              <a:defRPr/>
            </a:pPr>
            <a:r>
              <a:rPr kumimoji="0" lang="en-GB" sz="1600" b="0" i="0" u="none" strike="noStrike" kern="1200" cap="none" spc="0" normalizeH="0" baseline="0" noProof="0" dirty="0">
                <a:ln>
                  <a:noFill/>
                </a:ln>
                <a:solidFill>
                  <a:srgbClr val="485D6F"/>
                </a:solidFill>
                <a:effectLst/>
                <a:uLnTx/>
                <a:uFillTx/>
                <a:latin typeface="Arial"/>
                <a:cs typeface="Arial"/>
              </a:rPr>
              <a:t>them constructive feedback to help them with their personal development </a:t>
            </a:r>
          </a:p>
          <a:p>
            <a:pPr>
              <a:defRPr/>
            </a:pPr>
            <a:r>
              <a:rPr kumimoji="0" lang="en-GB" sz="1600" b="0" i="0" u="none" strike="noStrike" kern="1200" cap="none" spc="0" normalizeH="0" baseline="0" noProof="0" dirty="0">
                <a:ln>
                  <a:noFill/>
                </a:ln>
                <a:solidFill>
                  <a:srgbClr val="485D6F"/>
                </a:solidFill>
                <a:effectLst/>
                <a:uLnTx/>
                <a:uFillTx/>
                <a:latin typeface="Arial"/>
                <a:cs typeface="Arial"/>
              </a:rPr>
              <a:t>and capture further lessons learned.</a:t>
            </a:r>
            <a:r>
              <a:rPr lang="en-GB" sz="1600" dirty="0">
                <a:solidFill>
                  <a:srgbClr val="485D6F"/>
                </a:solidFill>
                <a:latin typeface="Arial"/>
                <a:cs typeface="Arial"/>
              </a:rPr>
              <a:t> </a:t>
            </a:r>
            <a:endParaRPr lang="en-GB" sz="1600" b="0" i="0" u="none" strike="noStrike" kern="1200" cap="none" spc="0" normalizeH="0" baseline="0" noProof="0" dirty="0">
              <a:ln>
                <a:noFill/>
              </a:ln>
              <a:solidFill>
                <a:srgbClr val="485D6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D6F"/>
                </a:solidFill>
                <a:effectLst/>
                <a:uLnTx/>
                <a:uFillTx/>
                <a:latin typeface="Arial"/>
                <a:cs typeface="Arial"/>
              </a:rPr>
              <a:t>Once captured</a:t>
            </a:r>
            <a:r>
              <a:rPr lang="en-GB" sz="1600" dirty="0">
                <a:solidFill>
                  <a:srgbClr val="485D6F"/>
                </a:solidFill>
                <a:latin typeface="Arial"/>
                <a:cs typeface="Arial"/>
              </a:rPr>
              <a:t>,</a:t>
            </a:r>
            <a:r>
              <a:rPr kumimoji="0" lang="en-GB" sz="1600" b="0" i="0" u="none" strike="noStrike" kern="1200" cap="none" spc="0" normalizeH="0" baseline="0" noProof="0" dirty="0">
                <a:ln>
                  <a:noFill/>
                </a:ln>
                <a:solidFill>
                  <a:srgbClr val="485D6F"/>
                </a:solidFill>
                <a:effectLst/>
                <a:uLnTx/>
                <a:uFillTx/>
                <a:latin typeface="Arial"/>
                <a:cs typeface="Arial"/>
              </a:rPr>
              <a:t> lessons should be stored in a location where the whole</a:t>
            </a:r>
            <a:r>
              <a:rPr lang="en-GB" sz="1600" dirty="0">
                <a:solidFill>
                  <a:srgbClr val="485D6F"/>
                </a:solidFill>
                <a:latin typeface="Arial"/>
                <a:cs typeface="Arial"/>
              </a:rPr>
              <a:t> </a:t>
            </a:r>
            <a:r>
              <a:rPr kumimoji="0" lang="en-GB" sz="1600" b="0" i="0" u="none" strike="noStrike" kern="1200" cap="none" spc="0" normalizeH="0" baseline="0" noProof="0" dirty="0">
                <a:ln>
                  <a:noFill/>
                </a:ln>
                <a:solidFill>
                  <a:srgbClr val="485D6F"/>
                </a:solidFill>
                <a:effectLst/>
                <a:uLnTx/>
                <a:uFillTx/>
                <a:latin typeface="Arial"/>
                <a:cs typeface="Arial"/>
              </a:rPr>
              <a:t>system can access these and be shared as widely as possible.</a:t>
            </a:r>
            <a:endParaRPr lang="en-GB" sz="1600" b="0" i="0" u="none" strike="noStrike" kern="1200" cap="none" spc="0" normalizeH="0" baseline="0" noProof="0" dirty="0">
              <a:ln>
                <a:noFill/>
              </a:ln>
              <a:solidFill>
                <a:srgbClr val="485D6F"/>
              </a:solidFill>
              <a:effectLst/>
              <a:uLnTx/>
              <a:uFillTx/>
              <a:latin typeface="Arial"/>
              <a:cs typeface="Arial"/>
            </a:endParaRPr>
          </a:p>
        </p:txBody>
      </p:sp>
      <p:pic>
        <p:nvPicPr>
          <p:cNvPr id="3" name="Picture 2" descr="A picture containing toy&#10;&#10;Description automatically generated">
            <a:extLst>
              <a:ext uri="{FF2B5EF4-FFF2-40B4-BE49-F238E27FC236}">
                <a16:creationId xmlns:a16="http://schemas.microsoft.com/office/drawing/2014/main" id="{5A4E1A38-964B-4F7D-819E-053DB4CD898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30548" y="1225287"/>
            <a:ext cx="3810000" cy="2857500"/>
          </a:xfrm>
          <a:prstGeom prst="rect">
            <a:avLst/>
          </a:prstGeom>
        </p:spPr>
      </p:pic>
      <p:sp>
        <p:nvSpPr>
          <p:cNvPr id="132" name="Rectangle: Rounded Corners 131">
            <a:extLst>
              <a:ext uri="{FF2B5EF4-FFF2-40B4-BE49-F238E27FC236}">
                <a16:creationId xmlns:a16="http://schemas.microsoft.com/office/drawing/2014/main" id="{1E757142-50E2-40A4-9647-9272AE467B14}"/>
              </a:ext>
            </a:extLst>
          </p:cNvPr>
          <p:cNvSpPr/>
          <p:nvPr/>
        </p:nvSpPr>
        <p:spPr>
          <a:xfrm>
            <a:off x="4068513" y="5437984"/>
            <a:ext cx="7363914" cy="768885"/>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pPr lvl="1"/>
            <a:r>
              <a:rPr lang="en-GB" sz="1400" b="1" dirty="0">
                <a:solidFill>
                  <a:schemeClr val="tx2">
                    <a:lumMod val="75000"/>
                  </a:schemeClr>
                </a:solidFill>
                <a:latin typeface="Arial" panose="020B0604020202020204" pitchFamily="34" charset="0"/>
                <a:cs typeface="Arial" panose="020B0604020202020204" pitchFamily="34" charset="0"/>
              </a:rPr>
              <a:t>Helpful Tip </a:t>
            </a:r>
            <a:r>
              <a:rPr lang="en-GB" sz="1400" dirty="0">
                <a:solidFill>
                  <a:schemeClr val="tx2">
                    <a:lumMod val="75000"/>
                  </a:schemeClr>
                </a:solidFill>
                <a:latin typeface="Arial" panose="020B0604020202020204" pitchFamily="34" charset="0"/>
                <a:cs typeface="Arial" panose="020B0604020202020204" pitchFamily="34" charset="0"/>
              </a:rPr>
              <a:t>Lessons learned could also be added as a standing item to each project team meeting or using project close surveys to capture the thoughts of stakeholders to be reviewed at a whole team lessons learned workshop.</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pic>
        <p:nvPicPr>
          <p:cNvPr id="133" name="Picture 132">
            <a:extLst>
              <a:ext uri="{FF2B5EF4-FFF2-40B4-BE49-F238E27FC236}">
                <a16:creationId xmlns:a16="http://schemas.microsoft.com/office/drawing/2014/main" id="{AE27BBDE-8E96-4F75-B43D-9CD8B4A7E282}"/>
              </a:ext>
            </a:extLst>
          </p:cNvPr>
          <p:cNvPicPr/>
          <p:nvPr/>
        </p:nvPicPr>
        <p:blipFill>
          <a:blip r:embed="rId4">
            <a:extLst>
              <a:ext uri="{28A0092B-C50C-407E-A947-70E740481C1C}">
                <a14:useLocalDpi xmlns:a14="http://schemas.microsoft.com/office/drawing/2010/main" val="0"/>
              </a:ext>
            </a:extLst>
          </a:blip>
          <a:srcRect/>
          <a:stretch/>
        </p:blipFill>
        <p:spPr>
          <a:xfrm>
            <a:off x="11257748" y="5364489"/>
            <a:ext cx="921553" cy="944885"/>
          </a:xfrm>
          <a:prstGeom prst="rect">
            <a:avLst/>
          </a:prstGeom>
          <a:ln>
            <a:noFill/>
          </a:ln>
          <a:effectLst>
            <a:outerShdw blurRad="50800" dist="38100" dir="5400000" algn="t" rotWithShape="0">
              <a:prstClr val="black">
                <a:alpha val="40000"/>
              </a:prstClr>
            </a:outerShdw>
          </a:effectLst>
        </p:spPr>
      </p:pic>
      <p:sp>
        <p:nvSpPr>
          <p:cNvPr id="54" name="TextBox 53">
            <a:extLst>
              <a:ext uri="{FF2B5EF4-FFF2-40B4-BE49-F238E27FC236}">
                <a16:creationId xmlns:a16="http://schemas.microsoft.com/office/drawing/2014/main" id="{30442EB4-869D-4BB6-AA27-4ED214FBCFBF}"/>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Capture Lessons Learned</a:t>
            </a:r>
          </a:p>
        </p:txBody>
      </p:sp>
      <p:sp>
        <p:nvSpPr>
          <p:cNvPr id="8" name="TextBox 7">
            <a:extLst>
              <a:ext uri="{FF2B5EF4-FFF2-40B4-BE49-F238E27FC236}">
                <a16:creationId xmlns:a16="http://schemas.microsoft.com/office/drawing/2014/main" id="{A485FEBB-2940-4A8C-80CA-4ADAD268F9F7}"/>
              </a:ext>
            </a:extLst>
          </p:cNvPr>
          <p:cNvSpPr txBox="1"/>
          <p:nvPr/>
        </p:nvSpPr>
        <p:spPr>
          <a:xfrm>
            <a:off x="543420" y="6412928"/>
            <a:ext cx="231519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Handover residual risk</a:t>
            </a:r>
          </a:p>
        </p:txBody>
      </p:sp>
      <p:sp>
        <p:nvSpPr>
          <p:cNvPr id="9" name="Rectangle 8">
            <a:extLst>
              <a:ext uri="{FF2B5EF4-FFF2-40B4-BE49-F238E27FC236}">
                <a16:creationId xmlns:a16="http://schemas.microsoft.com/office/drawing/2014/main" id="{640CF3D0-DE7A-4F84-9257-6F2B2F29D6B4}"/>
              </a:ext>
            </a:extLst>
          </p:cNvPr>
          <p:cNvSpPr/>
          <p:nvPr/>
        </p:nvSpPr>
        <p:spPr>
          <a:xfrm>
            <a:off x="9313815" y="6430991"/>
            <a:ext cx="2404710" cy="338554"/>
          </a:xfrm>
          <a:prstGeom prst="rect">
            <a:avLst/>
          </a:prstGeom>
        </p:spPr>
        <p:txBody>
          <a:bodyPr wrap="square">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Project closure report</a:t>
            </a:r>
          </a:p>
        </p:txBody>
      </p:sp>
      <p:grpSp>
        <p:nvGrpSpPr>
          <p:cNvPr id="2" name="Group 1">
            <a:extLst>
              <a:ext uri="{FF2B5EF4-FFF2-40B4-BE49-F238E27FC236}">
                <a16:creationId xmlns:a16="http://schemas.microsoft.com/office/drawing/2014/main" id="{30608B89-523D-48C2-AAA9-BCE89BA54974}"/>
              </a:ext>
            </a:extLst>
          </p:cNvPr>
          <p:cNvGrpSpPr/>
          <p:nvPr/>
        </p:nvGrpSpPr>
        <p:grpSpPr>
          <a:xfrm>
            <a:off x="6153114" y="6954971"/>
            <a:ext cx="2962580" cy="2281208"/>
            <a:chOff x="8221648" y="2214847"/>
            <a:chExt cx="2962580" cy="2281208"/>
          </a:xfrm>
        </p:grpSpPr>
        <p:sp>
          <p:nvSpPr>
            <p:cNvPr id="10" name="Rectangle: Rounded Corners 9">
              <a:extLst>
                <a:ext uri="{FF2B5EF4-FFF2-40B4-BE49-F238E27FC236}">
                  <a16:creationId xmlns:a16="http://schemas.microsoft.com/office/drawing/2014/main" id="{E749FCA7-6A62-43AE-999F-DA9352A6E8D9}"/>
                </a:ext>
              </a:extLst>
            </p:cNvPr>
            <p:cNvSpPr/>
            <p:nvPr/>
          </p:nvSpPr>
          <p:spPr>
            <a:xfrm>
              <a:off x="8221648" y="2214847"/>
              <a:ext cx="2962580" cy="294198"/>
            </a:xfrm>
            <a:prstGeom prst="roundRect">
              <a:avLst/>
            </a:prstGeom>
            <a:solidFill>
              <a:srgbClr val="44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Leadership &amp; team management</a:t>
              </a:r>
            </a:p>
          </p:txBody>
        </p:sp>
        <p:sp>
          <p:nvSpPr>
            <p:cNvPr id="11" name="Rectangle: Rounded Corners 10">
              <a:extLst>
                <a:ext uri="{FF2B5EF4-FFF2-40B4-BE49-F238E27FC236}">
                  <a16:creationId xmlns:a16="http://schemas.microsoft.com/office/drawing/2014/main" id="{1320C3E8-972A-4AE1-AABB-6E4B7BBAEF1B}"/>
                </a:ext>
              </a:extLst>
            </p:cNvPr>
            <p:cNvSpPr/>
            <p:nvPr/>
          </p:nvSpPr>
          <p:spPr>
            <a:xfrm>
              <a:off x="8221648" y="2546718"/>
              <a:ext cx="2962580" cy="294198"/>
            </a:xfrm>
            <a:prstGeom prst="roundRect">
              <a:avLst/>
            </a:prstGeom>
            <a:solidFill>
              <a:srgbClr val="1DA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Professionalism</a:t>
              </a:r>
            </a:p>
          </p:txBody>
        </p:sp>
        <p:sp>
          <p:nvSpPr>
            <p:cNvPr id="12" name="Rectangle: Rounded Corners 11">
              <a:extLst>
                <a:ext uri="{FF2B5EF4-FFF2-40B4-BE49-F238E27FC236}">
                  <a16:creationId xmlns:a16="http://schemas.microsoft.com/office/drawing/2014/main" id="{EB540CF5-F35B-4B0A-A2FA-F401DF03CF81}"/>
                </a:ext>
              </a:extLst>
            </p:cNvPr>
            <p:cNvSpPr/>
            <p:nvPr/>
          </p:nvSpPr>
          <p:spPr>
            <a:xfrm>
              <a:off x="8221648" y="2874373"/>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13" name="Rectangle: Rounded Corners 12">
              <a:extLst>
                <a:ext uri="{FF2B5EF4-FFF2-40B4-BE49-F238E27FC236}">
                  <a16:creationId xmlns:a16="http://schemas.microsoft.com/office/drawing/2014/main" id="{ACB6E132-16F6-4718-8B00-529A971A3892}"/>
                </a:ext>
              </a:extLst>
            </p:cNvPr>
            <p:cNvSpPr/>
            <p:nvPr/>
          </p:nvSpPr>
          <p:spPr>
            <a:xfrm>
              <a:off x="8221648" y="3206244"/>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14" name="Rectangle: Rounded Corners 13">
              <a:extLst>
                <a:ext uri="{FF2B5EF4-FFF2-40B4-BE49-F238E27FC236}">
                  <a16:creationId xmlns:a16="http://schemas.microsoft.com/office/drawing/2014/main" id="{7C70DC29-3941-40C2-BF27-713E7DAE62DC}"/>
                </a:ext>
              </a:extLst>
            </p:cNvPr>
            <p:cNvSpPr/>
            <p:nvPr/>
          </p:nvSpPr>
          <p:spPr>
            <a:xfrm>
              <a:off x="8221648" y="3538115"/>
              <a:ext cx="2962580" cy="294198"/>
            </a:xfrm>
            <a:prstGeom prst="roundRect">
              <a:avLst/>
            </a:prstGeom>
            <a:solidFill>
              <a:srgbClr val="F2A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Conflict management</a:t>
              </a:r>
            </a:p>
          </p:txBody>
        </p:sp>
        <p:sp>
          <p:nvSpPr>
            <p:cNvPr id="15" name="Rectangle: Rounded Corners 14">
              <a:extLst>
                <a:ext uri="{FF2B5EF4-FFF2-40B4-BE49-F238E27FC236}">
                  <a16:creationId xmlns:a16="http://schemas.microsoft.com/office/drawing/2014/main" id="{ABA2DBE9-B01C-4049-9BB1-27970B62A747}"/>
                </a:ext>
              </a:extLst>
            </p:cNvPr>
            <p:cNvSpPr/>
            <p:nvPr/>
          </p:nvSpPr>
          <p:spPr>
            <a:xfrm>
              <a:off x="8221648" y="3869986"/>
              <a:ext cx="2962580" cy="294198"/>
            </a:xfrm>
            <a:prstGeom prst="roundRect">
              <a:avLst/>
            </a:prstGeom>
            <a:solidFill>
              <a:srgbClr val="F16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Planning for success</a:t>
              </a:r>
            </a:p>
          </p:txBody>
        </p:sp>
        <p:sp>
          <p:nvSpPr>
            <p:cNvPr id="16" name="Rectangle: Rounded Corners 15">
              <a:extLst>
                <a:ext uri="{FF2B5EF4-FFF2-40B4-BE49-F238E27FC236}">
                  <a16:creationId xmlns:a16="http://schemas.microsoft.com/office/drawing/2014/main" id="{811E9691-C705-4750-92D6-FBAB466D8B60}"/>
                </a:ext>
              </a:extLst>
            </p:cNvPr>
            <p:cNvSpPr/>
            <p:nvPr/>
          </p:nvSpPr>
          <p:spPr>
            <a:xfrm>
              <a:off x="8221648" y="4201857"/>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grpSp>
        <p:nvGrpSpPr>
          <p:cNvPr id="18" name="Group 17">
            <a:extLst>
              <a:ext uri="{FF2B5EF4-FFF2-40B4-BE49-F238E27FC236}">
                <a16:creationId xmlns:a16="http://schemas.microsoft.com/office/drawing/2014/main" id="{C5708303-DDD9-4076-9A64-8B3E053C5DDF}"/>
              </a:ext>
            </a:extLst>
          </p:cNvPr>
          <p:cNvGrpSpPr/>
          <p:nvPr/>
        </p:nvGrpSpPr>
        <p:grpSpPr>
          <a:xfrm>
            <a:off x="3272474" y="1651153"/>
            <a:ext cx="6634445" cy="3253231"/>
            <a:chOff x="2943664" y="1300523"/>
            <a:chExt cx="6634445" cy="3253231"/>
          </a:xfrm>
        </p:grpSpPr>
        <p:grpSp>
          <p:nvGrpSpPr>
            <p:cNvPr id="19" name="Group 18">
              <a:extLst>
                <a:ext uri="{FF2B5EF4-FFF2-40B4-BE49-F238E27FC236}">
                  <a16:creationId xmlns:a16="http://schemas.microsoft.com/office/drawing/2014/main" id="{92857C0E-4928-4154-9035-9E06493DDF0B}"/>
                </a:ext>
              </a:extLst>
            </p:cNvPr>
            <p:cNvGrpSpPr/>
            <p:nvPr/>
          </p:nvGrpSpPr>
          <p:grpSpPr>
            <a:xfrm>
              <a:off x="2943664" y="1300523"/>
              <a:ext cx="6634445" cy="3253231"/>
              <a:chOff x="2726916" y="2191564"/>
              <a:chExt cx="3579911" cy="4131205"/>
            </a:xfrm>
          </p:grpSpPr>
          <p:grpSp>
            <p:nvGrpSpPr>
              <p:cNvPr id="22" name="Group 21">
                <a:extLst>
                  <a:ext uri="{FF2B5EF4-FFF2-40B4-BE49-F238E27FC236}">
                    <a16:creationId xmlns:a16="http://schemas.microsoft.com/office/drawing/2014/main" id="{026F63A1-E50E-49A2-83BA-2DB8DC29DCCC}"/>
                  </a:ext>
                </a:extLst>
              </p:cNvPr>
              <p:cNvGrpSpPr/>
              <p:nvPr/>
            </p:nvGrpSpPr>
            <p:grpSpPr>
              <a:xfrm>
                <a:off x="2726916" y="2191564"/>
                <a:ext cx="3579911" cy="4131205"/>
                <a:chOff x="2835843" y="2225494"/>
                <a:chExt cx="3579911" cy="4131205"/>
              </a:xfrm>
            </p:grpSpPr>
            <p:sp>
              <p:nvSpPr>
                <p:cNvPr id="24" name="Rectangle 128">
                  <a:extLst>
                    <a:ext uri="{FF2B5EF4-FFF2-40B4-BE49-F238E27FC236}">
                      <a16:creationId xmlns:a16="http://schemas.microsoft.com/office/drawing/2014/main" id="{A4E479F7-1324-40D3-8C1F-C4BBCE583083}"/>
                    </a:ext>
                  </a:extLst>
                </p:cNvPr>
                <p:cNvSpPr/>
                <p:nvPr/>
              </p:nvSpPr>
              <p:spPr>
                <a:xfrm>
                  <a:off x="2835843" y="2288847"/>
                  <a:ext cx="3579911" cy="4067852"/>
                </a:xfrm>
                <a:prstGeom prst="roundRect">
                  <a:avLst>
                    <a:gd name="adj" fmla="val 4550"/>
                  </a:avLst>
                </a:prstGeom>
                <a:solidFill>
                  <a:srgbClr val="CBEAF9"/>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F3EC7701-9BDD-4413-8E13-482F0D26DF06}"/>
                    </a:ext>
                  </a:extLst>
                </p:cNvPr>
                <p:cNvSpPr txBox="1"/>
                <p:nvPr/>
              </p:nvSpPr>
              <p:spPr>
                <a:xfrm>
                  <a:off x="2835844" y="2225494"/>
                  <a:ext cx="3579910" cy="432417"/>
                </a:xfrm>
                <a:prstGeom prst="roundRect">
                  <a:avLst/>
                </a:prstGeom>
                <a:solidFill>
                  <a:srgbClr val="69C1EE"/>
                </a:solidFill>
                <a:ln w="28575">
                  <a:solidFill>
                    <a:schemeClr val="bg1"/>
                  </a:solidFill>
                </a:ln>
              </p:spPr>
              <p:txBody>
                <a:bodyPr wrap="square" rtlCol="0" anchor="t" anchorCtr="0">
                  <a:spAutoFit/>
                </a:bodyPr>
                <a:lstStyle/>
                <a:p>
                  <a:r>
                    <a:rPr lang="en-GB" sz="1400" b="1" dirty="0">
                      <a:solidFill>
                        <a:srgbClr val="485E6D"/>
                      </a:solidFill>
                      <a:latin typeface="Arial"/>
                      <a:cs typeface="Arial"/>
                    </a:rPr>
                    <a:t>Lessons Workshops</a:t>
                  </a:r>
                  <a:endParaRPr lang="en-US" sz="1400" b="1" dirty="0">
                    <a:solidFill>
                      <a:srgbClr val="485E6D"/>
                    </a:solidFill>
                    <a:latin typeface="Arial" panose="020B0604020202020204" pitchFamily="34" charset="0"/>
                  </a:endParaRPr>
                </a:p>
              </p:txBody>
            </p:sp>
          </p:grpSp>
          <p:sp>
            <p:nvSpPr>
              <p:cNvPr id="23" name="Rectangle: Rounded Corners 22">
                <a:extLst>
                  <a:ext uri="{FF2B5EF4-FFF2-40B4-BE49-F238E27FC236}">
                    <a16:creationId xmlns:a16="http://schemas.microsoft.com/office/drawing/2014/main" id="{DA82E9B7-A238-4F69-ADE1-54D020534454}"/>
                  </a:ext>
                </a:extLst>
              </p:cNvPr>
              <p:cNvSpPr/>
              <p:nvPr/>
            </p:nvSpPr>
            <p:spPr>
              <a:xfrm>
                <a:off x="2805034" y="2694093"/>
                <a:ext cx="3449417" cy="3380875"/>
              </a:xfrm>
              <a:prstGeom prst="roundRect">
                <a:avLst/>
              </a:prstGeom>
              <a:solidFill>
                <a:srgbClr val="78C8F0"/>
              </a:solidFill>
              <a:ln w="285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600" dirty="0">
                  <a:solidFill>
                    <a:schemeClr val="bg1"/>
                  </a:solidFill>
                  <a:latin typeface="Arial" panose="020B0604020202020204" pitchFamily="34" charset="0"/>
                  <a:cs typeface="Arial" panose="020B0604020202020204" pitchFamily="34" charset="0"/>
                </a:endParaRPr>
              </a:p>
            </p:txBody>
          </p:sp>
        </p:grpSp>
        <p:pic>
          <p:nvPicPr>
            <p:cNvPr id="20" name="Graphic 19" descr="Close">
              <a:extLst>
                <a:ext uri="{FF2B5EF4-FFF2-40B4-BE49-F238E27FC236}">
                  <a16:creationId xmlns:a16="http://schemas.microsoft.com/office/drawing/2014/main" id="{E93406C9-9CC4-4E63-BC20-17B9FC9CE4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65388" y="1356667"/>
              <a:ext cx="297853" cy="223284"/>
            </a:xfrm>
            <a:prstGeom prst="roundRect">
              <a:avLst/>
            </a:prstGeom>
          </p:spPr>
        </p:pic>
        <p:sp>
          <p:nvSpPr>
            <p:cNvPr id="21" name="Rectangle 20">
              <a:extLst>
                <a:ext uri="{FF2B5EF4-FFF2-40B4-BE49-F238E27FC236}">
                  <a16:creationId xmlns:a16="http://schemas.microsoft.com/office/drawing/2014/main" id="{9C075571-C6F8-4EEC-A05B-23B4A9647402}"/>
                </a:ext>
              </a:extLst>
            </p:cNvPr>
            <p:cNvSpPr/>
            <p:nvPr/>
          </p:nvSpPr>
          <p:spPr>
            <a:xfrm>
              <a:off x="3236740" y="1811851"/>
              <a:ext cx="6096000" cy="2462213"/>
            </a:xfrm>
            <a:prstGeom prst="rect">
              <a:avLst/>
            </a:prstGeom>
          </p:spPr>
          <p:txBody>
            <a:bodyPr>
              <a:spAutoFit/>
            </a:bodyPr>
            <a:lstStyle/>
            <a:p>
              <a:pPr>
                <a:defRPr/>
              </a:pPr>
              <a:r>
                <a:rPr lang="en-GB" sz="1400" dirty="0">
                  <a:solidFill>
                    <a:srgbClr val="485D6F"/>
                  </a:solidFill>
                  <a:latin typeface="Arial"/>
                  <a:cs typeface="Arial"/>
                </a:rPr>
                <a:t>Lessons workshops should be a facilitated session and team/board members and stakeholders from all parts of the project (including client representatives) should be included. </a:t>
              </a:r>
            </a:p>
            <a:p>
              <a:pPr>
                <a:defRPr/>
              </a:pPr>
              <a:endParaRPr lang="en-GB" sz="1400" dirty="0">
                <a:solidFill>
                  <a:srgbClr val="485D6F"/>
                </a:solidFill>
                <a:latin typeface="Arial"/>
                <a:cs typeface="Arial"/>
              </a:endParaRPr>
            </a:p>
            <a:p>
              <a:pPr>
                <a:defRPr/>
              </a:pPr>
              <a:r>
                <a:rPr lang="en-GB" sz="1400" dirty="0">
                  <a:solidFill>
                    <a:srgbClr val="485D6F"/>
                  </a:solidFill>
                  <a:latin typeface="Arial"/>
                  <a:cs typeface="Arial"/>
                </a:rPr>
                <a:t>The workshop look at:</a:t>
              </a:r>
            </a:p>
            <a:p>
              <a:pPr>
                <a:defRPr/>
              </a:pPr>
              <a:endParaRPr lang="en-GB" sz="1400" dirty="0">
                <a:solidFill>
                  <a:srgbClr val="485D6F"/>
                </a:solidFill>
                <a:latin typeface="Arial"/>
                <a:cs typeface="Arial"/>
              </a:endParaRPr>
            </a:p>
            <a:p>
              <a:pPr marL="285750" indent="-285750">
                <a:buFont typeface="Wingdings" panose="05000000000000000000" pitchFamily="2" charset="2"/>
                <a:buChar char="Ø"/>
                <a:defRPr/>
              </a:pPr>
              <a:r>
                <a:rPr lang="en-GB" sz="1400" dirty="0">
                  <a:solidFill>
                    <a:srgbClr val="485D6F"/>
                  </a:solidFill>
                  <a:latin typeface="Arial"/>
                  <a:cs typeface="Arial"/>
                </a:rPr>
                <a:t>each of the project stages</a:t>
              </a:r>
            </a:p>
            <a:p>
              <a:pPr marL="285750" indent="-285750">
                <a:buFont typeface="Wingdings" panose="05000000000000000000" pitchFamily="2" charset="2"/>
                <a:buChar char="Ø"/>
                <a:defRPr/>
              </a:pPr>
              <a:r>
                <a:rPr lang="en-GB" sz="1400" dirty="0">
                  <a:solidFill>
                    <a:srgbClr val="485D6F"/>
                  </a:solidFill>
                  <a:latin typeface="Arial"/>
                  <a:cs typeface="Arial"/>
                </a:rPr>
                <a:t>processes and plans</a:t>
              </a:r>
            </a:p>
            <a:p>
              <a:pPr marL="285750" indent="-285750">
                <a:buFont typeface="Wingdings" panose="05000000000000000000" pitchFamily="2" charset="2"/>
                <a:buChar char="Ø"/>
                <a:defRPr/>
              </a:pPr>
              <a:r>
                <a:rPr lang="en-GB" sz="1400" dirty="0">
                  <a:solidFill>
                    <a:srgbClr val="485D6F"/>
                  </a:solidFill>
                  <a:latin typeface="Arial"/>
                  <a:cs typeface="Arial"/>
                </a:rPr>
                <a:t>discuss how work progressed</a:t>
              </a:r>
            </a:p>
            <a:p>
              <a:pPr marL="285750" indent="-285750">
                <a:buFont typeface="Wingdings" panose="05000000000000000000" pitchFamily="2" charset="2"/>
                <a:buChar char="Ø"/>
                <a:defRPr/>
              </a:pPr>
              <a:r>
                <a:rPr lang="en-GB" sz="1400" dirty="0">
                  <a:solidFill>
                    <a:srgbClr val="485D6F"/>
                  </a:solidFill>
                  <a:latin typeface="Arial"/>
                  <a:cs typeface="Arial"/>
                </a:rPr>
                <a:t>what was done right, what went wrong and what could be improved</a:t>
              </a:r>
            </a:p>
            <a:p>
              <a:pPr marL="285750" indent="-285750">
                <a:buFont typeface="Wingdings" panose="05000000000000000000" pitchFamily="2" charset="2"/>
                <a:buChar char="Ø"/>
                <a:defRPr/>
              </a:pPr>
              <a:r>
                <a:rPr lang="en-GB" sz="1400" dirty="0">
                  <a:solidFill>
                    <a:srgbClr val="485D6F"/>
                  </a:solidFill>
                  <a:latin typeface="Arial"/>
                  <a:cs typeface="Arial"/>
                </a:rPr>
                <a:t>any survey results could be reviewed </a:t>
              </a:r>
            </a:p>
          </p:txBody>
        </p:sp>
      </p:grpSp>
    </p:spTree>
    <p:extLst>
      <p:ext uri="{BB962C8B-B14F-4D97-AF65-F5344CB8AC3E}">
        <p14:creationId xmlns:p14="http://schemas.microsoft.com/office/powerpoint/2010/main" val="20188714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4.07407E-6 L 0.00052 -0.44421 " pathEditMode="relative" rAng="0" ptsTypes="AA">
                                      <p:cBhvr>
                                        <p:cTn id="6" dur="2000" fill="hold"/>
                                        <p:tgtEl>
                                          <p:spTgt spid="2"/>
                                        </p:tgtEl>
                                        <p:attrNameLst>
                                          <p:attrName>ppt_x</p:attrName>
                                          <p:attrName>ppt_y</p:attrName>
                                        </p:attrNameLst>
                                      </p:cBhvr>
                                      <p:rCtr x="26" y="-2222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052 -0.44421 L -2.70833E-6 -4.07407E-6 " pathEditMode="relative" rAng="0" ptsTypes="AA">
                                      <p:cBhvr>
                                        <p:cTn id="10" dur="2000" fill="hold"/>
                                        <p:tgtEl>
                                          <p:spTgt spid="2"/>
                                        </p:tgtEl>
                                        <p:attrNameLst>
                                          <p:attrName>ppt_x</p:attrName>
                                          <p:attrName>ppt_y</p:attrName>
                                        </p:attrNameLst>
                                      </p:cBhvr>
                                      <p:rCtr x="0" y="22199"/>
                                    </p:animMotion>
                                  </p:childTnLst>
                                </p:cTn>
                              </p:par>
                            </p:childTnLst>
                          </p:cTn>
                        </p:par>
                      </p:childTnLst>
                    </p:cTn>
                  </p:par>
                </p:childTnLst>
              </p:cTn>
              <p:nextCondLst>
                <p:cond evt="onClick" delay="0">
                  <p:tgtEl>
                    <p:spTgt spid="60"/>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18"/>
                    </p:tgtEl>
                  </p:cond>
                </p:stCondLst>
                <p:endSync evt="end" delay="0">
                  <p:rtn val="all"/>
                </p:endSync>
                <p:childTnLst>
                  <p:par>
                    <p:cTn id="19" fill="hold">
                      <p:stCondLst>
                        <p:cond delay="0"/>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8"/>
                                        </p:tgtEl>
                                        <p:attrNameLst>
                                          <p:attrName>ppt_x</p:attrName>
                                        </p:attrNameLst>
                                      </p:cBhvr>
                                      <p:tavLst>
                                        <p:tav tm="0">
                                          <p:val>
                                            <p:strVal val="ppt_x"/>
                                          </p:val>
                                        </p:tav>
                                        <p:tav tm="100000">
                                          <p:val>
                                            <p:strVal val="ppt_x"/>
                                          </p:val>
                                        </p:tav>
                                      </p:tavLst>
                                    </p:anim>
                                    <p:anim calcmode="lin" valueType="num">
                                      <p:cBhvr additive="base">
                                        <p:cTn id="23" dur="500"/>
                                        <p:tgtEl>
                                          <p:spTgt spid="18"/>
                                        </p:tgtEl>
                                        <p:attrNameLst>
                                          <p:attrName>ppt_y</p:attrName>
                                        </p:attrNameLst>
                                      </p:cBhvr>
                                      <p:tavLst>
                                        <p:tav tm="0">
                                          <p:val>
                                            <p:strVal val="ppt_y"/>
                                          </p:val>
                                        </p:tav>
                                        <p:tav tm="100000">
                                          <p:val>
                                            <p:strVal val="1+ppt_h/2"/>
                                          </p:val>
                                        </p:tav>
                                      </p:tavLst>
                                    </p:anim>
                                    <p:set>
                                      <p:cBhvr>
                                        <p:cTn id="2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EE13F9-2FEC-431F-BE42-BF2C3424D13E}"/>
              </a:ext>
            </a:extLst>
          </p:cNvPr>
          <p:cNvSpPr/>
          <p:nvPr/>
        </p:nvSpPr>
        <p:spPr>
          <a:xfrm>
            <a:off x="-64655" y="-46184"/>
            <a:ext cx="12256653" cy="853817"/>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Project Themes Overview</a:t>
            </a:r>
          </a:p>
        </p:txBody>
      </p:sp>
      <p:grpSp>
        <p:nvGrpSpPr>
          <p:cNvPr id="2" name="Group 1">
            <a:extLst>
              <a:ext uri="{FF2B5EF4-FFF2-40B4-BE49-F238E27FC236}">
                <a16:creationId xmlns:a16="http://schemas.microsoft.com/office/drawing/2014/main" id="{2369A258-3F41-41B3-AB03-338F977C0721}"/>
              </a:ext>
            </a:extLst>
          </p:cNvPr>
          <p:cNvGrpSpPr/>
          <p:nvPr/>
        </p:nvGrpSpPr>
        <p:grpSpPr>
          <a:xfrm>
            <a:off x="697750" y="1051712"/>
            <a:ext cx="10796500" cy="4738314"/>
            <a:chOff x="433776" y="860230"/>
            <a:chExt cx="10796500" cy="4738314"/>
          </a:xfrm>
        </p:grpSpPr>
        <p:grpSp>
          <p:nvGrpSpPr>
            <p:cNvPr id="5" name="Group 4">
              <a:extLst>
                <a:ext uri="{FF2B5EF4-FFF2-40B4-BE49-F238E27FC236}">
                  <a16:creationId xmlns:a16="http://schemas.microsoft.com/office/drawing/2014/main" id="{4A20A30F-1AB8-4F16-A597-6385EEE7CB23}"/>
                </a:ext>
              </a:extLst>
            </p:cNvPr>
            <p:cNvGrpSpPr/>
            <p:nvPr/>
          </p:nvGrpSpPr>
          <p:grpSpPr>
            <a:xfrm>
              <a:off x="433776" y="3272756"/>
              <a:ext cx="10796500" cy="2325788"/>
              <a:chOff x="341436" y="3995497"/>
              <a:chExt cx="10796500" cy="2325788"/>
            </a:xfrm>
          </p:grpSpPr>
          <p:grpSp>
            <p:nvGrpSpPr>
              <p:cNvPr id="6" name="Group 5">
                <a:extLst>
                  <a:ext uri="{FF2B5EF4-FFF2-40B4-BE49-F238E27FC236}">
                    <a16:creationId xmlns:a16="http://schemas.microsoft.com/office/drawing/2014/main" id="{4FA81613-BB05-4701-A304-6FB36331A1CB}"/>
                  </a:ext>
                </a:extLst>
              </p:cNvPr>
              <p:cNvGrpSpPr/>
              <p:nvPr/>
            </p:nvGrpSpPr>
            <p:grpSpPr>
              <a:xfrm>
                <a:off x="341436" y="4155444"/>
                <a:ext cx="3522745" cy="2165841"/>
                <a:chOff x="366131" y="1760563"/>
                <a:chExt cx="3522745" cy="2165841"/>
              </a:xfrm>
            </p:grpSpPr>
            <p:grpSp>
              <p:nvGrpSpPr>
                <p:cNvPr id="21" name="Group 20">
                  <a:extLst>
                    <a:ext uri="{FF2B5EF4-FFF2-40B4-BE49-F238E27FC236}">
                      <a16:creationId xmlns:a16="http://schemas.microsoft.com/office/drawing/2014/main" id="{C581B821-01DE-47F5-A7B4-805FC9D3B436}"/>
                    </a:ext>
                  </a:extLst>
                </p:cNvPr>
                <p:cNvGrpSpPr/>
                <p:nvPr/>
              </p:nvGrpSpPr>
              <p:grpSpPr>
                <a:xfrm>
                  <a:off x="366131" y="1760563"/>
                  <a:ext cx="3522745" cy="2165841"/>
                  <a:chOff x="366131" y="1760563"/>
                  <a:chExt cx="3522745" cy="2165841"/>
                </a:xfrm>
              </p:grpSpPr>
              <p:sp>
                <p:nvSpPr>
                  <p:cNvPr id="23" name="Rounded Rectangle 22">
                    <a:extLst>
                      <a:ext uri="{FF2B5EF4-FFF2-40B4-BE49-F238E27FC236}">
                        <a16:creationId xmlns:a16="http://schemas.microsoft.com/office/drawing/2014/main" id="{9052C405-E004-4350-99AF-AEACF331A46B}"/>
                      </a:ext>
                    </a:extLst>
                  </p:cNvPr>
                  <p:cNvSpPr>
                    <a:spLocks/>
                  </p:cNvSpPr>
                  <p:nvPr/>
                </p:nvSpPr>
                <p:spPr bwMode="auto">
                  <a:xfrm flipH="1">
                    <a:off x="800199" y="2392804"/>
                    <a:ext cx="2836962" cy="1533600"/>
                  </a:xfrm>
                  <a:prstGeom prst="roundRect">
                    <a:avLst>
                      <a:gd name="adj" fmla="val 6883"/>
                    </a:avLst>
                  </a:prstGeom>
                  <a:solidFill>
                    <a:srgbClr val="FFFFFF"/>
                  </a:solidFill>
                  <a:ln w="31750" cap="flat" cmpd="sng" algn="ctr">
                    <a:solidFill>
                      <a:srgbClr val="02A4A7"/>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24" name="TextBox 23">
                    <a:extLst>
                      <a:ext uri="{FF2B5EF4-FFF2-40B4-BE49-F238E27FC236}">
                        <a16:creationId xmlns:a16="http://schemas.microsoft.com/office/drawing/2014/main" id="{7A0518F9-0A85-4E9C-9508-C71AB6C2F4E7}"/>
                      </a:ext>
                    </a:extLst>
                  </p:cNvPr>
                  <p:cNvSpPr txBox="1"/>
                  <p:nvPr/>
                </p:nvSpPr>
                <p:spPr>
                  <a:xfrm>
                    <a:off x="800199" y="1760563"/>
                    <a:ext cx="3003519" cy="3708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b="1" dirty="0">
                        <a:ln w="0"/>
                        <a:solidFill>
                          <a:srgbClr val="02A2A4"/>
                        </a:solidFill>
                        <a:latin typeface="Arial" panose="020B0604020202020204" pitchFamily="34" charset="0"/>
                        <a:cs typeface="Arial" panose="020B0604020202020204" pitchFamily="34" charset="0"/>
                        <a:sym typeface="Lato Black"/>
                        <a:hlinkClick r:id="rId2" action="ppaction://hlinksldjump">
                          <a:extLst>
                            <a:ext uri="{A12FA001-AC4F-418D-AE19-62706E023703}">
                              <ahyp:hlinkClr xmlns:ahyp="http://schemas.microsoft.com/office/drawing/2018/hyperlinkcolor" val="tx"/>
                            </a:ext>
                          </a:extLst>
                        </a:hlinkClick>
                      </a:rPr>
                      <a:t>Benefits Management</a:t>
                    </a:r>
                    <a:endParaRPr lang="en-US" b="1" dirty="0">
                      <a:ln w="0"/>
                      <a:solidFill>
                        <a:srgbClr val="02A2A4"/>
                      </a:solidFill>
                      <a:latin typeface="Arial" panose="020B0604020202020204" pitchFamily="34" charset="0"/>
                      <a:cs typeface="Arial" panose="020B0604020202020204" pitchFamily="34" charset="0"/>
                      <a:sym typeface="Lato Black"/>
                    </a:endParaRPr>
                  </a:p>
                </p:txBody>
              </p:sp>
              <p:sp>
                <p:nvSpPr>
                  <p:cNvPr id="25" name="TextBox 24">
                    <a:extLst>
                      <a:ext uri="{FF2B5EF4-FFF2-40B4-BE49-F238E27FC236}">
                        <a16:creationId xmlns:a16="http://schemas.microsoft.com/office/drawing/2014/main" id="{FF79232C-A211-4CCE-9530-D3A658C6593D}"/>
                      </a:ext>
                    </a:extLst>
                  </p:cNvPr>
                  <p:cNvSpPr txBox="1"/>
                  <p:nvPr/>
                </p:nvSpPr>
                <p:spPr>
                  <a:xfrm>
                    <a:off x="366131" y="2376835"/>
                    <a:ext cx="3522745" cy="1334116"/>
                  </a:xfrm>
                  <a:prstGeom prst="rect">
                    <a:avLst/>
                  </a:prstGeom>
                  <a:noFill/>
                </p:spPr>
                <p:txBody>
                  <a:bodyPr wrap="square" rtlCol="0" anchor="ctr">
                    <a:spAutoFit/>
                  </a:bodyPr>
                  <a:lstStyle/>
                  <a:p>
                    <a:endParaRPr lang="en-US" sz="1400" dirty="0">
                      <a:solidFill>
                        <a:srgbClr val="02A4A7"/>
                      </a:solidFill>
                      <a:latin typeface="Arial" panose="020B0604020202020204" pitchFamily="34" charset="0"/>
                      <a:cs typeface="Arial" panose="020B0604020202020204" pitchFamily="34" charset="0"/>
                    </a:endParaRPr>
                  </a:p>
                </p:txBody>
              </p:sp>
            </p:grpSp>
            <p:sp>
              <p:nvSpPr>
                <p:cNvPr id="22" name="Rectangle 21">
                  <a:extLst>
                    <a:ext uri="{FF2B5EF4-FFF2-40B4-BE49-F238E27FC236}">
                      <a16:creationId xmlns:a16="http://schemas.microsoft.com/office/drawing/2014/main" id="{BE764F7B-12B9-4F9D-9596-AAD9EF9F73E5}"/>
                    </a:ext>
                  </a:extLst>
                </p:cNvPr>
                <p:cNvSpPr/>
                <p:nvPr/>
              </p:nvSpPr>
              <p:spPr>
                <a:xfrm>
                  <a:off x="911799" y="2415632"/>
                  <a:ext cx="2800800" cy="984885"/>
                </a:xfrm>
                <a:prstGeom prst="rect">
                  <a:avLst/>
                </a:prstGeom>
              </p:spPr>
              <p:txBody>
                <a:bodyPr wrap="square">
                  <a:spAutoFit/>
                </a:bodyPr>
                <a:lstStyle/>
                <a:p>
                  <a:pPr algn="ctr"/>
                  <a:r>
                    <a:rPr lang="en-GB" sz="1400" dirty="0">
                      <a:solidFill>
                        <a:srgbClr val="475C6D"/>
                      </a:solidFill>
                      <a:latin typeface="Arial" panose="020B0604020202020204" pitchFamily="34" charset="0"/>
                      <a:cs typeface="Arial" panose="020B0604020202020204" pitchFamily="34" charset="0"/>
                    </a:rPr>
                    <a:t>Benefits management is the identification, definition, planning, tracking and realisation of benefits</a:t>
                  </a:r>
                  <a:r>
                    <a:rPr lang="en-GB" sz="1600" dirty="0">
                      <a:solidFill>
                        <a:srgbClr val="475C6D"/>
                      </a:solidFill>
                      <a:latin typeface="Arial" panose="020B0604020202020204" pitchFamily="34" charset="0"/>
                      <a:cs typeface="Arial" panose="020B0604020202020204" pitchFamily="34" charset="0"/>
                    </a:rPr>
                    <a:t>.</a:t>
                  </a:r>
                </a:p>
              </p:txBody>
            </p:sp>
          </p:grpSp>
          <p:grpSp>
            <p:nvGrpSpPr>
              <p:cNvPr id="7" name="Group 6">
                <a:extLst>
                  <a:ext uri="{FF2B5EF4-FFF2-40B4-BE49-F238E27FC236}">
                    <a16:creationId xmlns:a16="http://schemas.microsoft.com/office/drawing/2014/main" id="{5B2E9B39-FE22-4CF9-BFBB-2597FB961041}"/>
                  </a:ext>
                </a:extLst>
              </p:cNvPr>
              <p:cNvGrpSpPr/>
              <p:nvPr/>
            </p:nvGrpSpPr>
            <p:grpSpPr>
              <a:xfrm>
                <a:off x="4175391" y="3995497"/>
                <a:ext cx="2836963" cy="2312170"/>
                <a:chOff x="181809" y="1600616"/>
                <a:chExt cx="2836963" cy="2312170"/>
              </a:xfrm>
            </p:grpSpPr>
            <p:grpSp>
              <p:nvGrpSpPr>
                <p:cNvPr id="16" name="Group 15">
                  <a:extLst>
                    <a:ext uri="{FF2B5EF4-FFF2-40B4-BE49-F238E27FC236}">
                      <a16:creationId xmlns:a16="http://schemas.microsoft.com/office/drawing/2014/main" id="{190ADCE2-0AD5-4965-9A43-4D117A2CBE1D}"/>
                    </a:ext>
                  </a:extLst>
                </p:cNvPr>
                <p:cNvGrpSpPr/>
                <p:nvPr/>
              </p:nvGrpSpPr>
              <p:grpSpPr>
                <a:xfrm>
                  <a:off x="197442" y="1600616"/>
                  <a:ext cx="2807999" cy="2312170"/>
                  <a:chOff x="197442" y="1600616"/>
                  <a:chExt cx="2807999" cy="2312170"/>
                </a:xfrm>
              </p:grpSpPr>
              <p:sp>
                <p:nvSpPr>
                  <p:cNvPr id="18" name="Rounded Rectangle 22">
                    <a:extLst>
                      <a:ext uri="{FF2B5EF4-FFF2-40B4-BE49-F238E27FC236}">
                        <a16:creationId xmlns:a16="http://schemas.microsoft.com/office/drawing/2014/main" id="{6DD6CC0B-A189-4728-B05A-FCF88389429C}"/>
                      </a:ext>
                    </a:extLst>
                  </p:cNvPr>
                  <p:cNvSpPr>
                    <a:spLocks/>
                  </p:cNvSpPr>
                  <p:nvPr/>
                </p:nvSpPr>
                <p:spPr bwMode="auto">
                  <a:xfrm flipH="1">
                    <a:off x="206388" y="2379186"/>
                    <a:ext cx="2799053" cy="1533600"/>
                  </a:xfrm>
                  <a:prstGeom prst="roundRect">
                    <a:avLst>
                      <a:gd name="adj" fmla="val 6883"/>
                    </a:avLst>
                  </a:prstGeom>
                  <a:solidFill>
                    <a:srgbClr val="FFFFFF"/>
                  </a:solidFill>
                  <a:ln w="31750" cap="flat" cmpd="sng" algn="ctr">
                    <a:solidFill>
                      <a:srgbClr val="02A4A7"/>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19" name="TextBox 18">
                    <a:extLst>
                      <a:ext uri="{FF2B5EF4-FFF2-40B4-BE49-F238E27FC236}">
                        <a16:creationId xmlns:a16="http://schemas.microsoft.com/office/drawing/2014/main" id="{4228C960-2246-4B57-86CC-BFF8287D973E}"/>
                      </a:ext>
                    </a:extLst>
                  </p:cNvPr>
                  <p:cNvSpPr txBox="1"/>
                  <p:nvPr/>
                </p:nvSpPr>
                <p:spPr>
                  <a:xfrm>
                    <a:off x="197442" y="1600616"/>
                    <a:ext cx="2799053" cy="703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b="1" dirty="0">
                        <a:ln w="0"/>
                        <a:solidFill>
                          <a:srgbClr val="02A2A4"/>
                        </a:solidFill>
                        <a:latin typeface="Arial" panose="020B0604020202020204" pitchFamily="34" charset="0"/>
                        <a:cs typeface="Arial" panose="020B0604020202020204" pitchFamily="34" charset="0"/>
                        <a:sym typeface="Lato Black"/>
                        <a:hlinkClick r:id="rId3" action="ppaction://hlinksldjump">
                          <a:extLst>
                            <a:ext uri="{A12FA001-AC4F-418D-AE19-62706E023703}">
                              <ahyp:hlinkClr xmlns:ahyp="http://schemas.microsoft.com/office/drawing/2018/hyperlinkcolor" val="tx"/>
                            </a:ext>
                          </a:extLst>
                        </a:hlinkClick>
                      </a:rPr>
                      <a:t>Communication &amp; </a:t>
                    </a:r>
                  </a:p>
                  <a:p>
                    <a:pPr algn="ctr" defTabSz="309563" hangingPunct="0">
                      <a:lnSpc>
                        <a:spcPct val="120000"/>
                      </a:lnSpc>
                    </a:pPr>
                    <a:r>
                      <a:rPr lang="en-US" b="1" dirty="0">
                        <a:ln w="0"/>
                        <a:solidFill>
                          <a:srgbClr val="02A2A4"/>
                        </a:solidFill>
                        <a:latin typeface="Arial" panose="020B0604020202020204" pitchFamily="34" charset="0"/>
                        <a:cs typeface="Arial" panose="020B0604020202020204" pitchFamily="34" charset="0"/>
                        <a:sym typeface="Lato Black"/>
                        <a:hlinkClick r:id="rId3" action="ppaction://hlinksldjump">
                          <a:extLst>
                            <a:ext uri="{A12FA001-AC4F-418D-AE19-62706E023703}">
                              <ahyp:hlinkClr xmlns:ahyp="http://schemas.microsoft.com/office/drawing/2018/hyperlinkcolor" val="tx"/>
                            </a:ext>
                          </a:extLst>
                        </a:hlinkClick>
                      </a:rPr>
                      <a:t>Engagement</a:t>
                    </a:r>
                    <a:endParaRPr lang="en-US" b="1" dirty="0">
                      <a:ln w="0"/>
                      <a:solidFill>
                        <a:srgbClr val="02A2A4"/>
                      </a:solidFill>
                      <a:latin typeface="Arial" panose="020B0604020202020204" pitchFamily="34" charset="0"/>
                      <a:cs typeface="Arial" panose="020B0604020202020204" pitchFamily="34" charset="0"/>
                      <a:sym typeface="Lato Black"/>
                    </a:endParaRPr>
                  </a:p>
                </p:txBody>
              </p:sp>
              <p:sp>
                <p:nvSpPr>
                  <p:cNvPr id="20" name="TextBox 19">
                    <a:extLst>
                      <a:ext uri="{FF2B5EF4-FFF2-40B4-BE49-F238E27FC236}">
                        <a16:creationId xmlns:a16="http://schemas.microsoft.com/office/drawing/2014/main" id="{B40E71EB-B296-454E-8380-1561EAD2D82A}"/>
                      </a:ext>
                    </a:extLst>
                  </p:cNvPr>
                  <p:cNvSpPr txBox="1"/>
                  <p:nvPr/>
                </p:nvSpPr>
                <p:spPr>
                  <a:xfrm>
                    <a:off x="197443" y="2324850"/>
                    <a:ext cx="2799052" cy="1334116"/>
                  </a:xfrm>
                  <a:prstGeom prst="rect">
                    <a:avLst/>
                  </a:prstGeom>
                  <a:noFill/>
                </p:spPr>
                <p:txBody>
                  <a:bodyPr wrap="square" rtlCol="0" anchor="ctr">
                    <a:spAutoFit/>
                  </a:bodyPr>
                  <a:lstStyle/>
                  <a:p>
                    <a:endParaRPr lang="en-US" sz="1400" dirty="0">
                      <a:solidFill>
                        <a:srgbClr val="02A4A7"/>
                      </a:solidFill>
                      <a:latin typeface="Arial" panose="020B0604020202020204" pitchFamily="34" charset="0"/>
                      <a:cs typeface="Arial" panose="020B0604020202020204" pitchFamily="34" charset="0"/>
                    </a:endParaRPr>
                  </a:p>
                </p:txBody>
              </p:sp>
            </p:grpSp>
            <p:sp>
              <p:nvSpPr>
                <p:cNvPr id="17" name="Rectangle 16">
                  <a:extLst>
                    <a:ext uri="{FF2B5EF4-FFF2-40B4-BE49-F238E27FC236}">
                      <a16:creationId xmlns:a16="http://schemas.microsoft.com/office/drawing/2014/main" id="{42A18BEE-FB49-4F09-A16D-0E03AE49FDC2}"/>
                    </a:ext>
                  </a:extLst>
                </p:cNvPr>
                <p:cNvSpPr/>
                <p:nvPr/>
              </p:nvSpPr>
              <p:spPr>
                <a:xfrm>
                  <a:off x="181809" y="2402650"/>
                  <a:ext cx="2836963" cy="1446550"/>
                </a:xfrm>
                <a:prstGeom prst="rect">
                  <a:avLst/>
                </a:prstGeom>
              </p:spPr>
              <p:txBody>
                <a:bodyPr wrap="square">
                  <a:spAutoFit/>
                </a:bodyPr>
                <a:lstStyle/>
                <a:p>
                  <a:pPr algn="ctr"/>
                  <a:r>
                    <a:rPr lang="en-GB" dirty="0">
                      <a:latin typeface="Arial" panose="020B0604020202020204" pitchFamily="34" charset="0"/>
                    </a:rPr>
                    <a:t> </a:t>
                  </a:r>
                  <a:r>
                    <a:rPr lang="en-GB" sz="1400" dirty="0">
                      <a:solidFill>
                        <a:srgbClr val="475C6D"/>
                      </a:solidFill>
                      <a:latin typeface="Arial" panose="020B0604020202020204" pitchFamily="34" charset="0"/>
                      <a:cs typeface="Arial" panose="020B0604020202020204" pitchFamily="34" charset="0"/>
                    </a:rPr>
                    <a:t>A comms and engagement plan identifies the means, the medium, the messages and frequency of communication between the different stakeholders for the life of the project.</a:t>
                  </a:r>
                </a:p>
              </p:txBody>
            </p:sp>
          </p:grpSp>
          <p:grpSp>
            <p:nvGrpSpPr>
              <p:cNvPr id="9" name="Group 8">
                <a:extLst>
                  <a:ext uri="{FF2B5EF4-FFF2-40B4-BE49-F238E27FC236}">
                    <a16:creationId xmlns:a16="http://schemas.microsoft.com/office/drawing/2014/main" id="{55398BE0-7AFB-4C4A-85D9-94C4416CDE06}"/>
                  </a:ext>
                </a:extLst>
              </p:cNvPr>
              <p:cNvGrpSpPr/>
              <p:nvPr/>
            </p:nvGrpSpPr>
            <p:grpSpPr>
              <a:xfrm>
                <a:off x="7636733" y="4224322"/>
                <a:ext cx="3501203" cy="2083791"/>
                <a:chOff x="-422807" y="1818762"/>
                <a:chExt cx="3501203" cy="1918308"/>
              </a:xfrm>
            </p:grpSpPr>
            <p:grpSp>
              <p:nvGrpSpPr>
                <p:cNvPr id="10" name="Group 9">
                  <a:extLst>
                    <a:ext uri="{FF2B5EF4-FFF2-40B4-BE49-F238E27FC236}">
                      <a16:creationId xmlns:a16="http://schemas.microsoft.com/office/drawing/2014/main" id="{D3E88882-F173-4F16-90E1-85B2EFD00564}"/>
                    </a:ext>
                  </a:extLst>
                </p:cNvPr>
                <p:cNvGrpSpPr/>
                <p:nvPr/>
              </p:nvGrpSpPr>
              <p:grpSpPr>
                <a:xfrm>
                  <a:off x="-422807" y="1818762"/>
                  <a:ext cx="3501203" cy="1918308"/>
                  <a:chOff x="-422807" y="1818762"/>
                  <a:chExt cx="3501203" cy="1918308"/>
                </a:xfrm>
              </p:grpSpPr>
              <p:sp>
                <p:nvSpPr>
                  <p:cNvPr id="12" name="Rounded Rectangle 22">
                    <a:extLst>
                      <a:ext uri="{FF2B5EF4-FFF2-40B4-BE49-F238E27FC236}">
                        <a16:creationId xmlns:a16="http://schemas.microsoft.com/office/drawing/2014/main" id="{6DF772AE-7CE7-4890-A6A2-FBCE64DE9B60}"/>
                      </a:ext>
                    </a:extLst>
                  </p:cNvPr>
                  <p:cNvSpPr>
                    <a:spLocks/>
                  </p:cNvSpPr>
                  <p:nvPr/>
                </p:nvSpPr>
                <p:spPr bwMode="auto">
                  <a:xfrm flipH="1">
                    <a:off x="-390499" y="2325260"/>
                    <a:ext cx="2965140" cy="1411810"/>
                  </a:xfrm>
                  <a:prstGeom prst="roundRect">
                    <a:avLst>
                      <a:gd name="adj" fmla="val 6883"/>
                    </a:avLst>
                  </a:prstGeom>
                  <a:solidFill>
                    <a:srgbClr val="FFFFFF"/>
                  </a:solidFill>
                  <a:ln w="31750" cap="flat" cmpd="sng" algn="ctr">
                    <a:solidFill>
                      <a:srgbClr val="02A4A7"/>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13" name="TextBox 12">
                    <a:extLst>
                      <a:ext uri="{FF2B5EF4-FFF2-40B4-BE49-F238E27FC236}">
                        <a16:creationId xmlns:a16="http://schemas.microsoft.com/office/drawing/2014/main" id="{7FB0511B-1D1D-4360-8F23-6BD453E39F91}"/>
                      </a:ext>
                    </a:extLst>
                  </p:cNvPr>
                  <p:cNvSpPr txBox="1"/>
                  <p:nvPr/>
                </p:nvSpPr>
                <p:spPr>
                  <a:xfrm>
                    <a:off x="-422807" y="1818762"/>
                    <a:ext cx="2997448" cy="3414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b="1" dirty="0">
                        <a:ln w="0"/>
                        <a:solidFill>
                          <a:srgbClr val="02A2A4"/>
                        </a:solidFill>
                        <a:latin typeface="Arial" panose="020B0604020202020204" pitchFamily="34" charset="0"/>
                        <a:cs typeface="Arial" panose="020B0604020202020204" pitchFamily="34" charset="0"/>
                        <a:sym typeface="Lato Black"/>
                        <a:hlinkClick r:id="rId4" action="ppaction://hlinksldjump">
                          <a:extLst>
                            <a:ext uri="{A12FA001-AC4F-418D-AE19-62706E023703}">
                              <ahyp:hlinkClr xmlns:ahyp="http://schemas.microsoft.com/office/drawing/2018/hyperlinkcolor" val="tx"/>
                            </a:ext>
                          </a:extLst>
                        </a:hlinkClick>
                      </a:rPr>
                      <a:t>Change Management</a:t>
                    </a:r>
                    <a:endParaRPr lang="en-US" b="1" dirty="0">
                      <a:ln w="0"/>
                      <a:solidFill>
                        <a:srgbClr val="02A2A4"/>
                      </a:solidFill>
                      <a:latin typeface="Arial" panose="020B0604020202020204" pitchFamily="34" charset="0"/>
                      <a:cs typeface="Arial" panose="020B0604020202020204" pitchFamily="34" charset="0"/>
                      <a:sym typeface="Lato Black"/>
                    </a:endParaRPr>
                  </a:p>
                </p:txBody>
              </p:sp>
              <p:sp>
                <p:nvSpPr>
                  <p:cNvPr id="14" name="TextBox 13">
                    <a:extLst>
                      <a:ext uri="{FF2B5EF4-FFF2-40B4-BE49-F238E27FC236}">
                        <a16:creationId xmlns:a16="http://schemas.microsoft.com/office/drawing/2014/main" id="{49B38B7D-AFB1-401E-8899-E4EAB7E20594}"/>
                      </a:ext>
                    </a:extLst>
                  </p:cNvPr>
                  <p:cNvSpPr txBox="1"/>
                  <p:nvPr/>
                </p:nvSpPr>
                <p:spPr>
                  <a:xfrm>
                    <a:off x="-399444" y="2319424"/>
                    <a:ext cx="3477840" cy="1334116"/>
                  </a:xfrm>
                  <a:prstGeom prst="rect">
                    <a:avLst/>
                  </a:prstGeom>
                  <a:noFill/>
                </p:spPr>
                <p:txBody>
                  <a:bodyPr wrap="square" rtlCol="0" anchor="ctr">
                    <a:spAutoFit/>
                  </a:bodyPr>
                  <a:lstStyle/>
                  <a:p>
                    <a:endParaRPr lang="en-US" sz="1400" dirty="0">
                      <a:solidFill>
                        <a:srgbClr val="02A4A7"/>
                      </a:solidFill>
                      <a:latin typeface="Arial" panose="020B0604020202020204" pitchFamily="34" charset="0"/>
                      <a:cs typeface="Arial" panose="020B0604020202020204" pitchFamily="34" charset="0"/>
                    </a:endParaRPr>
                  </a:p>
                </p:txBody>
              </p:sp>
            </p:grpSp>
            <p:sp>
              <p:nvSpPr>
                <p:cNvPr id="11" name="Rectangle 10">
                  <a:extLst>
                    <a:ext uri="{FF2B5EF4-FFF2-40B4-BE49-F238E27FC236}">
                      <a16:creationId xmlns:a16="http://schemas.microsoft.com/office/drawing/2014/main" id="{F8921DCB-DA0E-4166-944B-31A7AA1752F5}"/>
                    </a:ext>
                  </a:extLst>
                </p:cNvPr>
                <p:cNvSpPr/>
                <p:nvPr/>
              </p:nvSpPr>
              <p:spPr>
                <a:xfrm>
                  <a:off x="-409403" y="2401809"/>
                  <a:ext cx="3011682" cy="1076672"/>
                </a:xfrm>
                <a:prstGeom prst="rect">
                  <a:avLst/>
                </a:prstGeom>
              </p:spPr>
              <p:txBody>
                <a:bodyPr wrap="square">
                  <a:spAutoFit/>
                </a:bodyPr>
                <a:lstStyle/>
                <a:p>
                  <a:pPr algn="ctr"/>
                  <a:r>
                    <a:rPr lang="en-GB" sz="1400" dirty="0">
                      <a:solidFill>
                        <a:srgbClr val="475C6D"/>
                      </a:solidFill>
                      <a:latin typeface="Arial" panose="020B0604020202020204" pitchFamily="34" charset="0"/>
                      <a:cs typeface="Arial" panose="020B0604020202020204" pitchFamily="34" charset="0"/>
                    </a:rPr>
                    <a:t>The purpose of change management is to implement strategies for effecting change, controlling change and helping people to adapt to change.</a:t>
                  </a:r>
                </a:p>
              </p:txBody>
            </p:sp>
          </p:grpSp>
        </p:grpSp>
        <p:grpSp>
          <p:nvGrpSpPr>
            <p:cNvPr id="26" name="Group 25">
              <a:extLst>
                <a:ext uri="{FF2B5EF4-FFF2-40B4-BE49-F238E27FC236}">
                  <a16:creationId xmlns:a16="http://schemas.microsoft.com/office/drawing/2014/main" id="{48042DC7-3900-4215-8808-A6A7C11B1A8B}"/>
                </a:ext>
              </a:extLst>
            </p:cNvPr>
            <p:cNvGrpSpPr/>
            <p:nvPr/>
          </p:nvGrpSpPr>
          <p:grpSpPr>
            <a:xfrm>
              <a:off x="543038" y="894481"/>
              <a:ext cx="3460564" cy="2312144"/>
              <a:chOff x="-13488" y="1462694"/>
              <a:chExt cx="3460564" cy="2199609"/>
            </a:xfrm>
          </p:grpSpPr>
          <p:grpSp>
            <p:nvGrpSpPr>
              <p:cNvPr id="27" name="Group 26">
                <a:extLst>
                  <a:ext uri="{FF2B5EF4-FFF2-40B4-BE49-F238E27FC236}">
                    <a16:creationId xmlns:a16="http://schemas.microsoft.com/office/drawing/2014/main" id="{BABBEDC7-0299-458F-8202-36096FE1B006}"/>
                  </a:ext>
                </a:extLst>
              </p:cNvPr>
              <p:cNvGrpSpPr/>
              <p:nvPr/>
            </p:nvGrpSpPr>
            <p:grpSpPr>
              <a:xfrm>
                <a:off x="-13488" y="1462694"/>
                <a:ext cx="3460564" cy="2199609"/>
                <a:chOff x="-13488" y="1462694"/>
                <a:chExt cx="3460564" cy="2199609"/>
              </a:xfrm>
            </p:grpSpPr>
            <p:sp>
              <p:nvSpPr>
                <p:cNvPr id="29" name="Rounded Rectangle 22">
                  <a:extLst>
                    <a:ext uri="{FF2B5EF4-FFF2-40B4-BE49-F238E27FC236}">
                      <a16:creationId xmlns:a16="http://schemas.microsoft.com/office/drawing/2014/main" id="{4DBCD60A-2BA8-42D5-B40A-AF9F9874646B}"/>
                    </a:ext>
                  </a:extLst>
                </p:cNvPr>
                <p:cNvSpPr>
                  <a:spLocks/>
                </p:cNvSpPr>
                <p:nvPr/>
              </p:nvSpPr>
              <p:spPr bwMode="auto">
                <a:xfrm flipH="1">
                  <a:off x="317268" y="2203345"/>
                  <a:ext cx="2831011" cy="1458958"/>
                </a:xfrm>
                <a:prstGeom prst="roundRect">
                  <a:avLst>
                    <a:gd name="adj" fmla="val 6883"/>
                  </a:avLst>
                </a:prstGeom>
                <a:solidFill>
                  <a:srgbClr val="FFFFFF"/>
                </a:solidFill>
                <a:ln w="31750" cap="flat" cmpd="sng" algn="ctr">
                  <a:solidFill>
                    <a:srgbClr val="02A4A7"/>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30" name="TextBox 29">
                  <a:extLst>
                    <a:ext uri="{FF2B5EF4-FFF2-40B4-BE49-F238E27FC236}">
                      <a16:creationId xmlns:a16="http://schemas.microsoft.com/office/drawing/2014/main" id="{9D3D09C5-2C6A-4232-8823-0D85FB3C49D9}"/>
                    </a:ext>
                  </a:extLst>
                </p:cNvPr>
                <p:cNvSpPr txBox="1"/>
                <p:nvPr/>
              </p:nvSpPr>
              <p:spPr>
                <a:xfrm>
                  <a:off x="-13488" y="1462694"/>
                  <a:ext cx="3460564" cy="6690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b="1" dirty="0">
                      <a:ln w="0"/>
                      <a:solidFill>
                        <a:srgbClr val="02A2A4"/>
                      </a:solidFill>
                      <a:latin typeface="Arial" panose="020B0604020202020204" pitchFamily="34" charset="0"/>
                      <a:cs typeface="Arial" panose="020B0604020202020204" pitchFamily="34" charset="0"/>
                      <a:sym typeface="Lato Black"/>
                      <a:hlinkClick r:id="rId5" action="ppaction://hlinksldjump">
                        <a:extLst>
                          <a:ext uri="{A12FA001-AC4F-418D-AE19-62706E023703}">
                            <ahyp:hlinkClr xmlns:ahyp="http://schemas.microsoft.com/office/drawing/2018/hyperlinkcolor" val="tx"/>
                          </a:ext>
                        </a:extLst>
                      </a:hlinkClick>
                    </a:rPr>
                    <a:t>Risk &amp; Issue </a:t>
                  </a:r>
                </a:p>
                <a:p>
                  <a:pPr algn="ctr" defTabSz="309563" hangingPunct="0">
                    <a:lnSpc>
                      <a:spcPct val="120000"/>
                    </a:lnSpc>
                  </a:pPr>
                  <a:r>
                    <a:rPr lang="en-US" b="1" dirty="0">
                      <a:ln w="0"/>
                      <a:solidFill>
                        <a:srgbClr val="02A2A4"/>
                      </a:solidFill>
                      <a:latin typeface="Arial" panose="020B0604020202020204" pitchFamily="34" charset="0"/>
                      <a:cs typeface="Arial" panose="020B0604020202020204" pitchFamily="34" charset="0"/>
                      <a:sym typeface="Lato Black"/>
                      <a:hlinkClick r:id="rId5" action="ppaction://hlinksldjump">
                        <a:extLst>
                          <a:ext uri="{A12FA001-AC4F-418D-AE19-62706E023703}">
                            <ahyp:hlinkClr xmlns:ahyp="http://schemas.microsoft.com/office/drawing/2018/hyperlinkcolor" val="tx"/>
                          </a:ext>
                        </a:extLst>
                      </a:hlinkClick>
                    </a:rPr>
                    <a:t>Management</a:t>
                  </a:r>
                  <a:endParaRPr lang="en-US" b="1" dirty="0">
                    <a:ln w="0"/>
                    <a:solidFill>
                      <a:srgbClr val="02A2A4"/>
                    </a:solidFill>
                    <a:latin typeface="Arial" panose="020B0604020202020204" pitchFamily="34" charset="0"/>
                    <a:cs typeface="Arial" panose="020B0604020202020204" pitchFamily="34" charset="0"/>
                    <a:sym typeface="Lato Black"/>
                  </a:endParaRPr>
                </a:p>
              </p:txBody>
            </p:sp>
            <p:sp>
              <p:nvSpPr>
                <p:cNvPr id="31" name="TextBox 30">
                  <a:extLst>
                    <a:ext uri="{FF2B5EF4-FFF2-40B4-BE49-F238E27FC236}">
                      <a16:creationId xmlns:a16="http://schemas.microsoft.com/office/drawing/2014/main" id="{DB16F65E-5CD2-4A53-9985-2D89105A8D23}"/>
                    </a:ext>
                  </a:extLst>
                </p:cNvPr>
                <p:cNvSpPr txBox="1"/>
                <p:nvPr/>
              </p:nvSpPr>
              <p:spPr>
                <a:xfrm>
                  <a:off x="317269" y="2218922"/>
                  <a:ext cx="2799051" cy="1334116"/>
                </a:xfrm>
                <a:prstGeom prst="rect">
                  <a:avLst/>
                </a:prstGeom>
                <a:noFill/>
              </p:spPr>
              <p:txBody>
                <a:bodyPr wrap="square" rtlCol="0" anchor="ctr">
                  <a:spAutoFit/>
                </a:bodyPr>
                <a:lstStyle/>
                <a:p>
                  <a:endParaRPr lang="en-US" sz="1400" dirty="0">
                    <a:solidFill>
                      <a:srgbClr val="02A4A7"/>
                    </a:solidFill>
                    <a:latin typeface="Arial" panose="020B0604020202020204" pitchFamily="34" charset="0"/>
                    <a:cs typeface="Arial" panose="020B0604020202020204" pitchFamily="34" charset="0"/>
                  </a:endParaRPr>
                </a:p>
              </p:txBody>
            </p:sp>
          </p:grpSp>
          <p:sp>
            <p:nvSpPr>
              <p:cNvPr id="28" name="Rectangle 27">
                <a:extLst>
                  <a:ext uri="{FF2B5EF4-FFF2-40B4-BE49-F238E27FC236}">
                    <a16:creationId xmlns:a16="http://schemas.microsoft.com/office/drawing/2014/main" id="{FCDEEEC2-92F4-4086-96CE-90C7856C95E9}"/>
                  </a:ext>
                </a:extLst>
              </p:cNvPr>
              <p:cNvSpPr/>
              <p:nvPr/>
            </p:nvSpPr>
            <p:spPr>
              <a:xfrm>
                <a:off x="306558" y="2241168"/>
                <a:ext cx="2774683" cy="1112628"/>
              </a:xfrm>
              <a:prstGeom prst="rect">
                <a:avLst/>
              </a:prstGeom>
            </p:spPr>
            <p:txBody>
              <a:bodyPr wrap="square">
                <a:spAutoFit/>
              </a:bodyPr>
              <a:lstStyle/>
              <a:p>
                <a:pPr algn="ctr"/>
                <a:r>
                  <a:rPr lang="en-GB" sz="1400" dirty="0">
                    <a:solidFill>
                      <a:srgbClr val="475C6D"/>
                    </a:solidFill>
                    <a:latin typeface="Arial" panose="020B0604020202020204" pitchFamily="34" charset="0"/>
                    <a:cs typeface="Arial" panose="020B0604020202020204" pitchFamily="34" charset="0"/>
                  </a:rPr>
                  <a:t>The aim of project risk and issue management is to support better decision-making through a good understanding of risks and issues and their likely impact.</a:t>
                </a:r>
              </a:p>
            </p:txBody>
          </p:sp>
        </p:grpSp>
        <p:grpSp>
          <p:nvGrpSpPr>
            <p:cNvPr id="32" name="Group 31">
              <a:extLst>
                <a:ext uri="{FF2B5EF4-FFF2-40B4-BE49-F238E27FC236}">
                  <a16:creationId xmlns:a16="http://schemas.microsoft.com/office/drawing/2014/main" id="{636C835E-2B1E-46B0-8D59-AF60B07FFD0C}"/>
                </a:ext>
              </a:extLst>
            </p:cNvPr>
            <p:cNvGrpSpPr/>
            <p:nvPr/>
          </p:nvGrpSpPr>
          <p:grpSpPr>
            <a:xfrm>
              <a:off x="3864058" y="876491"/>
              <a:ext cx="3460564" cy="2562146"/>
              <a:chOff x="-1326" y="1409566"/>
              <a:chExt cx="3460564" cy="2562146"/>
            </a:xfrm>
          </p:grpSpPr>
          <p:grpSp>
            <p:nvGrpSpPr>
              <p:cNvPr id="33" name="Group 32">
                <a:extLst>
                  <a:ext uri="{FF2B5EF4-FFF2-40B4-BE49-F238E27FC236}">
                    <a16:creationId xmlns:a16="http://schemas.microsoft.com/office/drawing/2014/main" id="{1F14DFD3-A2A4-40A3-85F3-03E51A53525B}"/>
                  </a:ext>
                </a:extLst>
              </p:cNvPr>
              <p:cNvGrpSpPr/>
              <p:nvPr/>
            </p:nvGrpSpPr>
            <p:grpSpPr>
              <a:xfrm>
                <a:off x="-1326" y="1409566"/>
                <a:ext cx="3460564" cy="2562146"/>
                <a:chOff x="-1326" y="1409566"/>
                <a:chExt cx="3460564" cy="2562146"/>
              </a:xfrm>
            </p:grpSpPr>
            <p:sp>
              <p:nvSpPr>
                <p:cNvPr id="35" name="Rounded Rectangle 22">
                  <a:extLst>
                    <a:ext uri="{FF2B5EF4-FFF2-40B4-BE49-F238E27FC236}">
                      <a16:creationId xmlns:a16="http://schemas.microsoft.com/office/drawing/2014/main" id="{EB1D3022-AA71-4DE3-BD60-6C121E3C41F2}"/>
                    </a:ext>
                  </a:extLst>
                </p:cNvPr>
                <p:cNvSpPr>
                  <a:spLocks/>
                </p:cNvSpPr>
                <p:nvPr/>
              </p:nvSpPr>
              <p:spPr bwMode="auto">
                <a:xfrm flipH="1">
                  <a:off x="417979" y="2191056"/>
                  <a:ext cx="2836963" cy="1533600"/>
                </a:xfrm>
                <a:prstGeom prst="roundRect">
                  <a:avLst>
                    <a:gd name="adj" fmla="val 6883"/>
                  </a:avLst>
                </a:prstGeom>
                <a:solidFill>
                  <a:srgbClr val="FFFFFF"/>
                </a:solidFill>
                <a:ln w="31750" cap="flat" cmpd="sng" algn="ctr">
                  <a:solidFill>
                    <a:srgbClr val="02A4A7"/>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36" name="TextBox 35">
                  <a:extLst>
                    <a:ext uri="{FF2B5EF4-FFF2-40B4-BE49-F238E27FC236}">
                      <a16:creationId xmlns:a16="http://schemas.microsoft.com/office/drawing/2014/main" id="{1F73C176-DE62-426D-A420-8AEC3E1667FA}"/>
                    </a:ext>
                  </a:extLst>
                </p:cNvPr>
                <p:cNvSpPr txBox="1"/>
                <p:nvPr/>
              </p:nvSpPr>
              <p:spPr>
                <a:xfrm>
                  <a:off x="-1326" y="1409566"/>
                  <a:ext cx="3460564" cy="703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b="1" dirty="0">
                      <a:ln w="0"/>
                      <a:solidFill>
                        <a:srgbClr val="02A2A4"/>
                      </a:solidFill>
                      <a:latin typeface="Arial" panose="020B0604020202020204" pitchFamily="34" charset="0"/>
                      <a:cs typeface="Arial" panose="020B0604020202020204" pitchFamily="34" charset="0"/>
                      <a:sym typeface="Lato Black"/>
                      <a:hlinkClick r:id="rId6" action="ppaction://hlinksldjump">
                        <a:extLst>
                          <a:ext uri="{A12FA001-AC4F-418D-AE19-62706E023703}">
                            <ahyp:hlinkClr xmlns:ahyp="http://schemas.microsoft.com/office/drawing/2018/hyperlinkcolor" val="tx"/>
                          </a:ext>
                        </a:extLst>
                      </a:hlinkClick>
                    </a:rPr>
                    <a:t>Assurance, Governance</a:t>
                  </a:r>
                </a:p>
                <a:p>
                  <a:pPr algn="ctr" defTabSz="309563" hangingPunct="0">
                    <a:lnSpc>
                      <a:spcPct val="120000"/>
                    </a:lnSpc>
                  </a:pPr>
                  <a:r>
                    <a:rPr lang="en-US" b="1" dirty="0">
                      <a:ln w="0"/>
                      <a:solidFill>
                        <a:srgbClr val="02A2A4"/>
                      </a:solidFill>
                      <a:latin typeface="Arial" panose="020B0604020202020204" pitchFamily="34" charset="0"/>
                      <a:cs typeface="Arial" panose="020B0604020202020204" pitchFamily="34" charset="0"/>
                      <a:sym typeface="Lato Black"/>
                      <a:hlinkClick r:id="rId6" action="ppaction://hlinksldjump">
                        <a:extLst>
                          <a:ext uri="{A12FA001-AC4F-418D-AE19-62706E023703}">
                            <ahyp:hlinkClr xmlns:ahyp="http://schemas.microsoft.com/office/drawing/2018/hyperlinkcolor" val="tx"/>
                          </a:ext>
                        </a:extLst>
                      </a:hlinkClick>
                    </a:rPr>
                    <a:t> &amp; Reporting</a:t>
                  </a:r>
                  <a:endParaRPr lang="en-US" b="1" dirty="0">
                    <a:ln w="0"/>
                    <a:solidFill>
                      <a:srgbClr val="02A2A4"/>
                    </a:solidFill>
                    <a:latin typeface="Arial" panose="020B0604020202020204" pitchFamily="34" charset="0"/>
                    <a:cs typeface="Arial" panose="020B0604020202020204" pitchFamily="34" charset="0"/>
                    <a:sym typeface="Lato Black"/>
                  </a:endParaRPr>
                </a:p>
              </p:txBody>
            </p:sp>
            <p:sp>
              <p:nvSpPr>
                <p:cNvPr id="37" name="TextBox 36">
                  <a:extLst>
                    <a:ext uri="{FF2B5EF4-FFF2-40B4-BE49-F238E27FC236}">
                      <a16:creationId xmlns:a16="http://schemas.microsoft.com/office/drawing/2014/main" id="{A2AA1AF7-4AE0-4340-B258-A8811F80EBD1}"/>
                    </a:ext>
                  </a:extLst>
                </p:cNvPr>
                <p:cNvSpPr txBox="1"/>
                <p:nvPr/>
              </p:nvSpPr>
              <p:spPr>
                <a:xfrm>
                  <a:off x="329431" y="2324850"/>
                  <a:ext cx="2799051" cy="1646862"/>
                </a:xfrm>
                <a:prstGeom prst="rect">
                  <a:avLst/>
                </a:prstGeom>
                <a:noFill/>
              </p:spPr>
              <p:txBody>
                <a:bodyPr wrap="square" rtlCol="0" anchor="ctr">
                  <a:spAutoFit/>
                </a:bodyPr>
                <a:lstStyle/>
                <a:p>
                  <a:endParaRPr lang="en-US" sz="1400" dirty="0">
                    <a:solidFill>
                      <a:srgbClr val="02A4A7"/>
                    </a:solidFill>
                    <a:latin typeface="Arial" panose="020B0604020202020204" pitchFamily="34" charset="0"/>
                    <a:cs typeface="Arial" panose="020B0604020202020204" pitchFamily="34" charset="0"/>
                  </a:endParaRPr>
                </a:p>
              </p:txBody>
            </p:sp>
          </p:grpSp>
          <p:sp>
            <p:nvSpPr>
              <p:cNvPr id="34" name="Rectangle 33">
                <a:extLst>
                  <a:ext uri="{FF2B5EF4-FFF2-40B4-BE49-F238E27FC236}">
                    <a16:creationId xmlns:a16="http://schemas.microsoft.com/office/drawing/2014/main" id="{81EEBC58-DCC2-48F2-9DBB-D4319A8633A1}"/>
                  </a:ext>
                </a:extLst>
              </p:cNvPr>
              <p:cNvSpPr/>
              <p:nvPr/>
            </p:nvSpPr>
            <p:spPr>
              <a:xfrm>
                <a:off x="357634" y="2253502"/>
                <a:ext cx="2988000" cy="1169551"/>
              </a:xfrm>
              <a:prstGeom prst="rect">
                <a:avLst/>
              </a:prstGeom>
            </p:spPr>
            <p:txBody>
              <a:bodyPr wrap="square">
                <a:spAutoFit/>
              </a:bodyPr>
              <a:lstStyle/>
              <a:p>
                <a:pPr algn="ctr"/>
                <a:r>
                  <a:rPr lang="en-GB" sz="1400" dirty="0">
                    <a:latin typeface="Arial" panose="020B0604020202020204" pitchFamily="34" charset="0"/>
                    <a:cs typeface="Arial" panose="020B0604020202020204" pitchFamily="34" charset="0"/>
                  </a:rPr>
                  <a:t> </a:t>
                </a:r>
                <a:r>
                  <a:rPr lang="en-GB" sz="1400" dirty="0">
                    <a:solidFill>
                      <a:srgbClr val="475C6D"/>
                    </a:solidFill>
                    <a:latin typeface="Arial" panose="020B0604020202020204" pitchFamily="34" charset="0"/>
                    <a:cs typeface="Arial" panose="020B0604020202020204" pitchFamily="34" charset="0"/>
                  </a:rPr>
                  <a:t>Governance and assurance provides the mechanism for controlling and monitoring the project to enable project managers to provide confidence to decision makers in the projects viability. </a:t>
                </a:r>
              </a:p>
            </p:txBody>
          </p:sp>
        </p:grpSp>
        <p:grpSp>
          <p:nvGrpSpPr>
            <p:cNvPr id="38" name="Group 37">
              <a:extLst>
                <a:ext uri="{FF2B5EF4-FFF2-40B4-BE49-F238E27FC236}">
                  <a16:creationId xmlns:a16="http://schemas.microsoft.com/office/drawing/2014/main" id="{F69AF272-8846-4DF2-9776-09CC290056A4}"/>
                </a:ext>
              </a:extLst>
            </p:cNvPr>
            <p:cNvGrpSpPr/>
            <p:nvPr/>
          </p:nvGrpSpPr>
          <p:grpSpPr>
            <a:xfrm>
              <a:off x="7430429" y="860230"/>
              <a:ext cx="3460564" cy="2325643"/>
              <a:chOff x="30787" y="1386475"/>
              <a:chExt cx="3460564" cy="2140960"/>
            </a:xfrm>
          </p:grpSpPr>
          <p:grpSp>
            <p:nvGrpSpPr>
              <p:cNvPr id="39" name="Group 38">
                <a:extLst>
                  <a:ext uri="{FF2B5EF4-FFF2-40B4-BE49-F238E27FC236}">
                    <a16:creationId xmlns:a16="http://schemas.microsoft.com/office/drawing/2014/main" id="{643E33EE-58E1-4099-930F-5EBFCD712134}"/>
                  </a:ext>
                </a:extLst>
              </p:cNvPr>
              <p:cNvGrpSpPr/>
              <p:nvPr/>
            </p:nvGrpSpPr>
            <p:grpSpPr>
              <a:xfrm>
                <a:off x="30787" y="1386475"/>
                <a:ext cx="3460564" cy="2140960"/>
                <a:chOff x="30787" y="1386475"/>
                <a:chExt cx="3460564" cy="2140960"/>
              </a:xfrm>
            </p:grpSpPr>
            <p:sp>
              <p:nvSpPr>
                <p:cNvPr id="41" name="Rounded Rectangle 22">
                  <a:extLst>
                    <a:ext uri="{FF2B5EF4-FFF2-40B4-BE49-F238E27FC236}">
                      <a16:creationId xmlns:a16="http://schemas.microsoft.com/office/drawing/2014/main" id="{76C49537-A65F-4C68-B591-CCF048E28564}"/>
                    </a:ext>
                  </a:extLst>
                </p:cNvPr>
                <p:cNvSpPr>
                  <a:spLocks/>
                </p:cNvSpPr>
                <p:nvPr/>
              </p:nvSpPr>
              <p:spPr bwMode="auto">
                <a:xfrm flipH="1">
                  <a:off x="352794" y="2101714"/>
                  <a:ext cx="3001722" cy="1410959"/>
                </a:xfrm>
                <a:prstGeom prst="roundRect">
                  <a:avLst>
                    <a:gd name="adj" fmla="val 6883"/>
                  </a:avLst>
                </a:prstGeom>
                <a:solidFill>
                  <a:srgbClr val="FFFFFF"/>
                </a:solidFill>
                <a:ln w="31750" cap="flat" cmpd="sng" algn="ctr">
                  <a:solidFill>
                    <a:srgbClr val="02A4A7"/>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42" name="TextBox 41">
                  <a:extLst>
                    <a:ext uri="{FF2B5EF4-FFF2-40B4-BE49-F238E27FC236}">
                      <a16:creationId xmlns:a16="http://schemas.microsoft.com/office/drawing/2014/main" id="{9C1A27E7-C10F-4B70-BA6B-D60B1AB59717}"/>
                    </a:ext>
                  </a:extLst>
                </p:cNvPr>
                <p:cNvSpPr txBox="1"/>
                <p:nvPr/>
              </p:nvSpPr>
              <p:spPr>
                <a:xfrm>
                  <a:off x="30787" y="1386475"/>
                  <a:ext cx="3460564" cy="6474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b="1" dirty="0">
                      <a:ln w="0"/>
                      <a:solidFill>
                        <a:srgbClr val="02A2A4"/>
                      </a:solidFill>
                      <a:latin typeface="Arial" panose="020B0604020202020204" pitchFamily="34" charset="0"/>
                      <a:cs typeface="Arial" panose="020B0604020202020204" pitchFamily="34" charset="0"/>
                      <a:sym typeface="Lato Black"/>
                      <a:hlinkClick r:id="rId7" action="ppaction://hlinksldjump">
                        <a:extLst>
                          <a:ext uri="{A12FA001-AC4F-418D-AE19-62706E023703}">
                            <ahyp:hlinkClr xmlns:ahyp="http://schemas.microsoft.com/office/drawing/2018/hyperlinkcolor" val="tx"/>
                          </a:ext>
                        </a:extLst>
                      </a:hlinkClick>
                    </a:rPr>
                    <a:t>Resource &amp; Team </a:t>
                  </a:r>
                </a:p>
                <a:p>
                  <a:pPr algn="ctr" defTabSz="309563" hangingPunct="0">
                    <a:lnSpc>
                      <a:spcPct val="120000"/>
                    </a:lnSpc>
                  </a:pPr>
                  <a:r>
                    <a:rPr lang="en-US" b="1" dirty="0">
                      <a:ln w="0"/>
                      <a:solidFill>
                        <a:srgbClr val="02A2A4"/>
                      </a:solidFill>
                      <a:latin typeface="Arial" panose="020B0604020202020204" pitchFamily="34" charset="0"/>
                      <a:cs typeface="Arial" panose="020B0604020202020204" pitchFamily="34" charset="0"/>
                      <a:sym typeface="Lato Black"/>
                      <a:hlinkClick r:id="rId7" action="ppaction://hlinksldjump">
                        <a:extLst>
                          <a:ext uri="{A12FA001-AC4F-418D-AE19-62706E023703}">
                            <ahyp:hlinkClr xmlns:ahyp="http://schemas.microsoft.com/office/drawing/2018/hyperlinkcolor" val="tx"/>
                          </a:ext>
                        </a:extLst>
                      </a:hlinkClick>
                    </a:rPr>
                    <a:t>Management</a:t>
                  </a:r>
                  <a:endParaRPr lang="en-US" b="1" dirty="0">
                    <a:ln w="0"/>
                    <a:solidFill>
                      <a:srgbClr val="02A2A4"/>
                    </a:solidFill>
                    <a:latin typeface="Arial" panose="020B0604020202020204" pitchFamily="34" charset="0"/>
                    <a:cs typeface="Arial" panose="020B0604020202020204" pitchFamily="34" charset="0"/>
                    <a:sym typeface="Lato Black"/>
                  </a:endParaRPr>
                </a:p>
              </p:txBody>
            </p:sp>
            <p:sp>
              <p:nvSpPr>
                <p:cNvPr id="43" name="TextBox 42">
                  <a:extLst>
                    <a:ext uri="{FF2B5EF4-FFF2-40B4-BE49-F238E27FC236}">
                      <a16:creationId xmlns:a16="http://schemas.microsoft.com/office/drawing/2014/main" id="{53893420-C173-43DD-B3A0-72D41973F7F3}"/>
                    </a:ext>
                  </a:extLst>
                </p:cNvPr>
                <p:cNvSpPr txBox="1"/>
                <p:nvPr/>
              </p:nvSpPr>
              <p:spPr>
                <a:xfrm>
                  <a:off x="329431" y="2193319"/>
                  <a:ext cx="2808000" cy="1334116"/>
                </a:xfrm>
                <a:prstGeom prst="rect">
                  <a:avLst/>
                </a:prstGeom>
                <a:noFill/>
              </p:spPr>
              <p:txBody>
                <a:bodyPr wrap="square" rtlCol="0" anchor="ctr">
                  <a:spAutoFit/>
                </a:bodyPr>
                <a:lstStyle/>
                <a:p>
                  <a:endParaRPr lang="en-US" sz="1400" dirty="0">
                    <a:solidFill>
                      <a:srgbClr val="02A4A7"/>
                    </a:solidFill>
                    <a:latin typeface="Arial" panose="020B0604020202020204" pitchFamily="34" charset="0"/>
                    <a:cs typeface="Arial" panose="020B0604020202020204" pitchFamily="34" charset="0"/>
                  </a:endParaRPr>
                </a:p>
              </p:txBody>
            </p:sp>
          </p:grpSp>
          <p:sp>
            <p:nvSpPr>
              <p:cNvPr id="40" name="Rectangle 39">
                <a:extLst>
                  <a:ext uri="{FF2B5EF4-FFF2-40B4-BE49-F238E27FC236}">
                    <a16:creationId xmlns:a16="http://schemas.microsoft.com/office/drawing/2014/main" id="{A8C00165-3A23-4219-9108-B2EC08F50D16}"/>
                  </a:ext>
                </a:extLst>
              </p:cNvPr>
              <p:cNvSpPr/>
              <p:nvPr/>
            </p:nvSpPr>
            <p:spPr>
              <a:xfrm>
                <a:off x="368750" y="2125499"/>
                <a:ext cx="2969810" cy="1275006"/>
              </a:xfrm>
              <a:prstGeom prst="rect">
                <a:avLst/>
              </a:prstGeom>
            </p:spPr>
            <p:txBody>
              <a:bodyPr wrap="square">
                <a:spAutoFit/>
              </a:bodyPr>
              <a:lstStyle/>
              <a:p>
                <a:pPr algn="ctr"/>
                <a:r>
                  <a:rPr lang="en-GB" sz="1400" dirty="0">
                    <a:solidFill>
                      <a:srgbClr val="475C6D"/>
                    </a:solidFill>
                    <a:latin typeface="Arial" panose="020B0604020202020204" pitchFamily="34" charset="0"/>
                    <a:cs typeface="Arial" panose="020B0604020202020204" pitchFamily="34" charset="0"/>
                  </a:rPr>
                  <a:t>Resource and team management is the process of pre-planning, scheduling, and allocating your resources and team to make the most effective use of resources and people on your project.</a:t>
                </a:r>
              </a:p>
            </p:txBody>
          </p:sp>
        </p:grpSp>
      </p:grpSp>
      <p:sp>
        <p:nvSpPr>
          <p:cNvPr id="44" name="Rectangle 43">
            <a:extLst>
              <a:ext uri="{FF2B5EF4-FFF2-40B4-BE49-F238E27FC236}">
                <a16:creationId xmlns:a16="http://schemas.microsoft.com/office/drawing/2014/main" id="{E3A5F350-4387-4A41-A7B9-1CE7B4E57465}"/>
              </a:ext>
            </a:extLst>
          </p:cNvPr>
          <p:cNvSpPr/>
          <p:nvPr/>
        </p:nvSpPr>
        <p:spPr>
          <a:xfrm>
            <a:off x="0" y="6345382"/>
            <a:ext cx="12192000" cy="512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5" name="Action Button: Go Forward or Next 44">
            <a:hlinkClick r:id="" action="ppaction://hlinkshowjump?jump=nextslide" highlightClick="1"/>
            <a:extLst>
              <a:ext uri="{FF2B5EF4-FFF2-40B4-BE49-F238E27FC236}">
                <a16:creationId xmlns:a16="http://schemas.microsoft.com/office/drawing/2014/main" id="{B799A93F-3505-4FFA-938A-83CB35EE3955}"/>
              </a:ext>
            </a:extLst>
          </p:cNvPr>
          <p:cNvSpPr/>
          <p:nvPr/>
        </p:nvSpPr>
        <p:spPr>
          <a:xfrm>
            <a:off x="11674469" y="6413591"/>
            <a:ext cx="376200" cy="376200"/>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6" name="Rectangle 45">
            <a:extLst>
              <a:ext uri="{FF2B5EF4-FFF2-40B4-BE49-F238E27FC236}">
                <a16:creationId xmlns:a16="http://schemas.microsoft.com/office/drawing/2014/main" id="{D14E5806-953C-4EE5-AC07-5C8F6AA38BFA}"/>
              </a:ext>
            </a:extLst>
          </p:cNvPr>
          <p:cNvSpPr/>
          <p:nvPr/>
        </p:nvSpPr>
        <p:spPr>
          <a:xfrm>
            <a:off x="9537895" y="6413591"/>
            <a:ext cx="2136574"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prstClr val="white"/>
                </a:solidFill>
                <a:latin typeface="Arial" panose="020B0604020202020204" pitchFamily="34" charset="0"/>
                <a:cs typeface="Arial" panose="020B0604020202020204" pitchFamily="34" charset="0"/>
              </a:rPr>
              <a:t>Start stage contents </a:t>
            </a: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Action Button: Go Forward or Next 46">
            <a:hlinkClick r:id="" action="ppaction://hlinkshowjump?jump=previousslide" highlightClick="1"/>
            <a:extLst>
              <a:ext uri="{FF2B5EF4-FFF2-40B4-BE49-F238E27FC236}">
                <a16:creationId xmlns:a16="http://schemas.microsoft.com/office/drawing/2014/main" id="{02AD271B-5273-4FB5-A978-42519CD05247}"/>
              </a:ext>
            </a:extLst>
          </p:cNvPr>
          <p:cNvSpPr/>
          <p:nvPr/>
        </p:nvSpPr>
        <p:spPr>
          <a:xfrm rot="10800000">
            <a:off x="141331" y="6413591"/>
            <a:ext cx="376200" cy="376200"/>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8" name="Rectangle 47">
            <a:extLst>
              <a:ext uri="{FF2B5EF4-FFF2-40B4-BE49-F238E27FC236}">
                <a16:creationId xmlns:a16="http://schemas.microsoft.com/office/drawing/2014/main" id="{D74691DF-BCA0-4680-8D89-09DDA189CAD5}"/>
              </a:ext>
            </a:extLst>
          </p:cNvPr>
          <p:cNvSpPr/>
          <p:nvPr/>
        </p:nvSpPr>
        <p:spPr>
          <a:xfrm>
            <a:off x="517531" y="6413591"/>
            <a:ext cx="2203617"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Links to additional resources</a:t>
            </a:r>
          </a:p>
        </p:txBody>
      </p:sp>
      <p:pic>
        <p:nvPicPr>
          <p:cNvPr id="49" name="Graphic 48" descr="Mining tools">
            <a:hlinkClick r:id="rId8" tooltip="Tools &amp; Templates"/>
            <a:extLst>
              <a:ext uri="{FF2B5EF4-FFF2-40B4-BE49-F238E27FC236}">
                <a16:creationId xmlns:a16="http://schemas.microsoft.com/office/drawing/2014/main" id="{EFEAE22B-192A-4D94-84B7-3F9F345A22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53524" y="6331691"/>
            <a:ext cx="550572" cy="540000"/>
          </a:xfrm>
          <a:prstGeom prst="rect">
            <a:avLst/>
          </a:prstGeom>
        </p:spPr>
      </p:pic>
      <p:pic>
        <p:nvPicPr>
          <p:cNvPr id="50" name="Graphic 49" descr="Open book">
            <a:hlinkClick r:id="rId8" tooltip="Glossary"/>
            <a:extLst>
              <a:ext uri="{FF2B5EF4-FFF2-40B4-BE49-F238E27FC236}">
                <a16:creationId xmlns:a16="http://schemas.microsoft.com/office/drawing/2014/main" id="{0DB9B817-4FBB-4FB4-B112-F34B68A70CD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15735" y="6345382"/>
            <a:ext cx="550572" cy="540000"/>
          </a:xfrm>
          <a:prstGeom prst="rect">
            <a:avLst/>
          </a:prstGeom>
        </p:spPr>
      </p:pic>
      <p:pic>
        <p:nvPicPr>
          <p:cNvPr id="51" name="Graphic 50" descr="Classroom">
            <a:hlinkClick r:id="rId13" tooltip="Training &amp; Development "/>
            <a:extLst>
              <a:ext uri="{FF2B5EF4-FFF2-40B4-BE49-F238E27FC236}">
                <a16:creationId xmlns:a16="http://schemas.microsoft.com/office/drawing/2014/main" id="{88ABBE73-76CE-427B-824B-246C27E7BF7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470818" y="6345382"/>
            <a:ext cx="550572" cy="540000"/>
          </a:xfrm>
          <a:prstGeom prst="rect">
            <a:avLst/>
          </a:prstGeom>
        </p:spPr>
      </p:pic>
      <p:pic>
        <p:nvPicPr>
          <p:cNvPr id="53" name="Wheel">
            <a:extLst>
              <a:ext uri="{FF2B5EF4-FFF2-40B4-BE49-F238E27FC236}">
                <a16:creationId xmlns:a16="http://schemas.microsoft.com/office/drawing/2014/main" id="{E08A3322-2E6F-421F-93A5-4B5B7FA60AA6}"/>
              </a:ext>
            </a:extLst>
          </p:cNvPr>
          <p:cNvPicPr>
            <a:picLocks noChangeAspect="1"/>
          </p:cNvPicPr>
          <p:nvPr/>
        </p:nvPicPr>
        <p:blipFill rotWithShape="1">
          <a:blip r:embed="rId16">
            <a:clrChange>
              <a:clrFrom>
                <a:srgbClr val="FFFFFF"/>
              </a:clrFrom>
              <a:clrTo>
                <a:srgbClr val="FFFFFF">
                  <a:alpha val="0"/>
                </a:srgbClr>
              </a:clrTo>
            </a:clrChange>
            <a:extLst>
              <a:ext uri="{BEBA8EAE-BF5A-486C-A8C5-ECC9F3942E4B}">
                <a14:imgProps xmlns:a14="http://schemas.microsoft.com/office/drawing/2010/main">
                  <a14:imgLayer r:embed="rId17">
                    <a14:imgEffect>
                      <a14:saturation sat="0"/>
                    </a14:imgEffect>
                  </a14:imgLayer>
                </a14:imgProps>
              </a:ext>
            </a:extLst>
          </a:blip>
          <a:srcRect l="7678" t="18964"/>
          <a:stretch/>
        </p:blipFill>
        <p:spPr>
          <a:xfrm>
            <a:off x="7344009" y="6355223"/>
            <a:ext cx="580791" cy="525571"/>
          </a:xfrm>
          <a:prstGeom prst="rect">
            <a:avLst/>
          </a:prstGeom>
        </p:spPr>
      </p:pic>
    </p:spTree>
    <p:extLst>
      <p:ext uri="{BB962C8B-B14F-4D97-AF65-F5344CB8AC3E}">
        <p14:creationId xmlns:p14="http://schemas.microsoft.com/office/powerpoint/2010/main" val="2926863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1A1ECA-B302-4328-879E-F8F647584524}"/>
              </a:ext>
            </a:extLst>
          </p:cNvPr>
          <p:cNvPicPr>
            <a:picLocks noChangeAspect="1"/>
          </p:cNvPicPr>
          <p:nvPr/>
        </p:nvPicPr>
        <p:blipFill>
          <a:blip r:embed="rId2"/>
          <a:stretch>
            <a:fillRect/>
          </a:stretch>
        </p:blipFill>
        <p:spPr>
          <a:xfrm>
            <a:off x="7117679" y="2955636"/>
            <a:ext cx="3354289" cy="3263633"/>
          </a:xfrm>
          <a:prstGeom prst="rect">
            <a:avLst/>
          </a:prstGeom>
        </p:spPr>
      </p:pic>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18" name="Rectangle 117">
            <a:extLst>
              <a:ext uri="{FF2B5EF4-FFF2-40B4-BE49-F238E27FC236}">
                <a16:creationId xmlns:a16="http://schemas.microsoft.com/office/drawing/2014/main" id="{1B96EA3D-860D-4993-BF8E-30B7905553D1}"/>
              </a:ext>
            </a:extLst>
          </p:cNvPr>
          <p:cNvSpPr/>
          <p:nvPr/>
        </p:nvSpPr>
        <p:spPr>
          <a:xfrm>
            <a:off x="331200" y="1224000"/>
            <a:ext cx="10410692" cy="20621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rPr>
              <a:t>The project closure report describes how you intend to close your projects. Every project manager needs to complete a project closure report to gain agreement and formal sign off from their sponsor that the project is ready for closure.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rgbClr val="485D6F"/>
              </a:solidFill>
              <a:latin typeface="Arial" panose="020B0604020202020204" pitchFamily="34" charset="0"/>
              <a:cs typeface="Arial" panose="020B0604020202020204" pitchFamily="34" charset="0"/>
            </a:endParaRPr>
          </a:p>
          <a:p>
            <a:pPr>
              <a:defRPr/>
            </a:pPr>
            <a:r>
              <a:rPr lang="en-GB" sz="1600" dirty="0">
                <a:solidFill>
                  <a:srgbClr val="485D6F"/>
                </a:solidFill>
                <a:latin typeface="Arial" panose="020B0604020202020204" pitchFamily="34" charset="0"/>
                <a:cs typeface="Arial" panose="020B0604020202020204" pitchFamily="34" charset="0"/>
              </a:rPr>
              <a:t>Once the project closure report has been approved, the PM can proceed with the actions needed to close the project. The project closure report confirms that the objectives have been met, the deliverables have been handed over and that project closure can commence.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endParaRPr>
          </a:p>
        </p:txBody>
      </p:sp>
      <p:sp>
        <p:nvSpPr>
          <p:cNvPr id="128" name="Rectangle 127">
            <a:extLst>
              <a:ext uri="{FF2B5EF4-FFF2-40B4-BE49-F238E27FC236}">
                <a16:creationId xmlns:a16="http://schemas.microsoft.com/office/drawing/2014/main" id="{3F9905CB-E64A-4DA7-8DF2-815259FF11D2}"/>
              </a:ext>
            </a:extLst>
          </p:cNvPr>
          <p:cNvSpPr/>
          <p:nvPr/>
        </p:nvSpPr>
        <p:spPr>
          <a:xfrm>
            <a:off x="331200" y="2882522"/>
            <a:ext cx="7158196"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rPr>
              <a:t>In the report the project manager will review the successes and/or failures of the project against the business case and confirm any outstanding actions that need to be taken.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rgbClr val="485D6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rPr>
              <a:t>Click on the report image to see what it should include.</a:t>
            </a:r>
          </a:p>
        </p:txBody>
      </p:sp>
      <p:grpSp>
        <p:nvGrpSpPr>
          <p:cNvPr id="65" name="Group 64">
            <a:extLst>
              <a:ext uri="{FF2B5EF4-FFF2-40B4-BE49-F238E27FC236}">
                <a16:creationId xmlns:a16="http://schemas.microsoft.com/office/drawing/2014/main" id="{6D08B819-90ED-4FF1-B5F3-DD17D3F7D130}"/>
              </a:ext>
            </a:extLst>
          </p:cNvPr>
          <p:cNvGrpSpPr/>
          <p:nvPr/>
        </p:nvGrpSpPr>
        <p:grpSpPr>
          <a:xfrm>
            <a:off x="2679370" y="1566624"/>
            <a:ext cx="6634445" cy="1610158"/>
            <a:chOff x="2943664" y="1300523"/>
            <a:chExt cx="6634445" cy="1610158"/>
          </a:xfrm>
        </p:grpSpPr>
        <p:grpSp>
          <p:nvGrpSpPr>
            <p:cNvPr id="66" name="Group 65">
              <a:extLst>
                <a:ext uri="{FF2B5EF4-FFF2-40B4-BE49-F238E27FC236}">
                  <a16:creationId xmlns:a16="http://schemas.microsoft.com/office/drawing/2014/main" id="{D20189ED-960A-4025-876B-D985A4539FDD}"/>
                </a:ext>
              </a:extLst>
            </p:cNvPr>
            <p:cNvGrpSpPr/>
            <p:nvPr/>
          </p:nvGrpSpPr>
          <p:grpSpPr>
            <a:xfrm>
              <a:off x="2943664" y="1300523"/>
              <a:ext cx="6634445" cy="1610158"/>
              <a:chOff x="2726916" y="2191564"/>
              <a:chExt cx="3579911" cy="2044703"/>
            </a:xfrm>
          </p:grpSpPr>
          <p:grpSp>
            <p:nvGrpSpPr>
              <p:cNvPr id="69" name="Group 68">
                <a:extLst>
                  <a:ext uri="{FF2B5EF4-FFF2-40B4-BE49-F238E27FC236}">
                    <a16:creationId xmlns:a16="http://schemas.microsoft.com/office/drawing/2014/main" id="{3AA520A1-3CE2-4C5B-8AD0-06CEE310991A}"/>
                  </a:ext>
                </a:extLst>
              </p:cNvPr>
              <p:cNvGrpSpPr/>
              <p:nvPr/>
            </p:nvGrpSpPr>
            <p:grpSpPr>
              <a:xfrm>
                <a:off x="2726916" y="2191564"/>
                <a:ext cx="3579911" cy="2044703"/>
                <a:chOff x="2835843" y="2225494"/>
                <a:chExt cx="3579911" cy="2044703"/>
              </a:xfrm>
            </p:grpSpPr>
            <p:sp>
              <p:nvSpPr>
                <p:cNvPr id="71" name="Rectangle 128">
                  <a:extLst>
                    <a:ext uri="{FF2B5EF4-FFF2-40B4-BE49-F238E27FC236}">
                      <a16:creationId xmlns:a16="http://schemas.microsoft.com/office/drawing/2014/main" id="{A913454D-B93B-4AF9-AD05-21FFA5B31554}"/>
                    </a:ext>
                  </a:extLst>
                </p:cNvPr>
                <p:cNvSpPr/>
                <p:nvPr/>
              </p:nvSpPr>
              <p:spPr>
                <a:xfrm>
                  <a:off x="2835843" y="2288847"/>
                  <a:ext cx="3579911" cy="1981350"/>
                </a:xfrm>
                <a:prstGeom prst="roundRect">
                  <a:avLst>
                    <a:gd name="adj" fmla="val 4550"/>
                  </a:avLst>
                </a:prstGeom>
                <a:solidFill>
                  <a:srgbClr val="CBEAF9"/>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 name="TextBox 71">
                  <a:extLst>
                    <a:ext uri="{FF2B5EF4-FFF2-40B4-BE49-F238E27FC236}">
                      <a16:creationId xmlns:a16="http://schemas.microsoft.com/office/drawing/2014/main" id="{327C8772-28CF-40A7-8FFE-4D5E50AB4273}"/>
                    </a:ext>
                  </a:extLst>
                </p:cNvPr>
                <p:cNvSpPr txBox="1"/>
                <p:nvPr/>
              </p:nvSpPr>
              <p:spPr>
                <a:xfrm>
                  <a:off x="2835844" y="2225494"/>
                  <a:ext cx="3579910" cy="432417"/>
                </a:xfrm>
                <a:prstGeom prst="roundRect">
                  <a:avLst/>
                </a:prstGeom>
                <a:solidFill>
                  <a:srgbClr val="69C1EE"/>
                </a:solidFill>
                <a:ln w="28575">
                  <a:solidFill>
                    <a:schemeClr val="bg1"/>
                  </a:solidFill>
                </a:ln>
              </p:spPr>
              <p:txBody>
                <a:bodyPr wrap="square" rtlCol="0" anchor="t" anchorCtr="0">
                  <a:spAutoFit/>
                </a:bodyPr>
                <a:lstStyle/>
                <a:p>
                  <a:r>
                    <a:rPr lang="en-GB" sz="1400" b="1" dirty="0">
                      <a:solidFill>
                        <a:srgbClr val="485E6D"/>
                      </a:solidFill>
                      <a:latin typeface="Arial"/>
                      <a:cs typeface="Arial"/>
                    </a:rPr>
                    <a:t>Project Closure Report</a:t>
                  </a:r>
                  <a:endParaRPr lang="en-US" sz="1400" b="1" dirty="0">
                    <a:solidFill>
                      <a:srgbClr val="485E6D"/>
                    </a:solidFill>
                    <a:latin typeface="Arial" panose="020B0604020202020204" pitchFamily="34" charset="0"/>
                  </a:endParaRPr>
                </a:p>
              </p:txBody>
            </p:sp>
          </p:grpSp>
          <p:sp>
            <p:nvSpPr>
              <p:cNvPr id="70" name="Rectangle: Rounded Corners 69">
                <a:extLst>
                  <a:ext uri="{FF2B5EF4-FFF2-40B4-BE49-F238E27FC236}">
                    <a16:creationId xmlns:a16="http://schemas.microsoft.com/office/drawing/2014/main" id="{C1DB6A41-1FC5-4F83-A629-7DC28F90000F}"/>
                  </a:ext>
                </a:extLst>
              </p:cNvPr>
              <p:cNvSpPr/>
              <p:nvPr/>
            </p:nvSpPr>
            <p:spPr>
              <a:xfrm>
                <a:off x="2805034" y="2694094"/>
                <a:ext cx="3449417" cy="1406451"/>
              </a:xfrm>
              <a:prstGeom prst="roundRect">
                <a:avLst/>
              </a:prstGeom>
              <a:solidFill>
                <a:srgbClr val="78C8F0"/>
              </a:solidFill>
              <a:ln w="285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600" dirty="0">
                  <a:solidFill>
                    <a:schemeClr val="bg1"/>
                  </a:solidFill>
                  <a:latin typeface="Arial" panose="020B0604020202020204" pitchFamily="34" charset="0"/>
                  <a:cs typeface="Arial" panose="020B0604020202020204" pitchFamily="34" charset="0"/>
                </a:endParaRPr>
              </a:p>
            </p:txBody>
          </p:sp>
        </p:grpSp>
        <p:pic>
          <p:nvPicPr>
            <p:cNvPr id="67" name="Graphic 66" descr="Close">
              <a:extLst>
                <a:ext uri="{FF2B5EF4-FFF2-40B4-BE49-F238E27FC236}">
                  <a16:creationId xmlns:a16="http://schemas.microsoft.com/office/drawing/2014/main" id="{9C44F06C-CF2E-4661-BC57-EA3CA702B8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65388" y="1356667"/>
              <a:ext cx="297853" cy="223284"/>
            </a:xfrm>
            <a:prstGeom prst="roundRect">
              <a:avLst/>
            </a:prstGeom>
          </p:spPr>
        </p:pic>
        <p:sp>
          <p:nvSpPr>
            <p:cNvPr id="68" name="Rectangle 67">
              <a:extLst>
                <a:ext uri="{FF2B5EF4-FFF2-40B4-BE49-F238E27FC236}">
                  <a16:creationId xmlns:a16="http://schemas.microsoft.com/office/drawing/2014/main" id="{39957C74-C040-4F7E-8D08-9F44C34A54A7}"/>
                </a:ext>
              </a:extLst>
            </p:cNvPr>
            <p:cNvSpPr/>
            <p:nvPr/>
          </p:nvSpPr>
          <p:spPr>
            <a:xfrm>
              <a:off x="3236740" y="1811851"/>
              <a:ext cx="6096000" cy="954107"/>
            </a:xfrm>
            <a:prstGeom prst="rect">
              <a:avLst/>
            </a:prstGeom>
          </p:spPr>
          <p:txBody>
            <a:bodyPr>
              <a:spAutoFit/>
            </a:bodyPr>
            <a:lstStyle/>
            <a:p>
              <a:pPr marL="285750" lvl="0" indent="-285750">
                <a:buFont typeface="Wingdings" panose="05000000000000000000" pitchFamily="2" charset="2"/>
                <a:buChar char="Ø"/>
                <a:defRPr/>
              </a:pPr>
              <a:r>
                <a:rPr lang="en-GB" sz="1400" dirty="0">
                  <a:solidFill>
                    <a:srgbClr val="485D6F"/>
                  </a:solidFill>
                  <a:latin typeface="Arial"/>
                  <a:cs typeface="Arial"/>
                </a:rPr>
                <a:t>Overview of project successes and failures</a:t>
              </a:r>
            </a:p>
            <a:p>
              <a:pPr marL="285750" lvl="0" indent="-285750">
                <a:buFont typeface="Wingdings" panose="05000000000000000000" pitchFamily="2" charset="2"/>
                <a:buChar char="Ø"/>
                <a:defRPr/>
              </a:pPr>
              <a:r>
                <a:rPr lang="en-GB" sz="1400" dirty="0">
                  <a:solidFill>
                    <a:srgbClr val="485D6F"/>
                  </a:solidFill>
                  <a:latin typeface="Arial"/>
                  <a:cs typeface="Arial"/>
                </a:rPr>
                <a:t>Review of the business case</a:t>
              </a:r>
            </a:p>
            <a:p>
              <a:pPr marL="285750" lvl="0" indent="-285750">
                <a:buFont typeface="Wingdings" panose="05000000000000000000" pitchFamily="2" charset="2"/>
                <a:buChar char="Ø"/>
                <a:defRPr/>
              </a:pPr>
              <a:r>
                <a:rPr lang="en-GB" sz="1400" dirty="0">
                  <a:solidFill>
                    <a:srgbClr val="485D6F"/>
                  </a:solidFill>
                  <a:latin typeface="Arial"/>
                  <a:cs typeface="Arial"/>
                </a:rPr>
                <a:t>Final actions that need to take place</a:t>
              </a:r>
            </a:p>
            <a:p>
              <a:pPr marL="285750" lvl="0" indent="-285750">
                <a:buFont typeface="Wingdings" panose="05000000000000000000" pitchFamily="2" charset="2"/>
                <a:buChar char="Ø"/>
                <a:defRPr/>
              </a:pPr>
              <a:r>
                <a:rPr lang="en-GB" sz="1400" dirty="0">
                  <a:solidFill>
                    <a:srgbClr val="485D6F"/>
                  </a:solidFill>
                  <a:latin typeface="Arial"/>
                  <a:cs typeface="Arial"/>
                </a:rPr>
                <a:t>Lessons learned report</a:t>
              </a:r>
            </a:p>
          </p:txBody>
        </p:sp>
      </p:grpSp>
      <p:sp>
        <p:nvSpPr>
          <p:cNvPr id="61" name="TextBox 60">
            <a:extLst>
              <a:ext uri="{FF2B5EF4-FFF2-40B4-BE49-F238E27FC236}">
                <a16:creationId xmlns:a16="http://schemas.microsoft.com/office/drawing/2014/main" id="{4CD4FB0A-5220-4B3B-B9F6-E7FD07E8EE2C}"/>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Project Closure Report</a:t>
            </a:r>
          </a:p>
        </p:txBody>
      </p:sp>
      <p:sp>
        <p:nvSpPr>
          <p:cNvPr id="15" name="TextBox 14">
            <a:extLst>
              <a:ext uri="{FF2B5EF4-FFF2-40B4-BE49-F238E27FC236}">
                <a16:creationId xmlns:a16="http://schemas.microsoft.com/office/drawing/2014/main" id="{F95F5449-C982-43FE-82D6-8AEBBC949D7E}"/>
              </a:ext>
            </a:extLst>
          </p:cNvPr>
          <p:cNvSpPr txBox="1"/>
          <p:nvPr/>
        </p:nvSpPr>
        <p:spPr>
          <a:xfrm>
            <a:off x="425730" y="6412928"/>
            <a:ext cx="248043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Capture lessons learned</a:t>
            </a:r>
          </a:p>
        </p:txBody>
      </p:sp>
      <p:sp>
        <p:nvSpPr>
          <p:cNvPr id="16" name="Rectangle 15">
            <a:extLst>
              <a:ext uri="{FF2B5EF4-FFF2-40B4-BE49-F238E27FC236}">
                <a16:creationId xmlns:a16="http://schemas.microsoft.com/office/drawing/2014/main" id="{00231FC7-BA07-4B96-A8F5-20174AA16E13}"/>
              </a:ext>
            </a:extLst>
          </p:cNvPr>
          <p:cNvSpPr/>
          <p:nvPr/>
        </p:nvSpPr>
        <p:spPr>
          <a:xfrm>
            <a:off x="9313815" y="6430991"/>
            <a:ext cx="2404710" cy="338554"/>
          </a:xfrm>
          <a:prstGeom prst="rect">
            <a:avLst/>
          </a:prstGeom>
        </p:spPr>
        <p:txBody>
          <a:bodyPr wrap="square">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Close the project</a:t>
            </a:r>
          </a:p>
        </p:txBody>
      </p:sp>
      <p:grpSp>
        <p:nvGrpSpPr>
          <p:cNvPr id="2" name="Group 1">
            <a:extLst>
              <a:ext uri="{FF2B5EF4-FFF2-40B4-BE49-F238E27FC236}">
                <a16:creationId xmlns:a16="http://schemas.microsoft.com/office/drawing/2014/main" id="{47ACB0FB-31AC-4AD0-91F2-BF3B1AA86DFC}"/>
              </a:ext>
            </a:extLst>
          </p:cNvPr>
          <p:cNvGrpSpPr/>
          <p:nvPr/>
        </p:nvGrpSpPr>
        <p:grpSpPr>
          <a:xfrm>
            <a:off x="6153114" y="7020366"/>
            <a:ext cx="2962580" cy="1285595"/>
            <a:chOff x="8221648" y="2546718"/>
            <a:chExt cx="2962580" cy="1285595"/>
          </a:xfrm>
        </p:grpSpPr>
        <p:sp>
          <p:nvSpPr>
            <p:cNvPr id="17" name="Rectangle: Rounded Corners 16">
              <a:extLst>
                <a:ext uri="{FF2B5EF4-FFF2-40B4-BE49-F238E27FC236}">
                  <a16:creationId xmlns:a16="http://schemas.microsoft.com/office/drawing/2014/main" id="{B5E39EA4-E82C-4C9A-B0A5-714A0B1091A3}"/>
                </a:ext>
              </a:extLst>
            </p:cNvPr>
            <p:cNvSpPr/>
            <p:nvPr/>
          </p:nvSpPr>
          <p:spPr>
            <a:xfrm>
              <a:off x="8221648" y="2546718"/>
              <a:ext cx="2962580" cy="294198"/>
            </a:xfrm>
            <a:prstGeom prst="roundRect">
              <a:avLst/>
            </a:prstGeom>
            <a:solidFill>
              <a:srgbClr val="1DA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Professionalism</a:t>
              </a:r>
            </a:p>
          </p:txBody>
        </p:sp>
        <p:sp>
          <p:nvSpPr>
            <p:cNvPr id="18" name="Rectangle: Rounded Corners 17">
              <a:extLst>
                <a:ext uri="{FF2B5EF4-FFF2-40B4-BE49-F238E27FC236}">
                  <a16:creationId xmlns:a16="http://schemas.microsoft.com/office/drawing/2014/main" id="{82A7CAEC-7532-45E1-9092-67EE7D005EA4}"/>
                </a:ext>
              </a:extLst>
            </p:cNvPr>
            <p:cNvSpPr/>
            <p:nvPr/>
          </p:nvSpPr>
          <p:spPr>
            <a:xfrm>
              <a:off x="8221648" y="2874373"/>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19" name="Rectangle: Rounded Corners 18">
              <a:extLst>
                <a:ext uri="{FF2B5EF4-FFF2-40B4-BE49-F238E27FC236}">
                  <a16:creationId xmlns:a16="http://schemas.microsoft.com/office/drawing/2014/main" id="{ECA56089-2514-4885-8BD7-49C0AF0B3E97}"/>
                </a:ext>
              </a:extLst>
            </p:cNvPr>
            <p:cNvSpPr/>
            <p:nvPr/>
          </p:nvSpPr>
          <p:spPr>
            <a:xfrm>
              <a:off x="8221648" y="3206244"/>
              <a:ext cx="2962580" cy="294198"/>
            </a:xfrm>
            <a:prstGeom prst="roundRect">
              <a:avLst/>
            </a:prstGeom>
            <a:solidFill>
              <a:srgbClr val="FAD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Communications management</a:t>
              </a:r>
            </a:p>
          </p:txBody>
        </p:sp>
        <p:sp>
          <p:nvSpPr>
            <p:cNvPr id="20" name="Rectangle: Rounded Corners 19">
              <a:extLst>
                <a:ext uri="{FF2B5EF4-FFF2-40B4-BE49-F238E27FC236}">
                  <a16:creationId xmlns:a16="http://schemas.microsoft.com/office/drawing/2014/main" id="{4F5B9D52-6926-4437-A795-331904769D5F}"/>
                </a:ext>
              </a:extLst>
            </p:cNvPr>
            <p:cNvSpPr/>
            <p:nvPr/>
          </p:nvSpPr>
          <p:spPr>
            <a:xfrm>
              <a:off x="8221648" y="3538115"/>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spTree>
    <p:extLst>
      <p:ext uri="{BB962C8B-B14F-4D97-AF65-F5344CB8AC3E}">
        <p14:creationId xmlns:p14="http://schemas.microsoft.com/office/powerpoint/2010/main" val="38650445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65"/>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65"/>
                                        </p:tgtEl>
                                        <p:attrNameLst>
                                          <p:attrName>ppt_x</p:attrName>
                                        </p:attrNameLst>
                                      </p:cBhvr>
                                      <p:tavLst>
                                        <p:tav tm="0">
                                          <p:val>
                                            <p:strVal val="ppt_x"/>
                                          </p:val>
                                        </p:tav>
                                        <p:tav tm="100000">
                                          <p:val>
                                            <p:strVal val="ppt_x"/>
                                          </p:val>
                                        </p:tav>
                                      </p:tavLst>
                                    </p:anim>
                                    <p:anim calcmode="lin" valueType="num">
                                      <p:cBhvr additive="base">
                                        <p:cTn id="14" dur="500"/>
                                        <p:tgtEl>
                                          <p:spTgt spid="65"/>
                                        </p:tgtEl>
                                        <p:attrNameLst>
                                          <p:attrName>ppt_y</p:attrName>
                                        </p:attrNameLst>
                                      </p:cBhvr>
                                      <p:tavLst>
                                        <p:tav tm="0">
                                          <p:val>
                                            <p:strVal val="ppt_y"/>
                                          </p:val>
                                        </p:tav>
                                        <p:tav tm="100000">
                                          <p:val>
                                            <p:strVal val="1+ppt_h/2"/>
                                          </p:val>
                                        </p:tav>
                                      </p:tavLst>
                                    </p:anim>
                                    <p:set>
                                      <p:cBhvr>
                                        <p:cTn id="15"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6" restart="whenNotActive" fill="hold" evtFilter="cancelBubble" nodeType="interactiveSeq">
                <p:stCondLst>
                  <p:cond evt="onClick" delay="0">
                    <p:tgtEl>
                      <p:spTgt spid="60"/>
                    </p:tgtEl>
                  </p:cond>
                </p:stCondLst>
                <p:endSync evt="end" delay="0">
                  <p:rtn val="all"/>
                </p:endSync>
                <p:childTnLst>
                  <p:par>
                    <p:cTn id="17" fill="hold">
                      <p:stCondLst>
                        <p:cond delay="0"/>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1.875E-6 -1.11111E-6 L 0.00052 -0.30069 " pathEditMode="relative" rAng="0" ptsTypes="AA">
                                      <p:cBhvr>
                                        <p:cTn id="20" dur="2000" fill="hold"/>
                                        <p:tgtEl>
                                          <p:spTgt spid="2"/>
                                        </p:tgtEl>
                                        <p:attrNameLst>
                                          <p:attrName>ppt_x</p:attrName>
                                          <p:attrName>ppt_y</p:attrName>
                                        </p:attrNameLst>
                                      </p:cBhvr>
                                      <p:rCtr x="26" y="-15046"/>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0.00052 -0.30069 L 4.16667E-6 -1.11111E-6 " pathEditMode="relative" rAng="0" ptsTypes="AA">
                                      <p:cBhvr>
                                        <p:cTn id="24" dur="2000" fill="hold"/>
                                        <p:tgtEl>
                                          <p:spTgt spid="2"/>
                                        </p:tgtEl>
                                        <p:attrNameLst>
                                          <p:attrName>ppt_x</p:attrName>
                                          <p:attrName>ppt_y</p:attrName>
                                        </p:attrNameLst>
                                      </p:cBhvr>
                                      <p:rCtr x="91" y="15023"/>
                                    </p:animMotion>
                                  </p:childTnLst>
                                </p:cTn>
                              </p:par>
                            </p:childTnLst>
                          </p:cTn>
                        </p:par>
                      </p:childTnLst>
                    </p:cTn>
                  </p:par>
                </p:childTnLst>
              </p:cTn>
              <p:nextCondLst>
                <p:cond evt="onClick" delay="0">
                  <p:tgtEl>
                    <p:spTgt spid="60"/>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ox, bed&#10;&#10;Description automatically generated">
            <a:extLst>
              <a:ext uri="{FF2B5EF4-FFF2-40B4-BE49-F238E27FC236}">
                <a16:creationId xmlns:a16="http://schemas.microsoft.com/office/drawing/2014/main" id="{667281E8-907B-4A67-A43E-6BA5335C139B}"/>
              </a:ext>
            </a:extLst>
          </p:cNvPr>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257928" y="1636189"/>
            <a:ext cx="5934072" cy="3946158"/>
          </a:xfrm>
          <a:prstGeom prst="rect">
            <a:avLst/>
          </a:prstGeom>
        </p:spPr>
      </p:pic>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18" name="Rectangle 117">
            <a:extLst>
              <a:ext uri="{FF2B5EF4-FFF2-40B4-BE49-F238E27FC236}">
                <a16:creationId xmlns:a16="http://schemas.microsoft.com/office/drawing/2014/main" id="{1B96EA3D-860D-4993-BF8E-30B7905553D1}"/>
              </a:ext>
            </a:extLst>
          </p:cNvPr>
          <p:cNvSpPr/>
          <p:nvPr/>
        </p:nvSpPr>
        <p:spPr>
          <a:xfrm>
            <a:off x="331200" y="1224000"/>
            <a:ext cx="7012809" cy="3539430"/>
          </a:xfrm>
          <a:prstGeom prst="rect">
            <a:avLst/>
          </a:prstGeom>
        </p:spPr>
        <p:txBody>
          <a:bodyPr wrap="square">
            <a:spAutoFit/>
          </a:bodyPr>
          <a:lstStyle/>
          <a:p>
            <a:pPr lvl="0">
              <a:defRPr/>
            </a:pPr>
            <a:r>
              <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rPr>
              <a:t>The final step in project closure is for the project manager to </a:t>
            </a:r>
            <a:r>
              <a:rPr lang="en-GB" sz="1600" dirty="0">
                <a:solidFill>
                  <a:srgbClr val="485D6F"/>
                </a:solidFill>
                <a:latin typeface="Arial" panose="020B0604020202020204" pitchFamily="34" charset="0"/>
                <a:cs typeface="Arial" panose="020B0604020202020204" pitchFamily="34" charset="0"/>
              </a:rPr>
              <a:t>formally close the project down:</a:t>
            </a:r>
          </a:p>
          <a:p>
            <a:pPr lvl="0">
              <a:defRPr/>
            </a:pPr>
            <a:endPar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endParaRPr>
          </a:p>
          <a:p>
            <a:pPr marL="742950" lvl="1" indent="-285750">
              <a:buFont typeface="Wingdings" panose="05000000000000000000" pitchFamily="2" charset="2"/>
              <a:buChar char="Ø"/>
              <a:defRPr/>
            </a:pPr>
            <a:r>
              <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rPr>
              <a:t>Communicate to all stakeholders that the project is completed</a:t>
            </a:r>
            <a:endParaRPr lang="en-GB" sz="1600" dirty="0">
              <a:solidFill>
                <a:srgbClr val="485D6F"/>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defRPr/>
            </a:pPr>
            <a:r>
              <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rPr>
              <a:t>Project team members can be released from their project teams to return to business</a:t>
            </a:r>
          </a:p>
          <a:p>
            <a:pPr lvl="1">
              <a:defRPr/>
            </a:pPr>
            <a:r>
              <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rPr>
              <a:t>     as usual roles or move on to other projects.</a:t>
            </a:r>
            <a:endParaRPr lang="en-GB" sz="1600" dirty="0">
              <a:solidFill>
                <a:srgbClr val="485D6F"/>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defRPr/>
            </a:pPr>
            <a:r>
              <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rPr>
              <a:t>Project documentation should stored and archived</a:t>
            </a:r>
          </a:p>
          <a:p>
            <a:pPr marL="742950" lvl="1" indent="-285750">
              <a:buFont typeface="Wingdings" panose="05000000000000000000" pitchFamily="2" charset="2"/>
              <a:buChar char="Ø"/>
              <a:defRPr/>
            </a:pPr>
            <a:r>
              <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rPr>
              <a:t>Lessons learned shared across the business</a:t>
            </a:r>
          </a:p>
          <a:p>
            <a:pPr lvl="1">
              <a:defRPr/>
            </a:pPr>
            <a:endParaRPr lang="en-GB" sz="1600" noProof="0" dirty="0">
              <a:solidFill>
                <a:srgbClr val="485D6F"/>
              </a:solidFill>
              <a:latin typeface="Arial" panose="020B0604020202020204" pitchFamily="34" charset="0"/>
              <a:cs typeface="Arial" panose="020B0604020202020204" pitchFamily="34" charset="0"/>
            </a:endParaRPr>
          </a:p>
          <a:p>
            <a:pPr lvl="0">
              <a:defRPr/>
            </a:pPr>
            <a:r>
              <a:rPr kumimoji="0" lang="en-GB" sz="1600" b="0" i="0" u="none" strike="noStrike" kern="1200" cap="none" spc="0" normalizeH="0" baseline="0" noProof="0" dirty="0">
                <a:ln>
                  <a:noFill/>
                </a:ln>
                <a:solidFill>
                  <a:srgbClr val="485D6F"/>
                </a:solidFill>
                <a:effectLst/>
                <a:uLnTx/>
                <a:uFillTx/>
                <a:latin typeface="Arial" panose="020B0604020202020204" pitchFamily="34" charset="0"/>
                <a:ea typeface="+mn-ea"/>
                <a:cs typeface="Arial" panose="020B0604020202020204" pitchFamily="34" charset="0"/>
              </a:rPr>
              <a:t>Some projects need be </a:t>
            </a:r>
            <a:r>
              <a:rPr lang="en-GB" sz="1600" dirty="0">
                <a:solidFill>
                  <a:srgbClr val="485D6F"/>
                </a:solidFill>
                <a:latin typeface="Arial" panose="020B0604020202020204" pitchFamily="34" charset="0"/>
                <a:cs typeface="Arial" panose="020B0604020202020204" pitchFamily="34" charset="0"/>
              </a:rPr>
              <a:t>closed prematurely. </a:t>
            </a:r>
          </a:p>
          <a:p>
            <a:pPr lvl="0">
              <a:defRPr/>
            </a:pPr>
            <a:endParaRPr lang="en-GB" sz="1600" dirty="0">
              <a:solidFill>
                <a:srgbClr val="485D6F"/>
              </a:solidFill>
              <a:latin typeface="Arial" panose="020B0604020202020204" pitchFamily="34" charset="0"/>
              <a:cs typeface="Arial" panose="020B0604020202020204" pitchFamily="34" charset="0"/>
            </a:endParaRPr>
          </a:p>
          <a:p>
            <a:pPr lvl="0">
              <a:defRPr/>
            </a:pPr>
            <a:r>
              <a:rPr lang="en-GB" sz="1600" dirty="0">
                <a:solidFill>
                  <a:srgbClr val="485D6F"/>
                </a:solidFill>
                <a:latin typeface="Arial" panose="020B0604020202020204" pitchFamily="34" charset="0"/>
                <a:cs typeface="Arial" panose="020B0604020202020204" pitchFamily="34" charset="0"/>
              </a:rPr>
              <a:t>This may be as the result of a decision made as part of the change control process; continuing work on the project may no longer be appropriate. </a:t>
            </a:r>
          </a:p>
        </p:txBody>
      </p:sp>
      <p:sp>
        <p:nvSpPr>
          <p:cNvPr id="52" name="TextBox 51">
            <a:extLst>
              <a:ext uri="{FF2B5EF4-FFF2-40B4-BE49-F238E27FC236}">
                <a16:creationId xmlns:a16="http://schemas.microsoft.com/office/drawing/2014/main" id="{57D55D20-D526-44AE-ACAF-B705524C0FE2}"/>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Close the Project</a:t>
            </a:r>
          </a:p>
        </p:txBody>
      </p:sp>
      <p:sp>
        <p:nvSpPr>
          <p:cNvPr id="7" name="TextBox 6">
            <a:extLst>
              <a:ext uri="{FF2B5EF4-FFF2-40B4-BE49-F238E27FC236}">
                <a16:creationId xmlns:a16="http://schemas.microsoft.com/office/drawing/2014/main" id="{BBF03ADE-6A2A-45E0-86D3-F4D965E95544}"/>
              </a:ext>
            </a:extLst>
          </p:cNvPr>
          <p:cNvSpPr txBox="1"/>
          <p:nvPr/>
        </p:nvSpPr>
        <p:spPr>
          <a:xfrm>
            <a:off x="532262" y="6422100"/>
            <a:ext cx="248043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Project closure report</a:t>
            </a:r>
          </a:p>
        </p:txBody>
      </p:sp>
      <p:sp>
        <p:nvSpPr>
          <p:cNvPr id="8" name="Rectangle 7">
            <a:extLst>
              <a:ext uri="{FF2B5EF4-FFF2-40B4-BE49-F238E27FC236}">
                <a16:creationId xmlns:a16="http://schemas.microsoft.com/office/drawing/2014/main" id="{D1972D32-9CC3-4DFF-BA4D-6D33A2F65224}"/>
              </a:ext>
            </a:extLst>
          </p:cNvPr>
          <p:cNvSpPr/>
          <p:nvPr/>
        </p:nvSpPr>
        <p:spPr>
          <a:xfrm>
            <a:off x="9881986" y="6417970"/>
            <a:ext cx="1587964" cy="338554"/>
          </a:xfrm>
          <a:prstGeom prst="rect">
            <a:avLst/>
          </a:prstGeom>
        </p:spPr>
        <p:txBody>
          <a:bodyPr wrap="square">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Project themes</a:t>
            </a:r>
          </a:p>
        </p:txBody>
      </p:sp>
      <p:grpSp>
        <p:nvGrpSpPr>
          <p:cNvPr id="2" name="Group 1">
            <a:extLst>
              <a:ext uri="{FF2B5EF4-FFF2-40B4-BE49-F238E27FC236}">
                <a16:creationId xmlns:a16="http://schemas.microsoft.com/office/drawing/2014/main" id="{A4FD9ECF-E043-472D-8B6F-A5329746B476}"/>
              </a:ext>
            </a:extLst>
          </p:cNvPr>
          <p:cNvGrpSpPr/>
          <p:nvPr/>
        </p:nvGrpSpPr>
        <p:grpSpPr>
          <a:xfrm>
            <a:off x="6184921" y="6994990"/>
            <a:ext cx="2965970" cy="1620991"/>
            <a:chOff x="6184921" y="6994990"/>
            <a:chExt cx="2965970" cy="1620991"/>
          </a:xfrm>
        </p:grpSpPr>
        <p:sp>
          <p:nvSpPr>
            <p:cNvPr id="9" name="Rectangle: Rounded Corners 8">
              <a:extLst>
                <a:ext uri="{FF2B5EF4-FFF2-40B4-BE49-F238E27FC236}">
                  <a16:creationId xmlns:a16="http://schemas.microsoft.com/office/drawing/2014/main" id="{ECD9CF9D-221E-4DC7-B5F5-579B716489A5}"/>
                </a:ext>
              </a:extLst>
            </p:cNvPr>
            <p:cNvSpPr/>
            <p:nvPr/>
          </p:nvSpPr>
          <p:spPr>
            <a:xfrm>
              <a:off x="6188311" y="6994990"/>
              <a:ext cx="2962580" cy="294198"/>
            </a:xfrm>
            <a:prstGeom prst="roundRect">
              <a:avLst/>
            </a:prstGeom>
            <a:solidFill>
              <a:srgbClr val="44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Leadership &amp; team management</a:t>
              </a:r>
            </a:p>
          </p:txBody>
        </p:sp>
        <p:sp>
          <p:nvSpPr>
            <p:cNvPr id="10" name="Rectangle: Rounded Corners 9">
              <a:extLst>
                <a:ext uri="{FF2B5EF4-FFF2-40B4-BE49-F238E27FC236}">
                  <a16:creationId xmlns:a16="http://schemas.microsoft.com/office/drawing/2014/main" id="{0815064C-F81F-407E-8FA0-1AD848527C93}"/>
                </a:ext>
              </a:extLst>
            </p:cNvPr>
            <p:cNvSpPr/>
            <p:nvPr/>
          </p:nvSpPr>
          <p:spPr>
            <a:xfrm>
              <a:off x="6188311" y="7326861"/>
              <a:ext cx="2962580" cy="294198"/>
            </a:xfrm>
            <a:prstGeom prst="roundRect">
              <a:avLst/>
            </a:prstGeom>
            <a:solidFill>
              <a:srgbClr val="14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Resource management </a:t>
              </a:r>
            </a:p>
          </p:txBody>
        </p:sp>
        <p:sp>
          <p:nvSpPr>
            <p:cNvPr id="11" name="Rectangle: Rounded Corners 10">
              <a:extLst>
                <a:ext uri="{FF2B5EF4-FFF2-40B4-BE49-F238E27FC236}">
                  <a16:creationId xmlns:a16="http://schemas.microsoft.com/office/drawing/2014/main" id="{99FA362D-C60B-4D83-861C-1AC0C81ED9F4}"/>
                </a:ext>
              </a:extLst>
            </p:cNvPr>
            <p:cNvSpPr/>
            <p:nvPr/>
          </p:nvSpPr>
          <p:spPr>
            <a:xfrm>
              <a:off x="6188311" y="7658732"/>
              <a:ext cx="2962580" cy="294198"/>
            </a:xfrm>
            <a:prstGeom prst="roundRect">
              <a:avLst/>
            </a:prstGeom>
            <a:solidFill>
              <a:srgbClr val="1DA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Professionalism</a:t>
              </a:r>
            </a:p>
          </p:txBody>
        </p:sp>
        <p:sp>
          <p:nvSpPr>
            <p:cNvPr id="12" name="Rectangle: Rounded Corners 11">
              <a:extLst>
                <a:ext uri="{FF2B5EF4-FFF2-40B4-BE49-F238E27FC236}">
                  <a16:creationId xmlns:a16="http://schemas.microsoft.com/office/drawing/2014/main" id="{CF460B01-7B44-4360-AAD3-01A4783930E3}"/>
                </a:ext>
              </a:extLst>
            </p:cNvPr>
            <p:cNvSpPr/>
            <p:nvPr/>
          </p:nvSpPr>
          <p:spPr>
            <a:xfrm>
              <a:off x="6188311" y="7986387"/>
              <a:ext cx="2962580" cy="294198"/>
            </a:xfrm>
            <a:prstGeom prst="roundRect">
              <a:avLst/>
            </a:prstGeom>
            <a:solidFill>
              <a:srgbClr val="B6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Project delivery</a:t>
              </a:r>
            </a:p>
          </p:txBody>
        </p:sp>
        <p:sp>
          <p:nvSpPr>
            <p:cNvPr id="13" name="Rectangle: Rounded Corners 12">
              <a:extLst>
                <a:ext uri="{FF2B5EF4-FFF2-40B4-BE49-F238E27FC236}">
                  <a16:creationId xmlns:a16="http://schemas.microsoft.com/office/drawing/2014/main" id="{BDF273C8-5F79-498A-8E79-E297F2E84ED5}"/>
                </a:ext>
              </a:extLst>
            </p:cNvPr>
            <p:cNvSpPr/>
            <p:nvPr/>
          </p:nvSpPr>
          <p:spPr>
            <a:xfrm>
              <a:off x="6184921" y="8321783"/>
              <a:ext cx="2962580" cy="294198"/>
            </a:xfrm>
            <a:prstGeom prst="roundRect">
              <a:avLst/>
            </a:prstGeom>
            <a:solidFill>
              <a:srgbClr val="85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Project structure &amp; governance</a:t>
              </a:r>
            </a:p>
          </p:txBody>
        </p:sp>
      </p:grpSp>
      <p:grpSp>
        <p:nvGrpSpPr>
          <p:cNvPr id="14" name="Group 13">
            <a:extLst>
              <a:ext uri="{FF2B5EF4-FFF2-40B4-BE49-F238E27FC236}">
                <a16:creationId xmlns:a16="http://schemas.microsoft.com/office/drawing/2014/main" id="{2BCC6B9B-C793-4A91-93C7-174079CD8B58}"/>
              </a:ext>
            </a:extLst>
          </p:cNvPr>
          <p:cNvGrpSpPr/>
          <p:nvPr/>
        </p:nvGrpSpPr>
        <p:grpSpPr>
          <a:xfrm>
            <a:off x="331200" y="5515896"/>
            <a:ext cx="3859173" cy="458542"/>
            <a:chOff x="331199" y="5881847"/>
            <a:chExt cx="3859173" cy="458542"/>
          </a:xfrm>
        </p:grpSpPr>
        <p:sp>
          <p:nvSpPr>
            <p:cNvPr id="15" name="Click box">
              <a:extLst>
                <a:ext uri="{FF2B5EF4-FFF2-40B4-BE49-F238E27FC236}">
                  <a16:creationId xmlns:a16="http://schemas.microsoft.com/office/drawing/2014/main" id="{A59678B0-B7D2-492D-8A1B-2E7094B6A0EE}"/>
                </a:ext>
              </a:extLst>
            </p:cNvPr>
            <p:cNvSpPr txBox="1"/>
            <p:nvPr/>
          </p:nvSpPr>
          <p:spPr>
            <a:xfrm>
              <a:off x="331199" y="5881847"/>
              <a:ext cx="3633027" cy="340519"/>
            </a:xfrm>
            <a:prstGeom prst="roundRect">
              <a:avLst/>
            </a:prstGeom>
            <a:solidFill>
              <a:srgbClr val="69C1E4"/>
            </a:solidFill>
            <a:ln w="28575">
              <a:noFill/>
            </a:ln>
            <a:scene3d>
              <a:camera prst="orthographicFront"/>
              <a:lightRig rig="threePt" dir="t"/>
            </a:scene3d>
            <a:sp3d>
              <a:bevelT prst="angle"/>
            </a:sp3d>
          </p:spPr>
          <p:txBody>
            <a:bodyPr wrap="square" rtlCol="0" anchor="t">
              <a:spAutoFit/>
            </a:bodyPr>
            <a:lstStyle/>
            <a:p>
              <a:r>
                <a:rPr lang="en-GB" sz="1400" b="1" dirty="0">
                  <a:solidFill>
                    <a:schemeClr val="bg1"/>
                  </a:solidFill>
                  <a:latin typeface="Arial"/>
                  <a:cs typeface="Arial"/>
                </a:rPr>
                <a:t>Reasons a project might close early</a:t>
              </a:r>
              <a:endParaRPr lang="en-US" b="1" dirty="0">
                <a:solidFill>
                  <a:schemeClr val="bg1"/>
                </a:solidFill>
                <a:latin typeface="Arial" panose="020B0604020202020204" pitchFamily="34" charset="0"/>
              </a:endParaRPr>
            </a:p>
          </p:txBody>
        </p:sp>
        <p:pic>
          <p:nvPicPr>
            <p:cNvPr id="16" name="Picture 6" descr="Pointer Cursor PNG Icon (2) - PNG Repo Free PNG Icons">
              <a:extLst>
                <a:ext uri="{FF2B5EF4-FFF2-40B4-BE49-F238E27FC236}">
                  <a16:creationId xmlns:a16="http://schemas.microsoft.com/office/drawing/2014/main" id="{FD152F23-4460-4E6A-A9F0-6AA8CEF094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795974">
              <a:off x="3772408" y="5922425"/>
              <a:ext cx="417964" cy="4179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F8571C99-0FC7-40A0-B48C-2955419FBCAB}"/>
              </a:ext>
            </a:extLst>
          </p:cNvPr>
          <p:cNvGrpSpPr/>
          <p:nvPr/>
        </p:nvGrpSpPr>
        <p:grpSpPr>
          <a:xfrm>
            <a:off x="3247541" y="2326620"/>
            <a:ext cx="6634445" cy="2027646"/>
            <a:chOff x="2943664" y="1300523"/>
            <a:chExt cx="6634445" cy="2027646"/>
          </a:xfrm>
        </p:grpSpPr>
        <p:grpSp>
          <p:nvGrpSpPr>
            <p:cNvPr id="19" name="Group 18">
              <a:extLst>
                <a:ext uri="{FF2B5EF4-FFF2-40B4-BE49-F238E27FC236}">
                  <a16:creationId xmlns:a16="http://schemas.microsoft.com/office/drawing/2014/main" id="{D0700E15-D760-481D-AFAF-217C4BF0F14F}"/>
                </a:ext>
              </a:extLst>
            </p:cNvPr>
            <p:cNvGrpSpPr/>
            <p:nvPr/>
          </p:nvGrpSpPr>
          <p:grpSpPr>
            <a:xfrm>
              <a:off x="2943664" y="1300523"/>
              <a:ext cx="6634445" cy="2027646"/>
              <a:chOff x="2726916" y="2191564"/>
              <a:chExt cx="3579911" cy="2574862"/>
            </a:xfrm>
          </p:grpSpPr>
          <p:grpSp>
            <p:nvGrpSpPr>
              <p:cNvPr id="22" name="Group 21">
                <a:extLst>
                  <a:ext uri="{FF2B5EF4-FFF2-40B4-BE49-F238E27FC236}">
                    <a16:creationId xmlns:a16="http://schemas.microsoft.com/office/drawing/2014/main" id="{C3034F41-8B27-4616-BA91-8C0C7D955E6A}"/>
                  </a:ext>
                </a:extLst>
              </p:cNvPr>
              <p:cNvGrpSpPr/>
              <p:nvPr/>
            </p:nvGrpSpPr>
            <p:grpSpPr>
              <a:xfrm>
                <a:off x="2726916" y="2191564"/>
                <a:ext cx="3579911" cy="2574862"/>
                <a:chOff x="2835843" y="2225494"/>
                <a:chExt cx="3579911" cy="2574862"/>
              </a:xfrm>
            </p:grpSpPr>
            <p:sp>
              <p:nvSpPr>
                <p:cNvPr id="24" name="Rectangle 128">
                  <a:extLst>
                    <a:ext uri="{FF2B5EF4-FFF2-40B4-BE49-F238E27FC236}">
                      <a16:creationId xmlns:a16="http://schemas.microsoft.com/office/drawing/2014/main" id="{6B68C7C9-9B71-4A3C-81BD-A1DF1D5B3453}"/>
                    </a:ext>
                  </a:extLst>
                </p:cNvPr>
                <p:cNvSpPr/>
                <p:nvPr/>
              </p:nvSpPr>
              <p:spPr>
                <a:xfrm>
                  <a:off x="2835843" y="2288847"/>
                  <a:ext cx="3579911" cy="2511509"/>
                </a:xfrm>
                <a:prstGeom prst="roundRect">
                  <a:avLst>
                    <a:gd name="adj" fmla="val 4550"/>
                  </a:avLst>
                </a:prstGeom>
                <a:solidFill>
                  <a:srgbClr val="CBEAF9"/>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08EB6D8B-64C3-42B0-9766-3AA15FA4B3CA}"/>
                    </a:ext>
                  </a:extLst>
                </p:cNvPr>
                <p:cNvSpPr txBox="1"/>
                <p:nvPr/>
              </p:nvSpPr>
              <p:spPr>
                <a:xfrm>
                  <a:off x="2835844" y="2225494"/>
                  <a:ext cx="3579910" cy="432417"/>
                </a:xfrm>
                <a:prstGeom prst="roundRect">
                  <a:avLst/>
                </a:prstGeom>
                <a:solidFill>
                  <a:srgbClr val="69C1EE"/>
                </a:solidFill>
                <a:ln w="28575">
                  <a:solidFill>
                    <a:schemeClr val="bg1"/>
                  </a:solidFill>
                </a:ln>
              </p:spPr>
              <p:txBody>
                <a:bodyPr wrap="square" rtlCol="0" anchor="t" anchorCtr="0">
                  <a:spAutoFit/>
                </a:bodyPr>
                <a:lstStyle/>
                <a:p>
                  <a:r>
                    <a:rPr lang="en-GB" sz="1400" b="1" dirty="0">
                      <a:solidFill>
                        <a:srgbClr val="485E6D"/>
                      </a:solidFill>
                      <a:latin typeface="Arial"/>
                      <a:cs typeface="Arial"/>
                    </a:rPr>
                    <a:t>Reasons a project might close early</a:t>
                  </a:r>
                </a:p>
              </p:txBody>
            </p:sp>
          </p:grpSp>
          <p:sp>
            <p:nvSpPr>
              <p:cNvPr id="23" name="Rectangle: Rounded Corners 22">
                <a:extLst>
                  <a:ext uri="{FF2B5EF4-FFF2-40B4-BE49-F238E27FC236}">
                    <a16:creationId xmlns:a16="http://schemas.microsoft.com/office/drawing/2014/main" id="{D6C0E746-25A5-4552-8657-57F7F8617216}"/>
                  </a:ext>
                </a:extLst>
              </p:cNvPr>
              <p:cNvSpPr/>
              <p:nvPr/>
            </p:nvSpPr>
            <p:spPr>
              <a:xfrm>
                <a:off x="2805034" y="2694094"/>
                <a:ext cx="3449417" cy="1905568"/>
              </a:xfrm>
              <a:prstGeom prst="roundRect">
                <a:avLst/>
              </a:prstGeom>
              <a:solidFill>
                <a:srgbClr val="78C8F0"/>
              </a:solidFill>
              <a:ln w="285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600" dirty="0">
                  <a:solidFill>
                    <a:schemeClr val="bg1"/>
                  </a:solidFill>
                  <a:latin typeface="Arial" panose="020B0604020202020204" pitchFamily="34" charset="0"/>
                  <a:cs typeface="Arial" panose="020B0604020202020204" pitchFamily="34" charset="0"/>
                </a:endParaRPr>
              </a:p>
            </p:txBody>
          </p:sp>
        </p:grpSp>
        <p:pic>
          <p:nvPicPr>
            <p:cNvPr id="20" name="Graphic 19" descr="Close">
              <a:extLst>
                <a:ext uri="{FF2B5EF4-FFF2-40B4-BE49-F238E27FC236}">
                  <a16:creationId xmlns:a16="http://schemas.microsoft.com/office/drawing/2014/main" id="{D8EB216F-036B-4DCD-9D35-3D9AE5D61C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65388" y="1356667"/>
              <a:ext cx="297853" cy="223284"/>
            </a:xfrm>
            <a:prstGeom prst="roundRect">
              <a:avLst/>
            </a:prstGeom>
          </p:spPr>
        </p:pic>
        <p:sp>
          <p:nvSpPr>
            <p:cNvPr id="21" name="Rectangle 20">
              <a:extLst>
                <a:ext uri="{FF2B5EF4-FFF2-40B4-BE49-F238E27FC236}">
                  <a16:creationId xmlns:a16="http://schemas.microsoft.com/office/drawing/2014/main" id="{5B5E2521-9B9E-4938-825B-FCDB0F49EB1E}"/>
                </a:ext>
              </a:extLst>
            </p:cNvPr>
            <p:cNvSpPr/>
            <p:nvPr/>
          </p:nvSpPr>
          <p:spPr>
            <a:xfrm>
              <a:off x="3236740" y="1811851"/>
              <a:ext cx="6096000" cy="1384995"/>
            </a:xfrm>
            <a:prstGeom prst="rect">
              <a:avLst/>
            </a:prstGeom>
          </p:spPr>
          <p:txBody>
            <a:bodyPr>
              <a:spAutoFit/>
            </a:bodyPr>
            <a:lstStyle/>
            <a:p>
              <a:pPr marL="285750" lvl="0" indent="-285750">
                <a:buFont typeface="Wingdings" panose="05000000000000000000" pitchFamily="2" charset="2"/>
                <a:buChar char="Ø"/>
                <a:defRPr/>
              </a:pPr>
              <a:r>
                <a:rPr lang="en-GB" sz="1400" dirty="0">
                  <a:solidFill>
                    <a:srgbClr val="485D6F"/>
                  </a:solidFill>
                  <a:latin typeface="Arial"/>
                  <a:cs typeface="Arial"/>
                </a:rPr>
                <a:t>Insufficiency of Resources</a:t>
              </a:r>
            </a:p>
            <a:p>
              <a:pPr marL="285750" lvl="0" indent="-285750">
                <a:buFont typeface="Wingdings" panose="05000000000000000000" pitchFamily="2" charset="2"/>
                <a:buChar char="Ø"/>
                <a:defRPr/>
              </a:pPr>
              <a:r>
                <a:rPr lang="en-GB" sz="1400" dirty="0">
                  <a:solidFill>
                    <a:srgbClr val="485D6F"/>
                  </a:solidFill>
                  <a:latin typeface="Arial"/>
                  <a:cs typeface="Arial"/>
                </a:rPr>
                <a:t>Technical Constraints</a:t>
              </a:r>
            </a:p>
            <a:p>
              <a:pPr marL="285750" lvl="0" indent="-285750">
                <a:buFont typeface="Wingdings" panose="05000000000000000000" pitchFamily="2" charset="2"/>
                <a:buChar char="Ø"/>
                <a:defRPr/>
              </a:pPr>
              <a:r>
                <a:rPr lang="en-GB" sz="1400" dirty="0">
                  <a:solidFill>
                    <a:srgbClr val="485D6F"/>
                  </a:solidFill>
                  <a:latin typeface="Arial"/>
                  <a:cs typeface="Arial"/>
                </a:rPr>
                <a:t>Culture of the Organization</a:t>
              </a:r>
            </a:p>
            <a:p>
              <a:pPr marL="285750" lvl="0" indent="-285750">
                <a:buFont typeface="Wingdings" panose="05000000000000000000" pitchFamily="2" charset="2"/>
                <a:buChar char="Ø"/>
                <a:defRPr/>
              </a:pPr>
              <a:r>
                <a:rPr lang="en-GB" sz="1400" dirty="0">
                  <a:solidFill>
                    <a:srgbClr val="485D6F"/>
                  </a:solidFill>
                  <a:latin typeface="Arial"/>
                  <a:cs typeface="Arial"/>
                </a:rPr>
                <a:t>Financial Constraints</a:t>
              </a:r>
            </a:p>
            <a:p>
              <a:pPr marL="285750" lvl="0" indent="-285750">
                <a:buFont typeface="Wingdings" panose="05000000000000000000" pitchFamily="2" charset="2"/>
                <a:buChar char="Ø"/>
                <a:defRPr/>
              </a:pPr>
              <a:r>
                <a:rPr lang="en-GB" sz="1400" dirty="0">
                  <a:solidFill>
                    <a:srgbClr val="485D6F"/>
                  </a:solidFill>
                  <a:latin typeface="Arial"/>
                  <a:cs typeface="Arial"/>
                </a:rPr>
                <a:t>Prevailing Market Conditions</a:t>
              </a:r>
            </a:p>
            <a:p>
              <a:pPr marL="285750" lvl="0" indent="-285750">
                <a:buFont typeface="Wingdings" panose="05000000000000000000" pitchFamily="2" charset="2"/>
                <a:buChar char="Ø"/>
                <a:defRPr/>
              </a:pPr>
              <a:r>
                <a:rPr lang="en-GB" sz="1400" dirty="0">
                  <a:solidFill>
                    <a:srgbClr val="485D6F"/>
                  </a:solidFill>
                  <a:latin typeface="Arial"/>
                  <a:cs typeface="Arial"/>
                </a:rPr>
                <a:t>Customer Needs</a:t>
              </a:r>
            </a:p>
          </p:txBody>
        </p:sp>
      </p:grpSp>
    </p:spTree>
    <p:extLst>
      <p:ext uri="{BB962C8B-B14F-4D97-AF65-F5344CB8AC3E}">
        <p14:creationId xmlns:p14="http://schemas.microsoft.com/office/powerpoint/2010/main" val="14153435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5E-6 -2.96296E-6 L 0.00065 -0.35023 " pathEditMode="relative" rAng="0" ptsTypes="AA">
                                      <p:cBhvr>
                                        <p:cTn id="6" dur="2000" fill="hold"/>
                                        <p:tgtEl>
                                          <p:spTgt spid="2"/>
                                        </p:tgtEl>
                                        <p:attrNameLst>
                                          <p:attrName>ppt_x</p:attrName>
                                          <p:attrName>ppt_y</p:attrName>
                                        </p:attrNameLst>
                                      </p:cBhvr>
                                      <p:rCtr x="26" y="-1752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065 -0.35023 L 2.70833E-6 4.44444E-6 " pathEditMode="relative" rAng="0" ptsTypes="AA">
                                      <p:cBhvr>
                                        <p:cTn id="10" dur="2000" fill="hold"/>
                                        <p:tgtEl>
                                          <p:spTgt spid="2"/>
                                        </p:tgtEl>
                                        <p:attrNameLst>
                                          <p:attrName>ppt_x</p:attrName>
                                          <p:attrName>ppt_y</p:attrName>
                                        </p:attrNameLst>
                                      </p:cBhvr>
                                      <p:rCtr x="0" y="17454"/>
                                    </p:animMotion>
                                  </p:childTnLst>
                                </p:cTn>
                              </p:par>
                            </p:childTnLst>
                          </p:cTn>
                        </p:par>
                      </p:childTnLst>
                    </p:cTn>
                  </p:par>
                </p:childTnLst>
              </p:cTn>
              <p:nextCondLst>
                <p:cond evt="onClick" delay="0">
                  <p:tgtEl>
                    <p:spTgt spid="60"/>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18"/>
                    </p:tgtEl>
                  </p:cond>
                </p:stCondLst>
                <p:endSync evt="end" delay="0">
                  <p:rtn val="all"/>
                </p:endSync>
                <p:childTnLst>
                  <p:par>
                    <p:cTn id="19" fill="hold">
                      <p:stCondLst>
                        <p:cond delay="0"/>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8"/>
                                        </p:tgtEl>
                                        <p:attrNameLst>
                                          <p:attrName>ppt_x</p:attrName>
                                        </p:attrNameLst>
                                      </p:cBhvr>
                                      <p:tavLst>
                                        <p:tav tm="0">
                                          <p:val>
                                            <p:strVal val="ppt_x"/>
                                          </p:val>
                                        </p:tav>
                                        <p:tav tm="100000">
                                          <p:val>
                                            <p:strVal val="ppt_x"/>
                                          </p:val>
                                        </p:tav>
                                      </p:tavLst>
                                    </p:anim>
                                    <p:anim calcmode="lin" valueType="num">
                                      <p:cBhvr additive="base">
                                        <p:cTn id="23" dur="500"/>
                                        <p:tgtEl>
                                          <p:spTgt spid="18"/>
                                        </p:tgtEl>
                                        <p:attrNameLst>
                                          <p:attrName>ppt_y</p:attrName>
                                        </p:attrNameLst>
                                      </p:cBhvr>
                                      <p:tavLst>
                                        <p:tav tm="0">
                                          <p:val>
                                            <p:strVal val="ppt_y"/>
                                          </p:val>
                                        </p:tav>
                                        <p:tav tm="100000">
                                          <p:val>
                                            <p:strVal val="1+ppt_h/2"/>
                                          </p:val>
                                        </p:tav>
                                      </p:tavLst>
                                    </p:anim>
                                    <p:set>
                                      <p:cBhvr>
                                        <p:cTn id="2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7678" t="18964"/>
          <a:stretch/>
        </p:blipFill>
        <p:spPr>
          <a:xfrm>
            <a:off x="7344009" y="6355223"/>
            <a:ext cx="580791" cy="525571"/>
          </a:xfrm>
          <a:prstGeom prst="rect">
            <a:avLst/>
          </a:prstGeom>
        </p:spPr>
      </p:pic>
      <p:grpSp>
        <p:nvGrpSpPr>
          <p:cNvPr id="67" name="Group 66">
            <a:extLst>
              <a:ext uri="{FF2B5EF4-FFF2-40B4-BE49-F238E27FC236}">
                <a16:creationId xmlns:a16="http://schemas.microsoft.com/office/drawing/2014/main" id="{AA388F12-994B-4ECE-B390-85DD1DECEC39}"/>
              </a:ext>
            </a:extLst>
          </p:cNvPr>
          <p:cNvGrpSpPr/>
          <p:nvPr/>
        </p:nvGrpSpPr>
        <p:grpSpPr>
          <a:xfrm>
            <a:off x="2541132" y="1727091"/>
            <a:ext cx="6912788" cy="3163391"/>
            <a:chOff x="338069" y="1435111"/>
            <a:chExt cx="3460564" cy="3163391"/>
          </a:xfrm>
        </p:grpSpPr>
        <p:grpSp>
          <p:nvGrpSpPr>
            <p:cNvPr id="68" name="Group 67">
              <a:extLst>
                <a:ext uri="{FF2B5EF4-FFF2-40B4-BE49-F238E27FC236}">
                  <a16:creationId xmlns:a16="http://schemas.microsoft.com/office/drawing/2014/main" id="{D729A5A5-1CE2-4D83-BB5C-B23826A892C8}"/>
                </a:ext>
              </a:extLst>
            </p:cNvPr>
            <p:cNvGrpSpPr/>
            <p:nvPr/>
          </p:nvGrpSpPr>
          <p:grpSpPr>
            <a:xfrm>
              <a:off x="338069" y="1435111"/>
              <a:ext cx="3460564" cy="3163391"/>
              <a:chOff x="338069" y="1435111"/>
              <a:chExt cx="3460564" cy="3163391"/>
            </a:xfrm>
          </p:grpSpPr>
          <p:sp>
            <p:nvSpPr>
              <p:cNvPr id="78" name="Rounded Rectangle 22">
                <a:extLst>
                  <a:ext uri="{FF2B5EF4-FFF2-40B4-BE49-F238E27FC236}">
                    <a16:creationId xmlns:a16="http://schemas.microsoft.com/office/drawing/2014/main" id="{8CA1DC3F-28DA-47E0-990D-F2805DA9E23D}"/>
                  </a:ext>
                </a:extLst>
              </p:cNvPr>
              <p:cNvSpPr>
                <a:spLocks/>
              </p:cNvSpPr>
              <p:nvPr/>
            </p:nvSpPr>
            <p:spPr bwMode="auto">
              <a:xfrm flipH="1">
                <a:off x="574526" y="3028842"/>
                <a:ext cx="3224106" cy="1569660"/>
              </a:xfrm>
              <a:prstGeom prst="roundRect">
                <a:avLst>
                  <a:gd name="adj" fmla="val 6883"/>
                </a:avLst>
              </a:prstGeom>
              <a:solidFill>
                <a:srgbClr val="02A4A2">
                  <a:alpha val="10000"/>
                </a:srgbClr>
              </a:solidFill>
              <a:ln w="31750" cap="flat" cmpd="sng" algn="ctr">
                <a:solidFill>
                  <a:srgbClr val="02A4A7"/>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ea typeface="+mn-ea"/>
                  <a:cs typeface="+mn-cs"/>
                  <a:sym typeface="Poppins" charset="0"/>
                </a:endParaRPr>
              </a:p>
            </p:txBody>
          </p:sp>
          <p:sp>
            <p:nvSpPr>
              <p:cNvPr id="79" name="TextBox 78">
                <a:extLst>
                  <a:ext uri="{FF2B5EF4-FFF2-40B4-BE49-F238E27FC236}">
                    <a16:creationId xmlns:a16="http://schemas.microsoft.com/office/drawing/2014/main" id="{66143C0F-CCBA-4F1F-970A-2C0B75CA741A}"/>
                  </a:ext>
                </a:extLst>
              </p:cNvPr>
              <p:cNvSpPr txBox="1"/>
              <p:nvPr/>
            </p:nvSpPr>
            <p:spPr>
              <a:xfrm>
                <a:off x="338069" y="1435111"/>
                <a:ext cx="3460564" cy="9248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lvl="0" algn="ctr" defTabSz="309563" hangingPunct="0">
                  <a:lnSpc>
                    <a:spcPct val="120000"/>
                  </a:lnSpc>
                  <a:defRPr/>
                </a:pPr>
                <a:r>
                  <a:rPr lang="en-GB" sz="1600" b="1" dirty="0">
                    <a:ln w="0"/>
                    <a:solidFill>
                      <a:srgbClr val="485E6D"/>
                    </a:solidFill>
                    <a:latin typeface="Arial" panose="020B0604020202020204" pitchFamily="34" charset="0"/>
                    <a:cs typeface="Arial" panose="020B0604020202020204" pitchFamily="34" charset="0"/>
                    <a:sym typeface="Lato Black"/>
                  </a:rPr>
                  <a:t>The aim of project risk and issue management is to support better decision-making through a good understanding of risks and issues and their likely impact.</a:t>
                </a:r>
              </a:p>
            </p:txBody>
          </p:sp>
        </p:grpSp>
        <p:sp>
          <p:nvSpPr>
            <p:cNvPr id="77" name="Rectangle 76">
              <a:extLst>
                <a:ext uri="{FF2B5EF4-FFF2-40B4-BE49-F238E27FC236}">
                  <a16:creationId xmlns:a16="http://schemas.microsoft.com/office/drawing/2014/main" id="{EEFA9580-C427-44AB-ABAE-E7083996F46E}"/>
                </a:ext>
              </a:extLst>
            </p:cNvPr>
            <p:cNvSpPr/>
            <p:nvPr/>
          </p:nvSpPr>
          <p:spPr>
            <a:xfrm>
              <a:off x="475933" y="2954796"/>
              <a:ext cx="3184835" cy="1569660"/>
            </a:xfrm>
            <a:prstGeom prst="rect">
              <a:avLst/>
            </a:prstGeom>
          </p:spPr>
          <p:txBody>
            <a:bodyPr wrap="square">
              <a:spAutoFit/>
            </a:bodyPr>
            <a:lstStyle/>
            <a:p>
              <a:pPr marL="742950" lvl="1" indent="-285750">
                <a:buFont typeface="Wingdings" panose="05000000000000000000" pitchFamily="2" charset="2"/>
                <a:buChar char="Ø"/>
                <a:defRPr/>
              </a:pPr>
              <a:endParaRPr kumimoji="0" lang="en-GB" sz="1600" b="0" i="0" u="none" strike="noStrike" kern="1200" cap="none" spc="0" normalizeH="0" baseline="0" noProof="0" dirty="0">
                <a:ln>
                  <a:noFill/>
                </a:ln>
                <a:solidFill>
                  <a:srgbClr val="02A2A4"/>
                </a:solidFill>
                <a:effectLst/>
                <a:uLnTx/>
                <a:uFillTx/>
                <a:latin typeface="Arial" panose="020B0604020202020204" pitchFamily="34" charset="0"/>
                <a:ea typeface="+mn-ea"/>
                <a:cs typeface="Arial" panose="020B0604020202020204" pitchFamily="34" charset="0"/>
              </a:endParaRPr>
            </a:p>
            <a:p>
              <a:pPr marL="742950" lvl="1" indent="-285750">
                <a:buFont typeface="Wingdings" panose="05000000000000000000" pitchFamily="2" charset="2"/>
                <a:buChar char="Ø"/>
                <a:defRPr/>
              </a:pPr>
              <a:r>
                <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Tools and Templates</a:t>
              </a:r>
              <a:endPar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742950" lvl="1" indent="-285750">
                <a:buFont typeface="Wingdings" panose="05000000000000000000" pitchFamily="2" charset="2"/>
                <a:buChar char="Ø"/>
                <a:defRPr/>
              </a:pPr>
              <a:r>
                <a:rPr lang="en-GB" sz="1600" dirty="0">
                  <a:solidFill>
                    <a:srgbClr val="475C6D"/>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Introduction to Risk and Issue Management</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defRPr/>
              </a:pPr>
              <a:r>
                <a:rPr lang="en-GB" sz="1600" dirty="0">
                  <a:solidFill>
                    <a:srgbClr val="475C6D"/>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Risk Management Process</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defRPr/>
              </a:pPr>
              <a:r>
                <a:rPr lang="en-GB" sz="1600" dirty="0">
                  <a:solidFill>
                    <a:srgbClr val="475C6D"/>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SWOT and PESTLE Analysis</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defRPr/>
              </a:pPr>
              <a:r>
                <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Issue </a:t>
              </a:r>
              <a:r>
                <a:rPr lang="en-GB" sz="1600" dirty="0">
                  <a:solidFill>
                    <a:srgbClr val="475C6D"/>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M</a:t>
              </a:r>
              <a:r>
                <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anagement</a:t>
              </a:r>
              <a:endPar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p:txBody>
        </p:sp>
      </p:grpSp>
      <p:sp>
        <p:nvSpPr>
          <p:cNvPr id="8" name="TextBox 7">
            <a:extLst>
              <a:ext uri="{FF2B5EF4-FFF2-40B4-BE49-F238E27FC236}">
                <a16:creationId xmlns:a16="http://schemas.microsoft.com/office/drawing/2014/main" id="{3B0CB7DC-5EA8-49C9-802C-158D5FD3955B}"/>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Risk and Issue Management Theme</a:t>
            </a:r>
          </a:p>
        </p:txBody>
      </p:sp>
      <p:sp>
        <p:nvSpPr>
          <p:cNvPr id="9" name="TextBox 8">
            <a:extLst>
              <a:ext uri="{FF2B5EF4-FFF2-40B4-BE49-F238E27FC236}">
                <a16:creationId xmlns:a16="http://schemas.microsoft.com/office/drawing/2014/main" id="{6E4A5F55-738B-4470-8F59-491EE81105D8}"/>
              </a:ext>
            </a:extLst>
          </p:cNvPr>
          <p:cNvSpPr txBox="1"/>
          <p:nvPr/>
        </p:nvSpPr>
        <p:spPr>
          <a:xfrm>
            <a:off x="9453918" y="6448731"/>
            <a:ext cx="223585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Risk tools &amp; templates</a:t>
            </a:r>
          </a:p>
        </p:txBody>
      </p:sp>
      <p:sp>
        <p:nvSpPr>
          <p:cNvPr id="10" name="TextBox 9">
            <a:extLst>
              <a:ext uri="{FF2B5EF4-FFF2-40B4-BE49-F238E27FC236}">
                <a16:creationId xmlns:a16="http://schemas.microsoft.com/office/drawing/2014/main" id="{6BB7DB33-6961-404D-89E3-70413457F7DD}"/>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Close the project</a:t>
            </a:r>
          </a:p>
        </p:txBody>
      </p:sp>
    </p:spTree>
    <p:extLst>
      <p:ext uri="{BB962C8B-B14F-4D97-AF65-F5344CB8AC3E}">
        <p14:creationId xmlns:p14="http://schemas.microsoft.com/office/powerpoint/2010/main" val="2677683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1CF04C5C-47DC-4927-A11E-9E1FCA6E572F}"/>
              </a:ext>
            </a:extLst>
          </p:cNvPr>
          <p:cNvSpPr/>
          <p:nvPr/>
        </p:nvSpPr>
        <p:spPr>
          <a:xfrm>
            <a:off x="331200" y="1296000"/>
            <a:ext cx="10230783"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Further information and training on risk &amp; issue management is being developed and will be available in due course.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In the meantime, you may find the below resources useful which can all be found </a:t>
            </a:r>
            <a:r>
              <a:rPr lang="en-GB" sz="1600" dirty="0">
                <a:solidFill>
                  <a:srgbClr val="485E6D"/>
                </a:solidFill>
                <a:latin typeface="Arial" panose="020B0604020202020204" pitchFamily="34" charset="0"/>
                <a:cs typeface="Arial" panose="020B0604020202020204" pitchFamily="34" charset="0"/>
              </a:rPr>
              <a:t>in our Tools &amp; Resources page on the website:  </a:t>
            </a:r>
            <a:r>
              <a:rPr lang="fr-FR" sz="1600" dirty="0">
                <a:latin typeface="Arial" panose="020B0604020202020204" pitchFamily="34" charset="0"/>
                <a:cs typeface="Arial" panose="020B0604020202020204" pitchFamily="34" charset="0"/>
                <a:hlinkClick r:id="rId2"/>
              </a:rPr>
              <a:t>Transformation – Our Dorset ICS Transformation</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7678" t="18964"/>
          <a:stretch/>
        </p:blipFill>
        <p:spPr>
          <a:xfrm>
            <a:off x="7344009" y="6355223"/>
            <a:ext cx="580791" cy="525571"/>
          </a:xfrm>
          <a:prstGeom prst="rect">
            <a:avLst/>
          </a:prstGeom>
        </p:spPr>
      </p:pic>
      <p:grpSp>
        <p:nvGrpSpPr>
          <p:cNvPr id="68" name="Group 67">
            <a:extLst>
              <a:ext uri="{FF2B5EF4-FFF2-40B4-BE49-F238E27FC236}">
                <a16:creationId xmlns:a16="http://schemas.microsoft.com/office/drawing/2014/main" id="{BF3D8376-24EA-439F-9D3A-659FCE24D389}"/>
              </a:ext>
            </a:extLst>
          </p:cNvPr>
          <p:cNvGrpSpPr/>
          <p:nvPr/>
        </p:nvGrpSpPr>
        <p:grpSpPr>
          <a:xfrm>
            <a:off x="1414399" y="2934272"/>
            <a:ext cx="3903153" cy="2885082"/>
            <a:chOff x="329431" y="2691347"/>
            <a:chExt cx="3903153" cy="2885082"/>
          </a:xfrm>
        </p:grpSpPr>
        <p:sp>
          <p:nvSpPr>
            <p:cNvPr id="77" name="Rounded Rectangle 22">
              <a:extLst>
                <a:ext uri="{FF2B5EF4-FFF2-40B4-BE49-F238E27FC236}">
                  <a16:creationId xmlns:a16="http://schemas.microsoft.com/office/drawing/2014/main" id="{DA0BA161-9B25-4912-B2A8-88131C821559}"/>
                </a:ext>
              </a:extLst>
            </p:cNvPr>
            <p:cNvSpPr>
              <a:spLocks/>
            </p:cNvSpPr>
            <p:nvPr/>
          </p:nvSpPr>
          <p:spPr bwMode="auto">
            <a:xfrm flipH="1">
              <a:off x="331199" y="3258729"/>
              <a:ext cx="3771670" cy="2317700"/>
            </a:xfrm>
            <a:prstGeom prst="roundRect">
              <a:avLst>
                <a:gd name="adj" fmla="val 6883"/>
              </a:avLst>
            </a:prstGeom>
            <a:solidFill>
              <a:srgbClr val="FFFFFF"/>
            </a:solidFill>
            <a:ln w="31750" cap="flat" cmpd="sng" algn="ctr">
              <a:solidFill>
                <a:srgbClr val="02A2A4"/>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ea typeface="+mn-ea"/>
                <a:cs typeface="+mn-cs"/>
                <a:sym typeface="Poppins" charset="0"/>
              </a:endParaRPr>
            </a:p>
          </p:txBody>
        </p:sp>
        <p:sp>
          <p:nvSpPr>
            <p:cNvPr id="78" name="TextBox 77">
              <a:extLst>
                <a:ext uri="{FF2B5EF4-FFF2-40B4-BE49-F238E27FC236}">
                  <a16:creationId xmlns:a16="http://schemas.microsoft.com/office/drawing/2014/main" id="{79B0FB68-2572-43C4-9A6C-5E4F80D64FBB}"/>
                </a:ext>
              </a:extLst>
            </p:cNvPr>
            <p:cNvSpPr txBox="1"/>
            <p:nvPr/>
          </p:nvSpPr>
          <p:spPr>
            <a:xfrm>
              <a:off x="359543" y="2731311"/>
              <a:ext cx="387304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lvl="0" indent="0" algn="ctr" defTabSz="309563" rtl="0" eaLnBrk="1" fontAlgn="auto" latinLnBrk="0" hangingPunct="0">
                <a:lnSpc>
                  <a:spcPct val="120000"/>
                </a:lnSpc>
                <a:spcBef>
                  <a:spcPts val="0"/>
                </a:spcBef>
                <a:spcAft>
                  <a:spcPts val="0"/>
                </a:spcAft>
                <a:buClrTx/>
                <a:buSzTx/>
                <a:buFontTx/>
                <a:buNone/>
                <a:tabLst/>
                <a:defRPr/>
              </a:pPr>
              <a:r>
                <a:rPr kumimoji="0" lang="en-US" sz="2400" b="1" i="0" u="none" strike="noStrike" kern="1200" cap="none" spc="0" normalizeH="0" baseline="0" noProof="0" dirty="0">
                  <a:ln w="0"/>
                  <a:solidFill>
                    <a:srgbClr val="02A2A4"/>
                  </a:solidFill>
                  <a:uLnTx/>
                  <a:uFillTx/>
                  <a:latin typeface="Arial" panose="020B0604020202020204" pitchFamily="34" charset="0"/>
                  <a:ea typeface="+mn-ea"/>
                  <a:cs typeface="Arial" panose="020B0604020202020204" pitchFamily="34" charset="0"/>
                  <a:sym typeface="Lato Black"/>
                </a:rPr>
                <a:t>Tools &amp; Templates</a:t>
              </a:r>
            </a:p>
          </p:txBody>
        </p:sp>
        <p:pic>
          <p:nvPicPr>
            <p:cNvPr id="79" name="Graphic 78" descr="Mining tools">
              <a:hlinkClick r:id="rId5" tooltip="Tools &amp; Templates"/>
              <a:extLst>
                <a:ext uri="{FF2B5EF4-FFF2-40B4-BE49-F238E27FC236}">
                  <a16:creationId xmlns:a16="http://schemas.microsoft.com/office/drawing/2014/main" id="{9A4C0742-A87F-4DFF-9A58-8708762423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9431" y="2691347"/>
              <a:ext cx="550572" cy="540000"/>
            </a:xfrm>
            <a:prstGeom prst="rect">
              <a:avLst/>
            </a:prstGeom>
          </p:spPr>
        </p:pic>
        <p:sp>
          <p:nvSpPr>
            <p:cNvPr id="81" name="TextBox 80">
              <a:extLst>
                <a:ext uri="{FF2B5EF4-FFF2-40B4-BE49-F238E27FC236}">
                  <a16:creationId xmlns:a16="http://schemas.microsoft.com/office/drawing/2014/main" id="{11AC0F78-5188-476A-AED2-F90CD8955C86}"/>
                </a:ext>
              </a:extLst>
            </p:cNvPr>
            <p:cNvSpPr txBox="1"/>
            <p:nvPr/>
          </p:nvSpPr>
          <p:spPr>
            <a:xfrm>
              <a:off x="430680" y="3747278"/>
              <a:ext cx="3730766" cy="830997"/>
            </a:xfrm>
            <a:prstGeom prst="rect">
              <a:avLst/>
            </a:prstGeom>
            <a:noFill/>
          </p:spPr>
          <p:txBody>
            <a:bodyPr wrap="square" rtlCol="0">
              <a:spAutoFit/>
            </a:bodyPr>
            <a:lstStyle/>
            <a:p>
              <a:pPr marL="285750" indent="-285750">
                <a:buFont typeface="Wingdings" panose="05000000000000000000" pitchFamily="2" charset="2"/>
                <a:buChar char="Ø"/>
                <a:defRPr/>
              </a:pPr>
              <a:r>
                <a:rPr lang="en-GB" sz="1600" dirty="0">
                  <a:solidFill>
                    <a:srgbClr val="475C6D"/>
                  </a:solidFill>
                  <a:latin typeface="Arial" panose="020B0604020202020204" pitchFamily="34" charset="0"/>
                  <a:cs typeface="Arial" panose="020B0604020202020204" pitchFamily="34" charset="0"/>
                  <a:hlinkClick r:id="rId8"/>
                </a:rPr>
                <a:t>RAID Log (Risk, Assumptions, Issue, Dependencies)</a:t>
              </a:r>
              <a:endParaRPr kumimoji="0" lang="en-GB" sz="1600" b="0" i="0" u="none" strike="noStrike" kern="1200" cap="none" spc="0" normalizeH="0" baseline="0" noProof="0" dirty="0">
                <a:ln>
                  <a:noFill/>
                </a:ln>
                <a:solidFill>
                  <a:srgbClr val="475C6D"/>
                </a:solidFill>
                <a:effectLst/>
                <a:uLnTx/>
                <a:uFillTx/>
                <a:latin typeface="Arial" panose="020B0604020202020204" pitchFamily="34" charset="0"/>
                <a:cs typeface="Arial" panose="020B0604020202020204" pitchFamily="34" charset="0"/>
              </a:endParaRPr>
            </a:p>
            <a:p>
              <a:pPr marL="285750" indent="-285750">
                <a:buFont typeface="Wingdings" panose="05000000000000000000" pitchFamily="2" charset="2"/>
                <a:buChar char="Ø"/>
                <a:defRPr/>
              </a:pPr>
              <a:r>
                <a:rPr lang="en-GB" sz="1600" dirty="0">
                  <a:solidFill>
                    <a:srgbClr val="475C6D"/>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Risk Matrix</a:t>
              </a:r>
              <a:endParaRPr kumimoji="0" lang="en-GB" sz="1600" b="0" i="0" u="none" strike="noStrike" kern="1200" cap="none" spc="0" normalizeH="0" baseline="0" noProof="0" dirty="0">
                <a:ln>
                  <a:noFill/>
                </a:ln>
                <a:solidFill>
                  <a:srgbClr val="475C6D"/>
                </a:solidFill>
                <a:effectLst/>
                <a:uLnTx/>
                <a:uFillTx/>
                <a:latin typeface="Arial" panose="020B0604020202020204" pitchFamily="34" charset="0"/>
                <a:cs typeface="Arial" panose="020B0604020202020204" pitchFamily="34" charset="0"/>
              </a:endParaRPr>
            </a:p>
          </p:txBody>
        </p:sp>
      </p:grpSp>
      <p:grpSp>
        <p:nvGrpSpPr>
          <p:cNvPr id="90" name="Group 89">
            <a:extLst>
              <a:ext uri="{FF2B5EF4-FFF2-40B4-BE49-F238E27FC236}">
                <a16:creationId xmlns:a16="http://schemas.microsoft.com/office/drawing/2014/main" id="{2AB9D2E8-691E-4D5C-8269-7B6767B9A99C}"/>
              </a:ext>
            </a:extLst>
          </p:cNvPr>
          <p:cNvGrpSpPr/>
          <p:nvPr/>
        </p:nvGrpSpPr>
        <p:grpSpPr>
          <a:xfrm>
            <a:off x="6205564" y="2860438"/>
            <a:ext cx="3901385" cy="2876332"/>
            <a:chOff x="7000695" y="2943506"/>
            <a:chExt cx="3901385" cy="2876332"/>
          </a:xfrm>
        </p:grpSpPr>
        <p:grpSp>
          <p:nvGrpSpPr>
            <p:cNvPr id="92" name="Group 91">
              <a:extLst>
                <a:ext uri="{FF2B5EF4-FFF2-40B4-BE49-F238E27FC236}">
                  <a16:creationId xmlns:a16="http://schemas.microsoft.com/office/drawing/2014/main" id="{1C7BAAEA-AB61-4775-AA93-7A2DAE590821}"/>
                </a:ext>
              </a:extLst>
            </p:cNvPr>
            <p:cNvGrpSpPr/>
            <p:nvPr/>
          </p:nvGrpSpPr>
          <p:grpSpPr>
            <a:xfrm>
              <a:off x="7000695" y="2974720"/>
              <a:ext cx="3901385" cy="2845118"/>
              <a:chOff x="331199" y="2731311"/>
              <a:chExt cx="3901385" cy="2845118"/>
            </a:xfrm>
          </p:grpSpPr>
          <p:sp>
            <p:nvSpPr>
              <p:cNvPr id="101" name="Rounded Rectangle 22">
                <a:extLst>
                  <a:ext uri="{FF2B5EF4-FFF2-40B4-BE49-F238E27FC236}">
                    <a16:creationId xmlns:a16="http://schemas.microsoft.com/office/drawing/2014/main" id="{687A51DA-64E9-4503-9252-DC8153D762A3}"/>
                  </a:ext>
                </a:extLst>
              </p:cNvPr>
              <p:cNvSpPr>
                <a:spLocks/>
              </p:cNvSpPr>
              <p:nvPr/>
            </p:nvSpPr>
            <p:spPr bwMode="auto">
              <a:xfrm flipH="1">
                <a:off x="331199" y="3258729"/>
                <a:ext cx="3771670" cy="2317700"/>
              </a:xfrm>
              <a:prstGeom prst="roundRect">
                <a:avLst>
                  <a:gd name="adj" fmla="val 6883"/>
                </a:avLst>
              </a:prstGeom>
              <a:solidFill>
                <a:srgbClr val="FFFFFF"/>
              </a:solidFill>
              <a:ln w="31750" cap="flat" cmpd="sng" algn="ctr">
                <a:solidFill>
                  <a:srgbClr val="02A2A4"/>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ea typeface="+mn-ea"/>
                  <a:cs typeface="+mn-cs"/>
                  <a:sym typeface="Poppins" charset="0"/>
                </a:endParaRPr>
              </a:p>
            </p:txBody>
          </p:sp>
          <p:sp>
            <p:nvSpPr>
              <p:cNvPr id="102" name="TextBox 101">
                <a:extLst>
                  <a:ext uri="{FF2B5EF4-FFF2-40B4-BE49-F238E27FC236}">
                    <a16:creationId xmlns:a16="http://schemas.microsoft.com/office/drawing/2014/main" id="{9B5D8AC4-BD5D-44D6-B0BB-01139754988D}"/>
                  </a:ext>
                </a:extLst>
              </p:cNvPr>
              <p:cNvSpPr txBox="1"/>
              <p:nvPr/>
            </p:nvSpPr>
            <p:spPr>
              <a:xfrm>
                <a:off x="359543" y="2731311"/>
                <a:ext cx="387304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lvl="0" indent="0" algn="ctr" defTabSz="309563" rtl="0" eaLnBrk="1" fontAlgn="auto" latinLnBrk="0" hangingPunct="0">
                  <a:lnSpc>
                    <a:spcPct val="120000"/>
                  </a:lnSpc>
                  <a:spcBef>
                    <a:spcPts val="0"/>
                  </a:spcBef>
                  <a:spcAft>
                    <a:spcPts val="0"/>
                  </a:spcAft>
                  <a:buClrTx/>
                  <a:buSzTx/>
                  <a:buFontTx/>
                  <a:buNone/>
                  <a:tabLst/>
                  <a:defRPr/>
                </a:pPr>
                <a:r>
                  <a:rPr kumimoji="0" lang="en-US" sz="2400" b="1" i="0" u="none" strike="noStrike" kern="1200" cap="none" spc="0" normalizeH="0" baseline="0" noProof="0" dirty="0">
                    <a:ln w="0"/>
                    <a:solidFill>
                      <a:srgbClr val="02A2A4"/>
                    </a:solidFill>
                    <a:uLnTx/>
                    <a:uFillTx/>
                    <a:latin typeface="Arial" panose="020B0604020202020204" pitchFamily="34" charset="0"/>
                    <a:ea typeface="+mn-ea"/>
                    <a:cs typeface="Arial" panose="020B0604020202020204" pitchFamily="34" charset="0"/>
                    <a:sym typeface="Lato Black"/>
                  </a:rPr>
                  <a:t>Guides &amp; Training</a:t>
                </a:r>
              </a:p>
            </p:txBody>
          </p:sp>
          <p:sp>
            <p:nvSpPr>
              <p:cNvPr id="103" name="TextBox 102">
                <a:extLst>
                  <a:ext uri="{FF2B5EF4-FFF2-40B4-BE49-F238E27FC236}">
                    <a16:creationId xmlns:a16="http://schemas.microsoft.com/office/drawing/2014/main" id="{0FFADC88-DE6F-4C4F-B496-E89F29B0D4B8}"/>
                  </a:ext>
                </a:extLst>
              </p:cNvPr>
              <p:cNvSpPr txBox="1"/>
              <p:nvPr/>
            </p:nvSpPr>
            <p:spPr>
              <a:xfrm>
                <a:off x="372103" y="3829862"/>
                <a:ext cx="3730766"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600" dirty="0">
                    <a:solidFill>
                      <a:srgbClr val="485E6D"/>
                    </a:solidFill>
                    <a:latin typeface="Arial" panose="020B0604020202020204" pitchFamily="34" charset="0"/>
                    <a:cs typeface="Arial" panose="020B0604020202020204" pitchFamily="34" charset="0"/>
                    <a:hlinkClick r:id="rId10"/>
                  </a:rPr>
                  <a:t>A Risk Matrix for Risk Managers</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00" name="Graphic 99" descr="Classroom">
              <a:hlinkClick r:id="rId11" tooltip="Training &amp; Development "/>
              <a:extLst>
                <a:ext uri="{FF2B5EF4-FFF2-40B4-BE49-F238E27FC236}">
                  <a16:creationId xmlns:a16="http://schemas.microsoft.com/office/drawing/2014/main" id="{F2497871-AB62-4F83-AA12-94E590E5061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81068" y="2943506"/>
              <a:ext cx="550572" cy="540000"/>
            </a:xfrm>
            <a:prstGeom prst="rect">
              <a:avLst/>
            </a:prstGeom>
          </p:spPr>
        </p:pic>
      </p:grpSp>
      <p:sp>
        <p:nvSpPr>
          <p:cNvPr id="15" name="TextBox 14">
            <a:extLst>
              <a:ext uri="{FF2B5EF4-FFF2-40B4-BE49-F238E27FC236}">
                <a16:creationId xmlns:a16="http://schemas.microsoft.com/office/drawing/2014/main" id="{4FC42561-877F-4147-B5DB-87DDCEFB0D93}"/>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Risk &amp; Issue Management Tools &amp; Templates</a:t>
            </a:r>
          </a:p>
        </p:txBody>
      </p:sp>
      <p:sp>
        <p:nvSpPr>
          <p:cNvPr id="16" name="TextBox 15">
            <a:extLst>
              <a:ext uri="{FF2B5EF4-FFF2-40B4-BE49-F238E27FC236}">
                <a16:creationId xmlns:a16="http://schemas.microsoft.com/office/drawing/2014/main" id="{AA13A1FB-FFF1-4FAC-871A-9D0A5568BC93}"/>
              </a:ext>
            </a:extLst>
          </p:cNvPr>
          <p:cNvSpPr txBox="1"/>
          <p:nvPr/>
        </p:nvSpPr>
        <p:spPr>
          <a:xfrm>
            <a:off x="9453918" y="6448731"/>
            <a:ext cx="2137922"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Introduction to theme</a:t>
            </a:r>
          </a:p>
        </p:txBody>
      </p:sp>
      <p:sp>
        <p:nvSpPr>
          <p:cNvPr id="17" name="TextBox 16">
            <a:extLst>
              <a:ext uri="{FF2B5EF4-FFF2-40B4-BE49-F238E27FC236}">
                <a16:creationId xmlns:a16="http://schemas.microsoft.com/office/drawing/2014/main" id="{24AE1F4F-D08B-4114-9B32-83B1475A500F}"/>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Risk theme contents</a:t>
            </a:r>
          </a:p>
        </p:txBody>
      </p:sp>
    </p:spTree>
    <p:extLst>
      <p:ext uri="{BB962C8B-B14F-4D97-AF65-F5344CB8AC3E}">
        <p14:creationId xmlns:p14="http://schemas.microsoft.com/office/powerpoint/2010/main" val="17167686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a:extLst>
              <a:ext uri="{FF2B5EF4-FFF2-40B4-BE49-F238E27FC236}">
                <a16:creationId xmlns:a16="http://schemas.microsoft.com/office/drawing/2014/main" id="{CDE12A0A-E9CB-4BD9-BCE2-A90D0A2B5F41}"/>
              </a:ext>
            </a:extLst>
          </p:cNvPr>
          <p:cNvSpPr/>
          <p:nvPr/>
        </p:nvSpPr>
        <p:spPr>
          <a:xfrm>
            <a:off x="331200" y="1224000"/>
            <a:ext cx="10388253" cy="3539430"/>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5C6D"/>
                </a:solidFill>
                <a:effectLst/>
                <a:uLnTx/>
                <a:uFillTx/>
                <a:latin typeface="Arial"/>
                <a:ea typeface="+mn-ea"/>
                <a:cs typeface="Arial"/>
              </a:rPr>
              <a:t>A project </a:t>
            </a:r>
            <a:r>
              <a:rPr kumimoji="0" lang="en-GB" sz="1600" b="1" i="0" u="none" strike="noStrike" kern="1200" cap="none" spc="0" normalizeH="0" baseline="0" noProof="0" dirty="0">
                <a:ln>
                  <a:noFill/>
                </a:ln>
                <a:solidFill>
                  <a:srgbClr val="475C6D"/>
                </a:solidFill>
                <a:effectLst/>
                <a:uLnTx/>
                <a:uFillTx/>
                <a:latin typeface="Arial"/>
                <a:ea typeface="+mn-ea"/>
                <a:cs typeface="Arial"/>
              </a:rPr>
              <a:t>risk</a:t>
            </a:r>
            <a:r>
              <a:rPr kumimoji="0" lang="en-GB" sz="1600" b="0" i="0" u="none" strike="noStrike" kern="1200" cap="none" spc="0" normalizeH="0" baseline="0" noProof="0" dirty="0">
                <a:ln>
                  <a:noFill/>
                </a:ln>
                <a:solidFill>
                  <a:srgbClr val="475C6D"/>
                </a:solidFill>
                <a:effectLst/>
                <a:uLnTx/>
                <a:uFillTx/>
                <a:latin typeface="Arial"/>
                <a:ea typeface="+mn-ea"/>
                <a:cs typeface="Arial"/>
              </a:rPr>
              <a:t> is an uncertain event or condition that, if it does occur, will have a positive or negative effect on a project's objectives.</a:t>
            </a:r>
            <a:r>
              <a:rPr kumimoji="0" lang="en-US" sz="1600" b="0" i="0" u="none" strike="noStrike" kern="1200" cap="none" spc="0" normalizeH="0" baseline="0" noProof="0" dirty="0">
                <a:ln>
                  <a:noFill/>
                </a:ln>
                <a:solidFill>
                  <a:srgbClr val="475C6D"/>
                </a:solidFill>
                <a:effectLst/>
                <a:uLnTx/>
                <a:uFillTx/>
                <a:latin typeface="Arial"/>
                <a:ea typeface="+mn-ea"/>
                <a:cs typeface="Arial"/>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5C6D"/>
                </a:solidFill>
                <a:effectLst/>
                <a:uLnTx/>
                <a:uFillTx/>
                <a:latin typeface="Arial"/>
                <a:ea typeface="+mn-ea"/>
                <a:cs typeface="Arial"/>
              </a:rPr>
              <a:t>Risk management focuses on identifying, assessing and planning responses for risks to the project. Not all risks are negative events, some may have a positive effect on the project, and these are known as opportunities.   All are managed through the risk register but will have different responses depending on the impact the risk will have. </a:t>
            </a:r>
            <a:endPar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A risk becomes an </a:t>
            </a:r>
            <a:r>
              <a:rPr kumimoji="0" lang="en-GB" sz="1600" b="1"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issue</a:t>
            </a:r>
            <a:r>
              <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 when an unplanned event or condition has taken place that has negative consequences for the project. </a:t>
            </a:r>
            <a:endParaRPr kumimoji="0" lang="en-US"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Issue management is the process of identifying and resolving issues.  Issue management will utilise the outputs from the project risk register if the issue was previously identified as a risk during the risk management planning process.</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0"/>
                    </a14:imgEffect>
                  </a14:imgLayer>
                </a14:imgProps>
              </a:ext>
            </a:extLst>
          </a:blip>
          <a:srcRect l="7678" t="18964"/>
          <a:stretch/>
        </p:blipFill>
        <p:spPr>
          <a:xfrm>
            <a:off x="7344009" y="6355223"/>
            <a:ext cx="580791" cy="525571"/>
          </a:xfrm>
          <a:prstGeom prst="rect">
            <a:avLst/>
          </a:prstGeom>
        </p:spPr>
      </p:pic>
      <p:sp>
        <p:nvSpPr>
          <p:cNvPr id="4" name="TextBox 3">
            <a:extLst>
              <a:ext uri="{FF2B5EF4-FFF2-40B4-BE49-F238E27FC236}">
                <a16:creationId xmlns:a16="http://schemas.microsoft.com/office/drawing/2014/main" id="{10ECD6C1-B19C-42F9-8636-26C42C5D9812}"/>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Introduction to Risk &amp; Issue Management</a:t>
            </a:r>
          </a:p>
        </p:txBody>
      </p:sp>
      <p:sp>
        <p:nvSpPr>
          <p:cNvPr id="5" name="TextBox 4">
            <a:extLst>
              <a:ext uri="{FF2B5EF4-FFF2-40B4-BE49-F238E27FC236}">
                <a16:creationId xmlns:a16="http://schemas.microsoft.com/office/drawing/2014/main" id="{E6BA300E-6D12-44CE-A591-545C1C1F148F}"/>
              </a:ext>
            </a:extLst>
          </p:cNvPr>
          <p:cNvSpPr txBox="1"/>
          <p:nvPr/>
        </p:nvSpPr>
        <p:spPr>
          <a:xfrm>
            <a:off x="9341378" y="6448731"/>
            <a:ext cx="2441913" cy="323165"/>
          </a:xfrm>
          <a:prstGeom prst="rect">
            <a:avLst/>
          </a:prstGeom>
          <a:noFill/>
        </p:spPr>
        <p:txBody>
          <a:bodyPr wrap="square" rtlCol="0">
            <a:spAutoFit/>
          </a:bodyPr>
          <a:lstStyle/>
          <a:p>
            <a:r>
              <a:rPr lang="en-GB" sz="1500" dirty="0">
                <a:solidFill>
                  <a:schemeClr val="bg1"/>
                </a:solidFill>
                <a:latin typeface="Arial" panose="020B0604020202020204" pitchFamily="34" charset="0"/>
                <a:cs typeface="Arial" panose="020B0604020202020204" pitchFamily="34" charset="0"/>
              </a:rPr>
              <a:t>Risk management process</a:t>
            </a:r>
          </a:p>
        </p:txBody>
      </p:sp>
      <p:sp>
        <p:nvSpPr>
          <p:cNvPr id="6" name="TextBox 5">
            <a:extLst>
              <a:ext uri="{FF2B5EF4-FFF2-40B4-BE49-F238E27FC236}">
                <a16:creationId xmlns:a16="http://schemas.microsoft.com/office/drawing/2014/main" id="{08F5B5DC-2310-4C66-ACEF-896E009D3ABB}"/>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Risk tools &amp; templates</a:t>
            </a:r>
          </a:p>
        </p:txBody>
      </p:sp>
    </p:spTree>
    <p:extLst>
      <p:ext uri="{BB962C8B-B14F-4D97-AF65-F5344CB8AC3E}">
        <p14:creationId xmlns:p14="http://schemas.microsoft.com/office/powerpoint/2010/main" val="9605482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89" descr="A picture containing text&#10;&#10;Description automatically generated">
            <a:extLst>
              <a:ext uri="{FF2B5EF4-FFF2-40B4-BE49-F238E27FC236}">
                <a16:creationId xmlns:a16="http://schemas.microsoft.com/office/drawing/2014/main" id="{575FDA4C-87AF-4861-8070-A29A3F1380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5175" y="1152719"/>
            <a:ext cx="9011950" cy="4910671"/>
          </a:xfrm>
          <a:prstGeom prst="rect">
            <a:avLst/>
          </a:prstGeom>
        </p:spPr>
      </p:pic>
      <p:sp>
        <p:nvSpPr>
          <p:cNvPr id="128" name="Rectangle 127">
            <a:extLst>
              <a:ext uri="{FF2B5EF4-FFF2-40B4-BE49-F238E27FC236}">
                <a16:creationId xmlns:a16="http://schemas.microsoft.com/office/drawing/2014/main" id="{719DD9E2-1E8C-4A86-B234-EDE2C67A40B8}"/>
              </a:ext>
            </a:extLst>
          </p:cNvPr>
          <p:cNvSpPr/>
          <p:nvPr/>
        </p:nvSpPr>
        <p:spPr>
          <a:xfrm>
            <a:off x="564809" y="1369706"/>
            <a:ext cx="5030728" cy="4278094"/>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The process of risk management involves the following steps as illustrated.</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742950" lvl="1" indent="-285750" fontAlgn="base">
              <a:buFont typeface="Wingdings" panose="05000000000000000000" pitchFamily="2" charset="2"/>
              <a:buChar char="Ø"/>
              <a:defRPr/>
            </a:pPr>
            <a:r>
              <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Identify</a:t>
            </a:r>
          </a:p>
          <a:p>
            <a:pPr marL="742950" lvl="1" indent="-285750" fontAlgn="base">
              <a:buFont typeface="Wingdings" panose="05000000000000000000" pitchFamily="2" charset="2"/>
              <a:buChar char="Ø"/>
              <a:defRPr/>
            </a:pPr>
            <a:r>
              <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Analyse</a:t>
            </a:r>
          </a:p>
          <a:p>
            <a:pPr marL="742950" lvl="1" indent="-285750" fontAlgn="base">
              <a:buFont typeface="Wingdings" panose="05000000000000000000" pitchFamily="2" charset="2"/>
              <a:buChar char="Ø"/>
              <a:defRPr/>
            </a:pPr>
            <a:r>
              <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Plan</a:t>
            </a:r>
          </a:p>
          <a:p>
            <a:pPr marL="742950" lvl="1" indent="-285750" fontAlgn="base">
              <a:buFont typeface="Wingdings" panose="05000000000000000000" pitchFamily="2" charset="2"/>
              <a:buChar char="Ø"/>
              <a:defRPr/>
            </a:pPr>
            <a:r>
              <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Implement</a:t>
            </a:r>
          </a:p>
          <a:p>
            <a:pPr marL="742950" lvl="1" indent="-285750" fontAlgn="base">
              <a:buFont typeface="Wingdings" panose="05000000000000000000" pitchFamily="2" charset="2"/>
              <a:buChar char="Ø"/>
              <a:defRPr/>
            </a:pPr>
            <a:r>
              <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Communicate</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Further information on each activity in the process can be found by clicking on each of the steps in the diagram.</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600" dirty="0">
              <a:solidFill>
                <a:srgbClr val="475C6D"/>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Risks should be recorded in the risk log and reviewed on a regular basis.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600" dirty="0">
              <a:solidFill>
                <a:srgbClr val="475C6D"/>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 </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3" name="Oval identify">
            <a:extLst>
              <a:ext uri="{FF2B5EF4-FFF2-40B4-BE49-F238E27FC236}">
                <a16:creationId xmlns:a16="http://schemas.microsoft.com/office/drawing/2014/main" id="{C5DE571B-6E64-4D70-93E1-5D13D3E651B4}"/>
              </a:ext>
            </a:extLst>
          </p:cNvPr>
          <p:cNvSpPr/>
          <p:nvPr/>
        </p:nvSpPr>
        <p:spPr>
          <a:xfrm>
            <a:off x="7532870" y="1304904"/>
            <a:ext cx="1381368" cy="1426408"/>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6" name="Oval analyse">
            <a:extLst>
              <a:ext uri="{FF2B5EF4-FFF2-40B4-BE49-F238E27FC236}">
                <a16:creationId xmlns:a16="http://schemas.microsoft.com/office/drawing/2014/main" id="{4F210E12-5D7B-4C5E-8BBC-BC8042C3CC4B}"/>
              </a:ext>
            </a:extLst>
          </p:cNvPr>
          <p:cNvSpPr/>
          <p:nvPr/>
        </p:nvSpPr>
        <p:spPr>
          <a:xfrm>
            <a:off x="9335744" y="2681773"/>
            <a:ext cx="1381368" cy="1426408"/>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7" name="Oval plan">
            <a:extLst>
              <a:ext uri="{FF2B5EF4-FFF2-40B4-BE49-F238E27FC236}">
                <a16:creationId xmlns:a16="http://schemas.microsoft.com/office/drawing/2014/main" id="{A110823E-51A9-4B1D-AAA2-FB6374471315}"/>
              </a:ext>
            </a:extLst>
          </p:cNvPr>
          <p:cNvSpPr/>
          <p:nvPr/>
        </p:nvSpPr>
        <p:spPr>
          <a:xfrm>
            <a:off x="8599998" y="4722363"/>
            <a:ext cx="1460740" cy="1426408"/>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9" name="Oval implement">
            <a:extLst>
              <a:ext uri="{FF2B5EF4-FFF2-40B4-BE49-F238E27FC236}">
                <a16:creationId xmlns:a16="http://schemas.microsoft.com/office/drawing/2014/main" id="{72029476-61D4-4C6B-914E-AB8DB64F8567}"/>
              </a:ext>
            </a:extLst>
          </p:cNvPr>
          <p:cNvSpPr/>
          <p:nvPr/>
        </p:nvSpPr>
        <p:spPr>
          <a:xfrm>
            <a:off x="6291346" y="4535905"/>
            <a:ext cx="1518325" cy="1668886"/>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0" name="Oval communicate">
            <a:extLst>
              <a:ext uri="{FF2B5EF4-FFF2-40B4-BE49-F238E27FC236}">
                <a16:creationId xmlns:a16="http://schemas.microsoft.com/office/drawing/2014/main" id="{99E6734B-7147-4B53-AF57-C9C6FE20F130}"/>
              </a:ext>
            </a:extLst>
          </p:cNvPr>
          <p:cNvSpPr/>
          <p:nvPr/>
        </p:nvSpPr>
        <p:spPr>
          <a:xfrm>
            <a:off x="5763621" y="2625283"/>
            <a:ext cx="1381368" cy="1426408"/>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8" name="Group Analyse">
            <a:extLst>
              <a:ext uri="{FF2B5EF4-FFF2-40B4-BE49-F238E27FC236}">
                <a16:creationId xmlns:a16="http://schemas.microsoft.com/office/drawing/2014/main" id="{5EC1C532-9974-4CCE-99D9-14D72F76AA90}"/>
              </a:ext>
            </a:extLst>
          </p:cNvPr>
          <p:cNvGrpSpPr/>
          <p:nvPr/>
        </p:nvGrpSpPr>
        <p:grpSpPr>
          <a:xfrm>
            <a:off x="-8772673" y="1581274"/>
            <a:ext cx="8616251" cy="4326003"/>
            <a:chOff x="1017573" y="1822767"/>
            <a:chExt cx="8616251" cy="4326003"/>
          </a:xfrm>
        </p:grpSpPr>
        <p:grpSp>
          <p:nvGrpSpPr>
            <p:cNvPr id="111" name="Text box -analyse">
              <a:extLst>
                <a:ext uri="{FF2B5EF4-FFF2-40B4-BE49-F238E27FC236}">
                  <a16:creationId xmlns:a16="http://schemas.microsoft.com/office/drawing/2014/main" id="{8D2A37F8-F42C-417C-B071-BB1BB7E5FBD1}"/>
                </a:ext>
              </a:extLst>
            </p:cNvPr>
            <p:cNvGrpSpPr/>
            <p:nvPr/>
          </p:nvGrpSpPr>
          <p:grpSpPr>
            <a:xfrm>
              <a:off x="1017573" y="1822767"/>
              <a:ext cx="8616251" cy="4326003"/>
              <a:chOff x="3050429" y="2014256"/>
              <a:chExt cx="6710469" cy="1229467"/>
            </a:xfrm>
          </p:grpSpPr>
          <p:grpSp>
            <p:nvGrpSpPr>
              <p:cNvPr id="112" name="Group 111">
                <a:extLst>
                  <a:ext uri="{FF2B5EF4-FFF2-40B4-BE49-F238E27FC236}">
                    <a16:creationId xmlns:a16="http://schemas.microsoft.com/office/drawing/2014/main" id="{E8D66A04-C024-4E24-A591-549D036E156F}"/>
                  </a:ext>
                </a:extLst>
              </p:cNvPr>
              <p:cNvGrpSpPr/>
              <p:nvPr/>
            </p:nvGrpSpPr>
            <p:grpSpPr>
              <a:xfrm>
                <a:off x="3050429" y="2016384"/>
                <a:ext cx="6710469" cy="1227339"/>
                <a:chOff x="2524480" y="1951451"/>
                <a:chExt cx="6710469" cy="1227339"/>
              </a:xfrm>
            </p:grpSpPr>
            <p:grpSp>
              <p:nvGrpSpPr>
                <p:cNvPr id="114" name="Group 113">
                  <a:extLst>
                    <a:ext uri="{FF2B5EF4-FFF2-40B4-BE49-F238E27FC236}">
                      <a16:creationId xmlns:a16="http://schemas.microsoft.com/office/drawing/2014/main" id="{07A70943-DD15-4091-A6A4-0D91B5DBD8D2}"/>
                    </a:ext>
                  </a:extLst>
                </p:cNvPr>
                <p:cNvGrpSpPr/>
                <p:nvPr/>
              </p:nvGrpSpPr>
              <p:grpSpPr>
                <a:xfrm>
                  <a:off x="2524480" y="1951451"/>
                  <a:ext cx="6710469" cy="1227339"/>
                  <a:chOff x="2633407" y="1985381"/>
                  <a:chExt cx="6710469" cy="1227339"/>
                </a:xfrm>
              </p:grpSpPr>
              <p:sp>
                <p:nvSpPr>
                  <p:cNvPr id="116" name="Rectangle 115">
                    <a:extLst>
                      <a:ext uri="{FF2B5EF4-FFF2-40B4-BE49-F238E27FC236}">
                        <a16:creationId xmlns:a16="http://schemas.microsoft.com/office/drawing/2014/main" id="{90AA05B8-8E6A-46BC-A4C7-6C8025A18596}"/>
                      </a:ext>
                    </a:extLst>
                  </p:cNvPr>
                  <p:cNvSpPr/>
                  <p:nvPr/>
                </p:nvSpPr>
                <p:spPr>
                  <a:xfrm>
                    <a:off x="2635896" y="1985381"/>
                    <a:ext cx="6707980" cy="1227339"/>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7" name="TextBox 116">
                    <a:extLst>
                      <a:ext uri="{FF2B5EF4-FFF2-40B4-BE49-F238E27FC236}">
                        <a16:creationId xmlns:a16="http://schemas.microsoft.com/office/drawing/2014/main" id="{5DDC4533-A947-4D57-BB1C-E5C5CFA81005}"/>
                      </a:ext>
                    </a:extLst>
                  </p:cNvPr>
                  <p:cNvSpPr txBox="1"/>
                  <p:nvPr/>
                </p:nvSpPr>
                <p:spPr>
                  <a:xfrm>
                    <a:off x="2633407" y="1987019"/>
                    <a:ext cx="6707980" cy="87471"/>
                  </a:xfrm>
                  <a:prstGeom prst="rect">
                    <a:avLst/>
                  </a:prstGeom>
                  <a:solidFill>
                    <a:srgbClr val="02A2A4"/>
                  </a:solidFill>
                  <a:ln w="28575">
                    <a:solidFill>
                      <a:schemeClr val="bg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Arial"/>
                      </a:rPr>
                      <a:t>Analyse</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15" name="Rectangle: Rounded Corners 114">
                  <a:extLst>
                    <a:ext uri="{FF2B5EF4-FFF2-40B4-BE49-F238E27FC236}">
                      <a16:creationId xmlns:a16="http://schemas.microsoft.com/office/drawing/2014/main" id="{D256BD58-D9CF-4070-8936-9EFC0DB209C9}"/>
                    </a:ext>
                  </a:extLst>
                </p:cNvPr>
                <p:cNvSpPr/>
                <p:nvPr/>
              </p:nvSpPr>
              <p:spPr>
                <a:xfrm>
                  <a:off x="2715548" y="2111091"/>
                  <a:ext cx="6352504" cy="984093"/>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1" indent="0" algn="l" defTabSz="355600" rtl="0" eaLnBrk="1" fontAlgn="auto" latinLnBrk="0" hangingPunct="1">
                    <a:lnSpc>
                      <a:spcPct val="100000"/>
                    </a:lnSpc>
                    <a:spcBef>
                      <a:spcPct val="0"/>
                    </a:spcBef>
                    <a:spcAft>
                      <a:spcPct val="15000"/>
                    </a:spcAft>
                    <a:buClrTx/>
                    <a:buSzTx/>
                    <a:buFontTx/>
                    <a:buNone/>
                    <a:tabLst/>
                    <a:defRPr/>
                  </a:pP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The next step is to assess the risk and categorise it according to risk rating. This will help inform the next step when planning responses to the risk. </a:t>
                  </a:r>
                </a:p>
                <a:p>
                  <a:pPr marL="0" marR="0" lvl="1" indent="0" algn="l" defTabSz="355600" rtl="0" eaLnBrk="1" fontAlgn="auto" latinLnBrk="0" hangingPunct="1">
                    <a:lnSpc>
                      <a:spcPct val="100000"/>
                    </a:lnSpc>
                    <a:spcBef>
                      <a:spcPct val="0"/>
                    </a:spcBef>
                    <a:spcAft>
                      <a:spcPct val="15000"/>
                    </a:spcAft>
                    <a:buClrTx/>
                    <a:buSzTx/>
                    <a:buFontTx/>
                    <a:buNone/>
                    <a:tabLst/>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1" indent="0" algn="l" defTabSz="355600" rtl="0" eaLnBrk="1" fontAlgn="auto" latinLnBrk="0" hangingPunct="1">
                    <a:lnSpc>
                      <a:spcPct val="100000"/>
                    </a:lnSpc>
                    <a:spcBef>
                      <a:spcPct val="0"/>
                    </a:spcBef>
                    <a:spcAft>
                      <a:spcPct val="15000"/>
                    </a:spcAft>
                    <a:buClrTx/>
                    <a:buSzTx/>
                    <a:buFontTx/>
                    <a:buNone/>
                    <a:tabLst/>
                    <a:defRPr/>
                  </a:pP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This step is concerned with assessing the probability or likelihood of the risk and the impact or consequence if it does occur.   The proximity of the risk i.e. when the risk is likely to occur is also assessed.  </a:t>
                  </a:r>
                </a:p>
                <a:p>
                  <a:pPr marL="0" marR="0" lvl="1" indent="0" algn="l" defTabSz="355600" rtl="0" eaLnBrk="1" fontAlgn="auto" latinLnBrk="0" hangingPunct="1">
                    <a:lnSpc>
                      <a:spcPct val="100000"/>
                    </a:lnSpc>
                    <a:spcBef>
                      <a:spcPct val="0"/>
                    </a:spcBef>
                    <a:spcAft>
                      <a:spcPct val="15000"/>
                    </a:spcAft>
                    <a:buClrTx/>
                    <a:buSzTx/>
                    <a:buFontTx/>
                    <a:buNone/>
                    <a:tabLst/>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Risks are usually scored for likelihood and impact, commonly using a numerical system.  e.g. 1 to 5 (where 1 is least and 5 highest).    The scores are then calculated and an example of how the score is categorised into the risk rating is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p:txBody>
            </p:sp>
          </p:grpSp>
          <p:pic>
            <p:nvPicPr>
              <p:cNvPr id="113" name="Graphic 112" descr="Close">
                <a:extLst>
                  <a:ext uri="{FF2B5EF4-FFF2-40B4-BE49-F238E27FC236}">
                    <a16:creationId xmlns:a16="http://schemas.microsoft.com/office/drawing/2014/main" id="{5D462EC5-41B8-43E1-BB03-B89C61C897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1081" y="2014256"/>
                <a:ext cx="139890" cy="102313"/>
              </a:xfrm>
              <a:prstGeom prst="rect">
                <a:avLst/>
              </a:prstGeom>
            </p:spPr>
          </p:pic>
        </p:grpSp>
        <p:pic>
          <p:nvPicPr>
            <p:cNvPr id="118" name="Picture 117">
              <a:extLst>
                <a:ext uri="{FF2B5EF4-FFF2-40B4-BE49-F238E27FC236}">
                  <a16:creationId xmlns:a16="http://schemas.microsoft.com/office/drawing/2014/main" id="{031F5A84-B479-42BC-AA1B-B1EEBD889291}"/>
                </a:ext>
              </a:extLst>
            </p:cNvPr>
            <p:cNvPicPr>
              <a:picLocks noChangeAspect="1"/>
            </p:cNvPicPr>
            <p:nvPr/>
          </p:nvPicPr>
          <p:blipFill rotWithShape="1">
            <a:blip r:embed="rId6"/>
            <a:srcRect r="69083" b="35005"/>
            <a:stretch/>
          </p:blipFill>
          <p:spPr>
            <a:xfrm>
              <a:off x="3662444" y="5074568"/>
              <a:ext cx="3121756" cy="728202"/>
            </a:xfrm>
            <a:prstGeom prst="rect">
              <a:avLst/>
            </a:prstGeom>
            <a:ln>
              <a:noFill/>
            </a:ln>
          </p:spPr>
        </p:pic>
      </p:grpSp>
      <p:grpSp>
        <p:nvGrpSpPr>
          <p:cNvPr id="137" name="Text box - Communicate">
            <a:extLst>
              <a:ext uri="{FF2B5EF4-FFF2-40B4-BE49-F238E27FC236}">
                <a16:creationId xmlns:a16="http://schemas.microsoft.com/office/drawing/2014/main" id="{60A11C61-2B20-4202-9295-419D3C59F33E}"/>
              </a:ext>
            </a:extLst>
          </p:cNvPr>
          <p:cNvGrpSpPr/>
          <p:nvPr/>
        </p:nvGrpSpPr>
        <p:grpSpPr>
          <a:xfrm>
            <a:off x="-8755039" y="2044915"/>
            <a:ext cx="8613055" cy="2836294"/>
            <a:chOff x="3052918" y="2007020"/>
            <a:chExt cx="6707980" cy="806086"/>
          </a:xfrm>
        </p:grpSpPr>
        <p:grpSp>
          <p:nvGrpSpPr>
            <p:cNvPr id="138" name="Group 137">
              <a:extLst>
                <a:ext uri="{FF2B5EF4-FFF2-40B4-BE49-F238E27FC236}">
                  <a16:creationId xmlns:a16="http://schemas.microsoft.com/office/drawing/2014/main" id="{64E7131C-D054-4C25-AA6F-585DD336B970}"/>
                </a:ext>
              </a:extLst>
            </p:cNvPr>
            <p:cNvGrpSpPr/>
            <p:nvPr/>
          </p:nvGrpSpPr>
          <p:grpSpPr>
            <a:xfrm>
              <a:off x="3052918" y="2016384"/>
              <a:ext cx="6707980" cy="796722"/>
              <a:chOff x="2526969" y="1951451"/>
              <a:chExt cx="6707980" cy="796722"/>
            </a:xfrm>
          </p:grpSpPr>
          <p:grpSp>
            <p:nvGrpSpPr>
              <p:cNvPr id="140" name="Group 139">
                <a:extLst>
                  <a:ext uri="{FF2B5EF4-FFF2-40B4-BE49-F238E27FC236}">
                    <a16:creationId xmlns:a16="http://schemas.microsoft.com/office/drawing/2014/main" id="{127D90E9-69EF-4877-AA49-4C093C6A9E0E}"/>
                  </a:ext>
                </a:extLst>
              </p:cNvPr>
              <p:cNvGrpSpPr/>
              <p:nvPr/>
            </p:nvGrpSpPr>
            <p:grpSpPr>
              <a:xfrm>
                <a:off x="2526969" y="1951451"/>
                <a:ext cx="6707980" cy="796722"/>
                <a:chOff x="2635896" y="1985381"/>
                <a:chExt cx="6707980" cy="796722"/>
              </a:xfrm>
            </p:grpSpPr>
            <p:sp>
              <p:nvSpPr>
                <p:cNvPr id="142" name="Rectangle 141">
                  <a:extLst>
                    <a:ext uri="{FF2B5EF4-FFF2-40B4-BE49-F238E27FC236}">
                      <a16:creationId xmlns:a16="http://schemas.microsoft.com/office/drawing/2014/main" id="{48EA153E-31F2-4042-A3B9-02B7DC542022}"/>
                    </a:ext>
                  </a:extLst>
                </p:cNvPr>
                <p:cNvSpPr/>
                <p:nvPr/>
              </p:nvSpPr>
              <p:spPr>
                <a:xfrm>
                  <a:off x="2635896" y="1985381"/>
                  <a:ext cx="6707980" cy="796722"/>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3" name="TextBox 142">
                  <a:extLst>
                    <a:ext uri="{FF2B5EF4-FFF2-40B4-BE49-F238E27FC236}">
                      <a16:creationId xmlns:a16="http://schemas.microsoft.com/office/drawing/2014/main" id="{642B309C-7C9E-403F-8CC9-CC94D606BC3E}"/>
                    </a:ext>
                  </a:extLst>
                </p:cNvPr>
                <p:cNvSpPr txBox="1"/>
                <p:nvPr/>
              </p:nvSpPr>
              <p:spPr>
                <a:xfrm>
                  <a:off x="2642884" y="1986577"/>
                  <a:ext cx="6700992" cy="87471"/>
                </a:xfrm>
                <a:prstGeom prst="rect">
                  <a:avLst/>
                </a:prstGeom>
                <a:solidFill>
                  <a:srgbClr val="02A2A4"/>
                </a:solidFill>
                <a:ln w="28575">
                  <a:solidFill>
                    <a:schemeClr val="bg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Arial"/>
                    </a:rPr>
                    <a:t>Communicate</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41" name="Rectangle: Rounded Corners 140">
                <a:extLst>
                  <a:ext uri="{FF2B5EF4-FFF2-40B4-BE49-F238E27FC236}">
                    <a16:creationId xmlns:a16="http://schemas.microsoft.com/office/drawing/2014/main" id="{6E2E2B8E-9290-4855-A234-20DDA5A3294C}"/>
                  </a:ext>
                </a:extLst>
              </p:cNvPr>
              <p:cNvSpPr/>
              <p:nvPr/>
            </p:nvSpPr>
            <p:spPr>
              <a:xfrm>
                <a:off x="2722266" y="2073039"/>
                <a:ext cx="6352504" cy="615934"/>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1" indent="0" algn="l" defTabSz="355600" rtl="0" eaLnBrk="1" fontAlgn="auto" latinLnBrk="0" hangingPunct="1">
                  <a:lnSpc>
                    <a:spcPct val="100000"/>
                  </a:lnSpc>
                  <a:spcBef>
                    <a:spcPct val="0"/>
                  </a:spcBef>
                  <a:spcAft>
                    <a:spcPts val="0"/>
                  </a:spcAft>
                  <a:buClrTx/>
                  <a:buSzTx/>
                  <a:buFontTx/>
                  <a:buNone/>
                  <a:tabLst/>
                  <a:defRPr/>
                </a:pP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Communication is carried out continually to keep both the project team and all stakeholders informed about the risks. </a:t>
                </a:r>
              </a:p>
              <a:p>
                <a:pPr marL="0" marR="0" lvl="1" indent="0" algn="l" defTabSz="355600" rtl="0" eaLnBrk="1" fontAlgn="auto" latinLnBrk="0" hangingPunct="1">
                  <a:lnSpc>
                    <a:spcPct val="100000"/>
                  </a:lnSpc>
                  <a:spcBef>
                    <a:spcPct val="0"/>
                  </a:spcBef>
                  <a:spcAft>
                    <a:spcPts val="0"/>
                  </a:spcAft>
                  <a:buClrTx/>
                  <a:buSzTx/>
                  <a:buFontTx/>
                  <a:buNone/>
                  <a:tabLst/>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1" indent="0" algn="l" defTabSz="355600" rtl="0" eaLnBrk="1" fontAlgn="auto" latinLnBrk="0" hangingPunct="1">
                  <a:lnSpc>
                    <a:spcPct val="100000"/>
                  </a:lnSpc>
                  <a:spcBef>
                    <a:spcPct val="0"/>
                  </a:spcBef>
                  <a:spcAft>
                    <a:spcPts val="0"/>
                  </a:spcAft>
                  <a:buClrTx/>
                  <a:buSzTx/>
                  <a:buFontTx/>
                  <a:buNone/>
                  <a:tabLst/>
                  <a:defRPr/>
                </a:pP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Monthly reports will include information about new risks, closed risks, any changes to risks and any that have become issues.   Any risks that are above set levels will be included in board reports and escalated if required for further decisions or advice to be given.</a:t>
                </a:r>
              </a:p>
              <a:p>
                <a:pPr marL="0" marR="0" lvl="1" indent="0" algn="l" defTabSz="355600" rtl="0" eaLnBrk="1" fontAlgn="auto" latinLnBrk="0" hangingPunct="1">
                  <a:lnSpc>
                    <a:spcPct val="100000"/>
                  </a:lnSpc>
                  <a:spcBef>
                    <a:spcPct val="0"/>
                  </a:spcBef>
                  <a:spcAft>
                    <a:spcPts val="0"/>
                  </a:spcAft>
                  <a:buClrTx/>
                  <a:buSzTx/>
                  <a:buFontTx/>
                  <a:buNone/>
                  <a:tabLst/>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1" indent="0" algn="l" defTabSz="355600" rtl="0" eaLnBrk="1" fontAlgn="auto" latinLnBrk="0" hangingPunct="1">
                  <a:lnSpc>
                    <a:spcPct val="100000"/>
                  </a:lnSpc>
                  <a:spcBef>
                    <a:spcPct val="0"/>
                  </a:spcBef>
                  <a:spcAft>
                    <a:spcPts val="0"/>
                  </a:spcAft>
                  <a:buClrTx/>
                  <a:buSzTx/>
                  <a:buFontTx/>
                  <a:buNone/>
                  <a:tabLst/>
                  <a:defRPr/>
                </a:pP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Any changes that are made to the project due to risks being identified or becoming issues should to be communicated as detailed in the project communications plan to all stakeholders.</a:t>
                </a:r>
              </a:p>
            </p:txBody>
          </p:sp>
        </p:grpSp>
        <p:pic>
          <p:nvPicPr>
            <p:cNvPr id="139" name="Graphic 138" descr="Close">
              <a:extLst>
                <a:ext uri="{FF2B5EF4-FFF2-40B4-BE49-F238E27FC236}">
                  <a16:creationId xmlns:a16="http://schemas.microsoft.com/office/drawing/2014/main" id="{E4C892EA-61AC-4424-8997-12E7AED78A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48630" y="2007020"/>
              <a:ext cx="139892" cy="102313"/>
            </a:xfrm>
            <a:prstGeom prst="rect">
              <a:avLst/>
            </a:prstGeom>
          </p:spPr>
        </p:pic>
      </p:grpSp>
      <p:grpSp>
        <p:nvGrpSpPr>
          <p:cNvPr id="120" name="Text box -Plan">
            <a:extLst>
              <a:ext uri="{FF2B5EF4-FFF2-40B4-BE49-F238E27FC236}">
                <a16:creationId xmlns:a16="http://schemas.microsoft.com/office/drawing/2014/main" id="{D925719A-87A9-4297-9CA7-9802BE65E3E2}"/>
              </a:ext>
            </a:extLst>
          </p:cNvPr>
          <p:cNvGrpSpPr/>
          <p:nvPr/>
        </p:nvGrpSpPr>
        <p:grpSpPr>
          <a:xfrm>
            <a:off x="-8803222" y="1902300"/>
            <a:ext cx="8632856" cy="4182581"/>
            <a:chOff x="3052918" y="1995048"/>
            <a:chExt cx="6723401" cy="1186046"/>
          </a:xfrm>
        </p:grpSpPr>
        <p:grpSp>
          <p:nvGrpSpPr>
            <p:cNvPr id="122" name="Group 121">
              <a:extLst>
                <a:ext uri="{FF2B5EF4-FFF2-40B4-BE49-F238E27FC236}">
                  <a16:creationId xmlns:a16="http://schemas.microsoft.com/office/drawing/2014/main" id="{8FA5A1C3-AE1D-425A-BC5E-466BDBEE9C1E}"/>
                </a:ext>
              </a:extLst>
            </p:cNvPr>
            <p:cNvGrpSpPr/>
            <p:nvPr/>
          </p:nvGrpSpPr>
          <p:grpSpPr>
            <a:xfrm>
              <a:off x="3052918" y="2002469"/>
              <a:ext cx="6723401" cy="1178625"/>
              <a:chOff x="2526969" y="1937536"/>
              <a:chExt cx="6723401" cy="1178625"/>
            </a:xfrm>
          </p:grpSpPr>
          <p:grpSp>
            <p:nvGrpSpPr>
              <p:cNvPr id="124" name="Group 123">
                <a:extLst>
                  <a:ext uri="{FF2B5EF4-FFF2-40B4-BE49-F238E27FC236}">
                    <a16:creationId xmlns:a16="http://schemas.microsoft.com/office/drawing/2014/main" id="{CAE022CA-B497-484F-82F0-2B9928D21A6A}"/>
                  </a:ext>
                </a:extLst>
              </p:cNvPr>
              <p:cNvGrpSpPr/>
              <p:nvPr/>
            </p:nvGrpSpPr>
            <p:grpSpPr>
              <a:xfrm>
                <a:off x="2526969" y="1937536"/>
                <a:ext cx="6723401" cy="1178625"/>
                <a:chOff x="2635896" y="1971466"/>
                <a:chExt cx="6723401" cy="1178625"/>
              </a:xfrm>
            </p:grpSpPr>
            <p:sp>
              <p:nvSpPr>
                <p:cNvPr id="126" name="Rectangle 125">
                  <a:extLst>
                    <a:ext uri="{FF2B5EF4-FFF2-40B4-BE49-F238E27FC236}">
                      <a16:creationId xmlns:a16="http://schemas.microsoft.com/office/drawing/2014/main" id="{07AAA153-EA50-4558-BDC9-F4AC50144ED1}"/>
                    </a:ext>
                  </a:extLst>
                </p:cNvPr>
                <p:cNvSpPr/>
                <p:nvPr/>
              </p:nvSpPr>
              <p:spPr>
                <a:xfrm>
                  <a:off x="2635896" y="1985381"/>
                  <a:ext cx="6707980" cy="1164710"/>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7" name="TextBox 126">
                  <a:extLst>
                    <a:ext uri="{FF2B5EF4-FFF2-40B4-BE49-F238E27FC236}">
                      <a16:creationId xmlns:a16="http://schemas.microsoft.com/office/drawing/2014/main" id="{F64AF0EC-9AB2-4093-BF0D-4A024EE25719}"/>
                    </a:ext>
                  </a:extLst>
                </p:cNvPr>
                <p:cNvSpPr txBox="1"/>
                <p:nvPr/>
              </p:nvSpPr>
              <p:spPr>
                <a:xfrm>
                  <a:off x="2651317" y="1971466"/>
                  <a:ext cx="6707980" cy="87471"/>
                </a:xfrm>
                <a:prstGeom prst="rect">
                  <a:avLst/>
                </a:prstGeom>
                <a:solidFill>
                  <a:srgbClr val="02A2A4"/>
                </a:solidFill>
                <a:ln w="28575">
                  <a:solidFill>
                    <a:schemeClr val="bg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Arial"/>
                    </a:rPr>
                    <a:t>Plan</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25" name="Rectangle: Rounded Corners 124">
                <a:extLst>
                  <a:ext uri="{FF2B5EF4-FFF2-40B4-BE49-F238E27FC236}">
                    <a16:creationId xmlns:a16="http://schemas.microsoft.com/office/drawing/2014/main" id="{83054CFB-5F51-4150-8272-8599E539C6A9}"/>
                  </a:ext>
                </a:extLst>
              </p:cNvPr>
              <p:cNvSpPr/>
              <p:nvPr/>
            </p:nvSpPr>
            <p:spPr>
              <a:xfrm>
                <a:off x="2722266" y="2098542"/>
                <a:ext cx="6352504" cy="912946"/>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1" indent="0" algn="l" defTabSz="355600" rtl="0" eaLnBrk="1" fontAlgn="auto" latinLnBrk="0" hangingPunct="1">
                  <a:lnSpc>
                    <a:spcPct val="100000"/>
                  </a:lnSpc>
                  <a:spcBef>
                    <a:spcPct val="0"/>
                  </a:spcBef>
                  <a:spcAft>
                    <a:spcPct val="15000"/>
                  </a:spcAft>
                  <a:buClrTx/>
                  <a:buSzTx/>
                  <a:buFontTx/>
                  <a:buNone/>
                  <a:tabLst/>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1" indent="0" algn="l" defTabSz="355600" rtl="0" eaLnBrk="1" fontAlgn="auto" latinLnBrk="0" hangingPunct="1">
                  <a:lnSpc>
                    <a:spcPct val="100000"/>
                  </a:lnSpc>
                  <a:spcBef>
                    <a:spcPct val="0"/>
                  </a:spcBef>
                  <a:spcAft>
                    <a:spcPct val="15000"/>
                  </a:spcAft>
                  <a:buClrTx/>
                  <a:buSzTx/>
                  <a:buFontTx/>
                  <a:buNone/>
                  <a:tabLst/>
                  <a:defRPr/>
                </a:pP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This step is where specific responses to risks are planned.   The types of risk response that could be considered are below:</a:t>
                </a:r>
              </a:p>
              <a:p>
                <a:pPr marL="0" marR="0" lvl="1" indent="0" algn="l" defTabSz="355600" rtl="0" eaLnBrk="1" fontAlgn="auto" latinLnBrk="0" hangingPunct="1">
                  <a:lnSpc>
                    <a:spcPct val="100000"/>
                  </a:lnSpc>
                  <a:spcBef>
                    <a:spcPct val="0"/>
                  </a:spcBef>
                  <a:spcAft>
                    <a:spcPct val="15000"/>
                  </a:spcAft>
                  <a:buClrTx/>
                  <a:buSzTx/>
                  <a:buFontTx/>
                  <a:buNone/>
                  <a:tabLst/>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285750" marR="0" lvl="1" indent="-285750" algn="l" defTabSz="355600" rtl="0" eaLnBrk="1" fontAlgn="auto" latinLnBrk="0" hangingPunct="1">
                  <a:lnSpc>
                    <a:spcPct val="100000"/>
                  </a:lnSpc>
                  <a:spcBef>
                    <a:spcPct val="0"/>
                  </a:spcBef>
                  <a:spcAft>
                    <a:spcPct val="1500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Avoid</a:t>
                </a: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 – change your strategy or plans to avoid the risk</a:t>
                </a:r>
              </a:p>
              <a:p>
                <a:pPr marL="285750" marR="0" lvl="1" indent="-285750" algn="l" defTabSz="355600" rtl="0" eaLnBrk="1" fontAlgn="auto" latinLnBrk="0" hangingPunct="1">
                  <a:lnSpc>
                    <a:spcPct val="100000"/>
                  </a:lnSpc>
                  <a:spcBef>
                    <a:spcPct val="0"/>
                  </a:spcBef>
                  <a:spcAft>
                    <a:spcPct val="1500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Transfer</a:t>
                </a: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 – transfer the risk to a 3rd party e.g. purchase fire insurance for an unfinished building</a:t>
                </a:r>
              </a:p>
              <a:p>
                <a:pPr marL="285750" marR="0" lvl="1" indent="-285750" algn="l" defTabSz="355600" rtl="0" eaLnBrk="1" fontAlgn="auto" latinLnBrk="0" hangingPunct="1">
                  <a:lnSpc>
                    <a:spcPct val="100000"/>
                  </a:lnSpc>
                  <a:spcBef>
                    <a:spcPct val="0"/>
                  </a:spcBef>
                  <a:spcAft>
                    <a:spcPct val="1500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Accept</a:t>
                </a: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 – There maybe no direct response but addition budget may be set aside as contingency if the risk occurs</a:t>
                </a:r>
              </a:p>
              <a:p>
                <a:pPr marL="285750" marR="0" lvl="1" indent="-285750" algn="l" defTabSz="355600" rtl="0" eaLnBrk="1" fontAlgn="auto" latinLnBrk="0" hangingPunct="1">
                  <a:lnSpc>
                    <a:spcPct val="100000"/>
                  </a:lnSpc>
                  <a:spcBef>
                    <a:spcPct val="0"/>
                  </a:spcBef>
                  <a:spcAft>
                    <a:spcPct val="1500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Share</a:t>
                </a: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 – share the risk across multiple partners or teams e.g. for scarce resources </a:t>
                </a:r>
              </a:p>
              <a:p>
                <a:pPr marL="285750" marR="0" lvl="1" indent="-285750" algn="l" defTabSz="355600" rtl="0" eaLnBrk="1" fontAlgn="auto" latinLnBrk="0" hangingPunct="1">
                  <a:lnSpc>
                    <a:spcPct val="100000"/>
                  </a:lnSpc>
                  <a:spcBef>
                    <a:spcPct val="0"/>
                  </a:spcBef>
                  <a:spcAft>
                    <a:spcPct val="1500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Mitigate</a:t>
                </a: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 – put plans in place so that if the risk does occur it’s impact will lessened</a:t>
                </a:r>
              </a:p>
              <a:p>
                <a:pPr marL="285750" marR="0" lvl="1" indent="-285750" algn="l" defTabSz="355600" rtl="0" eaLnBrk="1" fontAlgn="auto" latinLnBrk="0" hangingPunct="1">
                  <a:lnSpc>
                    <a:spcPct val="100000"/>
                  </a:lnSpc>
                  <a:spcBef>
                    <a:spcPct val="0"/>
                  </a:spcBef>
                  <a:spcAft>
                    <a:spcPct val="1500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Enhance</a:t>
                </a: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 – if the risk would have a positive effect on the project then it’s an opportunity and enhancement may benefit the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p:txBody>
          </p:sp>
        </p:grpSp>
        <p:pic>
          <p:nvPicPr>
            <p:cNvPr id="123" name="Graphic 122" descr="Close">
              <a:extLst>
                <a:ext uri="{FF2B5EF4-FFF2-40B4-BE49-F238E27FC236}">
                  <a16:creationId xmlns:a16="http://schemas.microsoft.com/office/drawing/2014/main" id="{D641F9A4-47A9-474D-8621-9C9B6BE7AD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9384" y="1995048"/>
              <a:ext cx="139890" cy="102313"/>
            </a:xfrm>
            <a:prstGeom prst="rect">
              <a:avLst/>
            </a:prstGeom>
          </p:spPr>
        </p:pic>
      </p:grpSp>
      <p:grpSp>
        <p:nvGrpSpPr>
          <p:cNvPr id="129" name="Text box - Implement">
            <a:extLst>
              <a:ext uri="{FF2B5EF4-FFF2-40B4-BE49-F238E27FC236}">
                <a16:creationId xmlns:a16="http://schemas.microsoft.com/office/drawing/2014/main" id="{D15731B8-924A-455E-B37C-8873B3E34966}"/>
              </a:ext>
            </a:extLst>
          </p:cNvPr>
          <p:cNvGrpSpPr/>
          <p:nvPr/>
        </p:nvGrpSpPr>
        <p:grpSpPr>
          <a:xfrm>
            <a:off x="-8766281" y="2544678"/>
            <a:ext cx="8613055" cy="2662070"/>
            <a:chOff x="3052918" y="2001462"/>
            <a:chExt cx="6707980" cy="756571"/>
          </a:xfrm>
        </p:grpSpPr>
        <p:grpSp>
          <p:nvGrpSpPr>
            <p:cNvPr id="130" name="Group 129">
              <a:extLst>
                <a:ext uri="{FF2B5EF4-FFF2-40B4-BE49-F238E27FC236}">
                  <a16:creationId xmlns:a16="http://schemas.microsoft.com/office/drawing/2014/main" id="{9FE1405B-9A34-4926-996E-5373EB7E79E7}"/>
                </a:ext>
              </a:extLst>
            </p:cNvPr>
            <p:cNvGrpSpPr/>
            <p:nvPr/>
          </p:nvGrpSpPr>
          <p:grpSpPr>
            <a:xfrm>
              <a:off x="3052918" y="2016384"/>
              <a:ext cx="6707980" cy="741649"/>
              <a:chOff x="2526969" y="1951451"/>
              <a:chExt cx="6707980" cy="741649"/>
            </a:xfrm>
          </p:grpSpPr>
          <p:grpSp>
            <p:nvGrpSpPr>
              <p:cNvPr id="132" name="Group 131">
                <a:extLst>
                  <a:ext uri="{FF2B5EF4-FFF2-40B4-BE49-F238E27FC236}">
                    <a16:creationId xmlns:a16="http://schemas.microsoft.com/office/drawing/2014/main" id="{380F63AE-3019-4F41-A64B-658A3AF35044}"/>
                  </a:ext>
                </a:extLst>
              </p:cNvPr>
              <p:cNvGrpSpPr/>
              <p:nvPr/>
            </p:nvGrpSpPr>
            <p:grpSpPr>
              <a:xfrm>
                <a:off x="2526969" y="1951451"/>
                <a:ext cx="6707980" cy="741649"/>
                <a:chOff x="2635896" y="1985381"/>
                <a:chExt cx="6707980" cy="741649"/>
              </a:xfrm>
            </p:grpSpPr>
            <p:sp>
              <p:nvSpPr>
                <p:cNvPr id="135" name="Rectangle 134">
                  <a:extLst>
                    <a:ext uri="{FF2B5EF4-FFF2-40B4-BE49-F238E27FC236}">
                      <a16:creationId xmlns:a16="http://schemas.microsoft.com/office/drawing/2014/main" id="{11D07EB9-CC68-419F-99A1-C346D54E8750}"/>
                    </a:ext>
                  </a:extLst>
                </p:cNvPr>
                <p:cNvSpPr/>
                <p:nvPr/>
              </p:nvSpPr>
              <p:spPr>
                <a:xfrm>
                  <a:off x="2635896" y="1985381"/>
                  <a:ext cx="6707980" cy="741649"/>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6" name="TextBox 135">
                  <a:extLst>
                    <a:ext uri="{FF2B5EF4-FFF2-40B4-BE49-F238E27FC236}">
                      <a16:creationId xmlns:a16="http://schemas.microsoft.com/office/drawing/2014/main" id="{1C2E7463-8EF9-426F-A1B7-668E8F5162C9}"/>
                    </a:ext>
                  </a:extLst>
                </p:cNvPr>
                <p:cNvSpPr txBox="1"/>
                <p:nvPr/>
              </p:nvSpPr>
              <p:spPr>
                <a:xfrm>
                  <a:off x="2642884" y="1986471"/>
                  <a:ext cx="6700992" cy="87684"/>
                </a:xfrm>
                <a:prstGeom prst="rect">
                  <a:avLst/>
                </a:prstGeom>
                <a:solidFill>
                  <a:srgbClr val="02A2A4"/>
                </a:solidFill>
                <a:ln w="28575">
                  <a:solidFill>
                    <a:schemeClr val="bg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Arial"/>
                    </a:rPr>
                    <a:t>Implement</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33" name="Rectangle: Rounded Corners 132">
                <a:extLst>
                  <a:ext uri="{FF2B5EF4-FFF2-40B4-BE49-F238E27FC236}">
                    <a16:creationId xmlns:a16="http://schemas.microsoft.com/office/drawing/2014/main" id="{B0E79A67-D876-4F70-840E-1C8BFF515D2F}"/>
                  </a:ext>
                </a:extLst>
              </p:cNvPr>
              <p:cNvSpPr/>
              <p:nvPr/>
            </p:nvSpPr>
            <p:spPr>
              <a:xfrm>
                <a:off x="2734808" y="2089202"/>
                <a:ext cx="6352504" cy="548945"/>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1" indent="0" algn="l" defTabSz="355600" rtl="0" eaLnBrk="1" fontAlgn="auto" latinLnBrk="0" hangingPunct="1">
                  <a:lnSpc>
                    <a:spcPct val="100000"/>
                  </a:lnSpc>
                  <a:spcBef>
                    <a:spcPct val="0"/>
                  </a:spcBef>
                  <a:spcAft>
                    <a:spcPct val="15000"/>
                  </a:spcAft>
                  <a:buClrTx/>
                  <a:buSzTx/>
                  <a:buFontTx/>
                  <a:buNone/>
                  <a:tabLst/>
                  <a:defRPr/>
                </a:pP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This step ensures that the responses that are identified and planned in the previous steps are actually carried out and that these responses are having the desired effect on the risk. </a:t>
                </a:r>
              </a:p>
              <a:p>
                <a:pPr marL="0" marR="0" lvl="1" indent="0" algn="l" defTabSz="355600" rtl="0" eaLnBrk="1" fontAlgn="auto" latinLnBrk="0" hangingPunct="1">
                  <a:lnSpc>
                    <a:spcPct val="100000"/>
                  </a:lnSpc>
                  <a:spcBef>
                    <a:spcPct val="0"/>
                  </a:spcBef>
                  <a:spcAft>
                    <a:spcPct val="15000"/>
                  </a:spcAft>
                  <a:buClrTx/>
                  <a:buSzTx/>
                  <a:buFontTx/>
                  <a:buNone/>
                  <a:tabLst/>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1" indent="0" algn="l" defTabSz="355600" rtl="0" eaLnBrk="1" fontAlgn="auto" latinLnBrk="0" hangingPunct="1">
                  <a:lnSpc>
                    <a:spcPct val="100000"/>
                  </a:lnSpc>
                  <a:spcBef>
                    <a:spcPct val="0"/>
                  </a:spcBef>
                  <a:spcAft>
                    <a:spcPct val="15000"/>
                  </a:spcAft>
                  <a:buClrTx/>
                  <a:buSzTx/>
                  <a:buFontTx/>
                  <a:buNone/>
                  <a:tabLst/>
                  <a:defRPr/>
                </a:pP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The risk owner is responsible for ensuring the responses are carried out, as well as monitoring the effect on the risk. </a:t>
                </a:r>
              </a:p>
              <a:p>
                <a:pPr marL="0" marR="0" lvl="1" indent="0" algn="l" defTabSz="355600" rtl="0" eaLnBrk="1" fontAlgn="auto" latinLnBrk="0" hangingPunct="1">
                  <a:lnSpc>
                    <a:spcPct val="100000"/>
                  </a:lnSpc>
                  <a:spcBef>
                    <a:spcPct val="0"/>
                  </a:spcBef>
                  <a:spcAft>
                    <a:spcPct val="15000"/>
                  </a:spcAft>
                  <a:buClrTx/>
                  <a:buSzTx/>
                  <a:buFontTx/>
                  <a:buNone/>
                  <a:tabLst/>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1" indent="0" algn="l" defTabSz="355600" rtl="0" eaLnBrk="1" fontAlgn="auto" latinLnBrk="0" hangingPunct="1">
                  <a:lnSpc>
                    <a:spcPct val="100000"/>
                  </a:lnSpc>
                  <a:spcBef>
                    <a:spcPct val="0"/>
                  </a:spcBef>
                  <a:spcAft>
                    <a:spcPct val="15000"/>
                  </a:spcAft>
                  <a:buClrTx/>
                  <a:buSzTx/>
                  <a:buFontTx/>
                  <a:buNone/>
                  <a:tabLst/>
                  <a:defRPr/>
                </a:pP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The risk actionee is responsible for carrying out the specific response actions.</a:t>
                </a:r>
              </a:p>
            </p:txBody>
          </p:sp>
        </p:grpSp>
        <p:pic>
          <p:nvPicPr>
            <p:cNvPr id="131" name="Graphic 130" descr="Close">
              <a:extLst>
                <a:ext uri="{FF2B5EF4-FFF2-40B4-BE49-F238E27FC236}">
                  <a16:creationId xmlns:a16="http://schemas.microsoft.com/office/drawing/2014/main" id="{77B28908-BABA-4237-AEFE-AC00F7FD98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48716" y="2001462"/>
              <a:ext cx="139892" cy="102313"/>
            </a:xfrm>
            <a:prstGeom prst="rect">
              <a:avLst/>
            </a:prstGeom>
          </p:spPr>
        </p:pic>
      </p:grpSp>
      <p:sp>
        <p:nvSpPr>
          <p:cNvPr id="47" name="TextBox 46">
            <a:extLst>
              <a:ext uri="{FF2B5EF4-FFF2-40B4-BE49-F238E27FC236}">
                <a16:creationId xmlns:a16="http://schemas.microsoft.com/office/drawing/2014/main" id="{E71E0C6E-7B61-414D-B87B-1B41BF8F3FFE}"/>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Risk Management Process</a:t>
            </a:r>
          </a:p>
        </p:txBody>
      </p:sp>
      <p:sp>
        <p:nvSpPr>
          <p:cNvPr id="48" name="TextBox 47">
            <a:extLst>
              <a:ext uri="{FF2B5EF4-FFF2-40B4-BE49-F238E27FC236}">
                <a16:creationId xmlns:a16="http://schemas.microsoft.com/office/drawing/2014/main" id="{B646EEC2-1461-4857-A227-3E92D907EFEA}"/>
              </a:ext>
            </a:extLst>
          </p:cNvPr>
          <p:cNvSpPr txBox="1"/>
          <p:nvPr/>
        </p:nvSpPr>
        <p:spPr>
          <a:xfrm>
            <a:off x="9453918" y="6448731"/>
            <a:ext cx="2241896"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SWOT &amp; PESTLE</a:t>
            </a:r>
          </a:p>
        </p:txBody>
      </p:sp>
      <p:sp>
        <p:nvSpPr>
          <p:cNvPr id="49" name="TextBox 48">
            <a:extLst>
              <a:ext uri="{FF2B5EF4-FFF2-40B4-BE49-F238E27FC236}">
                <a16:creationId xmlns:a16="http://schemas.microsoft.com/office/drawing/2014/main" id="{E792D0AB-75C7-4EED-807A-89FE06AF8F49}"/>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Introduction to theme</a:t>
            </a:r>
          </a:p>
        </p:txBody>
      </p:sp>
      <p:grpSp>
        <p:nvGrpSpPr>
          <p:cNvPr id="92" name="Text box -Identify">
            <a:extLst>
              <a:ext uri="{FF2B5EF4-FFF2-40B4-BE49-F238E27FC236}">
                <a16:creationId xmlns:a16="http://schemas.microsoft.com/office/drawing/2014/main" id="{920079D9-1AD0-4F7D-A2FA-44924B1917A8}"/>
              </a:ext>
            </a:extLst>
          </p:cNvPr>
          <p:cNvGrpSpPr/>
          <p:nvPr/>
        </p:nvGrpSpPr>
        <p:grpSpPr>
          <a:xfrm>
            <a:off x="-7992062" y="1580900"/>
            <a:ext cx="7801759" cy="4014095"/>
            <a:chOff x="3052918" y="2013474"/>
            <a:chExt cx="6719990" cy="1485609"/>
          </a:xfrm>
        </p:grpSpPr>
        <p:grpSp>
          <p:nvGrpSpPr>
            <p:cNvPr id="100" name="Group 99">
              <a:extLst>
                <a:ext uri="{FF2B5EF4-FFF2-40B4-BE49-F238E27FC236}">
                  <a16:creationId xmlns:a16="http://schemas.microsoft.com/office/drawing/2014/main" id="{B1222953-EB0F-4AD3-B717-787710796DA0}"/>
                </a:ext>
              </a:extLst>
            </p:cNvPr>
            <p:cNvGrpSpPr/>
            <p:nvPr/>
          </p:nvGrpSpPr>
          <p:grpSpPr>
            <a:xfrm>
              <a:off x="3052918" y="2016384"/>
              <a:ext cx="6714044" cy="1482699"/>
              <a:chOff x="2526969" y="1951451"/>
              <a:chExt cx="6714044" cy="1482699"/>
            </a:xfrm>
          </p:grpSpPr>
          <p:grpSp>
            <p:nvGrpSpPr>
              <p:cNvPr id="102" name="Group 101">
                <a:extLst>
                  <a:ext uri="{FF2B5EF4-FFF2-40B4-BE49-F238E27FC236}">
                    <a16:creationId xmlns:a16="http://schemas.microsoft.com/office/drawing/2014/main" id="{A3635F80-0BE5-4B35-A7C0-9B71676FF1B6}"/>
                  </a:ext>
                </a:extLst>
              </p:cNvPr>
              <p:cNvGrpSpPr/>
              <p:nvPr/>
            </p:nvGrpSpPr>
            <p:grpSpPr>
              <a:xfrm>
                <a:off x="2526969" y="1951451"/>
                <a:ext cx="6714044" cy="1482699"/>
                <a:chOff x="2635896" y="1985381"/>
                <a:chExt cx="6714044" cy="1482699"/>
              </a:xfrm>
            </p:grpSpPr>
            <p:sp>
              <p:nvSpPr>
                <p:cNvPr id="104" name="Rectangle 103">
                  <a:extLst>
                    <a:ext uri="{FF2B5EF4-FFF2-40B4-BE49-F238E27FC236}">
                      <a16:creationId xmlns:a16="http://schemas.microsoft.com/office/drawing/2014/main" id="{3BA119BA-69E9-4D6B-B910-8A67EC649096}"/>
                    </a:ext>
                  </a:extLst>
                </p:cNvPr>
                <p:cNvSpPr/>
                <p:nvPr/>
              </p:nvSpPr>
              <p:spPr>
                <a:xfrm>
                  <a:off x="2635896" y="1985381"/>
                  <a:ext cx="6707980" cy="1482699"/>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5" name="TextBox 104">
                  <a:extLst>
                    <a:ext uri="{FF2B5EF4-FFF2-40B4-BE49-F238E27FC236}">
                      <a16:creationId xmlns:a16="http://schemas.microsoft.com/office/drawing/2014/main" id="{E341029F-3520-4AE9-85A9-AEAEDA9F27B9}"/>
                    </a:ext>
                  </a:extLst>
                </p:cNvPr>
                <p:cNvSpPr txBox="1"/>
                <p:nvPr/>
              </p:nvSpPr>
              <p:spPr>
                <a:xfrm>
                  <a:off x="2641960" y="1988572"/>
                  <a:ext cx="6707980" cy="113651"/>
                </a:xfrm>
                <a:prstGeom prst="rect">
                  <a:avLst/>
                </a:prstGeom>
                <a:solidFill>
                  <a:srgbClr val="02A2A4"/>
                </a:solidFill>
                <a:ln w="28575">
                  <a:solidFill>
                    <a:schemeClr val="bg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Arial"/>
                    </a:rPr>
                    <a:t>Identify</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03" name="Rectangle: Rounded Corners 102">
                <a:extLst>
                  <a:ext uri="{FF2B5EF4-FFF2-40B4-BE49-F238E27FC236}">
                    <a16:creationId xmlns:a16="http://schemas.microsoft.com/office/drawing/2014/main" id="{EE134033-7BCB-414C-B220-366E2FB474EE}"/>
                  </a:ext>
                </a:extLst>
              </p:cNvPr>
              <p:cNvSpPr/>
              <p:nvPr/>
            </p:nvSpPr>
            <p:spPr>
              <a:xfrm>
                <a:off x="2721247" y="2196015"/>
                <a:ext cx="6352504" cy="1108348"/>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The first step in the risk management process is to identify and describe the risks that might affect your project or its objectives. There are many techniques you can use to discover project risks including, SWOT &amp; PEST</a:t>
                </a:r>
                <a:r>
                  <a:rPr lang="en-GB" sz="1400" dirty="0">
                    <a:solidFill>
                      <a:srgbClr val="475C6D"/>
                    </a:solidFill>
                    <a:latin typeface="Arial" panose="020B0604020202020204" pitchFamily="34" charset="0"/>
                    <a:cs typeface="Arial" panose="020B0604020202020204" pitchFamily="34" charset="0"/>
                  </a:rPr>
                  <a:t>L</a:t>
                </a: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E analysis and risk workshops.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Whatever method you use, it should be collaborative and include internal and external stakeholders. During this step you will need record your risks in a risk register.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rgbClr val="475C6D"/>
                    </a:solidFill>
                    <a:effectLst/>
                    <a:uLnTx/>
                    <a:uFillTx/>
                    <a:latin typeface="Arial" panose="020B0604020202020204" pitchFamily="34" charset="0"/>
                    <a:ea typeface="+mn-ea"/>
                    <a:cs typeface="Arial" panose="020B0604020202020204" pitchFamily="34" charset="0"/>
                  </a:rPr>
                  <a:t>Describing Risks  </a:t>
                </a: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it is common practice to describe risks using “Cause, Event, Effect”. These generally take the form of “If, then, so” Statements:  e.g. “If additional funding is not found, then the project will not be able to pay contractors to complete the implementation and so project completion date will be significantly delayed.”</a:t>
                </a:r>
              </a:p>
            </p:txBody>
          </p:sp>
        </p:grpSp>
        <p:pic>
          <p:nvPicPr>
            <p:cNvPr id="101" name="Graphic 100" descr="Close">
              <a:extLst>
                <a:ext uri="{FF2B5EF4-FFF2-40B4-BE49-F238E27FC236}">
                  <a16:creationId xmlns:a16="http://schemas.microsoft.com/office/drawing/2014/main" id="{FF78EC23-DD95-4356-9B63-4D425C1290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81927" y="2013474"/>
              <a:ext cx="190981" cy="133235"/>
            </a:xfrm>
            <a:prstGeom prst="rect">
              <a:avLst/>
            </a:prstGeom>
          </p:spPr>
        </p:pic>
      </p:grpSp>
    </p:spTree>
    <p:extLst>
      <p:ext uri="{BB962C8B-B14F-4D97-AF65-F5344CB8AC3E}">
        <p14:creationId xmlns:p14="http://schemas.microsoft.com/office/powerpoint/2010/main" val="2244728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9"/>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9167E-6 3.7037E-6 L 0.91745 0.01551 " pathEditMode="relative" rAng="0" ptsTypes="AA">
                                      <p:cBhvr>
                                        <p:cTn id="6" dur="2000" spd="-100000" fill="hold"/>
                                        <p:tgtEl>
                                          <p:spTgt spid="129"/>
                                        </p:tgtEl>
                                        <p:attrNameLst>
                                          <p:attrName>ppt_x</p:attrName>
                                          <p:attrName>ppt_y</p:attrName>
                                        </p:attrNameLst>
                                      </p:cBhvr>
                                      <p:rCtr x="45872" y="764"/>
                                    </p:animMotion>
                                  </p:childTnLst>
                                </p:cTn>
                              </p:par>
                            </p:childTnLst>
                          </p:cTn>
                        </p:par>
                      </p:childTnLst>
                    </p:cTn>
                  </p:par>
                </p:childTnLst>
              </p:cTn>
              <p:nextCondLst>
                <p:cond evt="onClick" delay="0">
                  <p:tgtEl>
                    <p:spTgt spid="129"/>
                  </p:tgtEl>
                </p:cond>
              </p:nextCondLst>
            </p:seq>
            <p:seq concurrent="1" nextAc="seek">
              <p:cTn id="7" restart="whenNotActive" fill="hold" evtFilter="cancelBubble" nodeType="interactiveSeq">
                <p:stCondLst>
                  <p:cond evt="onClick" delay="0">
                    <p:tgtEl>
                      <p:spTgt spid="109"/>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91745 0.01551 L -4.79167E-6 3.7037E-6 " pathEditMode="relative" rAng="0" ptsTypes="AA">
                                      <p:cBhvr>
                                        <p:cTn id="11" dur="2000" spd="-100000" fill="hold"/>
                                        <p:tgtEl>
                                          <p:spTgt spid="129"/>
                                        </p:tgtEl>
                                        <p:attrNameLst>
                                          <p:attrName>ppt_x</p:attrName>
                                          <p:attrName>ppt_y</p:attrName>
                                        </p:attrNameLst>
                                      </p:cBhvr>
                                      <p:rCtr x="-45729" y="-23"/>
                                    </p:animMotion>
                                  </p:childTnLst>
                                </p:cTn>
                              </p:par>
                            </p:childTnLst>
                          </p:cTn>
                        </p:par>
                      </p:childTnLst>
                    </p:cTn>
                  </p:par>
                </p:childTnLst>
              </p:cTn>
              <p:nextCondLst>
                <p:cond evt="onClick" delay="0">
                  <p:tgtEl>
                    <p:spTgt spid="109"/>
                  </p:tgtEl>
                </p:cond>
              </p:nextCondLst>
            </p:seq>
            <p:seq concurrent="1" nextAc="seek">
              <p:cTn id="12" restart="whenNotActive" fill="hold" evtFilter="cancelBubble" nodeType="interactiveSeq">
                <p:stCondLst>
                  <p:cond evt="onClick" delay="0">
                    <p:tgtEl>
                      <p:spTgt spid="107"/>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1.25E-6 4.07407E-6 L 0.91966 -0.00162 " pathEditMode="relative" rAng="0" ptsTypes="AA">
                                      <p:cBhvr>
                                        <p:cTn id="16" dur="2000" fill="hold"/>
                                        <p:tgtEl>
                                          <p:spTgt spid="120"/>
                                        </p:tgtEl>
                                        <p:attrNameLst>
                                          <p:attrName>ppt_x</p:attrName>
                                          <p:attrName>ppt_y</p:attrName>
                                        </p:attrNameLst>
                                      </p:cBhvr>
                                      <p:rCtr x="45833" y="-833"/>
                                    </p:animMotion>
                                  </p:childTnLst>
                                </p:cTn>
                              </p:par>
                            </p:childTnLst>
                          </p:cTn>
                        </p:par>
                      </p:childTnLst>
                    </p:cTn>
                  </p:par>
                </p:childTnLst>
              </p:cTn>
              <p:nextCondLst>
                <p:cond evt="onClick" delay="0">
                  <p:tgtEl>
                    <p:spTgt spid="107"/>
                  </p:tgtEl>
                </p:cond>
              </p:nextCondLst>
            </p:seq>
            <p:seq concurrent="1" nextAc="seek">
              <p:cTn id="17" restart="whenNotActive" fill="hold" evtFilter="cancelBubble" nodeType="interactiveSeq">
                <p:stCondLst>
                  <p:cond evt="onClick" delay="0">
                    <p:tgtEl>
                      <p:spTgt spid="120"/>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0.91966 -0.00162 L 2.70833E-6 -1.48148E-6 " pathEditMode="relative" rAng="0" ptsTypes="AA">
                                      <p:cBhvr>
                                        <p:cTn id="21" dur="2000" fill="hold"/>
                                        <p:tgtEl>
                                          <p:spTgt spid="120"/>
                                        </p:tgtEl>
                                        <p:attrNameLst>
                                          <p:attrName>ppt_x</p:attrName>
                                          <p:attrName>ppt_y</p:attrName>
                                        </p:attrNameLst>
                                      </p:cBhvr>
                                      <p:rCtr x="-45794" y="972"/>
                                    </p:animMotion>
                                  </p:childTnLst>
                                </p:cTn>
                              </p:par>
                            </p:childTnLst>
                          </p:cTn>
                        </p:par>
                      </p:childTnLst>
                    </p:cTn>
                  </p:par>
                </p:childTnLst>
              </p:cTn>
              <p:nextCondLst>
                <p:cond evt="onClick" delay="0">
                  <p:tgtEl>
                    <p:spTgt spid="120"/>
                  </p:tgtEl>
                </p:cond>
              </p:nextCondLst>
            </p:seq>
            <p:seq concurrent="1" nextAc="seek">
              <p:cTn id="22" restart="whenNotActive" fill="hold" evtFilter="cancelBubble" nodeType="interactiveSeq">
                <p:stCondLst>
                  <p:cond evt="onClick" delay="0">
                    <p:tgtEl>
                      <p:spTgt spid="110"/>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75E-6 -1.11111E-6 L 0.90586 0.00695 " pathEditMode="relative" rAng="0" ptsTypes="AA">
                                      <p:cBhvr>
                                        <p:cTn id="26" dur="2000" fill="hold"/>
                                        <p:tgtEl>
                                          <p:spTgt spid="137"/>
                                        </p:tgtEl>
                                        <p:attrNameLst>
                                          <p:attrName>ppt_x</p:attrName>
                                          <p:attrName>ppt_y</p:attrName>
                                        </p:attrNameLst>
                                      </p:cBhvr>
                                      <p:rCtr x="45286" y="347"/>
                                    </p:animMotion>
                                  </p:childTnLst>
                                </p:cTn>
                              </p:par>
                            </p:childTnLst>
                          </p:cTn>
                        </p:par>
                      </p:childTnLst>
                    </p:cTn>
                  </p:par>
                </p:childTnLst>
              </p:cTn>
              <p:nextCondLst>
                <p:cond evt="onClick" delay="0">
                  <p:tgtEl>
                    <p:spTgt spid="110"/>
                  </p:tgtEl>
                </p:cond>
              </p:nextCondLst>
            </p:seq>
            <p:seq concurrent="1" nextAc="seek">
              <p:cTn id="27" restart="whenNotActive" fill="hold" evtFilter="cancelBubble" nodeType="interactiveSeq">
                <p:stCondLst>
                  <p:cond evt="onClick" delay="0">
                    <p:tgtEl>
                      <p:spTgt spid="137"/>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0.90586 0.00695 L -2.70833E-6 -1.85185E-6 " pathEditMode="relative" rAng="0" ptsTypes="AA">
                                      <p:cBhvr>
                                        <p:cTn id="31" dur="2000" fill="hold"/>
                                        <p:tgtEl>
                                          <p:spTgt spid="137"/>
                                        </p:tgtEl>
                                        <p:attrNameLst>
                                          <p:attrName>ppt_x</p:attrName>
                                          <p:attrName>ppt_y</p:attrName>
                                        </p:attrNameLst>
                                      </p:cBhvr>
                                      <p:rCtr x="-45404" y="-810"/>
                                    </p:animMotion>
                                  </p:childTnLst>
                                </p:cTn>
                              </p:par>
                            </p:childTnLst>
                          </p:cTn>
                        </p:par>
                      </p:childTnLst>
                    </p:cTn>
                  </p:par>
                </p:childTnLst>
              </p:cTn>
              <p:nextCondLst>
                <p:cond evt="onClick" delay="0">
                  <p:tgtEl>
                    <p:spTgt spid="137"/>
                  </p:tgtEl>
                </p:cond>
              </p:nextCondLst>
            </p:seq>
            <p:seq concurrent="1" nextAc="seek">
              <p:cTn id="32" restart="whenNotActive" fill="hold" evtFilter="cancelBubble" nodeType="interactiveSeq">
                <p:stCondLst>
                  <p:cond evt="onClick" delay="0">
                    <p:tgtEl>
                      <p:spTgt spid="106"/>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4.16667E-6 -3.33333E-6 L 0.91784 0.03473 " pathEditMode="relative" rAng="0" ptsTypes="AA">
                                      <p:cBhvr>
                                        <p:cTn id="36" dur="2000" fill="hold"/>
                                        <p:tgtEl>
                                          <p:spTgt spid="18"/>
                                        </p:tgtEl>
                                        <p:attrNameLst>
                                          <p:attrName>ppt_x</p:attrName>
                                          <p:attrName>ppt_y</p:attrName>
                                        </p:attrNameLst>
                                      </p:cBhvr>
                                      <p:rCtr x="44753" y="23"/>
                                    </p:animMotion>
                                  </p:childTnLst>
                                </p:cTn>
                              </p:par>
                            </p:childTnLst>
                          </p:cTn>
                        </p:par>
                      </p:childTnLst>
                    </p:cTn>
                  </p:par>
                </p:childTnLst>
              </p:cTn>
              <p:nextCondLst>
                <p:cond evt="onClick" delay="0">
                  <p:tgtEl>
                    <p:spTgt spid="106"/>
                  </p:tgtEl>
                </p:cond>
              </p:nextCondLst>
            </p:seq>
            <p:seq concurrent="1" nextAc="seek">
              <p:cTn id="37" restart="whenNotActive" fill="hold" evtFilter="cancelBubble" nodeType="interactiveSeq">
                <p:stCondLst>
                  <p:cond evt="onClick" delay="0">
                    <p:tgtEl>
                      <p:spTgt spid="18"/>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0.91784 0.03473 L -4.16667E-6 -3.33333E-6 " pathEditMode="relative" rAng="0" ptsTypes="AA">
                                      <p:cBhvr>
                                        <p:cTn id="41" dur="2000" fill="hold"/>
                                        <p:tgtEl>
                                          <p:spTgt spid="18"/>
                                        </p:tgtEl>
                                        <p:attrNameLst>
                                          <p:attrName>ppt_x</p:attrName>
                                          <p:attrName>ppt_y</p:attrName>
                                        </p:attrNameLst>
                                      </p:cBhvr>
                                      <p:rCtr x="-45742" y="-23"/>
                                    </p:animMotion>
                                  </p:childTnLst>
                                </p:cTn>
                              </p:par>
                            </p:childTnLst>
                          </p:cTn>
                        </p:par>
                      </p:childTnLst>
                    </p:cTn>
                  </p:par>
                </p:childTnLst>
              </p:cTn>
              <p:nextCondLst>
                <p:cond evt="onClick" delay="0">
                  <p:tgtEl>
                    <p:spTgt spid="18"/>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3.125E-6 1.85185E-6 L 0.82461 -0.01528 " pathEditMode="relative" rAng="0" ptsTypes="AA">
                                      <p:cBhvr>
                                        <p:cTn id="46" dur="2000" fill="hold"/>
                                        <p:tgtEl>
                                          <p:spTgt spid="92"/>
                                        </p:tgtEl>
                                        <p:attrNameLst>
                                          <p:attrName>ppt_x</p:attrName>
                                          <p:attrName>ppt_y</p:attrName>
                                        </p:attrNameLst>
                                      </p:cBhvr>
                                      <p:rCtr x="41224" y="-764"/>
                                    </p:animMotion>
                                  </p:childTnLst>
                                </p:cTn>
                              </p:par>
                            </p:childTnLst>
                          </p:cTn>
                        </p:par>
                      </p:childTnLst>
                    </p:cTn>
                  </p:par>
                </p:childTnLst>
              </p:cTn>
              <p:nextCondLst>
                <p:cond evt="onClick" delay="0">
                  <p:tgtEl>
                    <p:spTgt spid="13"/>
                  </p:tgtEl>
                </p:cond>
              </p:nextCondLst>
            </p:seq>
            <p:seq concurrent="1" nextAc="seek">
              <p:cTn id="47" restart="whenNotActive" fill="hold" evtFilter="cancelBubble" nodeType="interactiveSeq">
                <p:stCondLst>
                  <p:cond evt="onClick" delay="0">
                    <p:tgtEl>
                      <p:spTgt spid="92"/>
                    </p:tgtEl>
                  </p:cond>
                </p:stCondLst>
                <p:endSync evt="end" delay="0">
                  <p:rtn val="all"/>
                </p:endSync>
                <p:childTnLst>
                  <p:par>
                    <p:cTn id="48" fill="hold">
                      <p:stCondLst>
                        <p:cond delay="0"/>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0.82461 -0.01528 L -3.125E-6 1.85185E-6 " pathEditMode="relative" rAng="0" ptsTypes="AA">
                                      <p:cBhvr>
                                        <p:cTn id="51" dur="2000" fill="hold"/>
                                        <p:tgtEl>
                                          <p:spTgt spid="92"/>
                                        </p:tgtEl>
                                        <p:attrNameLst>
                                          <p:attrName>ppt_x</p:attrName>
                                          <p:attrName>ppt_y</p:attrName>
                                        </p:attrNameLst>
                                      </p:cBhvr>
                                      <p:rCtr x="-41237" y="764"/>
                                    </p:animMotion>
                                  </p:childTnLst>
                                </p:cTn>
                              </p:par>
                            </p:childTnLst>
                          </p:cTn>
                        </p:par>
                      </p:childTnLst>
                    </p:cTn>
                  </p:par>
                </p:childTnLst>
              </p:cTn>
              <p:nextCondLst>
                <p:cond evt="onClick" delay="0">
                  <p:tgtEl>
                    <p:spTgt spid="92"/>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DC34DA-51FB-4A96-BE9F-1F9636A78A2D}"/>
              </a:ext>
            </a:extLst>
          </p:cNvPr>
          <p:cNvSpPr/>
          <p:nvPr/>
        </p:nvSpPr>
        <p:spPr>
          <a:xfrm>
            <a:off x="331200" y="1224000"/>
            <a:ext cx="10388253"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600" dirty="0">
                <a:solidFill>
                  <a:srgbClr val="475C6D"/>
                </a:solidFill>
                <a:latin typeface="Arial"/>
                <a:cs typeface="Arial"/>
              </a:rPr>
              <a:t>There are many different techniques that can be used to identify risks.   Two of the most commonly used techniques are </a:t>
            </a:r>
            <a:r>
              <a:rPr lang="en-GB" sz="1600" b="1" dirty="0">
                <a:solidFill>
                  <a:srgbClr val="475C6D"/>
                </a:solidFill>
                <a:latin typeface="Arial"/>
                <a:cs typeface="Arial"/>
              </a:rPr>
              <a:t>SWOT</a:t>
            </a:r>
            <a:r>
              <a:rPr lang="en-GB" sz="1600" dirty="0">
                <a:solidFill>
                  <a:srgbClr val="475C6D"/>
                </a:solidFill>
                <a:latin typeface="Arial"/>
                <a:cs typeface="Arial"/>
              </a:rPr>
              <a:t> and </a:t>
            </a:r>
            <a:r>
              <a:rPr lang="en-GB" sz="1600" b="1" dirty="0">
                <a:solidFill>
                  <a:srgbClr val="475C6D"/>
                </a:solidFill>
                <a:latin typeface="Arial"/>
                <a:cs typeface="Arial"/>
              </a:rPr>
              <a:t>PESTLE</a:t>
            </a:r>
            <a:r>
              <a:rPr lang="en-GB" sz="1600" dirty="0">
                <a:solidFill>
                  <a:srgbClr val="475C6D"/>
                </a:solidFill>
                <a:latin typeface="Arial"/>
                <a:cs typeface="Arial"/>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75C6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600" dirty="0">
                <a:solidFill>
                  <a:srgbClr val="475C6D"/>
                </a:solidFill>
                <a:latin typeface="Arial"/>
                <a:cs typeface="Arial"/>
              </a:rPr>
              <a:t>The </a:t>
            </a:r>
            <a:r>
              <a:rPr lang="en-GB" sz="1600" b="1" dirty="0">
                <a:solidFill>
                  <a:srgbClr val="475C6D"/>
                </a:solidFill>
                <a:latin typeface="Arial"/>
                <a:cs typeface="Arial"/>
              </a:rPr>
              <a:t>SWOT</a:t>
            </a:r>
            <a:r>
              <a:rPr lang="en-GB" sz="1600" dirty="0">
                <a:solidFill>
                  <a:srgbClr val="475C6D"/>
                </a:solidFill>
                <a:latin typeface="Arial"/>
                <a:cs typeface="Arial"/>
              </a:rPr>
              <a:t> technique looks at the following:</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75C6D"/>
              </a:solidFill>
              <a:effectLst/>
              <a:uLnTx/>
              <a:uFillTx/>
              <a:latin typeface="Arial"/>
              <a:ea typeface="+mn-ea"/>
              <a:cs typeface="Arial"/>
            </a:endParaRPr>
          </a:p>
          <a:p>
            <a:pPr marL="742950" lvl="1" indent="-285750" fontAlgn="base">
              <a:buFont typeface="Wingdings" panose="05000000000000000000" pitchFamily="2" charset="2"/>
              <a:buChar char="Ø"/>
              <a:defRPr/>
            </a:pPr>
            <a:r>
              <a:rPr lang="en-GB" b="1" dirty="0">
                <a:solidFill>
                  <a:srgbClr val="02A4A2"/>
                </a:solidFill>
                <a:latin typeface="Arial"/>
                <a:cs typeface="Arial"/>
              </a:rPr>
              <a:t>S</a:t>
            </a:r>
            <a:r>
              <a:rPr kumimoji="0" lang="en-US" b="1" i="0" u="none" strike="noStrike" kern="1200" cap="none" spc="0" normalizeH="0" baseline="0" noProof="0" dirty="0">
                <a:ln>
                  <a:noFill/>
                </a:ln>
                <a:solidFill>
                  <a:srgbClr val="475C6D"/>
                </a:solidFill>
                <a:effectLst/>
                <a:uLnTx/>
                <a:uFillTx/>
                <a:latin typeface="Arial"/>
                <a:ea typeface="+mn-ea"/>
                <a:cs typeface="Arial"/>
              </a:rPr>
              <a:t>​</a:t>
            </a:r>
            <a:r>
              <a:rPr kumimoji="0" lang="en-US" sz="1600" i="0" u="none" strike="noStrike" kern="1200" cap="none" spc="0" normalizeH="0" baseline="0" noProof="0" dirty="0">
                <a:ln>
                  <a:noFill/>
                </a:ln>
                <a:solidFill>
                  <a:srgbClr val="475C6D"/>
                </a:solidFill>
                <a:effectLst/>
                <a:uLnTx/>
                <a:uFillTx/>
                <a:latin typeface="Arial"/>
                <a:ea typeface="+mn-ea"/>
                <a:cs typeface="Arial"/>
              </a:rPr>
              <a:t>trengths </a:t>
            </a:r>
            <a:r>
              <a:rPr kumimoji="0" lang="en-US" sz="1600" i="0" u="none" strike="noStrike" kern="1200" cap="none" spc="0" normalizeH="0" baseline="0" noProof="0" dirty="0">
                <a:ln>
                  <a:noFill/>
                </a:ln>
                <a:solidFill>
                  <a:srgbClr val="485E6D"/>
                </a:solidFill>
                <a:effectLst/>
                <a:uLnTx/>
                <a:uFillTx/>
                <a:latin typeface="Arial" panose="020B0604020202020204" pitchFamily="34" charset="0"/>
                <a:cs typeface="Arial" panose="020B0604020202020204" pitchFamily="34" charset="0"/>
              </a:rPr>
              <a:t>- </a:t>
            </a:r>
            <a:r>
              <a:rPr lang="en-GB" sz="1600" dirty="0">
                <a:solidFill>
                  <a:srgbClr val="485E6D"/>
                </a:solidFill>
                <a:latin typeface="Arial" panose="020B0604020202020204" pitchFamily="34" charset="0"/>
                <a:cs typeface="Arial" panose="020B0604020202020204" pitchFamily="34" charset="0"/>
              </a:rPr>
              <a:t>attributes of the organisation or solution that may help achieve the project objective</a:t>
            </a:r>
          </a:p>
          <a:p>
            <a:pPr marL="742950" lvl="1" indent="-285750" fontAlgn="base">
              <a:buFont typeface="Wingdings" panose="05000000000000000000" pitchFamily="2" charset="2"/>
              <a:buChar char="Ø"/>
              <a:defRPr/>
            </a:pPr>
            <a:r>
              <a:rPr kumimoji="0" lang="en-GB" b="1" i="0" u="none" strike="noStrike" kern="1200" cap="none" spc="0" normalizeH="0" baseline="0" noProof="0" dirty="0">
                <a:ln>
                  <a:noFill/>
                </a:ln>
                <a:solidFill>
                  <a:srgbClr val="02A4A2"/>
                </a:solidFill>
                <a:effectLst/>
                <a:uLnTx/>
                <a:uFillTx/>
                <a:latin typeface="Arial" panose="020B0604020202020204" pitchFamily="34" charset="0"/>
                <a:cs typeface="Arial" panose="020B0604020202020204" pitchFamily="34" charset="0"/>
              </a:rPr>
              <a:t>W</a:t>
            </a:r>
            <a:r>
              <a:rPr kumimoji="0" lang="en-GB" sz="1600" i="0" u="none" strike="noStrike" kern="1200" cap="none" spc="0" normalizeH="0" baseline="0" noProof="0" dirty="0">
                <a:ln>
                  <a:noFill/>
                </a:ln>
                <a:solidFill>
                  <a:srgbClr val="485E6D"/>
                </a:solidFill>
                <a:effectLst/>
                <a:uLnTx/>
                <a:uFillTx/>
                <a:latin typeface="Arial" panose="020B0604020202020204" pitchFamily="34" charset="0"/>
                <a:cs typeface="Arial" panose="020B0604020202020204" pitchFamily="34" charset="0"/>
              </a:rPr>
              <a:t>eaknesses – at</a:t>
            </a:r>
            <a:r>
              <a:rPr lang="en-GB" sz="1600" dirty="0">
                <a:solidFill>
                  <a:srgbClr val="485E6D"/>
                </a:solidFill>
                <a:latin typeface="Arial" panose="020B0604020202020204" pitchFamily="34" charset="0"/>
                <a:cs typeface="Arial" panose="020B0604020202020204" pitchFamily="34" charset="0"/>
              </a:rPr>
              <a:t>tributes of the organisation or solution that may hinder or prevent the achievement of the project objectives</a:t>
            </a:r>
          </a:p>
          <a:p>
            <a:pPr marL="742950" lvl="1" indent="-285750" fontAlgn="base">
              <a:buFont typeface="Wingdings" panose="05000000000000000000" pitchFamily="2" charset="2"/>
              <a:buChar char="Ø"/>
              <a:defRPr/>
            </a:pPr>
            <a:r>
              <a:rPr kumimoji="0" lang="en-GB" b="1" i="0" u="none" strike="noStrike" kern="1200" cap="none" spc="0" normalizeH="0" baseline="0" noProof="0" dirty="0">
                <a:ln>
                  <a:noFill/>
                </a:ln>
                <a:solidFill>
                  <a:srgbClr val="02A4A2"/>
                </a:solidFill>
                <a:effectLst/>
                <a:uLnTx/>
                <a:uFillTx/>
                <a:latin typeface="Arial" panose="020B0604020202020204" pitchFamily="34" charset="0"/>
                <a:cs typeface="Arial" panose="020B0604020202020204" pitchFamily="34" charset="0"/>
              </a:rPr>
              <a:t>O</a:t>
            </a:r>
            <a:r>
              <a:rPr kumimoji="0" lang="en-GB" sz="1600" i="0" u="none" strike="noStrike" kern="1200" cap="none" spc="0" normalizeH="0" baseline="0" noProof="0" dirty="0">
                <a:ln>
                  <a:noFill/>
                </a:ln>
                <a:solidFill>
                  <a:srgbClr val="485E6D"/>
                </a:solidFill>
                <a:effectLst/>
                <a:uLnTx/>
                <a:uFillTx/>
                <a:latin typeface="Arial" panose="020B0604020202020204" pitchFamily="34" charset="0"/>
                <a:cs typeface="Arial" panose="020B0604020202020204" pitchFamily="34" charset="0"/>
              </a:rPr>
              <a:t>pportunities – external</a:t>
            </a:r>
            <a:r>
              <a:rPr lang="en-GB" sz="1600" dirty="0">
                <a:solidFill>
                  <a:srgbClr val="485E6D"/>
                </a:solidFill>
                <a:latin typeface="Arial" panose="020B0604020202020204" pitchFamily="34" charset="0"/>
                <a:cs typeface="Arial" panose="020B0604020202020204" pitchFamily="34" charset="0"/>
              </a:rPr>
              <a:t> attributes that may help achieve the project objectives</a:t>
            </a:r>
          </a:p>
          <a:p>
            <a:pPr marL="742950" lvl="1" indent="-285750" fontAlgn="base">
              <a:buFont typeface="Wingdings" panose="05000000000000000000" pitchFamily="2" charset="2"/>
              <a:buChar char="Ø"/>
              <a:defRPr/>
            </a:pPr>
            <a:r>
              <a:rPr kumimoji="0" lang="en-GB" b="1" i="0" u="none" strike="noStrike" kern="1200" cap="none" spc="0" normalizeH="0" baseline="0" noProof="0" dirty="0">
                <a:ln>
                  <a:noFill/>
                </a:ln>
                <a:solidFill>
                  <a:srgbClr val="02A4A2"/>
                </a:solidFill>
                <a:effectLst/>
                <a:uLnTx/>
                <a:uFillTx/>
                <a:latin typeface="Arial" panose="020B0604020202020204" pitchFamily="34" charset="0"/>
                <a:cs typeface="Arial" panose="020B0604020202020204" pitchFamily="34" charset="0"/>
              </a:rPr>
              <a:t>T</a:t>
            </a:r>
            <a:r>
              <a:rPr kumimoji="0" lang="en-GB" sz="1600" i="0" u="none" strike="noStrike" kern="1200" cap="none" spc="0" normalizeH="0" baseline="0" noProof="0" dirty="0">
                <a:ln>
                  <a:noFill/>
                </a:ln>
                <a:solidFill>
                  <a:srgbClr val="485E6D"/>
                </a:solidFill>
                <a:effectLst/>
                <a:uLnTx/>
                <a:uFillTx/>
                <a:latin typeface="Arial" panose="020B0604020202020204" pitchFamily="34" charset="0"/>
                <a:cs typeface="Arial" panose="020B0604020202020204" pitchFamily="34" charset="0"/>
              </a:rPr>
              <a:t>hreats – external conditions that may harm the projects success</a:t>
            </a:r>
          </a:p>
          <a:p>
            <a:pPr marL="742950" lvl="1" indent="-285750" fontAlgn="base">
              <a:buFont typeface="Wingdings" panose="05000000000000000000" pitchFamily="2" charset="2"/>
              <a:buChar char="Ø"/>
              <a:defRPr/>
            </a:pPr>
            <a:endParaRPr lang="en-GB" sz="1600" dirty="0">
              <a:solidFill>
                <a:srgbClr val="485E6D"/>
              </a:solidFill>
              <a:latin typeface="Arial" panose="020B0604020202020204" pitchFamily="34" charset="0"/>
              <a:cs typeface="Arial" panose="020B0604020202020204" pitchFamily="34" charset="0"/>
            </a:endParaRPr>
          </a:p>
          <a:p>
            <a:pPr lvl="0" fontAlgn="base">
              <a:defRPr/>
            </a:pPr>
            <a:r>
              <a:rPr kumimoji="0" lang="en-GB" sz="1600" b="1" i="0" u="none" strike="noStrike" kern="1200" cap="none" spc="0" normalizeH="0" baseline="0" noProof="0" dirty="0">
                <a:ln>
                  <a:noFill/>
                </a:ln>
                <a:solidFill>
                  <a:srgbClr val="485E6D"/>
                </a:solidFill>
                <a:effectLst/>
                <a:uLnTx/>
                <a:uFillTx/>
                <a:latin typeface="Arial" panose="020B0604020202020204" pitchFamily="34" charset="0"/>
                <a:cs typeface="Arial" panose="020B0604020202020204" pitchFamily="34" charset="0"/>
              </a:rPr>
              <a:t>PESTLE </a:t>
            </a:r>
            <a:r>
              <a:rPr lang="en-GB" sz="1600" dirty="0">
                <a:solidFill>
                  <a:srgbClr val="485E6D"/>
                </a:solidFill>
                <a:latin typeface="Arial" panose="020B0604020202020204" pitchFamily="34" charset="0"/>
                <a:cs typeface="Arial" panose="020B0604020202020204" pitchFamily="34" charset="0"/>
              </a:rPr>
              <a:t>analysis looks at external factors that may affect a project’s</a:t>
            </a:r>
          </a:p>
          <a:p>
            <a:pPr lvl="0" fontAlgn="base">
              <a:defRPr/>
            </a:pPr>
            <a:r>
              <a:rPr lang="en-GB" sz="1600" dirty="0">
                <a:solidFill>
                  <a:srgbClr val="485E6D"/>
                </a:solidFill>
                <a:latin typeface="Arial" panose="020B0604020202020204" pitchFamily="34" charset="0"/>
                <a:cs typeface="Arial" panose="020B0604020202020204" pitchFamily="34" charset="0"/>
              </a:rPr>
              <a:t>success or need to be considered as part of the project planning. </a:t>
            </a:r>
          </a:p>
          <a:p>
            <a:pPr lvl="0" fontAlgn="base">
              <a:defRPr/>
            </a:pPr>
            <a:endParaRPr kumimoji="0" lang="en-GB" sz="1600" i="0" u="none" strike="noStrike" kern="1200" cap="none" spc="0" normalizeH="0" baseline="0" noProof="0" dirty="0">
              <a:ln>
                <a:noFill/>
              </a:ln>
              <a:solidFill>
                <a:srgbClr val="485E6D"/>
              </a:solidFill>
              <a:effectLst/>
              <a:uLnTx/>
              <a:uFillTx/>
              <a:latin typeface="Arial" panose="020B0604020202020204" pitchFamily="34" charset="0"/>
              <a:cs typeface="Arial" panose="020B0604020202020204" pitchFamily="34" charset="0"/>
            </a:endParaRPr>
          </a:p>
          <a:p>
            <a:pPr lvl="0" fontAlgn="base">
              <a:defRPr/>
            </a:pPr>
            <a:r>
              <a:rPr lang="en-GB" sz="1600" dirty="0">
                <a:solidFill>
                  <a:srgbClr val="485E6D"/>
                </a:solidFill>
                <a:latin typeface="Arial" panose="020B0604020202020204" pitchFamily="34" charset="0"/>
                <a:cs typeface="Arial" panose="020B0604020202020204" pitchFamily="34" charset="0"/>
              </a:rPr>
              <a:t>Click on each of the letters in the diagram to see more </a:t>
            </a:r>
          </a:p>
          <a:p>
            <a:pPr lvl="0" fontAlgn="base">
              <a:defRPr/>
            </a:pPr>
            <a:r>
              <a:rPr lang="en-GB" sz="1600" dirty="0">
                <a:solidFill>
                  <a:srgbClr val="485E6D"/>
                </a:solidFill>
                <a:latin typeface="Arial" panose="020B0604020202020204" pitchFamily="34" charset="0"/>
                <a:cs typeface="Arial" panose="020B0604020202020204" pitchFamily="34" charset="0"/>
              </a:rPr>
              <a:t>About </a:t>
            </a:r>
            <a:r>
              <a:rPr kumimoji="0" lang="en-GB" sz="1600" b="1" i="0" u="none" strike="noStrike" kern="1200" cap="none" spc="0" normalizeH="0" baseline="0" noProof="0" dirty="0">
                <a:ln>
                  <a:noFill/>
                </a:ln>
                <a:solidFill>
                  <a:srgbClr val="485E6D"/>
                </a:solidFill>
                <a:effectLst/>
                <a:uLnTx/>
                <a:uFillTx/>
                <a:latin typeface="Arial" panose="020B0604020202020204" pitchFamily="34" charset="0"/>
                <a:cs typeface="Arial" panose="020B0604020202020204" pitchFamily="34" charset="0"/>
              </a:rPr>
              <a:t>PESTLE</a:t>
            </a:r>
            <a:r>
              <a:rPr lang="en-US" sz="1600" b="1" dirty="0">
                <a:solidFill>
                  <a:srgbClr val="485E6D"/>
                </a:solidFill>
                <a:latin typeface="Arial" panose="020B0604020202020204" pitchFamily="34" charset="0"/>
                <a:cs typeface="Arial" panose="020B0604020202020204" pitchFamily="34" charset="0"/>
              </a:rPr>
              <a:t>.</a:t>
            </a:r>
            <a:endParaRPr kumimoji="0" lang="en-US" b="1" i="0" u="none" strike="noStrike" kern="1200" cap="none" spc="0" normalizeH="0" baseline="0" noProof="0" dirty="0">
              <a:ln>
                <a:noFill/>
              </a:ln>
              <a:solidFill>
                <a:srgbClr val="475C6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pic>
        <p:nvPicPr>
          <p:cNvPr id="3" name="Picture 2">
            <a:extLst>
              <a:ext uri="{FF2B5EF4-FFF2-40B4-BE49-F238E27FC236}">
                <a16:creationId xmlns:a16="http://schemas.microsoft.com/office/drawing/2014/main" id="{3F59DCCB-B71C-4254-B935-DBD837317FE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230990" y="3982438"/>
            <a:ext cx="6654619" cy="2542905"/>
          </a:xfrm>
          <a:prstGeom prst="rect">
            <a:avLst/>
          </a:prstGeom>
        </p:spPr>
      </p:pic>
      <p:sp>
        <p:nvSpPr>
          <p:cNvPr id="4" name="P">
            <a:extLst>
              <a:ext uri="{FF2B5EF4-FFF2-40B4-BE49-F238E27FC236}">
                <a16:creationId xmlns:a16="http://schemas.microsoft.com/office/drawing/2014/main" id="{9322138D-3C79-48DB-BF35-68DFF5F0E515}"/>
              </a:ext>
            </a:extLst>
          </p:cNvPr>
          <p:cNvSpPr txBox="1"/>
          <p:nvPr/>
        </p:nvSpPr>
        <p:spPr>
          <a:xfrm rot="2128363">
            <a:off x="6807443" y="4768369"/>
            <a:ext cx="314268" cy="400110"/>
          </a:xfrm>
          <a:prstGeom prst="rect">
            <a:avLst/>
          </a:prstGeom>
          <a:noFill/>
        </p:spPr>
        <p:txBody>
          <a:bodyPr wrap="square" rtlCol="0">
            <a:spAutoFit/>
          </a:bodyPr>
          <a:lstStyle/>
          <a:p>
            <a:r>
              <a:rPr lang="en-GB" sz="2000" b="1" dirty="0">
                <a:solidFill>
                  <a:srgbClr val="02A4A2"/>
                </a:solidFill>
                <a:latin typeface="Arial" panose="020B0604020202020204" pitchFamily="34" charset="0"/>
                <a:cs typeface="Arial" panose="020B0604020202020204" pitchFamily="34" charset="0"/>
              </a:rPr>
              <a:t>P</a:t>
            </a:r>
          </a:p>
        </p:txBody>
      </p:sp>
      <p:sp>
        <p:nvSpPr>
          <p:cNvPr id="8" name="E">
            <a:extLst>
              <a:ext uri="{FF2B5EF4-FFF2-40B4-BE49-F238E27FC236}">
                <a16:creationId xmlns:a16="http://schemas.microsoft.com/office/drawing/2014/main" id="{25B1C857-5146-4DD4-B2D7-E5787A113785}"/>
              </a:ext>
            </a:extLst>
          </p:cNvPr>
          <p:cNvSpPr txBox="1"/>
          <p:nvPr/>
        </p:nvSpPr>
        <p:spPr>
          <a:xfrm>
            <a:off x="8160809" y="5066121"/>
            <a:ext cx="471949" cy="400110"/>
          </a:xfrm>
          <a:prstGeom prst="rect">
            <a:avLst/>
          </a:prstGeom>
          <a:noFill/>
        </p:spPr>
        <p:txBody>
          <a:bodyPr wrap="square" rtlCol="0">
            <a:spAutoFit/>
          </a:bodyPr>
          <a:lstStyle/>
          <a:p>
            <a:r>
              <a:rPr lang="en-GB" sz="2000" b="1" dirty="0">
                <a:solidFill>
                  <a:srgbClr val="02A4A2"/>
                </a:solidFill>
                <a:latin typeface="Arial" panose="020B0604020202020204" pitchFamily="34" charset="0"/>
                <a:cs typeface="Arial" panose="020B0604020202020204" pitchFamily="34" charset="0"/>
              </a:rPr>
              <a:t>E</a:t>
            </a:r>
          </a:p>
        </p:txBody>
      </p:sp>
      <p:sp>
        <p:nvSpPr>
          <p:cNvPr id="10" name="S">
            <a:extLst>
              <a:ext uri="{FF2B5EF4-FFF2-40B4-BE49-F238E27FC236}">
                <a16:creationId xmlns:a16="http://schemas.microsoft.com/office/drawing/2014/main" id="{D563C457-D803-4FAD-ADB4-9D9C1B308A3E}"/>
              </a:ext>
            </a:extLst>
          </p:cNvPr>
          <p:cNvSpPr txBox="1"/>
          <p:nvPr/>
        </p:nvSpPr>
        <p:spPr>
          <a:xfrm>
            <a:off x="8700809" y="5066121"/>
            <a:ext cx="471949" cy="400110"/>
          </a:xfrm>
          <a:prstGeom prst="rect">
            <a:avLst/>
          </a:prstGeom>
          <a:noFill/>
        </p:spPr>
        <p:txBody>
          <a:bodyPr wrap="square" rtlCol="0">
            <a:spAutoFit/>
          </a:bodyPr>
          <a:lstStyle/>
          <a:p>
            <a:r>
              <a:rPr lang="en-GB" sz="2000" b="1" dirty="0">
                <a:solidFill>
                  <a:srgbClr val="02A4A2"/>
                </a:solidFill>
                <a:latin typeface="Arial" panose="020B0604020202020204" pitchFamily="34" charset="0"/>
                <a:cs typeface="Arial" panose="020B0604020202020204" pitchFamily="34" charset="0"/>
              </a:rPr>
              <a:t>S</a:t>
            </a:r>
          </a:p>
        </p:txBody>
      </p:sp>
      <p:sp>
        <p:nvSpPr>
          <p:cNvPr id="11" name="T">
            <a:extLst>
              <a:ext uri="{FF2B5EF4-FFF2-40B4-BE49-F238E27FC236}">
                <a16:creationId xmlns:a16="http://schemas.microsoft.com/office/drawing/2014/main" id="{958A5458-ABB6-4975-8941-395EB56A878D}"/>
              </a:ext>
            </a:extLst>
          </p:cNvPr>
          <p:cNvSpPr txBox="1"/>
          <p:nvPr/>
        </p:nvSpPr>
        <p:spPr>
          <a:xfrm>
            <a:off x="9271482" y="5053836"/>
            <a:ext cx="471949" cy="400110"/>
          </a:xfrm>
          <a:prstGeom prst="rect">
            <a:avLst/>
          </a:prstGeom>
          <a:noFill/>
        </p:spPr>
        <p:txBody>
          <a:bodyPr wrap="square" rtlCol="0">
            <a:spAutoFit/>
          </a:bodyPr>
          <a:lstStyle/>
          <a:p>
            <a:r>
              <a:rPr lang="en-GB" sz="2000" b="1" dirty="0">
                <a:solidFill>
                  <a:srgbClr val="02A4A2"/>
                </a:solidFill>
                <a:latin typeface="Arial" panose="020B0604020202020204" pitchFamily="34" charset="0"/>
                <a:cs typeface="Arial" panose="020B0604020202020204" pitchFamily="34" charset="0"/>
              </a:rPr>
              <a:t>T</a:t>
            </a:r>
          </a:p>
        </p:txBody>
      </p:sp>
      <p:sp>
        <p:nvSpPr>
          <p:cNvPr id="12" name="L">
            <a:extLst>
              <a:ext uri="{FF2B5EF4-FFF2-40B4-BE49-F238E27FC236}">
                <a16:creationId xmlns:a16="http://schemas.microsoft.com/office/drawing/2014/main" id="{28ED1992-E038-441C-B743-0B39F0489B04}"/>
              </a:ext>
            </a:extLst>
          </p:cNvPr>
          <p:cNvSpPr txBox="1"/>
          <p:nvPr/>
        </p:nvSpPr>
        <p:spPr>
          <a:xfrm>
            <a:off x="9816809" y="5066121"/>
            <a:ext cx="471949" cy="400110"/>
          </a:xfrm>
          <a:prstGeom prst="rect">
            <a:avLst/>
          </a:prstGeom>
          <a:noFill/>
        </p:spPr>
        <p:txBody>
          <a:bodyPr wrap="square" rtlCol="0">
            <a:spAutoFit/>
          </a:bodyPr>
          <a:lstStyle/>
          <a:p>
            <a:r>
              <a:rPr lang="en-GB" sz="2000" b="1" dirty="0">
                <a:solidFill>
                  <a:srgbClr val="02A4A2"/>
                </a:solidFill>
                <a:latin typeface="Arial" panose="020B0604020202020204" pitchFamily="34" charset="0"/>
                <a:cs typeface="Arial" panose="020B0604020202020204" pitchFamily="34" charset="0"/>
              </a:rPr>
              <a:t>L</a:t>
            </a:r>
          </a:p>
        </p:txBody>
      </p:sp>
      <p:sp>
        <p:nvSpPr>
          <p:cNvPr id="13" name="Env">
            <a:extLst>
              <a:ext uri="{FF2B5EF4-FFF2-40B4-BE49-F238E27FC236}">
                <a16:creationId xmlns:a16="http://schemas.microsoft.com/office/drawing/2014/main" id="{A31163BE-E0BC-4D66-B77C-48665A0388A4}"/>
              </a:ext>
            </a:extLst>
          </p:cNvPr>
          <p:cNvSpPr txBox="1"/>
          <p:nvPr/>
        </p:nvSpPr>
        <p:spPr>
          <a:xfrm>
            <a:off x="10306338" y="5053835"/>
            <a:ext cx="471949" cy="400110"/>
          </a:xfrm>
          <a:prstGeom prst="rect">
            <a:avLst/>
          </a:prstGeom>
          <a:noFill/>
        </p:spPr>
        <p:txBody>
          <a:bodyPr wrap="square" rtlCol="0">
            <a:spAutoFit/>
          </a:bodyPr>
          <a:lstStyle/>
          <a:p>
            <a:r>
              <a:rPr lang="en-GB" sz="2000" b="1" dirty="0">
                <a:solidFill>
                  <a:srgbClr val="02A4A2"/>
                </a:solidFill>
                <a:latin typeface="Arial" panose="020B0604020202020204" pitchFamily="34" charset="0"/>
                <a:cs typeface="Arial" panose="020B0604020202020204" pitchFamily="34" charset="0"/>
              </a:rPr>
              <a:t>E</a:t>
            </a:r>
          </a:p>
        </p:txBody>
      </p:sp>
      <p:grpSp>
        <p:nvGrpSpPr>
          <p:cNvPr id="15" name="Text box - political">
            <a:extLst>
              <a:ext uri="{FF2B5EF4-FFF2-40B4-BE49-F238E27FC236}">
                <a16:creationId xmlns:a16="http://schemas.microsoft.com/office/drawing/2014/main" id="{7DF2B475-5D13-4935-AEAC-0426A5C9918A}"/>
              </a:ext>
            </a:extLst>
          </p:cNvPr>
          <p:cNvGrpSpPr/>
          <p:nvPr/>
        </p:nvGrpSpPr>
        <p:grpSpPr>
          <a:xfrm>
            <a:off x="1771201" y="1933465"/>
            <a:ext cx="8613055" cy="2440394"/>
            <a:chOff x="3052918" y="2016384"/>
            <a:chExt cx="6707980" cy="693570"/>
          </a:xfrm>
        </p:grpSpPr>
        <p:grpSp>
          <p:nvGrpSpPr>
            <p:cNvPr id="16" name="Group 15">
              <a:extLst>
                <a:ext uri="{FF2B5EF4-FFF2-40B4-BE49-F238E27FC236}">
                  <a16:creationId xmlns:a16="http://schemas.microsoft.com/office/drawing/2014/main" id="{F3FCF105-EAC7-4C38-AEFC-C793AFF27516}"/>
                </a:ext>
              </a:extLst>
            </p:cNvPr>
            <p:cNvGrpSpPr/>
            <p:nvPr/>
          </p:nvGrpSpPr>
          <p:grpSpPr>
            <a:xfrm>
              <a:off x="3052918" y="2016384"/>
              <a:ext cx="6707980" cy="693570"/>
              <a:chOff x="2526969" y="1951451"/>
              <a:chExt cx="6707980" cy="693570"/>
            </a:xfrm>
          </p:grpSpPr>
          <p:grpSp>
            <p:nvGrpSpPr>
              <p:cNvPr id="18" name="Group 17">
                <a:extLst>
                  <a:ext uri="{FF2B5EF4-FFF2-40B4-BE49-F238E27FC236}">
                    <a16:creationId xmlns:a16="http://schemas.microsoft.com/office/drawing/2014/main" id="{9685E061-9E5D-4B9A-8C02-C7BE70F12858}"/>
                  </a:ext>
                </a:extLst>
              </p:cNvPr>
              <p:cNvGrpSpPr/>
              <p:nvPr/>
            </p:nvGrpSpPr>
            <p:grpSpPr>
              <a:xfrm>
                <a:off x="2526969" y="1951451"/>
                <a:ext cx="6707980" cy="693570"/>
                <a:chOff x="2635896" y="1985381"/>
                <a:chExt cx="6707980" cy="693570"/>
              </a:xfrm>
            </p:grpSpPr>
            <p:sp>
              <p:nvSpPr>
                <p:cNvPr id="20" name="Rectangle 19">
                  <a:extLst>
                    <a:ext uri="{FF2B5EF4-FFF2-40B4-BE49-F238E27FC236}">
                      <a16:creationId xmlns:a16="http://schemas.microsoft.com/office/drawing/2014/main" id="{AABB1022-F0EE-421C-A55D-C70FF84D4CC1}"/>
                    </a:ext>
                  </a:extLst>
                </p:cNvPr>
                <p:cNvSpPr/>
                <p:nvPr/>
              </p:nvSpPr>
              <p:spPr>
                <a:xfrm>
                  <a:off x="2635896" y="1985381"/>
                  <a:ext cx="6707980" cy="693570"/>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F135E17E-35A2-4700-940E-FF49CC513F1D}"/>
                    </a:ext>
                  </a:extLst>
                </p:cNvPr>
                <p:cNvSpPr txBox="1"/>
                <p:nvPr/>
              </p:nvSpPr>
              <p:spPr>
                <a:xfrm>
                  <a:off x="2642884" y="1986577"/>
                  <a:ext cx="6700992" cy="87471"/>
                </a:xfrm>
                <a:prstGeom prst="rect">
                  <a:avLst/>
                </a:prstGeom>
                <a:solidFill>
                  <a:srgbClr val="02A2A4"/>
                </a:solidFill>
                <a:ln w="28575">
                  <a:solidFill>
                    <a:schemeClr val="bg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prstClr val="white"/>
                      </a:solidFill>
                      <a:latin typeface="Arial"/>
                      <a:cs typeface="Arial"/>
                    </a:rPr>
                    <a:t>Political</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9" name="Rectangle: Rounded Corners 18">
                <a:extLst>
                  <a:ext uri="{FF2B5EF4-FFF2-40B4-BE49-F238E27FC236}">
                    <a16:creationId xmlns:a16="http://schemas.microsoft.com/office/drawing/2014/main" id="{52418F35-2109-4D84-86FC-BE2C908B84DB}"/>
                  </a:ext>
                </a:extLst>
              </p:cNvPr>
              <p:cNvSpPr/>
              <p:nvPr/>
            </p:nvSpPr>
            <p:spPr>
              <a:xfrm>
                <a:off x="2734808" y="2089202"/>
                <a:ext cx="6352504" cy="493677"/>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Political factors relate to how the government intervenes in areas such as </a:t>
                </a:r>
              </a:p>
              <a:p>
                <a:pPr marL="0" lvl="1" defTabSz="355600">
                  <a:spcBef>
                    <a:spcPct val="0"/>
                  </a:spcBef>
                  <a:defRPr/>
                </a:pPr>
                <a:endParaRPr lang="en-GB" sz="1400" dirty="0">
                  <a:solidFill>
                    <a:srgbClr val="475C6D"/>
                  </a:solidFill>
                  <a:latin typeface="Arial" panose="020B0604020202020204" pitchFamily="34" charset="0"/>
                  <a:cs typeface="Arial" panose="020B0604020202020204" pitchFamily="34" charset="0"/>
                </a:endParaRPr>
              </a:p>
              <a:p>
                <a:pPr marL="742950" lvl="2"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Tax policy</a:t>
                </a:r>
              </a:p>
              <a:p>
                <a:pPr marL="742950" lvl="2"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Labour and wage policies</a:t>
                </a:r>
              </a:p>
              <a:p>
                <a:pPr marL="742950" lvl="2"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Trade restrictions and/or tariffs</a:t>
                </a:r>
              </a:p>
              <a:p>
                <a:pPr marL="0" lvl="1" defTabSz="355600">
                  <a:spcBef>
                    <a:spcPct val="0"/>
                  </a:spcBef>
                  <a:defRPr/>
                </a:pPr>
                <a:endParaRPr lang="en-GB" sz="1400" dirty="0">
                  <a:solidFill>
                    <a:srgbClr val="475C6D"/>
                  </a:solidFill>
                  <a:latin typeface="Arial" panose="020B0604020202020204" pitchFamily="34" charset="0"/>
                  <a:cs typeface="Arial" panose="020B0604020202020204" pitchFamily="34" charset="0"/>
                </a:endParaRPr>
              </a:p>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Government policies may have a high impact on health, education, and infrastructure projects.</a:t>
                </a: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p:txBody>
          </p:sp>
        </p:grpSp>
        <p:pic>
          <p:nvPicPr>
            <p:cNvPr id="17" name="Graphic 16" descr="Close">
              <a:extLst>
                <a:ext uri="{FF2B5EF4-FFF2-40B4-BE49-F238E27FC236}">
                  <a16:creationId xmlns:a16="http://schemas.microsoft.com/office/drawing/2014/main" id="{2A11E007-8E6B-4CF5-97A7-78FEB3F53A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92076" y="2022982"/>
              <a:ext cx="107636" cy="78722"/>
            </a:xfrm>
            <a:prstGeom prst="rect">
              <a:avLst/>
            </a:prstGeom>
          </p:spPr>
        </p:pic>
      </p:grpSp>
      <p:grpSp>
        <p:nvGrpSpPr>
          <p:cNvPr id="22" name="Text box - economic">
            <a:extLst>
              <a:ext uri="{FF2B5EF4-FFF2-40B4-BE49-F238E27FC236}">
                <a16:creationId xmlns:a16="http://schemas.microsoft.com/office/drawing/2014/main" id="{12302760-07BF-4DBF-B241-8FCC70EE7ED7}"/>
              </a:ext>
            </a:extLst>
          </p:cNvPr>
          <p:cNvGrpSpPr/>
          <p:nvPr/>
        </p:nvGrpSpPr>
        <p:grpSpPr>
          <a:xfrm>
            <a:off x="1701430" y="1956944"/>
            <a:ext cx="8613055" cy="3053000"/>
            <a:chOff x="3052918" y="2016384"/>
            <a:chExt cx="6707980" cy="867675"/>
          </a:xfrm>
        </p:grpSpPr>
        <p:grpSp>
          <p:nvGrpSpPr>
            <p:cNvPr id="23" name="Group 22">
              <a:extLst>
                <a:ext uri="{FF2B5EF4-FFF2-40B4-BE49-F238E27FC236}">
                  <a16:creationId xmlns:a16="http://schemas.microsoft.com/office/drawing/2014/main" id="{D3AB36FB-317F-4C9F-9236-62726490E67C}"/>
                </a:ext>
              </a:extLst>
            </p:cNvPr>
            <p:cNvGrpSpPr/>
            <p:nvPr/>
          </p:nvGrpSpPr>
          <p:grpSpPr>
            <a:xfrm>
              <a:off x="3052918" y="2016384"/>
              <a:ext cx="6707980" cy="867675"/>
              <a:chOff x="2526969" y="1951451"/>
              <a:chExt cx="6707980" cy="867675"/>
            </a:xfrm>
          </p:grpSpPr>
          <p:grpSp>
            <p:nvGrpSpPr>
              <p:cNvPr id="25" name="Group 24">
                <a:extLst>
                  <a:ext uri="{FF2B5EF4-FFF2-40B4-BE49-F238E27FC236}">
                    <a16:creationId xmlns:a16="http://schemas.microsoft.com/office/drawing/2014/main" id="{969884F2-F38D-46B1-A2DA-84136C0559AA}"/>
                  </a:ext>
                </a:extLst>
              </p:cNvPr>
              <p:cNvGrpSpPr/>
              <p:nvPr/>
            </p:nvGrpSpPr>
            <p:grpSpPr>
              <a:xfrm>
                <a:off x="2526969" y="1951451"/>
                <a:ext cx="6707980" cy="867675"/>
                <a:chOff x="2635896" y="1985381"/>
                <a:chExt cx="6707980" cy="867675"/>
              </a:xfrm>
            </p:grpSpPr>
            <p:sp>
              <p:nvSpPr>
                <p:cNvPr id="27" name="Rectangle 26">
                  <a:extLst>
                    <a:ext uri="{FF2B5EF4-FFF2-40B4-BE49-F238E27FC236}">
                      <a16:creationId xmlns:a16="http://schemas.microsoft.com/office/drawing/2014/main" id="{62989B7E-FC6E-43DA-B629-F03F230BBE70}"/>
                    </a:ext>
                  </a:extLst>
                </p:cNvPr>
                <p:cNvSpPr/>
                <p:nvPr/>
              </p:nvSpPr>
              <p:spPr>
                <a:xfrm>
                  <a:off x="2635896" y="1985381"/>
                  <a:ext cx="6707980" cy="867675"/>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TextBox 27">
                  <a:extLst>
                    <a:ext uri="{FF2B5EF4-FFF2-40B4-BE49-F238E27FC236}">
                      <a16:creationId xmlns:a16="http://schemas.microsoft.com/office/drawing/2014/main" id="{E738625B-3E81-4EF2-A7C4-BD21F2464745}"/>
                    </a:ext>
                  </a:extLst>
                </p:cNvPr>
                <p:cNvSpPr txBox="1"/>
                <p:nvPr/>
              </p:nvSpPr>
              <p:spPr>
                <a:xfrm>
                  <a:off x="2642884" y="1986577"/>
                  <a:ext cx="6700992" cy="87471"/>
                </a:xfrm>
                <a:prstGeom prst="rect">
                  <a:avLst/>
                </a:prstGeom>
                <a:solidFill>
                  <a:srgbClr val="02A2A4"/>
                </a:solidFill>
                <a:ln w="28575">
                  <a:solidFill>
                    <a:schemeClr val="bg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prstClr val="white"/>
                      </a:solidFill>
                      <a:latin typeface="Arial"/>
                      <a:cs typeface="Arial"/>
                    </a:rPr>
                    <a:t>Economic</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26" name="Rectangle: Rounded Corners 25">
                <a:extLst>
                  <a:ext uri="{FF2B5EF4-FFF2-40B4-BE49-F238E27FC236}">
                    <a16:creationId xmlns:a16="http://schemas.microsoft.com/office/drawing/2014/main" id="{F74719D5-8D9D-433D-8E33-F10E05FDB883}"/>
                  </a:ext>
                </a:extLst>
              </p:cNvPr>
              <p:cNvSpPr/>
              <p:nvPr/>
            </p:nvSpPr>
            <p:spPr>
              <a:xfrm>
                <a:off x="2734366" y="2065224"/>
                <a:ext cx="6352504" cy="707905"/>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Economic factors include:</a:t>
                </a:r>
              </a:p>
              <a:p>
                <a:pPr marL="0" lvl="1" defTabSz="355600">
                  <a:spcBef>
                    <a:spcPct val="0"/>
                  </a:spcBef>
                  <a:defRPr/>
                </a:pPr>
                <a:endParaRPr lang="en-GB" sz="1400" dirty="0">
                  <a:solidFill>
                    <a:srgbClr val="475C6D"/>
                  </a:solidFill>
                  <a:latin typeface="Arial" panose="020B0604020202020204" pitchFamily="34" charset="0"/>
                  <a:cs typeface="Arial" panose="020B0604020202020204" pitchFamily="34" charset="0"/>
                </a:endParaRPr>
              </a:p>
              <a:p>
                <a:pPr marL="742950" lvl="2"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Economic growth</a:t>
                </a:r>
              </a:p>
              <a:p>
                <a:pPr marL="742950" lvl="2"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Exchange rates</a:t>
                </a:r>
              </a:p>
              <a:p>
                <a:pPr marL="742950" lvl="2"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Inflation rate</a:t>
                </a:r>
              </a:p>
              <a:p>
                <a:pPr marL="742950" lvl="2"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And interest rates</a:t>
                </a:r>
              </a:p>
              <a:p>
                <a:pPr marL="742950" lvl="2" indent="-285750" defTabSz="355600">
                  <a:spcBef>
                    <a:spcPct val="0"/>
                  </a:spcBef>
                  <a:buFont typeface="Wingdings" panose="05000000000000000000" pitchFamily="2" charset="2"/>
                  <a:buChar char="Ø"/>
                  <a:defRPr/>
                </a:pPr>
                <a:endParaRPr lang="en-GB" sz="1400" dirty="0">
                  <a:solidFill>
                    <a:srgbClr val="475C6D"/>
                  </a:solidFill>
                  <a:latin typeface="Arial" panose="020B0604020202020204" pitchFamily="34" charset="0"/>
                  <a:cs typeface="Arial" panose="020B0604020202020204" pitchFamily="34" charset="0"/>
                </a:endParaRPr>
              </a:p>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These factors greatly affect how businesses operate and make decisions. For example, interest rates affect the cost of capital and therefore to what extent a business grows and expands. Exchange rates can affect the costs of exporting goods and the supply and price of imported goods in an economy.</a:t>
                </a: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p:txBody>
          </p:sp>
        </p:grpSp>
        <p:pic>
          <p:nvPicPr>
            <p:cNvPr id="24" name="Graphic 23" descr="Close">
              <a:extLst>
                <a:ext uri="{FF2B5EF4-FFF2-40B4-BE49-F238E27FC236}">
                  <a16:creationId xmlns:a16="http://schemas.microsoft.com/office/drawing/2014/main" id="{FDF2E916-CB9D-4761-9315-1B1666DA0B6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92076" y="2022982"/>
              <a:ext cx="107636" cy="78722"/>
            </a:xfrm>
            <a:prstGeom prst="rect">
              <a:avLst/>
            </a:prstGeom>
          </p:spPr>
        </p:pic>
      </p:grpSp>
      <p:grpSp>
        <p:nvGrpSpPr>
          <p:cNvPr id="29" name="Text box -Social">
            <a:extLst>
              <a:ext uri="{FF2B5EF4-FFF2-40B4-BE49-F238E27FC236}">
                <a16:creationId xmlns:a16="http://schemas.microsoft.com/office/drawing/2014/main" id="{D7B90407-F114-4A77-A2F0-486BBD155F92}"/>
              </a:ext>
            </a:extLst>
          </p:cNvPr>
          <p:cNvGrpSpPr/>
          <p:nvPr/>
        </p:nvGrpSpPr>
        <p:grpSpPr>
          <a:xfrm>
            <a:off x="1774031" y="1939831"/>
            <a:ext cx="8613055" cy="3053000"/>
            <a:chOff x="3052918" y="2016384"/>
            <a:chExt cx="6707980" cy="867675"/>
          </a:xfrm>
        </p:grpSpPr>
        <p:grpSp>
          <p:nvGrpSpPr>
            <p:cNvPr id="30" name="Group 29">
              <a:extLst>
                <a:ext uri="{FF2B5EF4-FFF2-40B4-BE49-F238E27FC236}">
                  <a16:creationId xmlns:a16="http://schemas.microsoft.com/office/drawing/2014/main" id="{B6982639-B22A-4A7D-8228-2D788280D83B}"/>
                </a:ext>
              </a:extLst>
            </p:cNvPr>
            <p:cNvGrpSpPr/>
            <p:nvPr/>
          </p:nvGrpSpPr>
          <p:grpSpPr>
            <a:xfrm>
              <a:off x="3052918" y="2016384"/>
              <a:ext cx="6707980" cy="867675"/>
              <a:chOff x="2526969" y="1951451"/>
              <a:chExt cx="6707980" cy="867675"/>
            </a:xfrm>
          </p:grpSpPr>
          <p:grpSp>
            <p:nvGrpSpPr>
              <p:cNvPr id="32" name="Group 31">
                <a:extLst>
                  <a:ext uri="{FF2B5EF4-FFF2-40B4-BE49-F238E27FC236}">
                    <a16:creationId xmlns:a16="http://schemas.microsoft.com/office/drawing/2014/main" id="{6D35E236-227A-403D-8A00-467E17525DF2}"/>
                  </a:ext>
                </a:extLst>
              </p:cNvPr>
              <p:cNvGrpSpPr/>
              <p:nvPr/>
            </p:nvGrpSpPr>
            <p:grpSpPr>
              <a:xfrm>
                <a:off x="2526969" y="1951451"/>
                <a:ext cx="6707980" cy="867675"/>
                <a:chOff x="2635896" y="1985381"/>
                <a:chExt cx="6707980" cy="867675"/>
              </a:xfrm>
            </p:grpSpPr>
            <p:sp>
              <p:nvSpPr>
                <p:cNvPr id="34" name="Rectangle 33">
                  <a:extLst>
                    <a:ext uri="{FF2B5EF4-FFF2-40B4-BE49-F238E27FC236}">
                      <a16:creationId xmlns:a16="http://schemas.microsoft.com/office/drawing/2014/main" id="{F23E286A-A7B1-458E-A59E-32248F491BD6}"/>
                    </a:ext>
                  </a:extLst>
                </p:cNvPr>
                <p:cNvSpPr/>
                <p:nvPr/>
              </p:nvSpPr>
              <p:spPr>
                <a:xfrm>
                  <a:off x="2635896" y="1985381"/>
                  <a:ext cx="6707980" cy="867675"/>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87BA73E2-FB34-4453-91B0-43B761D86BC7}"/>
                    </a:ext>
                  </a:extLst>
                </p:cNvPr>
                <p:cNvSpPr txBox="1"/>
                <p:nvPr/>
              </p:nvSpPr>
              <p:spPr>
                <a:xfrm>
                  <a:off x="2642884" y="1986577"/>
                  <a:ext cx="6700992" cy="87471"/>
                </a:xfrm>
                <a:prstGeom prst="rect">
                  <a:avLst/>
                </a:prstGeom>
                <a:solidFill>
                  <a:srgbClr val="02A2A4"/>
                </a:solidFill>
                <a:ln w="28575">
                  <a:solidFill>
                    <a:schemeClr val="bg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Arial"/>
                    </a:rPr>
                    <a:t>Social</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33" name="Rectangle: Rounded Corners 32">
                <a:extLst>
                  <a:ext uri="{FF2B5EF4-FFF2-40B4-BE49-F238E27FC236}">
                    <a16:creationId xmlns:a16="http://schemas.microsoft.com/office/drawing/2014/main" id="{A1087DFF-F3FC-473C-8B95-D79E3C86FE02}"/>
                  </a:ext>
                </a:extLst>
              </p:cNvPr>
              <p:cNvSpPr/>
              <p:nvPr/>
            </p:nvSpPr>
            <p:spPr>
              <a:xfrm>
                <a:off x="2734366" y="2065224"/>
                <a:ext cx="6352504" cy="707905"/>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Social factors include the cultural aspects and health consciousness;</a:t>
                </a:r>
              </a:p>
              <a:p>
                <a:pPr marL="0" lvl="1" defTabSz="355600">
                  <a:spcBef>
                    <a:spcPct val="0"/>
                  </a:spcBef>
                  <a:defRPr/>
                </a:pPr>
                <a:endParaRPr lang="en-GB" sz="1400" dirty="0">
                  <a:solidFill>
                    <a:srgbClr val="475C6D"/>
                  </a:solidFill>
                  <a:latin typeface="Arial" panose="020B0604020202020204" pitchFamily="34" charset="0"/>
                  <a:cs typeface="Arial" panose="020B0604020202020204" pitchFamily="34" charset="0"/>
                </a:endParaRPr>
              </a:p>
              <a:p>
                <a:pPr marL="742950" lvl="2"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Population growth rate</a:t>
                </a:r>
              </a:p>
              <a:p>
                <a:pPr marL="742950" lvl="2"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Age distribution</a:t>
                </a:r>
              </a:p>
              <a:p>
                <a:pPr marL="742950" lvl="2"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Career attitudes</a:t>
                </a:r>
              </a:p>
              <a:p>
                <a:pPr marL="742950" lvl="2"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Emphasis on safety</a:t>
                </a:r>
              </a:p>
              <a:p>
                <a:pPr marL="285750" lvl="1" indent="-285750" defTabSz="355600">
                  <a:spcBef>
                    <a:spcPct val="0"/>
                  </a:spcBef>
                  <a:buFont typeface="Wingdings" panose="05000000000000000000" pitchFamily="2" charset="2"/>
                  <a:buChar char="Ø"/>
                  <a:defRPr/>
                </a:pPr>
                <a:endParaRPr lang="en-GB" sz="1400" dirty="0">
                  <a:solidFill>
                    <a:srgbClr val="475C6D"/>
                  </a:solidFill>
                  <a:latin typeface="Arial" panose="020B0604020202020204" pitchFamily="34" charset="0"/>
                  <a:cs typeface="Arial" panose="020B0604020202020204" pitchFamily="34" charset="0"/>
                </a:endParaRPr>
              </a:p>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Trends in social factors affect demand for products and services. For example, the ageing population may imply the need for more services for older people.  Management strategies may need to adapt to social trends and consider when planning projects.</a:t>
                </a: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p:txBody>
          </p:sp>
        </p:grpSp>
        <p:pic>
          <p:nvPicPr>
            <p:cNvPr id="31" name="Graphic 30" descr="Close">
              <a:extLst>
                <a:ext uri="{FF2B5EF4-FFF2-40B4-BE49-F238E27FC236}">
                  <a16:creationId xmlns:a16="http://schemas.microsoft.com/office/drawing/2014/main" id="{A55D55B5-D188-4195-A0E6-E207D6E7A8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92076" y="2022982"/>
              <a:ext cx="107636" cy="78722"/>
            </a:xfrm>
            <a:prstGeom prst="rect">
              <a:avLst/>
            </a:prstGeom>
          </p:spPr>
        </p:pic>
      </p:grpSp>
      <p:grpSp>
        <p:nvGrpSpPr>
          <p:cNvPr id="36" name="Text box - Tech">
            <a:extLst>
              <a:ext uri="{FF2B5EF4-FFF2-40B4-BE49-F238E27FC236}">
                <a16:creationId xmlns:a16="http://schemas.microsoft.com/office/drawing/2014/main" id="{129B967B-1310-4AD3-850C-5DD2235B75C2}"/>
              </a:ext>
            </a:extLst>
          </p:cNvPr>
          <p:cNvGrpSpPr/>
          <p:nvPr/>
        </p:nvGrpSpPr>
        <p:grpSpPr>
          <a:xfrm>
            <a:off x="1716759" y="1935623"/>
            <a:ext cx="8613055" cy="2762761"/>
            <a:chOff x="3052918" y="2016384"/>
            <a:chExt cx="6707980" cy="785188"/>
          </a:xfrm>
        </p:grpSpPr>
        <p:grpSp>
          <p:nvGrpSpPr>
            <p:cNvPr id="37" name="Group 36">
              <a:extLst>
                <a:ext uri="{FF2B5EF4-FFF2-40B4-BE49-F238E27FC236}">
                  <a16:creationId xmlns:a16="http://schemas.microsoft.com/office/drawing/2014/main" id="{6361912B-1809-4054-B5D2-EA1F72284A51}"/>
                </a:ext>
              </a:extLst>
            </p:cNvPr>
            <p:cNvGrpSpPr/>
            <p:nvPr/>
          </p:nvGrpSpPr>
          <p:grpSpPr>
            <a:xfrm>
              <a:off x="3052918" y="2016384"/>
              <a:ext cx="6707980" cy="785188"/>
              <a:chOff x="2526969" y="1951451"/>
              <a:chExt cx="6707980" cy="785188"/>
            </a:xfrm>
          </p:grpSpPr>
          <p:grpSp>
            <p:nvGrpSpPr>
              <p:cNvPr id="39" name="Group 38">
                <a:extLst>
                  <a:ext uri="{FF2B5EF4-FFF2-40B4-BE49-F238E27FC236}">
                    <a16:creationId xmlns:a16="http://schemas.microsoft.com/office/drawing/2014/main" id="{73FB7678-981F-4ADC-9C41-4518D783A5B2}"/>
                  </a:ext>
                </a:extLst>
              </p:cNvPr>
              <p:cNvGrpSpPr/>
              <p:nvPr/>
            </p:nvGrpSpPr>
            <p:grpSpPr>
              <a:xfrm>
                <a:off x="2526969" y="1951451"/>
                <a:ext cx="6707980" cy="785188"/>
                <a:chOff x="2635896" y="1985381"/>
                <a:chExt cx="6707980" cy="785188"/>
              </a:xfrm>
            </p:grpSpPr>
            <p:sp>
              <p:nvSpPr>
                <p:cNvPr id="41" name="Rectangle 40">
                  <a:extLst>
                    <a:ext uri="{FF2B5EF4-FFF2-40B4-BE49-F238E27FC236}">
                      <a16:creationId xmlns:a16="http://schemas.microsoft.com/office/drawing/2014/main" id="{0E211BD8-A5CC-4242-9B14-102099D0AC91}"/>
                    </a:ext>
                  </a:extLst>
                </p:cNvPr>
                <p:cNvSpPr/>
                <p:nvPr/>
              </p:nvSpPr>
              <p:spPr>
                <a:xfrm>
                  <a:off x="2635896" y="1985381"/>
                  <a:ext cx="6707980" cy="785188"/>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TextBox 41">
                  <a:extLst>
                    <a:ext uri="{FF2B5EF4-FFF2-40B4-BE49-F238E27FC236}">
                      <a16:creationId xmlns:a16="http://schemas.microsoft.com/office/drawing/2014/main" id="{391F49D6-4C15-461B-AB71-9FB6A255CFDE}"/>
                    </a:ext>
                  </a:extLst>
                </p:cNvPr>
                <p:cNvSpPr txBox="1"/>
                <p:nvPr/>
              </p:nvSpPr>
              <p:spPr>
                <a:xfrm>
                  <a:off x="2642884" y="1986577"/>
                  <a:ext cx="6700992" cy="87471"/>
                </a:xfrm>
                <a:prstGeom prst="rect">
                  <a:avLst/>
                </a:prstGeom>
                <a:solidFill>
                  <a:srgbClr val="02A2A4"/>
                </a:solidFill>
                <a:ln w="28575">
                  <a:solidFill>
                    <a:schemeClr val="bg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prstClr val="white"/>
                      </a:solidFill>
                      <a:latin typeface="Arial"/>
                      <a:cs typeface="Arial"/>
                    </a:rPr>
                    <a:t>Technological</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40" name="Rectangle: Rounded Corners 39">
                <a:extLst>
                  <a:ext uri="{FF2B5EF4-FFF2-40B4-BE49-F238E27FC236}">
                    <a16:creationId xmlns:a16="http://schemas.microsoft.com/office/drawing/2014/main" id="{1AF9708B-1972-46BC-B7BA-6D0B1B1CFB6C}"/>
                  </a:ext>
                </a:extLst>
              </p:cNvPr>
              <p:cNvSpPr/>
              <p:nvPr/>
            </p:nvSpPr>
            <p:spPr>
              <a:xfrm>
                <a:off x="2702568" y="2075906"/>
                <a:ext cx="6352504" cy="608729"/>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Technological factors include aspects like:</a:t>
                </a:r>
              </a:p>
              <a:p>
                <a:pPr marL="0" lvl="1" defTabSz="355600">
                  <a:spcBef>
                    <a:spcPct val="0"/>
                  </a:spcBef>
                  <a:defRPr/>
                </a:pPr>
                <a:endParaRPr lang="en-GB" sz="1400" dirty="0">
                  <a:solidFill>
                    <a:srgbClr val="475C6D"/>
                  </a:solidFill>
                  <a:latin typeface="Arial" panose="020B0604020202020204" pitchFamily="34" charset="0"/>
                  <a:cs typeface="Arial" panose="020B0604020202020204" pitchFamily="34" charset="0"/>
                </a:endParaRPr>
              </a:p>
              <a:p>
                <a:pPr marL="285750" lvl="1"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Research &amp; design activity</a:t>
                </a:r>
              </a:p>
              <a:p>
                <a:pPr marL="285750" lvl="1"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Automation</a:t>
                </a:r>
              </a:p>
              <a:p>
                <a:pPr marL="285750" lvl="1"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Technology incentives (funding for using new technology)</a:t>
                </a:r>
              </a:p>
              <a:p>
                <a:pPr marL="285750" lvl="1"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And the rate of technological change</a:t>
                </a:r>
              </a:p>
              <a:p>
                <a:pPr marL="0" lvl="1" defTabSz="355600">
                  <a:spcBef>
                    <a:spcPct val="0"/>
                  </a:spcBef>
                  <a:defRPr/>
                </a:pPr>
                <a:endParaRPr lang="en-GB" sz="1400" dirty="0">
                  <a:solidFill>
                    <a:srgbClr val="475C6D"/>
                  </a:solidFill>
                  <a:latin typeface="Arial" panose="020B0604020202020204" pitchFamily="34" charset="0"/>
                  <a:cs typeface="Arial" panose="020B0604020202020204" pitchFamily="34" charset="0"/>
                </a:endParaRPr>
              </a:p>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These can help define barriers to entry, new ways of working, new methods of treatment and affect project decision making.</a:t>
                </a: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p:txBody>
          </p:sp>
        </p:grpSp>
        <p:pic>
          <p:nvPicPr>
            <p:cNvPr id="38" name="Graphic 37" descr="Close">
              <a:extLst>
                <a:ext uri="{FF2B5EF4-FFF2-40B4-BE49-F238E27FC236}">
                  <a16:creationId xmlns:a16="http://schemas.microsoft.com/office/drawing/2014/main" id="{B551CF6B-1665-4F46-AE7E-C125910D80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92076" y="2022982"/>
              <a:ext cx="107636" cy="78722"/>
            </a:xfrm>
            <a:prstGeom prst="rect">
              <a:avLst/>
            </a:prstGeom>
          </p:spPr>
        </p:pic>
      </p:grpSp>
      <p:grpSp>
        <p:nvGrpSpPr>
          <p:cNvPr id="43" name="Text box -Legal">
            <a:extLst>
              <a:ext uri="{FF2B5EF4-FFF2-40B4-BE49-F238E27FC236}">
                <a16:creationId xmlns:a16="http://schemas.microsoft.com/office/drawing/2014/main" id="{72CA8D16-0A87-4B7A-8489-5A54D70D426B}"/>
              </a:ext>
            </a:extLst>
          </p:cNvPr>
          <p:cNvGrpSpPr/>
          <p:nvPr/>
        </p:nvGrpSpPr>
        <p:grpSpPr>
          <a:xfrm>
            <a:off x="1777376" y="1895977"/>
            <a:ext cx="8613055" cy="2862950"/>
            <a:chOff x="3052918" y="2016384"/>
            <a:chExt cx="6707980" cy="813662"/>
          </a:xfrm>
        </p:grpSpPr>
        <p:grpSp>
          <p:nvGrpSpPr>
            <p:cNvPr id="44" name="Group 43">
              <a:extLst>
                <a:ext uri="{FF2B5EF4-FFF2-40B4-BE49-F238E27FC236}">
                  <a16:creationId xmlns:a16="http://schemas.microsoft.com/office/drawing/2014/main" id="{FABB94DA-BFE6-49D9-8B24-4DD67D1A7C36}"/>
                </a:ext>
              </a:extLst>
            </p:cNvPr>
            <p:cNvGrpSpPr/>
            <p:nvPr/>
          </p:nvGrpSpPr>
          <p:grpSpPr>
            <a:xfrm>
              <a:off x="3052918" y="2016384"/>
              <a:ext cx="6707980" cy="813662"/>
              <a:chOff x="2526969" y="1951451"/>
              <a:chExt cx="6707980" cy="813662"/>
            </a:xfrm>
          </p:grpSpPr>
          <p:grpSp>
            <p:nvGrpSpPr>
              <p:cNvPr id="46" name="Group 45">
                <a:extLst>
                  <a:ext uri="{FF2B5EF4-FFF2-40B4-BE49-F238E27FC236}">
                    <a16:creationId xmlns:a16="http://schemas.microsoft.com/office/drawing/2014/main" id="{2C13E13E-0B53-45B1-87A4-FF4E910AC904}"/>
                  </a:ext>
                </a:extLst>
              </p:cNvPr>
              <p:cNvGrpSpPr/>
              <p:nvPr/>
            </p:nvGrpSpPr>
            <p:grpSpPr>
              <a:xfrm>
                <a:off x="2526969" y="1951451"/>
                <a:ext cx="6707980" cy="813662"/>
                <a:chOff x="2635896" y="1985381"/>
                <a:chExt cx="6707980" cy="813662"/>
              </a:xfrm>
            </p:grpSpPr>
            <p:sp>
              <p:nvSpPr>
                <p:cNvPr id="48" name="Rectangle 47">
                  <a:extLst>
                    <a:ext uri="{FF2B5EF4-FFF2-40B4-BE49-F238E27FC236}">
                      <a16:creationId xmlns:a16="http://schemas.microsoft.com/office/drawing/2014/main" id="{98D91721-DAF6-4A9C-A0C1-9DB951555713}"/>
                    </a:ext>
                  </a:extLst>
                </p:cNvPr>
                <p:cNvSpPr/>
                <p:nvPr/>
              </p:nvSpPr>
              <p:spPr>
                <a:xfrm>
                  <a:off x="2635896" y="1985381"/>
                  <a:ext cx="6707980" cy="813662"/>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 name="TextBox 48">
                  <a:extLst>
                    <a:ext uri="{FF2B5EF4-FFF2-40B4-BE49-F238E27FC236}">
                      <a16:creationId xmlns:a16="http://schemas.microsoft.com/office/drawing/2014/main" id="{2368A27F-207E-40B4-9F19-532E80189E73}"/>
                    </a:ext>
                  </a:extLst>
                </p:cNvPr>
                <p:cNvSpPr txBox="1"/>
                <p:nvPr/>
              </p:nvSpPr>
              <p:spPr>
                <a:xfrm>
                  <a:off x="2642884" y="1986577"/>
                  <a:ext cx="6700992" cy="87471"/>
                </a:xfrm>
                <a:prstGeom prst="rect">
                  <a:avLst/>
                </a:prstGeom>
                <a:solidFill>
                  <a:srgbClr val="02A2A4"/>
                </a:solidFill>
                <a:ln w="28575">
                  <a:solidFill>
                    <a:schemeClr val="bg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Arial"/>
                    </a:rPr>
                    <a:t>Legal</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47" name="Rectangle: Rounded Corners 46">
                <a:extLst>
                  <a:ext uri="{FF2B5EF4-FFF2-40B4-BE49-F238E27FC236}">
                    <a16:creationId xmlns:a16="http://schemas.microsoft.com/office/drawing/2014/main" id="{6266B78F-0640-448B-AC9D-557CADCC4169}"/>
                  </a:ext>
                </a:extLst>
              </p:cNvPr>
              <p:cNvSpPr/>
              <p:nvPr/>
            </p:nvSpPr>
            <p:spPr>
              <a:xfrm>
                <a:off x="2702568" y="2075906"/>
                <a:ext cx="6352504" cy="634089"/>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Legal factors include:</a:t>
                </a:r>
              </a:p>
              <a:p>
                <a:pPr marL="0" lvl="1" defTabSz="355600">
                  <a:spcBef>
                    <a:spcPct val="0"/>
                  </a:spcBef>
                  <a:defRPr/>
                </a:pPr>
                <a:endParaRPr lang="en-GB" sz="1400" dirty="0">
                  <a:solidFill>
                    <a:srgbClr val="475C6D"/>
                  </a:solidFill>
                  <a:latin typeface="Arial" panose="020B0604020202020204" pitchFamily="34" charset="0"/>
                  <a:cs typeface="Arial" panose="020B0604020202020204" pitchFamily="34" charset="0"/>
                </a:endParaRPr>
              </a:p>
              <a:p>
                <a:pPr marL="742950" lvl="2"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Discrimination law</a:t>
                </a:r>
              </a:p>
              <a:p>
                <a:pPr marL="742950" lvl="2"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Employment law</a:t>
                </a:r>
              </a:p>
              <a:p>
                <a:pPr marL="742950" lvl="2"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Health and safety law</a:t>
                </a:r>
              </a:p>
              <a:p>
                <a:pPr marL="285750" lvl="1" indent="-285750" defTabSz="355600">
                  <a:spcBef>
                    <a:spcPct val="0"/>
                  </a:spcBef>
                  <a:buFont typeface="Wingdings" panose="05000000000000000000" pitchFamily="2" charset="2"/>
                  <a:buChar char="Ø"/>
                  <a:defRPr/>
                </a:pPr>
                <a:endParaRPr lang="en-GB" sz="1400" dirty="0">
                  <a:solidFill>
                    <a:srgbClr val="475C6D"/>
                  </a:solidFill>
                  <a:latin typeface="Arial" panose="020B0604020202020204" pitchFamily="34" charset="0"/>
                  <a:cs typeface="Arial" panose="020B0604020202020204" pitchFamily="34" charset="0"/>
                </a:endParaRPr>
              </a:p>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These factors can affect how a company operates.  You also need to consider new laws originating from acts of Parliament, interpretations of the law by courts (both Domestic and European), International Laws. </a:t>
                </a: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p:txBody>
          </p:sp>
        </p:grpSp>
        <p:pic>
          <p:nvPicPr>
            <p:cNvPr id="45" name="Graphic 44" descr="Close">
              <a:extLst>
                <a:ext uri="{FF2B5EF4-FFF2-40B4-BE49-F238E27FC236}">
                  <a16:creationId xmlns:a16="http://schemas.microsoft.com/office/drawing/2014/main" id="{A400B76E-0E4C-412D-B2CF-1A6277FF656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92076" y="2022982"/>
              <a:ext cx="107636" cy="78722"/>
            </a:xfrm>
            <a:prstGeom prst="rect">
              <a:avLst/>
            </a:prstGeom>
          </p:spPr>
        </p:pic>
      </p:grpSp>
      <p:grpSp>
        <p:nvGrpSpPr>
          <p:cNvPr id="51" name="Text box - environment">
            <a:extLst>
              <a:ext uri="{FF2B5EF4-FFF2-40B4-BE49-F238E27FC236}">
                <a16:creationId xmlns:a16="http://schemas.microsoft.com/office/drawing/2014/main" id="{34003468-6533-4F5F-BE63-A6543C8714B1}"/>
              </a:ext>
            </a:extLst>
          </p:cNvPr>
          <p:cNvGrpSpPr/>
          <p:nvPr/>
        </p:nvGrpSpPr>
        <p:grpSpPr>
          <a:xfrm>
            <a:off x="1789472" y="1924183"/>
            <a:ext cx="8613055" cy="2862950"/>
            <a:chOff x="3052918" y="2016384"/>
            <a:chExt cx="6707980" cy="813662"/>
          </a:xfrm>
        </p:grpSpPr>
        <p:grpSp>
          <p:nvGrpSpPr>
            <p:cNvPr id="52" name="Group 51">
              <a:extLst>
                <a:ext uri="{FF2B5EF4-FFF2-40B4-BE49-F238E27FC236}">
                  <a16:creationId xmlns:a16="http://schemas.microsoft.com/office/drawing/2014/main" id="{6A83CC20-133A-4710-A89B-B5C9566017E9}"/>
                </a:ext>
              </a:extLst>
            </p:cNvPr>
            <p:cNvGrpSpPr/>
            <p:nvPr/>
          </p:nvGrpSpPr>
          <p:grpSpPr>
            <a:xfrm>
              <a:off x="3052918" y="2016384"/>
              <a:ext cx="6707980" cy="813662"/>
              <a:chOff x="2526969" y="1951451"/>
              <a:chExt cx="6707980" cy="813662"/>
            </a:xfrm>
          </p:grpSpPr>
          <p:grpSp>
            <p:nvGrpSpPr>
              <p:cNvPr id="54" name="Group 53">
                <a:extLst>
                  <a:ext uri="{FF2B5EF4-FFF2-40B4-BE49-F238E27FC236}">
                    <a16:creationId xmlns:a16="http://schemas.microsoft.com/office/drawing/2014/main" id="{A9EC287D-E912-4071-957A-0A2763A07E38}"/>
                  </a:ext>
                </a:extLst>
              </p:cNvPr>
              <p:cNvGrpSpPr/>
              <p:nvPr/>
            </p:nvGrpSpPr>
            <p:grpSpPr>
              <a:xfrm>
                <a:off x="2526969" y="1951451"/>
                <a:ext cx="6707980" cy="813662"/>
                <a:chOff x="2635896" y="1985381"/>
                <a:chExt cx="6707980" cy="813662"/>
              </a:xfrm>
            </p:grpSpPr>
            <p:sp>
              <p:nvSpPr>
                <p:cNvPr id="56" name="Rectangle 55">
                  <a:extLst>
                    <a:ext uri="{FF2B5EF4-FFF2-40B4-BE49-F238E27FC236}">
                      <a16:creationId xmlns:a16="http://schemas.microsoft.com/office/drawing/2014/main" id="{E8639B53-F3C0-40C6-9F91-FD2D5D8BA3F1}"/>
                    </a:ext>
                  </a:extLst>
                </p:cNvPr>
                <p:cNvSpPr/>
                <p:nvPr/>
              </p:nvSpPr>
              <p:spPr>
                <a:xfrm>
                  <a:off x="2635896" y="1985381"/>
                  <a:ext cx="6707980" cy="813662"/>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 name="TextBox 56">
                  <a:extLst>
                    <a:ext uri="{FF2B5EF4-FFF2-40B4-BE49-F238E27FC236}">
                      <a16:creationId xmlns:a16="http://schemas.microsoft.com/office/drawing/2014/main" id="{27FD1A51-410C-449E-AB47-36ED4A8336AD}"/>
                    </a:ext>
                  </a:extLst>
                </p:cNvPr>
                <p:cNvSpPr txBox="1"/>
                <p:nvPr/>
              </p:nvSpPr>
              <p:spPr>
                <a:xfrm>
                  <a:off x="2642884" y="1986577"/>
                  <a:ext cx="6700992" cy="87471"/>
                </a:xfrm>
                <a:prstGeom prst="rect">
                  <a:avLst/>
                </a:prstGeom>
                <a:solidFill>
                  <a:srgbClr val="02A2A4"/>
                </a:solidFill>
                <a:ln w="28575">
                  <a:solidFill>
                    <a:schemeClr val="bg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Arial"/>
                    </a:rPr>
                    <a:t>Environmental</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55" name="Rectangle: Rounded Corners 54">
                <a:extLst>
                  <a:ext uri="{FF2B5EF4-FFF2-40B4-BE49-F238E27FC236}">
                    <a16:creationId xmlns:a16="http://schemas.microsoft.com/office/drawing/2014/main" id="{76021497-E445-468C-900B-780B696F67FD}"/>
                  </a:ext>
                </a:extLst>
              </p:cNvPr>
              <p:cNvSpPr/>
              <p:nvPr/>
            </p:nvSpPr>
            <p:spPr>
              <a:xfrm>
                <a:off x="2702568" y="2075906"/>
                <a:ext cx="6352504" cy="634089"/>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Environmental factors include ecological and environmental aspects such as:</a:t>
                </a:r>
              </a:p>
              <a:p>
                <a:pPr marL="0" lvl="1" defTabSz="355600">
                  <a:spcBef>
                    <a:spcPct val="0"/>
                  </a:spcBef>
                  <a:defRPr/>
                </a:pPr>
                <a:endParaRPr lang="en-GB" sz="1400" dirty="0">
                  <a:solidFill>
                    <a:srgbClr val="475C6D"/>
                  </a:solidFill>
                  <a:latin typeface="Arial" panose="020B0604020202020204" pitchFamily="34" charset="0"/>
                  <a:cs typeface="Arial" panose="020B0604020202020204" pitchFamily="34" charset="0"/>
                </a:endParaRPr>
              </a:p>
              <a:p>
                <a:pPr marL="285750" lvl="1"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Weather</a:t>
                </a:r>
              </a:p>
              <a:p>
                <a:pPr marL="285750" lvl="1"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Climate</a:t>
                </a:r>
              </a:p>
              <a:p>
                <a:pPr marL="285750" lvl="1"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And climate change</a:t>
                </a:r>
              </a:p>
              <a:p>
                <a:pPr marL="0" lvl="1" defTabSz="355600">
                  <a:spcBef>
                    <a:spcPct val="0"/>
                  </a:spcBef>
                  <a:defRPr/>
                </a:pPr>
                <a:endParaRPr lang="en-GB" sz="1400" dirty="0">
                  <a:solidFill>
                    <a:srgbClr val="475C6D"/>
                  </a:solidFill>
                  <a:latin typeface="Arial" panose="020B0604020202020204" pitchFamily="34" charset="0"/>
                  <a:cs typeface="Arial" panose="020B0604020202020204" pitchFamily="34" charset="0"/>
                </a:endParaRPr>
              </a:p>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These may especially affect industries such as tourism, farming, and insurance. Growing awareness of the potential impacts of climate change may affect s project approach to consider the affects of the project e.g. </a:t>
                </a:r>
                <a:r>
                  <a:rPr lang="fr-FR" sz="1400" dirty="0">
                    <a:solidFill>
                      <a:srgbClr val="475C6D"/>
                    </a:solidFill>
                    <a:latin typeface="Arial" panose="020B0604020202020204" pitchFamily="34" charset="0"/>
                    <a:cs typeface="Arial" panose="020B0604020202020204" pitchFamily="34" charset="0"/>
                  </a:rPr>
                  <a:t>pollution, recycling, carbon reduction etc.</a:t>
                </a: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p:txBody>
          </p:sp>
        </p:grpSp>
        <p:pic>
          <p:nvPicPr>
            <p:cNvPr id="53" name="Graphic 52" descr="Close">
              <a:extLst>
                <a:ext uri="{FF2B5EF4-FFF2-40B4-BE49-F238E27FC236}">
                  <a16:creationId xmlns:a16="http://schemas.microsoft.com/office/drawing/2014/main" id="{A831BC32-0E62-4B01-A114-2868E2E7FD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92076" y="2022982"/>
              <a:ext cx="107636" cy="78722"/>
            </a:xfrm>
            <a:prstGeom prst="rect">
              <a:avLst/>
            </a:prstGeom>
          </p:spPr>
        </p:pic>
      </p:grpSp>
      <p:sp>
        <p:nvSpPr>
          <p:cNvPr id="58" name="TextBox 57">
            <a:extLst>
              <a:ext uri="{FF2B5EF4-FFF2-40B4-BE49-F238E27FC236}">
                <a16:creationId xmlns:a16="http://schemas.microsoft.com/office/drawing/2014/main" id="{C7D71866-59AC-4B22-A014-25B296BE1A80}"/>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SWOT &amp; PESTLE Analysis</a:t>
            </a:r>
          </a:p>
        </p:txBody>
      </p:sp>
      <p:sp>
        <p:nvSpPr>
          <p:cNvPr id="59" name="TextBox 58">
            <a:extLst>
              <a:ext uri="{FF2B5EF4-FFF2-40B4-BE49-F238E27FC236}">
                <a16:creationId xmlns:a16="http://schemas.microsoft.com/office/drawing/2014/main" id="{67C12DD0-4D4E-4F85-B0F7-78C7F3E6D6F5}"/>
              </a:ext>
            </a:extLst>
          </p:cNvPr>
          <p:cNvSpPr txBox="1"/>
          <p:nvPr/>
        </p:nvSpPr>
        <p:spPr>
          <a:xfrm>
            <a:off x="9453918" y="6448731"/>
            <a:ext cx="215272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Issue management</a:t>
            </a:r>
          </a:p>
        </p:txBody>
      </p:sp>
      <p:sp>
        <p:nvSpPr>
          <p:cNvPr id="61" name="TextBox 60">
            <a:extLst>
              <a:ext uri="{FF2B5EF4-FFF2-40B4-BE49-F238E27FC236}">
                <a16:creationId xmlns:a16="http://schemas.microsoft.com/office/drawing/2014/main" id="{265BD52B-91E3-4FCF-9C3A-B9903A853597}"/>
              </a:ext>
            </a:extLst>
          </p:cNvPr>
          <p:cNvSpPr txBox="1"/>
          <p:nvPr/>
        </p:nvSpPr>
        <p:spPr>
          <a:xfrm>
            <a:off x="360000" y="6448731"/>
            <a:ext cx="2635924" cy="330860"/>
          </a:xfrm>
          <a:prstGeom prst="rect">
            <a:avLst/>
          </a:prstGeom>
          <a:noFill/>
        </p:spPr>
        <p:txBody>
          <a:bodyPr wrap="square" rtlCol="0">
            <a:spAutoFit/>
          </a:bodyPr>
          <a:lstStyle/>
          <a:p>
            <a:r>
              <a:rPr lang="en-GB" sz="1550" dirty="0">
                <a:solidFill>
                  <a:schemeClr val="bg1"/>
                </a:solidFill>
                <a:latin typeface="Arial" panose="020B0604020202020204" pitchFamily="34" charset="0"/>
                <a:cs typeface="Arial" panose="020B0604020202020204" pitchFamily="34" charset="0"/>
              </a:rPr>
              <a:t>Risk management process</a:t>
            </a:r>
          </a:p>
        </p:txBody>
      </p:sp>
    </p:spTree>
    <p:extLst>
      <p:ext uri="{BB962C8B-B14F-4D97-AF65-F5344CB8AC3E}">
        <p14:creationId xmlns:p14="http://schemas.microsoft.com/office/powerpoint/2010/main" val="3588978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p:stCondLst>
                        <p:cond delay="0"/>
                      </p:stCondLst>
                      <p:childTnLst>
                        <p:par>
                          <p:cTn id="11" fill="hold">
                            <p:stCondLst>
                              <p:cond delay="0"/>
                            </p:stCondLst>
                            <p:childTnLst>
                              <p:par>
                                <p:cTn id="12" presetID="2" presetClass="exit" presetSubtype="8" fill="hold" nodeType="clickEffect">
                                  <p:stCondLst>
                                    <p:cond delay="0"/>
                                  </p:stCondLst>
                                  <p:childTnLst>
                                    <p:anim calcmode="lin" valueType="num">
                                      <p:cBhvr additive="base">
                                        <p:cTn id="13" dur="500"/>
                                        <p:tgtEl>
                                          <p:spTgt spid="15"/>
                                        </p:tgtEl>
                                        <p:attrNameLst>
                                          <p:attrName>ppt_x</p:attrName>
                                        </p:attrNameLst>
                                      </p:cBhvr>
                                      <p:tavLst>
                                        <p:tav tm="0">
                                          <p:val>
                                            <p:strVal val="ppt_x"/>
                                          </p:val>
                                        </p:tav>
                                        <p:tav tm="100000">
                                          <p:val>
                                            <p:strVal val="0-ppt_w/2"/>
                                          </p:val>
                                        </p:tav>
                                      </p:tavLst>
                                    </p:anim>
                                    <p:anim calcmode="lin" valueType="num">
                                      <p:cBhvr additive="base">
                                        <p:cTn id="14" dur="500"/>
                                        <p:tgtEl>
                                          <p:spTgt spid="15"/>
                                        </p:tgtEl>
                                        <p:attrNameLst>
                                          <p:attrName>ppt_y</p:attrName>
                                        </p:attrNameLst>
                                      </p:cBhvr>
                                      <p:tavLst>
                                        <p:tav tm="0">
                                          <p:val>
                                            <p:strVal val="ppt_y"/>
                                          </p:val>
                                        </p:tav>
                                        <p:tav tm="100000">
                                          <p:val>
                                            <p:strVal val="ppt_y"/>
                                          </p:val>
                                        </p:tav>
                                      </p:tavLst>
                                    </p:anim>
                                    <p:set>
                                      <p:cBhvr>
                                        <p:cTn id="1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0-#ppt_w/2"/>
                                          </p:val>
                                        </p:tav>
                                        <p:tav tm="100000">
                                          <p:val>
                                            <p:strVal val="#ppt_x"/>
                                          </p:val>
                                        </p:tav>
                                      </p:tavLst>
                                    </p:anim>
                                    <p:anim calcmode="lin" valueType="num">
                                      <p:cBhvr additive="base">
                                        <p:cTn id="22"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51"/>
                    </p:tgtEl>
                  </p:cond>
                </p:stCondLst>
                <p:endSync evt="end" delay="0">
                  <p:rtn val="all"/>
                </p:endSync>
                <p:childTnLst>
                  <p:par>
                    <p:cTn id="24" fill="hold">
                      <p:stCondLst>
                        <p:cond delay="0"/>
                      </p:stCondLst>
                      <p:childTnLst>
                        <p:par>
                          <p:cTn id="25" fill="hold">
                            <p:stCondLst>
                              <p:cond delay="0"/>
                            </p:stCondLst>
                            <p:childTnLst>
                              <p:par>
                                <p:cTn id="26" presetID="2" presetClass="exit" presetSubtype="8" fill="hold" nodeType="clickEffect">
                                  <p:stCondLst>
                                    <p:cond delay="0"/>
                                  </p:stCondLst>
                                  <p:childTnLst>
                                    <p:anim calcmode="lin" valueType="num">
                                      <p:cBhvr additive="base">
                                        <p:cTn id="27" dur="500"/>
                                        <p:tgtEl>
                                          <p:spTgt spid="51"/>
                                        </p:tgtEl>
                                        <p:attrNameLst>
                                          <p:attrName>ppt_x</p:attrName>
                                        </p:attrNameLst>
                                      </p:cBhvr>
                                      <p:tavLst>
                                        <p:tav tm="0">
                                          <p:val>
                                            <p:strVal val="ppt_x"/>
                                          </p:val>
                                        </p:tav>
                                        <p:tav tm="100000">
                                          <p:val>
                                            <p:strVal val="0-ppt_w/2"/>
                                          </p:val>
                                        </p:tav>
                                      </p:tavLst>
                                    </p:anim>
                                    <p:anim calcmode="lin" valueType="num">
                                      <p:cBhvr additive="base">
                                        <p:cTn id="28" dur="500"/>
                                        <p:tgtEl>
                                          <p:spTgt spid="51"/>
                                        </p:tgtEl>
                                        <p:attrNameLst>
                                          <p:attrName>ppt_y</p:attrName>
                                        </p:attrNameLst>
                                      </p:cBhvr>
                                      <p:tavLst>
                                        <p:tav tm="0">
                                          <p:val>
                                            <p:strVal val="ppt_y"/>
                                          </p:val>
                                        </p:tav>
                                        <p:tav tm="100000">
                                          <p:val>
                                            <p:strVal val="ppt_y"/>
                                          </p:val>
                                        </p:tav>
                                      </p:tavLst>
                                    </p:anim>
                                    <p:set>
                                      <p:cBhvr>
                                        <p:cTn id="29"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0-#ppt_w/2"/>
                                          </p:val>
                                        </p:tav>
                                        <p:tav tm="100000">
                                          <p:val>
                                            <p:strVal val="#ppt_x"/>
                                          </p:val>
                                        </p:tav>
                                      </p:tavLst>
                                    </p:anim>
                                    <p:anim calcmode="lin" valueType="num">
                                      <p:cBhvr additive="base">
                                        <p:cTn id="36"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43"/>
                    </p:tgtEl>
                  </p:cond>
                </p:stCondLst>
                <p:endSync evt="end" delay="0">
                  <p:rtn val="all"/>
                </p:endSync>
                <p:childTnLst>
                  <p:par>
                    <p:cTn id="38" fill="hold">
                      <p:stCondLst>
                        <p:cond delay="0"/>
                      </p:stCondLst>
                      <p:childTnLst>
                        <p:par>
                          <p:cTn id="39" fill="hold">
                            <p:stCondLst>
                              <p:cond delay="0"/>
                            </p:stCondLst>
                            <p:childTnLst>
                              <p:par>
                                <p:cTn id="40" presetID="2" presetClass="exit" presetSubtype="8" fill="hold" nodeType="clickEffect">
                                  <p:stCondLst>
                                    <p:cond delay="0"/>
                                  </p:stCondLst>
                                  <p:childTnLst>
                                    <p:anim calcmode="lin" valueType="num">
                                      <p:cBhvr additive="base">
                                        <p:cTn id="41" dur="500"/>
                                        <p:tgtEl>
                                          <p:spTgt spid="43"/>
                                        </p:tgtEl>
                                        <p:attrNameLst>
                                          <p:attrName>ppt_x</p:attrName>
                                        </p:attrNameLst>
                                      </p:cBhvr>
                                      <p:tavLst>
                                        <p:tav tm="0">
                                          <p:val>
                                            <p:strVal val="ppt_x"/>
                                          </p:val>
                                        </p:tav>
                                        <p:tav tm="100000">
                                          <p:val>
                                            <p:strVal val="0-ppt_w/2"/>
                                          </p:val>
                                        </p:tav>
                                      </p:tavLst>
                                    </p:anim>
                                    <p:anim calcmode="lin" valueType="num">
                                      <p:cBhvr additive="base">
                                        <p:cTn id="42" dur="500"/>
                                        <p:tgtEl>
                                          <p:spTgt spid="43"/>
                                        </p:tgtEl>
                                        <p:attrNameLst>
                                          <p:attrName>ppt_y</p:attrName>
                                        </p:attrNameLst>
                                      </p:cBhvr>
                                      <p:tavLst>
                                        <p:tav tm="0">
                                          <p:val>
                                            <p:strVal val="ppt_y"/>
                                          </p:val>
                                        </p:tav>
                                        <p:tav tm="100000">
                                          <p:val>
                                            <p:strVal val="ppt_y"/>
                                          </p:val>
                                        </p:tav>
                                      </p:tavLst>
                                    </p:anim>
                                    <p:set>
                                      <p:cBhvr>
                                        <p:cTn id="43"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p:stCondLst>
                        <p:cond delay="0"/>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0-#ppt_w/2"/>
                                          </p:val>
                                        </p:tav>
                                        <p:tav tm="100000">
                                          <p:val>
                                            <p:strVal val="#ppt_x"/>
                                          </p:val>
                                        </p:tav>
                                      </p:tavLst>
                                    </p:anim>
                                    <p:anim calcmode="lin" valueType="num">
                                      <p:cBhvr additive="base">
                                        <p:cTn id="5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29"/>
                    </p:tgtEl>
                  </p:cond>
                </p:stCondLst>
                <p:endSync evt="end" delay="0">
                  <p:rtn val="all"/>
                </p:endSync>
                <p:childTnLst>
                  <p:par>
                    <p:cTn id="52" fill="hold">
                      <p:stCondLst>
                        <p:cond delay="0"/>
                      </p:stCondLst>
                      <p:childTnLst>
                        <p:par>
                          <p:cTn id="53" fill="hold">
                            <p:stCondLst>
                              <p:cond delay="0"/>
                            </p:stCondLst>
                            <p:childTnLst>
                              <p:par>
                                <p:cTn id="54" presetID="2" presetClass="exit" presetSubtype="8" fill="hold" nodeType="clickEffect">
                                  <p:stCondLst>
                                    <p:cond delay="0"/>
                                  </p:stCondLst>
                                  <p:childTnLst>
                                    <p:anim calcmode="lin" valueType="num">
                                      <p:cBhvr additive="base">
                                        <p:cTn id="55" dur="500"/>
                                        <p:tgtEl>
                                          <p:spTgt spid="29"/>
                                        </p:tgtEl>
                                        <p:attrNameLst>
                                          <p:attrName>ppt_x</p:attrName>
                                        </p:attrNameLst>
                                      </p:cBhvr>
                                      <p:tavLst>
                                        <p:tav tm="0">
                                          <p:val>
                                            <p:strVal val="ppt_x"/>
                                          </p:val>
                                        </p:tav>
                                        <p:tav tm="100000">
                                          <p:val>
                                            <p:strVal val="0-ppt_w/2"/>
                                          </p:val>
                                        </p:tav>
                                      </p:tavLst>
                                    </p:anim>
                                    <p:anim calcmode="lin" valueType="num">
                                      <p:cBhvr additive="base">
                                        <p:cTn id="56" dur="500"/>
                                        <p:tgtEl>
                                          <p:spTgt spid="29"/>
                                        </p:tgtEl>
                                        <p:attrNameLst>
                                          <p:attrName>ppt_y</p:attrName>
                                        </p:attrNameLst>
                                      </p:cBhvr>
                                      <p:tavLst>
                                        <p:tav tm="0">
                                          <p:val>
                                            <p:strVal val="ppt_y"/>
                                          </p:val>
                                        </p:tav>
                                        <p:tav tm="100000">
                                          <p:val>
                                            <p:strVal val="ppt_y"/>
                                          </p:val>
                                        </p:tav>
                                      </p:tavLst>
                                    </p:anim>
                                    <p:set>
                                      <p:cBhvr>
                                        <p:cTn id="5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58" restart="whenNotActive" fill="hold" evtFilter="cancelBubble" nodeType="interactiveSeq">
                <p:stCondLst>
                  <p:cond evt="onClick" delay="0">
                    <p:tgtEl>
                      <p:spTgt spid="11"/>
                    </p:tgtEl>
                  </p:cond>
                </p:stCondLst>
                <p:endSync evt="end" delay="0">
                  <p:rtn val="all"/>
                </p:endSync>
                <p:childTnLst>
                  <p:par>
                    <p:cTn id="59" fill="hold">
                      <p:stCondLst>
                        <p:cond delay="0"/>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36"/>
                    </p:tgtEl>
                  </p:cond>
                </p:stCondLst>
                <p:endSync evt="end" delay="0">
                  <p:rtn val="all"/>
                </p:endSync>
                <p:childTnLst>
                  <p:par>
                    <p:cTn id="66" fill="hold">
                      <p:stCondLst>
                        <p:cond delay="0"/>
                      </p:stCondLst>
                      <p:childTnLst>
                        <p:par>
                          <p:cTn id="67" fill="hold">
                            <p:stCondLst>
                              <p:cond delay="0"/>
                            </p:stCondLst>
                            <p:childTnLst>
                              <p:par>
                                <p:cTn id="68" presetID="2" presetClass="exit" presetSubtype="8" fill="hold" nodeType="clickEffect">
                                  <p:stCondLst>
                                    <p:cond delay="0"/>
                                  </p:stCondLst>
                                  <p:childTnLst>
                                    <p:anim calcmode="lin" valueType="num">
                                      <p:cBhvr additive="base">
                                        <p:cTn id="69" dur="500"/>
                                        <p:tgtEl>
                                          <p:spTgt spid="36"/>
                                        </p:tgtEl>
                                        <p:attrNameLst>
                                          <p:attrName>ppt_x</p:attrName>
                                        </p:attrNameLst>
                                      </p:cBhvr>
                                      <p:tavLst>
                                        <p:tav tm="0">
                                          <p:val>
                                            <p:strVal val="ppt_x"/>
                                          </p:val>
                                        </p:tav>
                                        <p:tav tm="100000">
                                          <p:val>
                                            <p:strVal val="0-ppt_w/2"/>
                                          </p:val>
                                        </p:tav>
                                      </p:tavLst>
                                    </p:anim>
                                    <p:anim calcmode="lin" valueType="num">
                                      <p:cBhvr additive="base">
                                        <p:cTn id="70" dur="500"/>
                                        <p:tgtEl>
                                          <p:spTgt spid="36"/>
                                        </p:tgtEl>
                                        <p:attrNameLst>
                                          <p:attrName>ppt_y</p:attrName>
                                        </p:attrNameLst>
                                      </p:cBhvr>
                                      <p:tavLst>
                                        <p:tav tm="0">
                                          <p:val>
                                            <p:strVal val="ppt_y"/>
                                          </p:val>
                                        </p:tav>
                                        <p:tav tm="100000">
                                          <p:val>
                                            <p:strVal val="ppt_y"/>
                                          </p:val>
                                        </p:tav>
                                      </p:tavLst>
                                    </p:anim>
                                    <p:set>
                                      <p:cBhvr>
                                        <p:cTn id="71"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72" restart="whenNotActive" fill="hold" evtFilter="cancelBubble" nodeType="interactiveSeq">
                <p:stCondLst>
                  <p:cond evt="onClick" delay="0">
                    <p:tgtEl>
                      <p:spTgt spid="8"/>
                    </p:tgtEl>
                  </p:cond>
                </p:stCondLst>
                <p:endSync evt="end" delay="0">
                  <p:rtn val="all"/>
                </p:endSync>
                <p:childTnLst>
                  <p:par>
                    <p:cTn id="73" fill="hold">
                      <p:stCondLst>
                        <p:cond delay="0"/>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0-#ppt_w/2"/>
                                          </p:val>
                                        </p:tav>
                                        <p:tav tm="100000">
                                          <p:val>
                                            <p:strVal val="#ppt_x"/>
                                          </p:val>
                                        </p:tav>
                                      </p:tavLst>
                                    </p:anim>
                                    <p:anim calcmode="lin" valueType="num">
                                      <p:cBhvr additive="base">
                                        <p:cTn id="7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8"/>
                  </p:tgtEl>
                </p:cond>
              </p:nextCondLst>
            </p:seq>
            <p:seq concurrent="1" nextAc="seek">
              <p:cTn id="79" restart="whenNotActive" fill="hold" evtFilter="cancelBubble" nodeType="interactiveSeq">
                <p:stCondLst>
                  <p:cond evt="onClick" delay="0">
                    <p:tgtEl>
                      <p:spTgt spid="22"/>
                    </p:tgtEl>
                  </p:cond>
                </p:stCondLst>
                <p:endSync evt="end" delay="0">
                  <p:rtn val="all"/>
                </p:endSync>
                <p:childTnLst>
                  <p:par>
                    <p:cTn id="80" fill="hold">
                      <p:stCondLst>
                        <p:cond delay="0"/>
                      </p:stCondLst>
                      <p:childTnLst>
                        <p:par>
                          <p:cTn id="81" fill="hold">
                            <p:stCondLst>
                              <p:cond delay="0"/>
                            </p:stCondLst>
                            <p:childTnLst>
                              <p:par>
                                <p:cTn id="82" presetID="2" presetClass="exit" presetSubtype="8" fill="hold" nodeType="clickEffect">
                                  <p:stCondLst>
                                    <p:cond delay="0"/>
                                  </p:stCondLst>
                                  <p:childTnLst>
                                    <p:anim calcmode="lin" valueType="num">
                                      <p:cBhvr additive="base">
                                        <p:cTn id="83" dur="500"/>
                                        <p:tgtEl>
                                          <p:spTgt spid="22"/>
                                        </p:tgtEl>
                                        <p:attrNameLst>
                                          <p:attrName>ppt_x</p:attrName>
                                        </p:attrNameLst>
                                      </p:cBhvr>
                                      <p:tavLst>
                                        <p:tav tm="0">
                                          <p:val>
                                            <p:strVal val="ppt_x"/>
                                          </p:val>
                                        </p:tav>
                                        <p:tav tm="100000">
                                          <p:val>
                                            <p:strVal val="0-ppt_w/2"/>
                                          </p:val>
                                        </p:tav>
                                      </p:tavLst>
                                    </p:anim>
                                    <p:anim calcmode="lin" valueType="num">
                                      <p:cBhvr additive="base">
                                        <p:cTn id="84" dur="500"/>
                                        <p:tgtEl>
                                          <p:spTgt spid="22"/>
                                        </p:tgtEl>
                                        <p:attrNameLst>
                                          <p:attrName>ppt_y</p:attrName>
                                        </p:attrNameLst>
                                      </p:cBhvr>
                                      <p:tavLst>
                                        <p:tav tm="0">
                                          <p:val>
                                            <p:strVal val="ppt_y"/>
                                          </p:val>
                                        </p:tav>
                                        <p:tav tm="100000">
                                          <p:val>
                                            <p:strVal val="ppt_y"/>
                                          </p:val>
                                        </p:tav>
                                      </p:tavLst>
                                    </p:anim>
                                    <p:set>
                                      <p:cBhvr>
                                        <p:cTn id="8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2" name="Rectangle 1">
            <a:extLst>
              <a:ext uri="{FF2B5EF4-FFF2-40B4-BE49-F238E27FC236}">
                <a16:creationId xmlns:a16="http://schemas.microsoft.com/office/drawing/2014/main" id="{00DCE36A-52EA-4DE0-889C-4F209BA48A8B}"/>
              </a:ext>
            </a:extLst>
          </p:cNvPr>
          <p:cNvSpPr/>
          <p:nvPr/>
        </p:nvSpPr>
        <p:spPr>
          <a:xfrm>
            <a:off x="331200" y="1296000"/>
            <a:ext cx="10309321" cy="40318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Issue management helps project teams deal with issues quickly and efficiently and keep the project on track. The issue management process helps the project manager visualise and track who is resolving the issue, how they’re resolving it, and when it will be resolved.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Issues may arise when an identified risk event takes place or may occur from a previously unidentified risk</a:t>
            </a:r>
            <a:r>
              <a:rPr lang="en-GB" sz="1600" dirty="0">
                <a:solidFill>
                  <a:srgbClr val="485E6D"/>
                </a:solidFill>
                <a:latin typeface="Arial" panose="020B0604020202020204" pitchFamily="34" charset="0"/>
                <a:cs typeface="Arial" panose="020B0604020202020204" pitchFamily="34" charset="0"/>
              </a:rPr>
              <a:t>. </a:t>
            </a:r>
            <a:r>
              <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If the issue has risen from an identified risk, then actions to address the issue should have already been planned as part of the risk management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Once an issue has arisen the steps to address the issue reflect those of the risk management process and are as follows:</a:t>
            </a:r>
          </a:p>
          <a:p>
            <a:pPr lvl="1">
              <a:defRPr/>
            </a:pPr>
            <a:endPar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endParaRPr>
          </a:p>
          <a:p>
            <a:pPr marL="742950" lvl="1" indent="-285750">
              <a:buClr>
                <a:srgbClr val="02A2A4"/>
              </a:buClr>
              <a:buFont typeface="Wingdings" panose="05000000000000000000" pitchFamily="2" charset="2"/>
              <a:buChar char="Ø"/>
              <a:defRPr/>
            </a:pPr>
            <a:r>
              <a:rPr kumimoji="0" lang="en-GB" sz="1600" b="1"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Identify</a:t>
            </a:r>
          </a:p>
          <a:p>
            <a:pPr marL="742950" lvl="1" indent="-285750">
              <a:buClr>
                <a:srgbClr val="02A2A4"/>
              </a:buClr>
              <a:buFont typeface="Wingdings" panose="05000000000000000000" pitchFamily="2" charset="2"/>
              <a:buChar char="Ø"/>
              <a:defRPr/>
            </a:pPr>
            <a:r>
              <a:rPr kumimoji="0" lang="en-GB" sz="1600" b="1"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Analyse</a:t>
            </a:r>
            <a:endPar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endParaRPr>
          </a:p>
          <a:p>
            <a:pPr marL="742950" lvl="1" indent="-285750">
              <a:buClr>
                <a:srgbClr val="02A2A4"/>
              </a:buClr>
              <a:buFont typeface="Wingdings" panose="05000000000000000000" pitchFamily="2" charset="2"/>
              <a:buChar char="Ø"/>
              <a:defRPr/>
            </a:pPr>
            <a:r>
              <a:rPr kumimoji="0" lang="en-GB" sz="1600" b="1"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Plan</a:t>
            </a:r>
          </a:p>
          <a:p>
            <a:pPr marL="742950" lvl="1" indent="-285750">
              <a:buClr>
                <a:srgbClr val="02A2A4"/>
              </a:buClr>
              <a:buFont typeface="Wingdings" panose="05000000000000000000" pitchFamily="2" charset="2"/>
              <a:buChar char="Ø"/>
              <a:defRPr/>
            </a:pPr>
            <a:r>
              <a:rPr kumimoji="0" lang="en-GB" sz="1600" b="1"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Implement</a:t>
            </a:r>
            <a:endPar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endParaRPr>
          </a:p>
          <a:p>
            <a:pPr marL="742950" lvl="1" indent="-285750">
              <a:buClr>
                <a:srgbClr val="02A2A4"/>
              </a:buClr>
              <a:buFont typeface="Wingdings" panose="05000000000000000000" pitchFamily="2" charset="2"/>
              <a:buChar char="Ø"/>
              <a:defRPr/>
            </a:pPr>
            <a:r>
              <a:rPr kumimoji="0" lang="en-GB" sz="1600" b="1"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Communicate</a:t>
            </a:r>
            <a:endPar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6275B9E1-5214-4487-BD49-40D8BE430C06}"/>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Issue Management </a:t>
            </a:r>
          </a:p>
        </p:txBody>
      </p:sp>
      <p:sp>
        <p:nvSpPr>
          <p:cNvPr id="6" name="TextBox 5">
            <a:extLst>
              <a:ext uri="{FF2B5EF4-FFF2-40B4-BE49-F238E27FC236}">
                <a16:creationId xmlns:a16="http://schemas.microsoft.com/office/drawing/2014/main" id="{68EF9DCD-A3AB-4E7C-93C1-7361C6E1F2B1}"/>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SWOT &amp; PESTLE</a:t>
            </a:r>
          </a:p>
        </p:txBody>
      </p:sp>
      <p:sp>
        <p:nvSpPr>
          <p:cNvPr id="3" name="TextBox 2">
            <a:extLst>
              <a:ext uri="{FF2B5EF4-FFF2-40B4-BE49-F238E27FC236}">
                <a16:creationId xmlns:a16="http://schemas.microsoft.com/office/drawing/2014/main" id="{DA3C7D7B-BD61-1544-0151-6E3C78859DF6}"/>
              </a:ext>
            </a:extLst>
          </p:cNvPr>
          <p:cNvSpPr txBox="1"/>
          <p:nvPr/>
        </p:nvSpPr>
        <p:spPr>
          <a:xfrm>
            <a:off x="9343177" y="6366940"/>
            <a:ext cx="2408222" cy="492443"/>
          </a:xfrm>
          <a:prstGeom prst="rect">
            <a:avLst/>
          </a:prstGeom>
          <a:noFill/>
        </p:spPr>
        <p:txBody>
          <a:bodyPr wrap="square" rtlCol="0">
            <a:spAutoFit/>
          </a:bodyPr>
          <a:lstStyle/>
          <a:p>
            <a:r>
              <a:rPr lang="en-GB" sz="1300" dirty="0">
                <a:solidFill>
                  <a:schemeClr val="bg1"/>
                </a:solidFill>
                <a:latin typeface="Arial" panose="020B0604020202020204" pitchFamily="34" charset="0"/>
                <a:cs typeface="Arial" panose="020B0604020202020204" pitchFamily="34" charset="0"/>
              </a:rPr>
              <a:t>Assumptions, constraints &amp; dependencies</a:t>
            </a:r>
          </a:p>
        </p:txBody>
      </p:sp>
    </p:spTree>
    <p:extLst>
      <p:ext uri="{BB962C8B-B14F-4D97-AF65-F5344CB8AC3E}">
        <p14:creationId xmlns:p14="http://schemas.microsoft.com/office/powerpoint/2010/main" val="19610652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2" name="Rectangle 1">
            <a:extLst>
              <a:ext uri="{FF2B5EF4-FFF2-40B4-BE49-F238E27FC236}">
                <a16:creationId xmlns:a16="http://schemas.microsoft.com/office/drawing/2014/main" id="{00DCE36A-52EA-4DE0-889C-4F209BA48A8B}"/>
              </a:ext>
            </a:extLst>
          </p:cNvPr>
          <p:cNvSpPr/>
          <p:nvPr/>
        </p:nvSpPr>
        <p:spPr>
          <a:xfrm>
            <a:off x="331200" y="1296000"/>
            <a:ext cx="10309321"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Alongside risks and issues the project manager also needs to consider what other factors or events, outside of the project’s </a:t>
            </a:r>
            <a:r>
              <a:rPr lang="en-GB" sz="1600" dirty="0">
                <a:solidFill>
                  <a:srgbClr val="485E6D"/>
                </a:solidFill>
                <a:latin typeface="Arial" panose="020B0604020202020204" pitchFamily="34" charset="0"/>
                <a:cs typeface="Arial" panose="020B0604020202020204" pitchFamily="34" charset="0"/>
              </a:rPr>
              <a:t>control, may affect the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rgbClr val="485E6D"/>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485E6D"/>
                </a:solidFill>
                <a:latin typeface="Arial" panose="020B0604020202020204" pitchFamily="34" charset="0"/>
                <a:cs typeface="Arial" panose="020B0604020202020204" pitchFamily="34" charset="0"/>
              </a:rPr>
              <a:t>Assumptions</a:t>
            </a:r>
            <a:r>
              <a:rPr lang="en-GB" sz="1600" dirty="0">
                <a:solidFill>
                  <a:srgbClr val="485E6D"/>
                </a:solidFill>
                <a:latin typeface="Arial" panose="020B0604020202020204" pitchFamily="34" charset="0"/>
                <a:cs typeface="Arial" panose="020B0604020202020204" pitchFamily="34" charset="0"/>
              </a:rPr>
              <a:t>, </a:t>
            </a:r>
            <a:r>
              <a:rPr lang="en-GB" sz="1600" b="1" dirty="0">
                <a:solidFill>
                  <a:srgbClr val="485E6D"/>
                </a:solidFill>
                <a:latin typeface="Arial" panose="020B0604020202020204" pitchFamily="34" charset="0"/>
                <a:cs typeface="Arial" panose="020B0604020202020204" pitchFamily="34" charset="0"/>
              </a:rPr>
              <a:t>Constraints</a:t>
            </a:r>
            <a:r>
              <a:rPr lang="en-GB" sz="1600" dirty="0">
                <a:solidFill>
                  <a:srgbClr val="485E6D"/>
                </a:solidFill>
                <a:latin typeface="Arial" panose="020B0604020202020204" pitchFamily="34" charset="0"/>
                <a:cs typeface="Arial" panose="020B0604020202020204" pitchFamily="34" charset="0"/>
              </a:rPr>
              <a:t> and </a:t>
            </a:r>
            <a:r>
              <a:rPr lang="en-GB" sz="1600" b="1" dirty="0">
                <a:solidFill>
                  <a:srgbClr val="485E6D"/>
                </a:solidFill>
                <a:latin typeface="Arial" panose="020B0604020202020204" pitchFamily="34" charset="0"/>
                <a:cs typeface="Arial" panose="020B0604020202020204" pitchFamily="34" charset="0"/>
              </a:rPr>
              <a:t>Dependencies</a:t>
            </a:r>
            <a:r>
              <a:rPr lang="en-GB" sz="1600" dirty="0">
                <a:solidFill>
                  <a:srgbClr val="485E6D"/>
                </a:solidFill>
                <a:latin typeface="Arial" panose="020B0604020202020204" pitchFamily="34" charset="0"/>
                <a:cs typeface="Arial" panose="020B0604020202020204" pitchFamily="34" charset="0"/>
              </a:rPr>
              <a:t> should all be logged and monitored with actions planned for each if things do not go according to plan.   Often the logging of these is combined into one register along with risks and issues known as a </a:t>
            </a:r>
            <a:r>
              <a:rPr lang="en-GB" sz="1600" b="1" dirty="0">
                <a:solidFill>
                  <a:srgbClr val="485E6D"/>
                </a:solidFill>
                <a:latin typeface="Arial" panose="020B0604020202020204" pitchFamily="34" charset="0"/>
                <a:cs typeface="Arial" panose="020B0604020202020204" pitchFamily="34" charset="0"/>
              </a:rPr>
              <a:t>RAID</a:t>
            </a:r>
            <a:r>
              <a:rPr lang="en-GB" sz="1600" dirty="0">
                <a:solidFill>
                  <a:srgbClr val="485E6D"/>
                </a:solidFill>
                <a:latin typeface="Arial" panose="020B0604020202020204" pitchFamily="34" charset="0"/>
                <a:cs typeface="Arial" panose="020B0604020202020204" pitchFamily="34" charset="0"/>
              </a:rPr>
              <a:t> log.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rgbClr val="485E6D"/>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485E6D"/>
                </a:solidFill>
                <a:latin typeface="Arial" panose="020B0604020202020204" pitchFamily="34" charset="0"/>
                <a:cs typeface="Arial" panose="020B0604020202020204" pitchFamily="34" charset="0"/>
              </a:rPr>
              <a:t>Click</a:t>
            </a:r>
            <a:r>
              <a:rPr lang="en-GB" sz="1600" dirty="0">
                <a:solidFill>
                  <a:srgbClr val="485E6D"/>
                </a:solidFill>
                <a:latin typeface="Arial" panose="020B0604020202020204" pitchFamily="34" charset="0"/>
                <a:cs typeface="Arial" panose="020B0604020202020204" pitchFamily="34" charset="0"/>
              </a:rPr>
              <a:t> on the images below to see more about these.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6275B9E1-5214-4487-BD49-40D8BE430C06}"/>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Assumptions, Constraints &amp; Dependencies</a:t>
            </a:r>
          </a:p>
        </p:txBody>
      </p:sp>
      <p:sp>
        <p:nvSpPr>
          <p:cNvPr id="5" name="TextBox 4">
            <a:extLst>
              <a:ext uri="{FF2B5EF4-FFF2-40B4-BE49-F238E27FC236}">
                <a16:creationId xmlns:a16="http://schemas.microsoft.com/office/drawing/2014/main" id="{AEB9ED38-D9F6-42DD-BDC8-A883693FE24A}"/>
              </a:ext>
            </a:extLst>
          </p:cNvPr>
          <p:cNvSpPr txBox="1"/>
          <p:nvPr/>
        </p:nvSpPr>
        <p:spPr>
          <a:xfrm>
            <a:off x="9453918" y="6448731"/>
            <a:ext cx="229820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Resource management</a:t>
            </a:r>
          </a:p>
        </p:txBody>
      </p:sp>
      <p:sp>
        <p:nvSpPr>
          <p:cNvPr id="6" name="TextBox 5">
            <a:extLst>
              <a:ext uri="{FF2B5EF4-FFF2-40B4-BE49-F238E27FC236}">
                <a16:creationId xmlns:a16="http://schemas.microsoft.com/office/drawing/2014/main" id="{68EF9DCD-A3AB-4E7C-93C1-7361C6E1F2B1}"/>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Issue management</a:t>
            </a:r>
          </a:p>
        </p:txBody>
      </p:sp>
      <p:grpSp>
        <p:nvGrpSpPr>
          <p:cNvPr id="23" name="constraints">
            <a:extLst>
              <a:ext uri="{FF2B5EF4-FFF2-40B4-BE49-F238E27FC236}">
                <a16:creationId xmlns:a16="http://schemas.microsoft.com/office/drawing/2014/main" id="{3489E7FF-48E6-44C2-97CC-9057A0844E9C}"/>
              </a:ext>
            </a:extLst>
          </p:cNvPr>
          <p:cNvGrpSpPr/>
          <p:nvPr/>
        </p:nvGrpSpPr>
        <p:grpSpPr>
          <a:xfrm>
            <a:off x="126966" y="3422630"/>
            <a:ext cx="3036219" cy="2637236"/>
            <a:chOff x="190234" y="3109430"/>
            <a:chExt cx="3036219" cy="2637236"/>
          </a:xfrm>
        </p:grpSpPr>
        <p:pic>
          <p:nvPicPr>
            <p:cNvPr id="7" name="Picture 6" descr="A close up of a device&#10;&#10;Description automatically generated">
              <a:extLst>
                <a:ext uri="{FF2B5EF4-FFF2-40B4-BE49-F238E27FC236}">
                  <a16:creationId xmlns:a16="http://schemas.microsoft.com/office/drawing/2014/main" id="{6CE9BB2D-D179-4F46-967B-E7795839AAB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90234" y="3109430"/>
              <a:ext cx="3036219" cy="2145738"/>
            </a:xfrm>
            <a:prstGeom prst="rect">
              <a:avLst/>
            </a:prstGeom>
          </p:spPr>
        </p:pic>
        <p:sp>
          <p:nvSpPr>
            <p:cNvPr id="9" name="TextBox 8">
              <a:extLst>
                <a:ext uri="{FF2B5EF4-FFF2-40B4-BE49-F238E27FC236}">
                  <a16:creationId xmlns:a16="http://schemas.microsoft.com/office/drawing/2014/main" id="{45D9F376-04BA-45E7-96D1-7E52F973A8F0}"/>
                </a:ext>
              </a:extLst>
            </p:cNvPr>
            <p:cNvSpPr txBox="1"/>
            <p:nvPr/>
          </p:nvSpPr>
          <p:spPr>
            <a:xfrm>
              <a:off x="974809" y="5377334"/>
              <a:ext cx="1467068" cy="369332"/>
            </a:xfrm>
            <a:prstGeom prst="rect">
              <a:avLst/>
            </a:prstGeom>
            <a:noFill/>
          </p:spPr>
          <p:txBody>
            <a:bodyPr wrap="none" rtlCol="0">
              <a:spAutoFit/>
            </a:bodyPr>
            <a:lstStyle/>
            <a:p>
              <a:pPr algn="ctr"/>
              <a:r>
                <a:rPr lang="en-GB" b="1" dirty="0">
                  <a:solidFill>
                    <a:srgbClr val="02A4A7"/>
                  </a:solidFill>
                  <a:latin typeface="Arial" panose="020B0604020202020204" pitchFamily="34" charset="0"/>
                  <a:cs typeface="Arial" panose="020B0604020202020204" pitchFamily="34" charset="0"/>
                </a:rPr>
                <a:t>Constraints</a:t>
              </a:r>
            </a:p>
          </p:txBody>
        </p:sp>
      </p:grpSp>
      <p:grpSp>
        <p:nvGrpSpPr>
          <p:cNvPr id="24" name="Assumptions">
            <a:extLst>
              <a:ext uri="{FF2B5EF4-FFF2-40B4-BE49-F238E27FC236}">
                <a16:creationId xmlns:a16="http://schemas.microsoft.com/office/drawing/2014/main" id="{39EC802C-A556-4C74-AEA9-BEB4B15C4C05}"/>
              </a:ext>
            </a:extLst>
          </p:cNvPr>
          <p:cNvGrpSpPr/>
          <p:nvPr/>
        </p:nvGrpSpPr>
        <p:grpSpPr>
          <a:xfrm>
            <a:off x="4394553" y="3066187"/>
            <a:ext cx="2515965" cy="2993679"/>
            <a:chOff x="4457821" y="2752987"/>
            <a:chExt cx="2515965" cy="2993679"/>
          </a:xfrm>
        </p:grpSpPr>
        <p:pic>
          <p:nvPicPr>
            <p:cNvPr id="13" name="Picture 12">
              <a:extLst>
                <a:ext uri="{FF2B5EF4-FFF2-40B4-BE49-F238E27FC236}">
                  <a16:creationId xmlns:a16="http://schemas.microsoft.com/office/drawing/2014/main" id="{8E84E2A4-BA55-45AA-9557-5FD9B53B72B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457821" y="2752987"/>
              <a:ext cx="2515965" cy="2515965"/>
            </a:xfrm>
            <a:prstGeom prst="rect">
              <a:avLst/>
            </a:prstGeom>
          </p:spPr>
        </p:pic>
        <p:sp>
          <p:nvSpPr>
            <p:cNvPr id="16" name="TextBox 15">
              <a:extLst>
                <a:ext uri="{FF2B5EF4-FFF2-40B4-BE49-F238E27FC236}">
                  <a16:creationId xmlns:a16="http://schemas.microsoft.com/office/drawing/2014/main" id="{822DEE0D-E6F5-4B64-9DAF-CFC222FC5DD3}"/>
                </a:ext>
              </a:extLst>
            </p:cNvPr>
            <p:cNvSpPr txBox="1"/>
            <p:nvPr/>
          </p:nvSpPr>
          <p:spPr>
            <a:xfrm>
              <a:off x="4892500" y="5377334"/>
              <a:ext cx="1646606" cy="369332"/>
            </a:xfrm>
            <a:prstGeom prst="rect">
              <a:avLst/>
            </a:prstGeom>
            <a:noFill/>
          </p:spPr>
          <p:txBody>
            <a:bodyPr wrap="none" rtlCol="0">
              <a:spAutoFit/>
            </a:bodyPr>
            <a:lstStyle/>
            <a:p>
              <a:pPr algn="ctr"/>
              <a:r>
                <a:rPr lang="en-GB" b="1" dirty="0">
                  <a:solidFill>
                    <a:srgbClr val="02A4A7"/>
                  </a:solidFill>
                  <a:latin typeface="Arial" panose="020B0604020202020204" pitchFamily="34" charset="0"/>
                  <a:cs typeface="Arial" panose="020B0604020202020204" pitchFamily="34" charset="0"/>
                </a:rPr>
                <a:t>Assumptions</a:t>
              </a:r>
            </a:p>
          </p:txBody>
        </p:sp>
      </p:grpSp>
      <p:grpSp>
        <p:nvGrpSpPr>
          <p:cNvPr id="47" name="Dependencies">
            <a:extLst>
              <a:ext uri="{FF2B5EF4-FFF2-40B4-BE49-F238E27FC236}">
                <a16:creationId xmlns:a16="http://schemas.microsoft.com/office/drawing/2014/main" id="{E259CC77-F018-4F53-82D8-43234D65BF25}"/>
              </a:ext>
            </a:extLst>
          </p:cNvPr>
          <p:cNvGrpSpPr/>
          <p:nvPr/>
        </p:nvGrpSpPr>
        <p:grpSpPr>
          <a:xfrm>
            <a:off x="7771755" y="3545486"/>
            <a:ext cx="2805498" cy="2514380"/>
            <a:chOff x="7835023" y="3232286"/>
            <a:chExt cx="2805498" cy="2514380"/>
          </a:xfrm>
        </p:grpSpPr>
        <p:pic>
          <p:nvPicPr>
            <p:cNvPr id="21" name="Picture 20" descr="A close up of a keyboard&#10;&#10;Description automatically generated">
              <a:extLst>
                <a:ext uri="{FF2B5EF4-FFF2-40B4-BE49-F238E27FC236}">
                  <a16:creationId xmlns:a16="http://schemas.microsoft.com/office/drawing/2014/main" id="{5DDE3497-A52D-4E37-91D0-D8B9177D77F8}"/>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835023" y="3232286"/>
              <a:ext cx="2805498" cy="2036666"/>
            </a:xfrm>
            <a:prstGeom prst="rect">
              <a:avLst/>
            </a:prstGeom>
          </p:spPr>
        </p:pic>
        <p:sp>
          <p:nvSpPr>
            <p:cNvPr id="25" name="TextBox 24">
              <a:extLst>
                <a:ext uri="{FF2B5EF4-FFF2-40B4-BE49-F238E27FC236}">
                  <a16:creationId xmlns:a16="http://schemas.microsoft.com/office/drawing/2014/main" id="{F1B54FF3-51DD-47E7-A028-235EE38F53AB}"/>
                </a:ext>
              </a:extLst>
            </p:cNvPr>
            <p:cNvSpPr txBox="1"/>
            <p:nvPr/>
          </p:nvSpPr>
          <p:spPr>
            <a:xfrm>
              <a:off x="8363176" y="5377334"/>
              <a:ext cx="1749198" cy="369332"/>
            </a:xfrm>
            <a:prstGeom prst="rect">
              <a:avLst/>
            </a:prstGeom>
            <a:noFill/>
          </p:spPr>
          <p:txBody>
            <a:bodyPr wrap="none" rtlCol="0">
              <a:spAutoFit/>
            </a:bodyPr>
            <a:lstStyle/>
            <a:p>
              <a:pPr algn="ctr"/>
              <a:r>
                <a:rPr lang="en-GB" b="1" dirty="0">
                  <a:solidFill>
                    <a:srgbClr val="02A4A7"/>
                  </a:solidFill>
                  <a:latin typeface="Arial" panose="020B0604020202020204" pitchFamily="34" charset="0"/>
                  <a:cs typeface="Arial" panose="020B0604020202020204" pitchFamily="34" charset="0"/>
                </a:rPr>
                <a:t>Dependencies</a:t>
              </a:r>
            </a:p>
          </p:txBody>
        </p:sp>
      </p:grpSp>
      <p:grpSp>
        <p:nvGrpSpPr>
          <p:cNvPr id="26" name="Text box - constraints">
            <a:extLst>
              <a:ext uri="{FF2B5EF4-FFF2-40B4-BE49-F238E27FC236}">
                <a16:creationId xmlns:a16="http://schemas.microsoft.com/office/drawing/2014/main" id="{6DB29D0D-15B2-4004-9448-E2FBB3B2BFDE}"/>
              </a:ext>
            </a:extLst>
          </p:cNvPr>
          <p:cNvGrpSpPr/>
          <p:nvPr/>
        </p:nvGrpSpPr>
        <p:grpSpPr>
          <a:xfrm>
            <a:off x="1762413" y="2136782"/>
            <a:ext cx="8613055" cy="2889519"/>
            <a:chOff x="3052918" y="2008833"/>
            <a:chExt cx="6707980" cy="821213"/>
          </a:xfrm>
        </p:grpSpPr>
        <p:grpSp>
          <p:nvGrpSpPr>
            <p:cNvPr id="27" name="Group 26">
              <a:extLst>
                <a:ext uri="{FF2B5EF4-FFF2-40B4-BE49-F238E27FC236}">
                  <a16:creationId xmlns:a16="http://schemas.microsoft.com/office/drawing/2014/main" id="{F119757B-F868-46B6-9AA1-5C14C28A0655}"/>
                </a:ext>
              </a:extLst>
            </p:cNvPr>
            <p:cNvGrpSpPr/>
            <p:nvPr/>
          </p:nvGrpSpPr>
          <p:grpSpPr>
            <a:xfrm>
              <a:off x="3052918" y="2008833"/>
              <a:ext cx="6707980" cy="821213"/>
              <a:chOff x="2526969" y="1943900"/>
              <a:chExt cx="6707980" cy="821213"/>
            </a:xfrm>
          </p:grpSpPr>
          <p:grpSp>
            <p:nvGrpSpPr>
              <p:cNvPr id="29" name="Group 28">
                <a:extLst>
                  <a:ext uri="{FF2B5EF4-FFF2-40B4-BE49-F238E27FC236}">
                    <a16:creationId xmlns:a16="http://schemas.microsoft.com/office/drawing/2014/main" id="{25993ADE-562F-4CCE-A159-064A65D25278}"/>
                  </a:ext>
                </a:extLst>
              </p:cNvPr>
              <p:cNvGrpSpPr/>
              <p:nvPr/>
            </p:nvGrpSpPr>
            <p:grpSpPr>
              <a:xfrm>
                <a:off x="2526969" y="1943900"/>
                <a:ext cx="6707980" cy="821213"/>
                <a:chOff x="2635896" y="1977830"/>
                <a:chExt cx="6707980" cy="821213"/>
              </a:xfrm>
            </p:grpSpPr>
            <p:sp>
              <p:nvSpPr>
                <p:cNvPr id="31" name="Rectangle 30">
                  <a:extLst>
                    <a:ext uri="{FF2B5EF4-FFF2-40B4-BE49-F238E27FC236}">
                      <a16:creationId xmlns:a16="http://schemas.microsoft.com/office/drawing/2014/main" id="{EBBDC72B-65C5-4601-8974-37CDED5AF3EA}"/>
                    </a:ext>
                  </a:extLst>
                </p:cNvPr>
                <p:cNvSpPr/>
                <p:nvPr/>
              </p:nvSpPr>
              <p:spPr>
                <a:xfrm>
                  <a:off x="2635896" y="1985381"/>
                  <a:ext cx="6707980" cy="813662"/>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TextBox 31">
                  <a:extLst>
                    <a:ext uri="{FF2B5EF4-FFF2-40B4-BE49-F238E27FC236}">
                      <a16:creationId xmlns:a16="http://schemas.microsoft.com/office/drawing/2014/main" id="{21F24E80-1412-4797-A434-208531AF1FDA}"/>
                    </a:ext>
                  </a:extLst>
                </p:cNvPr>
                <p:cNvSpPr txBox="1"/>
                <p:nvPr/>
              </p:nvSpPr>
              <p:spPr>
                <a:xfrm>
                  <a:off x="2642884" y="1977830"/>
                  <a:ext cx="6700992" cy="104966"/>
                </a:xfrm>
                <a:prstGeom prst="rect">
                  <a:avLst/>
                </a:prstGeom>
                <a:solidFill>
                  <a:srgbClr val="02A2A4"/>
                </a:solidFill>
                <a:ln w="28575">
                  <a:solidFill>
                    <a:schemeClr val="bg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Constraints</a:t>
                  </a:r>
                </a:p>
              </p:txBody>
            </p:sp>
          </p:grpSp>
          <p:sp>
            <p:nvSpPr>
              <p:cNvPr id="30" name="Rectangle: Rounded Corners 29">
                <a:extLst>
                  <a:ext uri="{FF2B5EF4-FFF2-40B4-BE49-F238E27FC236}">
                    <a16:creationId xmlns:a16="http://schemas.microsoft.com/office/drawing/2014/main" id="{AB0549B3-4D6C-4BA8-ADE4-4D14F15644D0}"/>
                  </a:ext>
                </a:extLst>
              </p:cNvPr>
              <p:cNvSpPr/>
              <p:nvPr/>
            </p:nvSpPr>
            <p:spPr>
              <a:xfrm>
                <a:off x="2702568" y="2075906"/>
                <a:ext cx="6352504" cy="634089"/>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Project </a:t>
                </a:r>
                <a:r>
                  <a:rPr lang="en-GB" sz="1400" b="1" dirty="0">
                    <a:solidFill>
                      <a:srgbClr val="475C6D"/>
                    </a:solidFill>
                    <a:latin typeface="Arial" panose="020B0604020202020204" pitchFamily="34" charset="0"/>
                    <a:cs typeface="Arial" panose="020B0604020202020204" pitchFamily="34" charset="0"/>
                  </a:rPr>
                  <a:t>Constraints</a:t>
                </a:r>
                <a:r>
                  <a:rPr lang="en-GB" sz="1400" dirty="0">
                    <a:solidFill>
                      <a:srgbClr val="475C6D"/>
                    </a:solidFill>
                    <a:latin typeface="Arial" panose="020B0604020202020204" pitchFamily="34" charset="0"/>
                    <a:cs typeface="Arial" panose="020B0604020202020204" pitchFamily="34" charset="0"/>
                  </a:rPr>
                  <a:t> are anything that restricts the project in any way. The three major constraints are; </a:t>
                </a:r>
                <a:r>
                  <a:rPr lang="en-GB" sz="1400" b="1" dirty="0">
                    <a:solidFill>
                      <a:srgbClr val="475C6D"/>
                    </a:solidFill>
                    <a:latin typeface="Arial" panose="020B0604020202020204" pitchFamily="34" charset="0"/>
                    <a:cs typeface="Arial" panose="020B0604020202020204" pitchFamily="34" charset="0"/>
                  </a:rPr>
                  <a:t>time</a:t>
                </a:r>
                <a:r>
                  <a:rPr lang="en-GB" sz="1400" dirty="0">
                    <a:solidFill>
                      <a:srgbClr val="475C6D"/>
                    </a:solidFill>
                    <a:latin typeface="Arial" panose="020B0604020202020204" pitchFamily="34" charset="0"/>
                    <a:cs typeface="Arial" panose="020B0604020202020204" pitchFamily="34" charset="0"/>
                  </a:rPr>
                  <a:t>, </a:t>
                </a:r>
                <a:r>
                  <a:rPr lang="en-GB" sz="1400" b="1" dirty="0">
                    <a:solidFill>
                      <a:srgbClr val="475C6D"/>
                    </a:solidFill>
                    <a:latin typeface="Arial" panose="020B0604020202020204" pitchFamily="34" charset="0"/>
                    <a:cs typeface="Arial" panose="020B0604020202020204" pitchFamily="34" charset="0"/>
                  </a:rPr>
                  <a:t>cost</a:t>
                </a:r>
                <a:r>
                  <a:rPr lang="en-GB" sz="1400" dirty="0">
                    <a:solidFill>
                      <a:srgbClr val="475C6D"/>
                    </a:solidFill>
                    <a:latin typeface="Arial" panose="020B0604020202020204" pitchFamily="34" charset="0"/>
                    <a:cs typeface="Arial" panose="020B0604020202020204" pitchFamily="34" charset="0"/>
                  </a:rPr>
                  <a:t> and </a:t>
                </a:r>
                <a:r>
                  <a:rPr lang="en-GB" sz="1400" b="1" dirty="0">
                    <a:solidFill>
                      <a:srgbClr val="475C6D"/>
                    </a:solidFill>
                    <a:latin typeface="Arial" panose="020B0604020202020204" pitchFamily="34" charset="0"/>
                    <a:cs typeface="Arial" panose="020B0604020202020204" pitchFamily="34" charset="0"/>
                  </a:rPr>
                  <a:t>quality</a:t>
                </a:r>
                <a:r>
                  <a:rPr lang="en-GB" sz="1400" dirty="0">
                    <a:solidFill>
                      <a:srgbClr val="475C6D"/>
                    </a:solidFill>
                    <a:latin typeface="Arial" panose="020B0604020202020204" pitchFamily="34" charset="0"/>
                    <a:cs typeface="Arial" panose="020B0604020202020204" pitchFamily="34" charset="0"/>
                  </a:rPr>
                  <a:t>.</a:t>
                </a: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285750" lvl="1" indent="-285750" defTabSz="355600">
                  <a:spcBef>
                    <a:spcPct val="0"/>
                  </a:spcBef>
                  <a:buFont typeface="Wingdings" panose="05000000000000000000" pitchFamily="2" charset="2"/>
                  <a:buChar char="Ø"/>
                  <a:defRPr/>
                </a:pPr>
                <a:endParaRPr lang="en-GB" sz="1400" dirty="0">
                  <a:solidFill>
                    <a:srgbClr val="475C6D"/>
                  </a:solidFill>
                  <a:latin typeface="Arial" panose="020B0604020202020204" pitchFamily="34" charset="0"/>
                  <a:cs typeface="Arial" panose="020B0604020202020204" pitchFamily="34" charset="0"/>
                </a:endParaRPr>
              </a:p>
              <a:p>
                <a:pPr marL="0" lvl="1" defTabSz="355600">
                  <a:spcBef>
                    <a:spcPct val="0"/>
                  </a:spcBef>
                  <a:defRPr/>
                </a:pP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However, projects can be con</a:t>
                </a:r>
                <a:r>
                  <a:rPr lang="en-GB" sz="1400" dirty="0">
                    <a:solidFill>
                      <a:srgbClr val="475C6D"/>
                    </a:solidFill>
                    <a:latin typeface="Arial" panose="020B0604020202020204" pitchFamily="34" charset="0"/>
                    <a:cs typeface="Arial" panose="020B0604020202020204" pitchFamily="34" charset="0"/>
                  </a:rPr>
                  <a:t>strained by factors other than these as well. These can often be identified by using </a:t>
                </a:r>
                <a:r>
                  <a:rPr lang="en-GB" sz="1400" b="1" dirty="0">
                    <a:solidFill>
                      <a:srgbClr val="475C6D"/>
                    </a:solidFill>
                    <a:latin typeface="Arial" panose="020B0604020202020204" pitchFamily="34" charset="0"/>
                    <a:cs typeface="Arial" panose="020B0604020202020204" pitchFamily="34" charset="0"/>
                  </a:rPr>
                  <a:t>PESTLE</a:t>
                </a:r>
                <a:r>
                  <a:rPr lang="en-GB" sz="1400" dirty="0">
                    <a:solidFill>
                      <a:srgbClr val="475C6D"/>
                    </a:solidFill>
                    <a:latin typeface="Arial" panose="020B0604020202020204" pitchFamily="34" charset="0"/>
                    <a:cs typeface="Arial" panose="020B0604020202020204" pitchFamily="34" charset="0"/>
                  </a:rPr>
                  <a:t>.  Examples of other constraints could be:</a:t>
                </a:r>
              </a:p>
              <a:p>
                <a:pPr marL="0" lvl="1" defTabSz="355600">
                  <a:spcBef>
                    <a:spcPct val="0"/>
                  </a:spcBef>
                  <a:defRPr/>
                </a:pP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285750" lvl="1" indent="-285750" defTabSz="355600">
                  <a:spcBef>
                    <a:spcPct val="0"/>
                  </a:spcBef>
                  <a:buFont typeface="Wingdings" panose="05000000000000000000" pitchFamily="2" charset="2"/>
                  <a:buChar char="Ø"/>
                  <a:defRPr/>
                </a:pPr>
                <a:r>
                  <a:rPr lang="en-GB" sz="1400" b="1" dirty="0">
                    <a:solidFill>
                      <a:srgbClr val="475C6D"/>
                    </a:solidFill>
                    <a:latin typeface="Arial" panose="020B0604020202020204" pitchFamily="34" charset="0"/>
                    <a:cs typeface="Arial" panose="020B0604020202020204" pitchFamily="34" charset="0"/>
                  </a:rPr>
                  <a:t>Technological</a:t>
                </a:r>
                <a:r>
                  <a:rPr lang="en-GB" sz="1400" dirty="0">
                    <a:solidFill>
                      <a:srgbClr val="475C6D"/>
                    </a:solidFill>
                    <a:latin typeface="Arial" panose="020B0604020202020204" pitchFamily="34" charset="0"/>
                    <a:cs typeface="Arial" panose="020B0604020202020204" pitchFamily="34" charset="0"/>
                  </a:rPr>
                  <a:t> – e.g. limits to what can be implemented due to the IT equipment in current use</a:t>
                </a:r>
              </a:p>
              <a:p>
                <a:pPr marL="285750" lvl="1" indent="-285750" defTabSz="355600">
                  <a:spcBef>
                    <a:spcPct val="0"/>
                  </a:spcBef>
                  <a:buFont typeface="Wingdings" panose="05000000000000000000" pitchFamily="2" charset="2"/>
                  <a:buChar char="Ø"/>
                  <a:defRPr/>
                </a:pPr>
                <a:r>
                  <a:rPr kumimoji="0" lang="en-GB" sz="1400" b="1"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Environmental</a:t>
                </a:r>
                <a:r>
                  <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 – e.g. rules that do not allow certain materials to be used </a:t>
                </a:r>
              </a:p>
              <a:p>
                <a:pPr marL="285750" lvl="1" indent="-285750" defTabSz="355600">
                  <a:spcBef>
                    <a:spcPct val="0"/>
                  </a:spcBef>
                  <a:buFont typeface="Wingdings" panose="05000000000000000000" pitchFamily="2" charset="2"/>
                  <a:buChar char="Ø"/>
                  <a:defRPr/>
                </a:pPr>
                <a:r>
                  <a:rPr lang="en-GB" sz="1400" b="1" dirty="0">
                    <a:solidFill>
                      <a:srgbClr val="475C6D"/>
                    </a:solidFill>
                    <a:latin typeface="Arial" panose="020B0604020202020204" pitchFamily="34" charset="0"/>
                    <a:cs typeface="Arial" panose="020B0604020202020204" pitchFamily="34" charset="0"/>
                  </a:rPr>
                  <a:t>Political</a:t>
                </a:r>
                <a:r>
                  <a:rPr lang="en-GB" sz="1400" dirty="0">
                    <a:solidFill>
                      <a:srgbClr val="475C6D"/>
                    </a:solidFill>
                    <a:latin typeface="Arial" panose="020B0604020202020204" pitchFamily="34" charset="0"/>
                    <a:cs typeface="Arial" panose="020B0604020202020204" pitchFamily="34" charset="0"/>
                  </a:rPr>
                  <a:t> – e.g. embargoes on selling to certain countries due to economic sanctions in place</a:t>
                </a:r>
                <a:endParaRPr kumimoji="0" lang="en-GB" sz="1400" b="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p:txBody>
          </p:sp>
        </p:grpSp>
        <p:pic>
          <p:nvPicPr>
            <p:cNvPr id="28" name="Graphic 27" descr="Close">
              <a:extLst>
                <a:ext uri="{FF2B5EF4-FFF2-40B4-BE49-F238E27FC236}">
                  <a16:creationId xmlns:a16="http://schemas.microsoft.com/office/drawing/2014/main" id="{CF0A0F2F-417F-4828-B9AC-07B16EC27B1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92076" y="2022982"/>
              <a:ext cx="107636" cy="78722"/>
            </a:xfrm>
            <a:prstGeom prst="rect">
              <a:avLst/>
            </a:prstGeom>
          </p:spPr>
        </p:pic>
      </p:grpSp>
      <p:grpSp>
        <p:nvGrpSpPr>
          <p:cNvPr id="33" name="Text box - assumpt">
            <a:extLst>
              <a:ext uri="{FF2B5EF4-FFF2-40B4-BE49-F238E27FC236}">
                <a16:creationId xmlns:a16="http://schemas.microsoft.com/office/drawing/2014/main" id="{73F09392-6FA3-4B1F-B540-0B9A13F0AA85}"/>
              </a:ext>
            </a:extLst>
          </p:cNvPr>
          <p:cNvGrpSpPr/>
          <p:nvPr/>
        </p:nvGrpSpPr>
        <p:grpSpPr>
          <a:xfrm>
            <a:off x="1585324" y="2186133"/>
            <a:ext cx="8613055" cy="2889519"/>
            <a:chOff x="3052918" y="2008833"/>
            <a:chExt cx="6707980" cy="821213"/>
          </a:xfrm>
        </p:grpSpPr>
        <p:grpSp>
          <p:nvGrpSpPr>
            <p:cNvPr id="34" name="Group 33">
              <a:extLst>
                <a:ext uri="{FF2B5EF4-FFF2-40B4-BE49-F238E27FC236}">
                  <a16:creationId xmlns:a16="http://schemas.microsoft.com/office/drawing/2014/main" id="{01DE5524-393F-4CC1-ADD0-4FDA428A5032}"/>
                </a:ext>
              </a:extLst>
            </p:cNvPr>
            <p:cNvGrpSpPr/>
            <p:nvPr/>
          </p:nvGrpSpPr>
          <p:grpSpPr>
            <a:xfrm>
              <a:off x="3052918" y="2008833"/>
              <a:ext cx="6707980" cy="821213"/>
              <a:chOff x="2526969" y="1943900"/>
              <a:chExt cx="6707980" cy="821213"/>
            </a:xfrm>
          </p:grpSpPr>
          <p:grpSp>
            <p:nvGrpSpPr>
              <p:cNvPr id="36" name="Group 35">
                <a:extLst>
                  <a:ext uri="{FF2B5EF4-FFF2-40B4-BE49-F238E27FC236}">
                    <a16:creationId xmlns:a16="http://schemas.microsoft.com/office/drawing/2014/main" id="{7B3D7B73-F659-41E2-9A07-0350F14D0B6D}"/>
                  </a:ext>
                </a:extLst>
              </p:cNvPr>
              <p:cNvGrpSpPr/>
              <p:nvPr/>
            </p:nvGrpSpPr>
            <p:grpSpPr>
              <a:xfrm>
                <a:off x="2526969" y="1943900"/>
                <a:ext cx="6707980" cy="821213"/>
                <a:chOff x="2635896" y="1977830"/>
                <a:chExt cx="6707980" cy="821213"/>
              </a:xfrm>
            </p:grpSpPr>
            <p:sp>
              <p:nvSpPr>
                <p:cNvPr id="38" name="Rectangle 37">
                  <a:extLst>
                    <a:ext uri="{FF2B5EF4-FFF2-40B4-BE49-F238E27FC236}">
                      <a16:creationId xmlns:a16="http://schemas.microsoft.com/office/drawing/2014/main" id="{A0AA13EE-4BED-4AF7-B895-760090CA9C30}"/>
                    </a:ext>
                  </a:extLst>
                </p:cNvPr>
                <p:cNvSpPr/>
                <p:nvPr/>
              </p:nvSpPr>
              <p:spPr>
                <a:xfrm>
                  <a:off x="2635896" y="1985381"/>
                  <a:ext cx="6707980" cy="813662"/>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id="{B57FFE0D-A58A-4A66-82A7-9451707EDB32}"/>
                    </a:ext>
                  </a:extLst>
                </p:cNvPr>
                <p:cNvSpPr txBox="1"/>
                <p:nvPr/>
              </p:nvSpPr>
              <p:spPr>
                <a:xfrm>
                  <a:off x="2642884" y="1977830"/>
                  <a:ext cx="6700992" cy="104966"/>
                </a:xfrm>
                <a:prstGeom prst="rect">
                  <a:avLst/>
                </a:prstGeom>
                <a:solidFill>
                  <a:srgbClr val="02A2A4"/>
                </a:solidFill>
                <a:ln w="28575">
                  <a:solidFill>
                    <a:schemeClr val="bg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Assumptions</a:t>
                  </a:r>
                </a:p>
              </p:txBody>
            </p:sp>
          </p:grpSp>
          <p:sp>
            <p:nvSpPr>
              <p:cNvPr id="37" name="Rectangle: Rounded Corners 36">
                <a:extLst>
                  <a:ext uri="{FF2B5EF4-FFF2-40B4-BE49-F238E27FC236}">
                    <a16:creationId xmlns:a16="http://schemas.microsoft.com/office/drawing/2014/main" id="{A4C33F53-B6C3-47C1-9092-592BE2351685}"/>
                  </a:ext>
                </a:extLst>
              </p:cNvPr>
              <p:cNvSpPr/>
              <p:nvPr/>
            </p:nvSpPr>
            <p:spPr>
              <a:xfrm>
                <a:off x="2702568" y="2075906"/>
                <a:ext cx="6352504" cy="634089"/>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Project </a:t>
                </a:r>
                <a:r>
                  <a:rPr lang="en-GB" sz="1400" b="1" dirty="0">
                    <a:solidFill>
                      <a:srgbClr val="475C6D"/>
                    </a:solidFill>
                    <a:latin typeface="Arial" panose="020B0604020202020204" pitchFamily="34" charset="0"/>
                    <a:cs typeface="Arial" panose="020B0604020202020204" pitchFamily="34" charset="0"/>
                  </a:rPr>
                  <a:t>Assumptions</a:t>
                </a:r>
                <a:r>
                  <a:rPr lang="en-GB" sz="1400" dirty="0">
                    <a:solidFill>
                      <a:srgbClr val="475C6D"/>
                    </a:solidFill>
                    <a:latin typeface="Arial" panose="020B0604020202020204" pitchFamily="34" charset="0"/>
                    <a:cs typeface="Arial" panose="020B0604020202020204" pitchFamily="34" charset="0"/>
                  </a:rPr>
                  <a:t> are events or circumstances that are expected to occur during the project life-cycle.   These may have </a:t>
                </a:r>
                <a:r>
                  <a:rPr lang="en-GB" sz="1400" b="1" dirty="0">
                    <a:solidFill>
                      <a:srgbClr val="475C6D"/>
                    </a:solidFill>
                    <a:latin typeface="Arial" panose="020B0604020202020204" pitchFamily="34" charset="0"/>
                    <a:cs typeface="Arial" panose="020B0604020202020204" pitchFamily="34" charset="0"/>
                  </a:rPr>
                  <a:t>positive or negative</a:t>
                </a:r>
                <a:r>
                  <a:rPr lang="en-GB" sz="1400" dirty="0">
                    <a:solidFill>
                      <a:srgbClr val="475C6D"/>
                    </a:solidFill>
                    <a:latin typeface="Arial" panose="020B0604020202020204" pitchFamily="34" charset="0"/>
                    <a:cs typeface="Arial" panose="020B0604020202020204" pitchFamily="34" charset="0"/>
                  </a:rPr>
                  <a:t> effects on the project outcomes and should be recorded and planned for if they do happen as expected or if they unexpectedly do not happen. </a:t>
                </a:r>
              </a:p>
              <a:p>
                <a:pPr marL="0" lvl="1" defTabSz="355600">
                  <a:spcBef>
                    <a:spcPct val="0"/>
                  </a:spcBef>
                  <a:defRPr/>
                </a:pPr>
                <a:endParaRPr kumimoji="0" lang="en-GB" sz="140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Examples of assumptions could be:</a:t>
                </a:r>
              </a:p>
              <a:p>
                <a:pPr marL="0" lvl="1" defTabSz="355600">
                  <a:spcBef>
                    <a:spcPct val="0"/>
                  </a:spcBef>
                  <a:defRPr/>
                </a:pPr>
                <a:endParaRPr kumimoji="0" lang="en-GB" sz="140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285750" lvl="1" indent="-285750" defTabSz="355600">
                  <a:spcBef>
                    <a:spcPct val="0"/>
                  </a:spcBef>
                  <a:buFont typeface="Wingdings" panose="05000000000000000000" pitchFamily="2" charset="2"/>
                  <a:buChar char="Ø"/>
                  <a:defRPr/>
                </a:pPr>
                <a:r>
                  <a:rPr kumimoji="0" lang="en-GB" sz="140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The UK will leave the EU through Brexit in Dec 2020</a:t>
                </a:r>
              </a:p>
              <a:p>
                <a:pPr marL="285750" lvl="1"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Additional funding will be available in the new financial year</a:t>
                </a:r>
              </a:p>
              <a:p>
                <a:pPr marL="285750" lvl="1" indent="-285750" defTabSz="355600">
                  <a:spcBef>
                    <a:spcPct val="0"/>
                  </a:spcBef>
                  <a:buFont typeface="Wingdings" panose="05000000000000000000" pitchFamily="2" charset="2"/>
                  <a:buChar char="Ø"/>
                  <a:defRPr/>
                </a:pPr>
                <a:r>
                  <a:rPr kumimoji="0" lang="en-GB" sz="140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rPr>
                  <a:t>The supplier will deliver the IT system on time</a:t>
                </a:r>
              </a:p>
            </p:txBody>
          </p:sp>
        </p:grpSp>
        <p:pic>
          <p:nvPicPr>
            <p:cNvPr id="35" name="Graphic 34" descr="Close">
              <a:extLst>
                <a:ext uri="{FF2B5EF4-FFF2-40B4-BE49-F238E27FC236}">
                  <a16:creationId xmlns:a16="http://schemas.microsoft.com/office/drawing/2014/main" id="{0F4D51C2-C2BF-4264-B275-79B29F53CD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92076" y="2022982"/>
              <a:ext cx="107636" cy="78722"/>
            </a:xfrm>
            <a:prstGeom prst="rect">
              <a:avLst/>
            </a:prstGeom>
          </p:spPr>
        </p:pic>
      </p:grpSp>
      <p:grpSp>
        <p:nvGrpSpPr>
          <p:cNvPr id="40" name="Text box - depend">
            <a:extLst>
              <a:ext uri="{FF2B5EF4-FFF2-40B4-BE49-F238E27FC236}">
                <a16:creationId xmlns:a16="http://schemas.microsoft.com/office/drawing/2014/main" id="{E0196784-47DD-48CC-B312-CE286A64B078}"/>
              </a:ext>
            </a:extLst>
          </p:cNvPr>
          <p:cNvGrpSpPr/>
          <p:nvPr/>
        </p:nvGrpSpPr>
        <p:grpSpPr>
          <a:xfrm>
            <a:off x="1614747" y="1434958"/>
            <a:ext cx="8613055" cy="3692762"/>
            <a:chOff x="3052918" y="2008833"/>
            <a:chExt cx="6707980" cy="1049498"/>
          </a:xfrm>
        </p:grpSpPr>
        <p:grpSp>
          <p:nvGrpSpPr>
            <p:cNvPr id="41" name="Group 40">
              <a:extLst>
                <a:ext uri="{FF2B5EF4-FFF2-40B4-BE49-F238E27FC236}">
                  <a16:creationId xmlns:a16="http://schemas.microsoft.com/office/drawing/2014/main" id="{A83A607A-F1E6-4267-9CAD-8DF3BED13895}"/>
                </a:ext>
              </a:extLst>
            </p:cNvPr>
            <p:cNvGrpSpPr/>
            <p:nvPr/>
          </p:nvGrpSpPr>
          <p:grpSpPr>
            <a:xfrm>
              <a:off x="3052918" y="2008833"/>
              <a:ext cx="6707980" cy="1049498"/>
              <a:chOff x="2526969" y="1943900"/>
              <a:chExt cx="6707980" cy="1049498"/>
            </a:xfrm>
          </p:grpSpPr>
          <p:grpSp>
            <p:nvGrpSpPr>
              <p:cNvPr id="43" name="Group 42">
                <a:extLst>
                  <a:ext uri="{FF2B5EF4-FFF2-40B4-BE49-F238E27FC236}">
                    <a16:creationId xmlns:a16="http://schemas.microsoft.com/office/drawing/2014/main" id="{DCB98533-E764-4DD6-A87E-A3F1B19C14FD}"/>
                  </a:ext>
                </a:extLst>
              </p:cNvPr>
              <p:cNvGrpSpPr/>
              <p:nvPr/>
            </p:nvGrpSpPr>
            <p:grpSpPr>
              <a:xfrm>
                <a:off x="2526969" y="1943900"/>
                <a:ext cx="6707980" cy="1049498"/>
                <a:chOff x="2635896" y="1977830"/>
                <a:chExt cx="6707980" cy="1049498"/>
              </a:xfrm>
            </p:grpSpPr>
            <p:sp>
              <p:nvSpPr>
                <p:cNvPr id="45" name="Rectangle 44">
                  <a:extLst>
                    <a:ext uri="{FF2B5EF4-FFF2-40B4-BE49-F238E27FC236}">
                      <a16:creationId xmlns:a16="http://schemas.microsoft.com/office/drawing/2014/main" id="{4A8F2562-2529-4B85-AD18-6765D105626F}"/>
                    </a:ext>
                  </a:extLst>
                </p:cNvPr>
                <p:cNvSpPr/>
                <p:nvPr/>
              </p:nvSpPr>
              <p:spPr>
                <a:xfrm>
                  <a:off x="2635896" y="1985381"/>
                  <a:ext cx="6707980" cy="1041947"/>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 name="TextBox 45">
                  <a:extLst>
                    <a:ext uri="{FF2B5EF4-FFF2-40B4-BE49-F238E27FC236}">
                      <a16:creationId xmlns:a16="http://schemas.microsoft.com/office/drawing/2014/main" id="{D63F71B8-9D4B-4F90-B565-CEC09661B44C}"/>
                    </a:ext>
                  </a:extLst>
                </p:cNvPr>
                <p:cNvSpPr txBox="1"/>
                <p:nvPr/>
              </p:nvSpPr>
              <p:spPr>
                <a:xfrm>
                  <a:off x="2642884" y="1977830"/>
                  <a:ext cx="6700992" cy="104966"/>
                </a:xfrm>
                <a:prstGeom prst="rect">
                  <a:avLst/>
                </a:prstGeom>
                <a:solidFill>
                  <a:srgbClr val="02A2A4"/>
                </a:solidFill>
                <a:ln w="28575">
                  <a:solidFill>
                    <a:schemeClr val="bg1"/>
                  </a:solid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Arial" panose="020B0604020202020204" pitchFamily="34" charset="0"/>
                    </a:rPr>
                    <a:t>Dependencies</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44" name="Rectangle: Rounded Corners 43">
                <a:extLst>
                  <a:ext uri="{FF2B5EF4-FFF2-40B4-BE49-F238E27FC236}">
                    <a16:creationId xmlns:a16="http://schemas.microsoft.com/office/drawing/2014/main" id="{75F8D2A6-ABAE-45F9-9FE5-C12198CE116D}"/>
                  </a:ext>
                </a:extLst>
              </p:cNvPr>
              <p:cNvSpPr/>
              <p:nvPr/>
            </p:nvSpPr>
            <p:spPr>
              <a:xfrm>
                <a:off x="2702568" y="2075906"/>
                <a:ext cx="6352504" cy="865009"/>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Project </a:t>
                </a:r>
                <a:r>
                  <a:rPr lang="en-GB" sz="1400" b="1" dirty="0">
                    <a:solidFill>
                      <a:srgbClr val="475C6D"/>
                    </a:solidFill>
                    <a:latin typeface="Arial" panose="020B0604020202020204" pitchFamily="34" charset="0"/>
                    <a:cs typeface="Arial" panose="020B0604020202020204" pitchFamily="34" charset="0"/>
                  </a:rPr>
                  <a:t>Dependencies </a:t>
                </a:r>
                <a:r>
                  <a:rPr lang="en-GB" sz="1400" dirty="0">
                    <a:solidFill>
                      <a:srgbClr val="475C6D"/>
                    </a:solidFill>
                    <a:latin typeface="Arial" panose="020B0604020202020204" pitchFamily="34" charset="0"/>
                    <a:cs typeface="Arial" panose="020B0604020202020204" pitchFamily="34" charset="0"/>
                  </a:rPr>
                  <a:t>are events or actions that the project is dependent on for it to be able to meet its objectives.   These may be other projects or other external factors not in the control of the project manager.   They need to be recorded, monitored and planned for as the success of the project may be determined by on them. </a:t>
                </a:r>
              </a:p>
              <a:p>
                <a:pPr marL="0" lvl="1" defTabSz="355600">
                  <a:spcBef>
                    <a:spcPct val="0"/>
                  </a:spcBef>
                  <a:defRPr/>
                </a:pPr>
                <a:endParaRPr lang="en-GB" sz="1400" dirty="0">
                  <a:solidFill>
                    <a:srgbClr val="475C6D"/>
                  </a:solidFill>
                  <a:latin typeface="Arial" panose="020B0604020202020204" pitchFamily="34" charset="0"/>
                  <a:cs typeface="Arial" panose="020B0604020202020204" pitchFamily="34" charset="0"/>
                </a:endParaRPr>
              </a:p>
              <a:p>
                <a:pPr marL="0" lvl="1" defTabSz="355600">
                  <a:spcBef>
                    <a:spcPct val="0"/>
                  </a:spcBef>
                  <a:defRPr/>
                </a:pPr>
                <a:r>
                  <a:rPr lang="en-GB" sz="1400" dirty="0">
                    <a:solidFill>
                      <a:srgbClr val="475C6D"/>
                    </a:solidFill>
                    <a:latin typeface="Arial" panose="020B0604020202020204" pitchFamily="34" charset="0"/>
                    <a:cs typeface="Arial" panose="020B0604020202020204" pitchFamily="34" charset="0"/>
                  </a:rPr>
                  <a:t>Examples of project dependencies could include:</a:t>
                </a:r>
              </a:p>
              <a:p>
                <a:pPr marL="0" lvl="1" defTabSz="355600">
                  <a:spcBef>
                    <a:spcPct val="0"/>
                  </a:spcBef>
                  <a:defRPr/>
                </a:pPr>
                <a:endParaRPr kumimoji="0" lang="en-GB" sz="140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a:p>
                <a:pPr marL="285750" lvl="1"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Project 1 for the build of a new community hub must complete before the ‘new community service’ pathway (project 2)  can implement their changes</a:t>
                </a:r>
              </a:p>
              <a:p>
                <a:pPr marL="285750" lvl="1"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Finances have been secured and transferred to the trust for procurement of equipment</a:t>
                </a:r>
              </a:p>
              <a:p>
                <a:pPr marL="285750" lvl="1" indent="-285750" defTabSz="355600">
                  <a:spcBef>
                    <a:spcPct val="0"/>
                  </a:spcBef>
                  <a:buFont typeface="Wingdings" panose="05000000000000000000" pitchFamily="2" charset="2"/>
                  <a:buChar char="Ø"/>
                  <a:defRPr/>
                </a:pPr>
                <a:r>
                  <a:rPr lang="en-GB" sz="1400" dirty="0">
                    <a:solidFill>
                      <a:srgbClr val="475C6D"/>
                    </a:solidFill>
                    <a:latin typeface="Arial" panose="020B0604020202020204" pitchFamily="34" charset="0"/>
                    <a:cs typeface="Arial" panose="020B0604020202020204" pitchFamily="34" charset="0"/>
                  </a:rPr>
                  <a:t>IT have completed their project to upgrade networks to N3 and LAN connections in order for this project’s software to work efficiently</a:t>
                </a:r>
              </a:p>
              <a:p>
                <a:pPr marL="285750" lvl="1" indent="-285750" defTabSz="355600">
                  <a:spcBef>
                    <a:spcPct val="0"/>
                  </a:spcBef>
                  <a:buFont typeface="Wingdings" panose="05000000000000000000" pitchFamily="2" charset="2"/>
                  <a:buChar char="Ø"/>
                  <a:defRPr/>
                </a:pPr>
                <a:endParaRPr kumimoji="0" lang="en-GB" sz="1400" i="0" u="none" strike="noStrike" kern="1200" cap="none" spc="0" normalizeH="0" baseline="0" noProof="0" dirty="0">
                  <a:ln>
                    <a:noFill/>
                  </a:ln>
                  <a:solidFill>
                    <a:srgbClr val="475C6D"/>
                  </a:solidFill>
                  <a:effectLst/>
                  <a:uLnTx/>
                  <a:uFillTx/>
                  <a:latin typeface="Arial" panose="020B0604020202020204" pitchFamily="34" charset="0"/>
                  <a:ea typeface="+mn-ea"/>
                  <a:cs typeface="Arial" panose="020B0604020202020204" pitchFamily="34" charset="0"/>
                </a:endParaRPr>
              </a:p>
            </p:txBody>
          </p:sp>
        </p:grpSp>
        <p:pic>
          <p:nvPicPr>
            <p:cNvPr id="42" name="Graphic 41" descr="Close">
              <a:extLst>
                <a:ext uri="{FF2B5EF4-FFF2-40B4-BE49-F238E27FC236}">
                  <a16:creationId xmlns:a16="http://schemas.microsoft.com/office/drawing/2014/main" id="{0155EF13-8E4F-4D29-B477-440591DADB7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92076" y="2022982"/>
              <a:ext cx="107636" cy="78722"/>
            </a:xfrm>
            <a:prstGeom prst="rect">
              <a:avLst/>
            </a:prstGeom>
          </p:spPr>
        </p:pic>
      </p:grpSp>
    </p:spTree>
    <p:extLst>
      <p:ext uri="{BB962C8B-B14F-4D97-AF65-F5344CB8AC3E}">
        <p14:creationId xmlns:p14="http://schemas.microsoft.com/office/powerpoint/2010/main" val="3239928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7"/>
                  </p:tgtEl>
                </p:cond>
              </p:nextCondLst>
            </p:seq>
            <p:seq concurrent="1" nextAc="seek">
              <p:cTn id="9" restart="whenNotActive" fill="hold" evtFilter="cancelBubble" nodeType="interactiveSeq">
                <p:stCondLst>
                  <p:cond evt="onClick" delay="0">
                    <p:tgtEl>
                      <p:spTgt spid="40"/>
                    </p:tgtEl>
                  </p:cond>
                </p:stCondLst>
                <p:endSync evt="end" delay="0">
                  <p:rtn val="all"/>
                </p:endSync>
                <p:childTnLst>
                  <p:par>
                    <p:cTn id="10" fill="hold">
                      <p:stCondLst>
                        <p:cond delay="0"/>
                      </p:stCondLst>
                      <p:childTnLst>
                        <p:par>
                          <p:cTn id="11" fill="hold">
                            <p:stCondLst>
                              <p:cond delay="0"/>
                            </p:stCondLst>
                            <p:childTnLst>
                              <p:par>
                                <p:cTn id="12" presetID="2" presetClass="exit" presetSubtype="8" fill="hold" nodeType="clickEffect">
                                  <p:stCondLst>
                                    <p:cond delay="0"/>
                                  </p:stCondLst>
                                  <p:childTnLst>
                                    <p:anim calcmode="lin" valueType="num">
                                      <p:cBhvr additive="base">
                                        <p:cTn id="13" dur="500"/>
                                        <p:tgtEl>
                                          <p:spTgt spid="40"/>
                                        </p:tgtEl>
                                        <p:attrNameLst>
                                          <p:attrName>ppt_x</p:attrName>
                                        </p:attrNameLst>
                                      </p:cBhvr>
                                      <p:tavLst>
                                        <p:tav tm="0">
                                          <p:val>
                                            <p:strVal val="ppt_x"/>
                                          </p:val>
                                        </p:tav>
                                        <p:tav tm="100000">
                                          <p:val>
                                            <p:strVal val="0-ppt_w/2"/>
                                          </p:val>
                                        </p:tav>
                                      </p:tavLst>
                                    </p:anim>
                                    <p:anim calcmode="lin" valueType="num">
                                      <p:cBhvr additive="base">
                                        <p:cTn id="14" dur="500"/>
                                        <p:tgtEl>
                                          <p:spTgt spid="40"/>
                                        </p:tgtEl>
                                        <p:attrNameLst>
                                          <p:attrName>ppt_y</p:attrName>
                                        </p:attrNameLst>
                                      </p:cBhvr>
                                      <p:tavLst>
                                        <p:tav tm="0">
                                          <p:val>
                                            <p:strVal val="ppt_y"/>
                                          </p:val>
                                        </p:tav>
                                        <p:tav tm="100000">
                                          <p:val>
                                            <p:strVal val="ppt_y"/>
                                          </p:val>
                                        </p:tav>
                                      </p:tavLst>
                                    </p:anim>
                                    <p:set>
                                      <p:cBhvr>
                                        <p:cTn id="15"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6" restart="whenNotActive" fill="hold" evtFilter="cancelBubble" nodeType="interactiveSeq">
                <p:stCondLst>
                  <p:cond evt="onClick" delay="0">
                    <p:tgtEl>
                      <p:spTgt spid="24"/>
                    </p:tgtEl>
                  </p:cond>
                </p:stCondLst>
                <p:endSync evt="end" delay="0">
                  <p:rtn val="all"/>
                </p:endSync>
                <p:childTnLst>
                  <p:par>
                    <p:cTn id="17" fill="hold">
                      <p:stCondLst>
                        <p:cond delay="0"/>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0-#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4"/>
                  </p:tgtEl>
                </p:cond>
              </p:nextCondLst>
            </p:seq>
            <p:seq concurrent="1" nextAc="seek">
              <p:cTn id="23" restart="whenNotActive" fill="hold" evtFilter="cancelBubble" nodeType="interactiveSeq">
                <p:stCondLst>
                  <p:cond evt="onClick" delay="0">
                    <p:tgtEl>
                      <p:spTgt spid="33"/>
                    </p:tgtEl>
                  </p:cond>
                </p:stCondLst>
                <p:endSync evt="end" delay="0">
                  <p:rtn val="all"/>
                </p:endSync>
                <p:childTnLst>
                  <p:par>
                    <p:cTn id="24" fill="hold">
                      <p:stCondLst>
                        <p:cond delay="0"/>
                      </p:stCondLst>
                      <p:childTnLst>
                        <p:par>
                          <p:cTn id="25" fill="hold">
                            <p:stCondLst>
                              <p:cond delay="0"/>
                            </p:stCondLst>
                            <p:childTnLst>
                              <p:par>
                                <p:cTn id="26" presetID="2" presetClass="exit" presetSubtype="8" fill="hold" nodeType="clickEffect">
                                  <p:stCondLst>
                                    <p:cond delay="0"/>
                                  </p:stCondLst>
                                  <p:childTnLst>
                                    <p:anim calcmode="lin" valueType="num">
                                      <p:cBhvr additive="base">
                                        <p:cTn id="27" dur="500"/>
                                        <p:tgtEl>
                                          <p:spTgt spid="33"/>
                                        </p:tgtEl>
                                        <p:attrNameLst>
                                          <p:attrName>ppt_x</p:attrName>
                                        </p:attrNameLst>
                                      </p:cBhvr>
                                      <p:tavLst>
                                        <p:tav tm="0">
                                          <p:val>
                                            <p:strVal val="ppt_x"/>
                                          </p:val>
                                        </p:tav>
                                        <p:tav tm="100000">
                                          <p:val>
                                            <p:strVal val="0-ppt_w/2"/>
                                          </p:val>
                                        </p:tav>
                                      </p:tavLst>
                                    </p:anim>
                                    <p:anim calcmode="lin" valueType="num">
                                      <p:cBhvr additive="base">
                                        <p:cTn id="28" dur="500"/>
                                        <p:tgtEl>
                                          <p:spTgt spid="33"/>
                                        </p:tgtEl>
                                        <p:attrNameLst>
                                          <p:attrName>ppt_y</p:attrName>
                                        </p:attrNameLst>
                                      </p:cBhvr>
                                      <p:tavLst>
                                        <p:tav tm="0">
                                          <p:val>
                                            <p:strVal val="ppt_y"/>
                                          </p:val>
                                        </p:tav>
                                        <p:tav tm="100000">
                                          <p:val>
                                            <p:strVal val="ppt_y"/>
                                          </p:val>
                                        </p:tav>
                                      </p:tavLst>
                                    </p:anim>
                                    <p:set>
                                      <p:cBhvr>
                                        <p:cTn id="2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30" restart="whenNotActive" fill="hold" evtFilter="cancelBubble" nodeType="interactiveSeq">
                <p:stCondLst>
                  <p:cond evt="onClick" delay="0">
                    <p:tgtEl>
                      <p:spTgt spid="23"/>
                    </p:tgtEl>
                  </p:cond>
                </p:stCondLst>
                <p:endSync evt="end" delay="0">
                  <p:rtn val="all"/>
                </p:endSync>
                <p:childTnLst>
                  <p:par>
                    <p:cTn id="31" fill="hold">
                      <p:stCondLst>
                        <p:cond delay="0"/>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0-#ppt_w/2"/>
                                          </p:val>
                                        </p:tav>
                                        <p:tav tm="100000">
                                          <p:val>
                                            <p:strVal val="#ppt_x"/>
                                          </p:val>
                                        </p:tav>
                                      </p:tavLst>
                                    </p:anim>
                                    <p:anim calcmode="lin" valueType="num">
                                      <p:cBhvr additive="base">
                                        <p:cTn id="36"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3"/>
                  </p:tgtEl>
                </p:cond>
              </p:nextCondLst>
            </p:seq>
            <p:seq concurrent="1" nextAc="seek">
              <p:cTn id="37" restart="whenNotActive" fill="hold" evtFilter="cancelBubble" nodeType="interactiveSeq">
                <p:stCondLst>
                  <p:cond evt="onClick" delay="0">
                    <p:tgtEl>
                      <p:spTgt spid="26"/>
                    </p:tgtEl>
                  </p:cond>
                </p:stCondLst>
                <p:endSync evt="end" delay="0">
                  <p:rtn val="all"/>
                </p:endSync>
                <p:childTnLst>
                  <p:par>
                    <p:cTn id="38" fill="hold">
                      <p:stCondLst>
                        <p:cond delay="0"/>
                      </p:stCondLst>
                      <p:childTnLst>
                        <p:par>
                          <p:cTn id="39" fill="hold">
                            <p:stCondLst>
                              <p:cond delay="0"/>
                            </p:stCondLst>
                            <p:childTnLst>
                              <p:par>
                                <p:cTn id="40" presetID="2" presetClass="exit" presetSubtype="8" fill="hold" nodeType="clickEffect">
                                  <p:stCondLst>
                                    <p:cond delay="0"/>
                                  </p:stCondLst>
                                  <p:childTnLst>
                                    <p:anim calcmode="lin" valueType="num">
                                      <p:cBhvr additive="base">
                                        <p:cTn id="41" dur="500"/>
                                        <p:tgtEl>
                                          <p:spTgt spid="26"/>
                                        </p:tgtEl>
                                        <p:attrNameLst>
                                          <p:attrName>ppt_x</p:attrName>
                                        </p:attrNameLst>
                                      </p:cBhvr>
                                      <p:tavLst>
                                        <p:tav tm="0">
                                          <p:val>
                                            <p:strVal val="ppt_x"/>
                                          </p:val>
                                        </p:tav>
                                        <p:tav tm="100000">
                                          <p:val>
                                            <p:strVal val="0-ppt_w/2"/>
                                          </p:val>
                                        </p:tav>
                                      </p:tavLst>
                                    </p:anim>
                                    <p:anim calcmode="lin" valueType="num">
                                      <p:cBhvr additive="base">
                                        <p:cTn id="42" dur="500"/>
                                        <p:tgtEl>
                                          <p:spTgt spid="26"/>
                                        </p:tgtEl>
                                        <p:attrNameLst>
                                          <p:attrName>ppt_y</p:attrName>
                                        </p:attrNameLst>
                                      </p:cBhvr>
                                      <p:tavLst>
                                        <p:tav tm="0">
                                          <p:val>
                                            <p:strVal val="ppt_y"/>
                                          </p:val>
                                        </p:tav>
                                        <p:tav tm="100000">
                                          <p:val>
                                            <p:strVal val="ppt_y"/>
                                          </p:val>
                                        </p:tav>
                                      </p:tavLst>
                                    </p:anim>
                                    <p:set>
                                      <p:cBhvr>
                                        <p:cTn id="4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7678" t="18964"/>
          <a:stretch/>
        </p:blipFill>
        <p:spPr>
          <a:xfrm>
            <a:off x="7344009" y="6355223"/>
            <a:ext cx="580791" cy="525571"/>
          </a:xfrm>
          <a:prstGeom prst="rect">
            <a:avLst/>
          </a:prstGeom>
        </p:spPr>
      </p:pic>
      <p:grpSp>
        <p:nvGrpSpPr>
          <p:cNvPr id="118" name="Group 117">
            <a:extLst>
              <a:ext uri="{FF2B5EF4-FFF2-40B4-BE49-F238E27FC236}">
                <a16:creationId xmlns:a16="http://schemas.microsoft.com/office/drawing/2014/main" id="{230C96ED-8048-40DA-9918-DA46BF9B18F9}"/>
              </a:ext>
            </a:extLst>
          </p:cNvPr>
          <p:cNvGrpSpPr/>
          <p:nvPr/>
        </p:nvGrpSpPr>
        <p:grpSpPr>
          <a:xfrm>
            <a:off x="2834942" y="1673591"/>
            <a:ext cx="6374370" cy="3684471"/>
            <a:chOff x="357069" y="790181"/>
            <a:chExt cx="3560361" cy="3391870"/>
          </a:xfrm>
        </p:grpSpPr>
        <p:grpSp>
          <p:nvGrpSpPr>
            <p:cNvPr id="119" name="Group 118">
              <a:extLst>
                <a:ext uri="{FF2B5EF4-FFF2-40B4-BE49-F238E27FC236}">
                  <a16:creationId xmlns:a16="http://schemas.microsoft.com/office/drawing/2014/main" id="{9AB51D10-4D2B-4CE1-8877-66323E34E3E7}"/>
                </a:ext>
              </a:extLst>
            </p:cNvPr>
            <p:cNvGrpSpPr/>
            <p:nvPr/>
          </p:nvGrpSpPr>
          <p:grpSpPr>
            <a:xfrm>
              <a:off x="439589" y="1966312"/>
              <a:ext cx="3477841" cy="2215739"/>
              <a:chOff x="439589" y="1966312"/>
              <a:chExt cx="3477841" cy="2215739"/>
            </a:xfrm>
          </p:grpSpPr>
          <p:sp>
            <p:nvSpPr>
              <p:cNvPr id="121" name="Rounded Rectangle 22">
                <a:extLst>
                  <a:ext uri="{FF2B5EF4-FFF2-40B4-BE49-F238E27FC236}">
                    <a16:creationId xmlns:a16="http://schemas.microsoft.com/office/drawing/2014/main" id="{F63AF512-2EBA-4ADF-B499-6B295544F2D8}"/>
                  </a:ext>
                </a:extLst>
              </p:cNvPr>
              <p:cNvSpPr>
                <a:spLocks/>
              </p:cNvSpPr>
              <p:nvPr/>
            </p:nvSpPr>
            <p:spPr bwMode="auto">
              <a:xfrm flipH="1">
                <a:off x="439589" y="2157180"/>
                <a:ext cx="3381498" cy="2024871"/>
              </a:xfrm>
              <a:prstGeom prst="roundRect">
                <a:avLst>
                  <a:gd name="adj" fmla="val 6883"/>
                </a:avLst>
              </a:prstGeom>
              <a:solidFill>
                <a:srgbClr val="02A4A2">
                  <a:alpha val="10000"/>
                </a:srgbClr>
              </a:solidFill>
              <a:ln w="31750" cap="flat" cmpd="sng" algn="ctr">
                <a:solidFill>
                  <a:srgbClr val="02A4A7"/>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123" name="TextBox 122">
                <a:extLst>
                  <a:ext uri="{FF2B5EF4-FFF2-40B4-BE49-F238E27FC236}">
                    <a16:creationId xmlns:a16="http://schemas.microsoft.com/office/drawing/2014/main" id="{F2B4F399-8AC5-4D44-8EF6-FACF3306FBE6}"/>
                  </a:ext>
                </a:extLst>
              </p:cNvPr>
              <p:cNvSpPr txBox="1"/>
              <p:nvPr/>
            </p:nvSpPr>
            <p:spPr>
              <a:xfrm>
                <a:off x="439590" y="1966312"/>
                <a:ext cx="3477840" cy="2125009"/>
              </a:xfrm>
              <a:prstGeom prst="rect">
                <a:avLst/>
              </a:prstGeom>
              <a:noFill/>
            </p:spPr>
            <p:txBody>
              <a:bodyPr wrap="square" rtlCol="0" anchor="ctr">
                <a:spAutoFit/>
              </a:bodyPr>
              <a:lstStyle/>
              <a:p>
                <a:pPr marL="742950" lvl="1" indent="-285750">
                  <a:buFont typeface="Wingdings" panose="05000000000000000000" pitchFamily="2" charset="2"/>
                  <a:buChar char="Ø"/>
                </a:pPr>
                <a:endParaRPr lang="en-US" sz="1600" dirty="0">
                  <a:solidFill>
                    <a:srgbClr val="02A4A7"/>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600" dirty="0">
                    <a:solidFill>
                      <a:srgbClr val="475C6D"/>
                    </a:solidFill>
                    <a:latin typeface="Arial" panose="020B0604020202020204" pitchFamily="34" charset="0"/>
                    <a:cs typeface="Arial" panose="020B0604020202020204" pitchFamily="34" charset="0"/>
                    <a:hlinkClick r:id="rId5" action="ppaction://hlinksldjump"/>
                  </a:rPr>
                  <a:t>Resources and Team Management Tools &amp; Templates</a:t>
                </a:r>
                <a:endParaRPr lang="en-US"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600" dirty="0">
                    <a:solidFill>
                      <a:srgbClr val="475C6D"/>
                    </a:solidFill>
                    <a:latin typeface="Arial" panose="020B0604020202020204" pitchFamily="34" charset="0"/>
                    <a:cs typeface="Arial" panose="020B0604020202020204" pitchFamily="34" charset="0"/>
                    <a:hlinkClick r:id="rId6" action="ppaction://hlinksldjump"/>
                  </a:rPr>
                  <a:t>Resource Management </a:t>
                </a:r>
                <a:endParaRPr lang="en-US"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600" dirty="0">
                    <a:solidFill>
                      <a:srgbClr val="475C6D"/>
                    </a:solidFill>
                    <a:latin typeface="Arial" panose="020B0604020202020204" pitchFamily="34" charset="0"/>
                    <a:cs typeface="Arial" panose="020B0604020202020204" pitchFamily="34" charset="0"/>
                    <a:hlinkClick r:id="rId7" action="ppaction://hlinksldjump"/>
                  </a:rPr>
                  <a:t>Resource Management Techniques</a:t>
                </a:r>
                <a:endParaRPr lang="en-US"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600" dirty="0">
                    <a:solidFill>
                      <a:srgbClr val="475C6D"/>
                    </a:solidFill>
                    <a:latin typeface="Arial" panose="020B0604020202020204" pitchFamily="34" charset="0"/>
                    <a:cs typeface="Arial" panose="020B0604020202020204" pitchFamily="34" charset="0"/>
                    <a:hlinkClick r:id="rId8" action="ppaction://hlinksldjump"/>
                  </a:rPr>
                  <a:t>Resource Levelling</a:t>
                </a:r>
                <a:endParaRPr lang="en-US"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600" dirty="0">
                    <a:solidFill>
                      <a:srgbClr val="475C6D"/>
                    </a:solidFill>
                    <a:latin typeface="Arial" panose="020B0604020202020204" pitchFamily="34" charset="0"/>
                    <a:cs typeface="Arial" panose="020B0604020202020204" pitchFamily="34" charset="0"/>
                    <a:hlinkClick r:id="rId9" action="ppaction://hlinksldjump"/>
                  </a:rPr>
                  <a:t>Resource Smoothing</a:t>
                </a:r>
                <a:endParaRPr lang="en-US"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600" dirty="0">
                    <a:solidFill>
                      <a:srgbClr val="475C6D"/>
                    </a:solidFill>
                    <a:latin typeface="Arial" panose="020B0604020202020204" pitchFamily="34" charset="0"/>
                    <a:cs typeface="Arial" panose="020B0604020202020204" pitchFamily="34" charset="0"/>
                    <a:hlinkClick r:id="rId10" action="ppaction://hlinksldjump"/>
                  </a:rPr>
                  <a:t>Team Management</a:t>
                </a:r>
                <a:endParaRPr lang="en-US"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600" dirty="0">
                    <a:solidFill>
                      <a:srgbClr val="475C6D"/>
                    </a:solidFill>
                    <a:latin typeface="Arial" panose="020B0604020202020204" pitchFamily="34" charset="0"/>
                    <a:cs typeface="Arial" panose="020B0604020202020204" pitchFamily="34" charset="0"/>
                    <a:hlinkClick r:id="rId11" action="ppaction://hlinksldjump"/>
                  </a:rPr>
                  <a:t>Team Structures/Types</a:t>
                </a:r>
                <a:endParaRPr lang="en-US"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600" dirty="0">
                    <a:solidFill>
                      <a:srgbClr val="475C6D"/>
                    </a:solidFill>
                    <a:latin typeface="Arial" panose="020B0604020202020204" pitchFamily="34" charset="0"/>
                    <a:cs typeface="Arial" panose="020B0604020202020204" pitchFamily="34" charset="0"/>
                    <a:hlinkClick r:id="rId12" action="ppaction://hlinksldjump"/>
                  </a:rPr>
                  <a:t>Team Development Stages</a:t>
                </a:r>
                <a:endParaRPr lang="en-US" sz="1600" dirty="0">
                  <a:solidFill>
                    <a:srgbClr val="475C6D"/>
                  </a:solidFill>
                  <a:latin typeface="Arial" panose="020B0604020202020204" pitchFamily="34" charset="0"/>
                  <a:cs typeface="Arial" panose="020B0604020202020204" pitchFamily="34" charset="0"/>
                </a:endParaRPr>
              </a:p>
            </p:txBody>
          </p:sp>
        </p:grpSp>
        <p:sp>
          <p:nvSpPr>
            <p:cNvPr id="120" name="Rectangle 119">
              <a:extLst>
                <a:ext uri="{FF2B5EF4-FFF2-40B4-BE49-F238E27FC236}">
                  <a16:creationId xmlns:a16="http://schemas.microsoft.com/office/drawing/2014/main" id="{5B40B146-1FB5-40A7-B2E0-8C0F73C250A3}"/>
                </a:ext>
              </a:extLst>
            </p:cNvPr>
            <p:cNvSpPr/>
            <p:nvPr/>
          </p:nvSpPr>
          <p:spPr>
            <a:xfrm>
              <a:off x="357069" y="790181"/>
              <a:ext cx="3477840" cy="765004"/>
            </a:xfrm>
            <a:prstGeom prst="rect">
              <a:avLst/>
            </a:prstGeom>
          </p:spPr>
          <p:txBody>
            <a:bodyPr wrap="square">
              <a:spAutoFit/>
            </a:bodyPr>
            <a:lstStyle/>
            <a:p>
              <a:pPr algn="ctr"/>
              <a:r>
                <a:rPr lang="en-GB" sz="1600" dirty="0">
                  <a:solidFill>
                    <a:srgbClr val="475C6D"/>
                  </a:solidFill>
                  <a:latin typeface="Arial" panose="020B0604020202020204" pitchFamily="34" charset="0"/>
                  <a:cs typeface="Arial" panose="020B0604020202020204" pitchFamily="34" charset="0"/>
                </a:rPr>
                <a:t>Resource and team management is the process of pre-planning, scheduling, and allocating your resources and team to make the most effective use of resources and people on your project.</a:t>
              </a:r>
            </a:p>
          </p:txBody>
        </p:sp>
      </p:grpSp>
      <p:sp>
        <p:nvSpPr>
          <p:cNvPr id="9" name="TextBox 8">
            <a:extLst>
              <a:ext uri="{FF2B5EF4-FFF2-40B4-BE49-F238E27FC236}">
                <a16:creationId xmlns:a16="http://schemas.microsoft.com/office/drawing/2014/main" id="{85A0BADB-3CE9-4115-891C-B261B88BF434}"/>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Resource and Team Management</a:t>
            </a:r>
          </a:p>
        </p:txBody>
      </p:sp>
      <p:sp>
        <p:nvSpPr>
          <p:cNvPr id="10" name="TextBox 9">
            <a:extLst>
              <a:ext uri="{FF2B5EF4-FFF2-40B4-BE49-F238E27FC236}">
                <a16:creationId xmlns:a16="http://schemas.microsoft.com/office/drawing/2014/main" id="{83E12C0F-7D3F-4EFE-8A2D-799C4717F828}"/>
              </a:ext>
            </a:extLst>
          </p:cNvPr>
          <p:cNvSpPr txBox="1"/>
          <p:nvPr/>
        </p:nvSpPr>
        <p:spPr>
          <a:xfrm>
            <a:off x="9453918" y="6448731"/>
            <a:ext cx="2225464"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Tools &amp; templates</a:t>
            </a:r>
          </a:p>
        </p:txBody>
      </p:sp>
      <p:sp>
        <p:nvSpPr>
          <p:cNvPr id="11" name="TextBox 10">
            <a:extLst>
              <a:ext uri="{FF2B5EF4-FFF2-40B4-BE49-F238E27FC236}">
                <a16:creationId xmlns:a16="http://schemas.microsoft.com/office/drawing/2014/main" id="{0803B770-4859-43DA-8148-C3DAE4454306}"/>
              </a:ext>
            </a:extLst>
          </p:cNvPr>
          <p:cNvSpPr txBox="1"/>
          <p:nvPr/>
        </p:nvSpPr>
        <p:spPr>
          <a:xfrm>
            <a:off x="512618" y="6387175"/>
            <a:ext cx="2170200" cy="461665"/>
          </a:xfrm>
          <a:prstGeom prst="rect">
            <a:avLst/>
          </a:prstGeom>
          <a:noFill/>
        </p:spPr>
        <p:txBody>
          <a:bodyPr wrap="square" rtlCol="0">
            <a:spAutoFit/>
          </a:bodyPr>
          <a:lstStyle/>
          <a:p>
            <a:r>
              <a:rPr lang="en-GB" sz="1200" dirty="0">
                <a:solidFill>
                  <a:schemeClr val="bg1"/>
                </a:solidFill>
                <a:latin typeface="Arial" panose="020B0604020202020204" pitchFamily="34" charset="0"/>
                <a:cs typeface="Arial" panose="020B0604020202020204" pitchFamily="34" charset="0"/>
              </a:rPr>
              <a:t>Assumptions, constraints &amp; dependencies</a:t>
            </a:r>
          </a:p>
        </p:txBody>
      </p:sp>
    </p:spTree>
    <p:extLst>
      <p:ext uri="{BB962C8B-B14F-4D97-AF65-F5344CB8AC3E}">
        <p14:creationId xmlns:p14="http://schemas.microsoft.com/office/powerpoint/2010/main" val="35244350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C5DE760-4301-45AA-AF90-0BFDA29AA406}"/>
              </a:ext>
            </a:extLst>
          </p:cNvPr>
          <p:cNvGrpSpPr/>
          <p:nvPr/>
        </p:nvGrpSpPr>
        <p:grpSpPr>
          <a:xfrm>
            <a:off x="6364052" y="1436165"/>
            <a:ext cx="4118400" cy="4386745"/>
            <a:chOff x="5670135" y="1675545"/>
            <a:chExt cx="7440919" cy="4386745"/>
          </a:xfrm>
          <a:noFill/>
        </p:grpSpPr>
        <p:sp>
          <p:nvSpPr>
            <p:cNvPr id="90" name="Rounded Rectangle 22">
              <a:extLst>
                <a:ext uri="{FF2B5EF4-FFF2-40B4-BE49-F238E27FC236}">
                  <a16:creationId xmlns:a16="http://schemas.microsoft.com/office/drawing/2014/main" id="{000A4549-BD8B-4072-AE73-3DF970AB398B}"/>
                </a:ext>
              </a:extLst>
            </p:cNvPr>
            <p:cNvSpPr>
              <a:spLocks/>
            </p:cNvSpPr>
            <p:nvPr/>
          </p:nvSpPr>
          <p:spPr bwMode="auto">
            <a:xfrm flipH="1">
              <a:off x="6149784" y="1675545"/>
              <a:ext cx="6803284" cy="4386745"/>
            </a:xfrm>
            <a:prstGeom prst="roundRect">
              <a:avLst>
                <a:gd name="adj" fmla="val 6883"/>
              </a:avLst>
            </a:prstGeom>
            <a:solidFill>
              <a:srgbClr val="7030A0">
                <a:alpha val="10000"/>
              </a:srgbClr>
            </a:solidFill>
            <a:ln w="31750" cap="flat" cmpd="sng" algn="ctr">
              <a:solidFill>
                <a:srgbClr val="754E90"/>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100" name="TextBox 99">
              <a:extLst>
                <a:ext uri="{FF2B5EF4-FFF2-40B4-BE49-F238E27FC236}">
                  <a16:creationId xmlns:a16="http://schemas.microsoft.com/office/drawing/2014/main" id="{118395DC-A21D-416B-94E7-140BD54F0C46}"/>
                </a:ext>
              </a:extLst>
            </p:cNvPr>
            <p:cNvSpPr txBox="1"/>
            <p:nvPr/>
          </p:nvSpPr>
          <p:spPr>
            <a:xfrm>
              <a:off x="5670135" y="2099202"/>
              <a:ext cx="7440919" cy="3539430"/>
            </a:xfrm>
            <a:prstGeom prst="rect">
              <a:avLst/>
            </a:prstGeom>
            <a:grpFill/>
          </p:spPr>
          <p:txBody>
            <a:bodyPr wrap="square" rtlCol="0" anchor="ctr">
              <a:spAutoFit/>
            </a:bodyPr>
            <a:lstStyle/>
            <a:p>
              <a:pPr marL="742950" lvl="1" indent="-285750">
                <a:buFont typeface="Wingdings" panose="05000000000000000000" pitchFamily="2" charset="2"/>
                <a:buChar char="Ø"/>
              </a:pPr>
              <a:r>
                <a:rPr lang="en-US" sz="1600" u="sng" dirty="0">
                  <a:solidFill>
                    <a:srgbClr val="475C6D"/>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Introduction to the Start Stage</a:t>
              </a:r>
              <a:endParaRPr lang="en-US"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US"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600" u="sng" dirty="0">
                  <a:solidFill>
                    <a:srgbClr val="475C6D"/>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Start Stage Tools &amp;</a:t>
              </a:r>
              <a:r>
                <a:rPr lang="en-US" sz="1600" u="sng" dirty="0">
                  <a:solidFill>
                    <a:srgbClr val="475C6D"/>
                  </a:solidFill>
                  <a:latin typeface="Arial" panose="020B0604020202020204" pitchFamily="34" charset="0"/>
                  <a:cs typeface="Arial" panose="020B0604020202020204" pitchFamily="34" charset="0"/>
                </a:rPr>
                <a:t> Templates</a:t>
              </a:r>
            </a:p>
            <a:p>
              <a:pPr marL="742950" lvl="1" indent="-285750">
                <a:buFont typeface="Wingdings" panose="05000000000000000000" pitchFamily="2" charset="2"/>
                <a:buChar char="Ø"/>
              </a:pPr>
              <a:endParaRPr lang="en-US"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600" u="sng" dirty="0">
                  <a:solidFill>
                    <a:srgbClr val="475C6D"/>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Project Discovery</a:t>
              </a:r>
              <a:endParaRPr lang="en-US" sz="1600" u="sng" dirty="0">
                <a:solidFill>
                  <a:srgbClr val="475C6D"/>
                </a:solidFill>
                <a:latin typeface="Arial" panose="020B0604020202020204" pitchFamily="34" charset="0"/>
                <a:cs typeface="Arial" panose="020B0604020202020204" pitchFamily="34" charset="0"/>
              </a:endParaRPr>
            </a:p>
            <a:p>
              <a:pPr lvl="1"/>
              <a:endParaRPr lang="en-US"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600" u="sng" dirty="0">
                  <a:solidFill>
                    <a:srgbClr val="475C6D"/>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Kick-off the Project</a:t>
              </a:r>
              <a:endParaRPr lang="en-US"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US"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600" u="sng" dirty="0">
                  <a:solidFill>
                    <a:srgbClr val="475C6D"/>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Produce the Comms and Engagement Plan</a:t>
              </a:r>
              <a:endParaRPr lang="en-US"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US"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600" u="sng" dirty="0">
                  <a:solidFill>
                    <a:srgbClr val="475C6D"/>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Create the Risk Register</a:t>
              </a:r>
              <a:endParaRPr lang="en-US"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US" sz="1600" u="sng"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600" u="sng" dirty="0">
                  <a:solidFill>
                    <a:srgbClr val="475C6D"/>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End the Stage</a:t>
              </a:r>
              <a:endParaRPr lang="en-US" sz="1600" u="sng" dirty="0">
                <a:solidFill>
                  <a:srgbClr val="475C6D"/>
                </a:solidFill>
                <a:latin typeface="Arial" panose="020B0604020202020204" pitchFamily="34" charset="0"/>
                <a:cs typeface="Arial" panose="020B0604020202020204" pitchFamily="34" charset="0"/>
              </a:endParaRPr>
            </a:p>
          </p:txBody>
        </p:sp>
      </p:grpSp>
      <p:cxnSp>
        <p:nvCxnSpPr>
          <p:cNvPr id="41" name="Straight Connector 40">
            <a:extLst>
              <a:ext uri="{FF2B5EF4-FFF2-40B4-BE49-F238E27FC236}">
                <a16:creationId xmlns:a16="http://schemas.microsoft.com/office/drawing/2014/main" id="{B99EF0E1-CD69-4C60-9204-C23169DA2A3B}"/>
              </a:ext>
            </a:extLst>
          </p:cNvPr>
          <p:cNvCxnSpPr/>
          <p:nvPr/>
        </p:nvCxnSpPr>
        <p:spPr>
          <a:xfrm>
            <a:off x="2424964" y="4497772"/>
            <a:ext cx="140191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4C2AD2F-65E8-4088-B506-50D9854F069B}"/>
              </a:ext>
            </a:extLst>
          </p:cNvPr>
          <p:cNvCxnSpPr/>
          <p:nvPr/>
        </p:nvCxnSpPr>
        <p:spPr>
          <a:xfrm>
            <a:off x="2696356" y="3589384"/>
            <a:ext cx="113052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18393FF-E778-4E0D-B027-2F1A14E04176}"/>
              </a:ext>
            </a:extLst>
          </p:cNvPr>
          <p:cNvCxnSpPr/>
          <p:nvPr/>
        </p:nvCxnSpPr>
        <p:spPr>
          <a:xfrm flipV="1">
            <a:off x="3049646" y="2681056"/>
            <a:ext cx="77722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F866C868-DD36-4777-9127-F79BA9E7B685}"/>
              </a:ext>
            </a:extLst>
          </p:cNvPr>
          <p:cNvSpPr/>
          <p:nvPr/>
        </p:nvSpPr>
        <p:spPr>
          <a:xfrm>
            <a:off x="3826868" y="2318932"/>
            <a:ext cx="724247" cy="724247"/>
          </a:xfrm>
          <a:prstGeom prst="ellipse">
            <a:avLst/>
          </a:prstGeom>
          <a:solidFill>
            <a:schemeClr val="bg1">
              <a:lumMod val="50000"/>
              <a:alpha val="20000"/>
            </a:schemeClr>
          </a:solid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sp>
        <p:nvSpPr>
          <p:cNvPr id="45" name="Oval 44">
            <a:extLst>
              <a:ext uri="{FF2B5EF4-FFF2-40B4-BE49-F238E27FC236}">
                <a16:creationId xmlns:a16="http://schemas.microsoft.com/office/drawing/2014/main" id="{7FEECC28-96F3-46AD-93D1-A3FB72D6F66C}"/>
              </a:ext>
            </a:extLst>
          </p:cNvPr>
          <p:cNvSpPr/>
          <p:nvPr/>
        </p:nvSpPr>
        <p:spPr>
          <a:xfrm>
            <a:off x="3826868" y="3227261"/>
            <a:ext cx="724247" cy="724247"/>
          </a:xfrm>
          <a:prstGeom prst="ellipse">
            <a:avLst/>
          </a:prstGeom>
          <a:solidFill>
            <a:schemeClr val="bg1">
              <a:lumMod val="50000"/>
              <a:alpha val="20000"/>
            </a:schemeClr>
          </a:solid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sp>
        <p:nvSpPr>
          <p:cNvPr id="46" name="Oval 45">
            <a:extLst>
              <a:ext uri="{FF2B5EF4-FFF2-40B4-BE49-F238E27FC236}">
                <a16:creationId xmlns:a16="http://schemas.microsoft.com/office/drawing/2014/main" id="{FA6BD5F5-59F1-4DC7-9D06-F35EB97232A8}"/>
              </a:ext>
            </a:extLst>
          </p:cNvPr>
          <p:cNvSpPr/>
          <p:nvPr/>
        </p:nvSpPr>
        <p:spPr>
          <a:xfrm>
            <a:off x="3826868" y="4135648"/>
            <a:ext cx="724247" cy="724247"/>
          </a:xfrm>
          <a:prstGeom prst="ellipse">
            <a:avLst/>
          </a:prstGeom>
          <a:solidFill>
            <a:schemeClr val="bg1">
              <a:lumMod val="50000"/>
              <a:alpha val="20000"/>
            </a:schemeClr>
          </a:solid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sp>
        <p:nvSpPr>
          <p:cNvPr id="47" name="Rectangle 46">
            <a:extLst>
              <a:ext uri="{FF2B5EF4-FFF2-40B4-BE49-F238E27FC236}">
                <a16:creationId xmlns:a16="http://schemas.microsoft.com/office/drawing/2014/main" id="{DCF42208-A01A-4F65-A8EB-E7FA01FDB1DF}"/>
              </a:ext>
            </a:extLst>
          </p:cNvPr>
          <p:cNvSpPr/>
          <p:nvPr/>
        </p:nvSpPr>
        <p:spPr>
          <a:xfrm>
            <a:off x="4688453" y="3403545"/>
            <a:ext cx="2826535" cy="369332"/>
          </a:xfrm>
          <a:prstGeom prst="rect">
            <a:avLst/>
          </a:prstGeom>
        </p:spPr>
        <p:txBody>
          <a:bodyPr wrap="square" anchor="ctr">
            <a:spAutoFit/>
          </a:bodyPr>
          <a:lstStyle/>
          <a:p>
            <a:pPr>
              <a:lnSpc>
                <a:spcPct val="90000"/>
              </a:lnSpc>
            </a:pPr>
            <a:r>
              <a:rPr lang="en-US" sz="2000" dirty="0">
                <a:solidFill>
                  <a:schemeClr val="bg1">
                    <a:lumMod val="85000"/>
                  </a:schemeClr>
                </a:solidFill>
                <a:latin typeface="Arial" panose="020B0604020202020204" pitchFamily="34" charset="0"/>
                <a:cs typeface="Arial" panose="020B0604020202020204" pitchFamily="34" charset="0"/>
              </a:rPr>
              <a:t>Delivery</a:t>
            </a:r>
          </a:p>
        </p:txBody>
      </p:sp>
      <p:sp>
        <p:nvSpPr>
          <p:cNvPr id="48" name="Rectangle 47">
            <a:extLst>
              <a:ext uri="{FF2B5EF4-FFF2-40B4-BE49-F238E27FC236}">
                <a16:creationId xmlns:a16="http://schemas.microsoft.com/office/drawing/2014/main" id="{23AA94E4-99B9-45CC-8968-D77855067975}"/>
              </a:ext>
            </a:extLst>
          </p:cNvPr>
          <p:cNvSpPr/>
          <p:nvPr/>
        </p:nvSpPr>
        <p:spPr>
          <a:xfrm>
            <a:off x="4698576" y="2356271"/>
            <a:ext cx="2098009" cy="646331"/>
          </a:xfrm>
          <a:prstGeom prst="rect">
            <a:avLst/>
          </a:prstGeom>
        </p:spPr>
        <p:txBody>
          <a:bodyPr wrap="square" anchor="ctr">
            <a:spAutoFit/>
          </a:bodyPr>
          <a:lstStyle/>
          <a:p>
            <a:pPr>
              <a:lnSpc>
                <a:spcPct val="90000"/>
              </a:lnSpc>
            </a:pPr>
            <a:r>
              <a:rPr lang="en-US" sz="2000" dirty="0">
                <a:solidFill>
                  <a:schemeClr val="bg1">
                    <a:lumMod val="85000"/>
                  </a:schemeClr>
                </a:solidFill>
                <a:latin typeface="Arial" panose="020B0604020202020204" pitchFamily="34" charset="0"/>
                <a:cs typeface="Arial" panose="020B0604020202020204" pitchFamily="34" charset="0"/>
              </a:rPr>
              <a:t>Planning and Design</a:t>
            </a:r>
          </a:p>
        </p:txBody>
      </p:sp>
      <p:grpSp>
        <p:nvGrpSpPr>
          <p:cNvPr id="49" name="Group 48">
            <a:extLst>
              <a:ext uri="{FF2B5EF4-FFF2-40B4-BE49-F238E27FC236}">
                <a16:creationId xmlns:a16="http://schemas.microsoft.com/office/drawing/2014/main" id="{ED5E063B-3A70-48ED-ABFC-5B3A6B231984}"/>
              </a:ext>
            </a:extLst>
          </p:cNvPr>
          <p:cNvGrpSpPr/>
          <p:nvPr/>
        </p:nvGrpSpPr>
        <p:grpSpPr>
          <a:xfrm>
            <a:off x="585313" y="1317772"/>
            <a:ext cx="2832765" cy="4674845"/>
            <a:chOff x="3195289" y="1434072"/>
            <a:chExt cx="2832765" cy="4674845"/>
          </a:xfrm>
        </p:grpSpPr>
        <p:sp>
          <p:nvSpPr>
            <p:cNvPr id="50" name="Freeform 6">
              <a:extLst>
                <a:ext uri="{FF2B5EF4-FFF2-40B4-BE49-F238E27FC236}">
                  <a16:creationId xmlns:a16="http://schemas.microsoft.com/office/drawing/2014/main" id="{07063EA7-968C-42D9-8C09-28963F03A032}"/>
                </a:ext>
              </a:extLst>
            </p:cNvPr>
            <p:cNvSpPr>
              <a:spLocks/>
            </p:cNvSpPr>
            <p:nvPr/>
          </p:nvSpPr>
          <p:spPr bwMode="auto">
            <a:xfrm>
              <a:off x="4041682" y="5141335"/>
              <a:ext cx="1180580" cy="967582"/>
            </a:xfrm>
            <a:custGeom>
              <a:avLst/>
              <a:gdLst>
                <a:gd name="T0" fmla="*/ 1775 w 1775"/>
                <a:gd name="T1" fmla="*/ 272 h 1788"/>
                <a:gd name="T2" fmla="*/ 1775 w 1775"/>
                <a:gd name="T3" fmla="*/ 272 h 1788"/>
                <a:gd name="T4" fmla="*/ 1775 w 1775"/>
                <a:gd name="T5" fmla="*/ 53 h 1788"/>
                <a:gd name="T6" fmla="*/ 1723 w 1775"/>
                <a:gd name="T7" fmla="*/ 0 h 1788"/>
                <a:gd name="T8" fmla="*/ 52 w 1775"/>
                <a:gd name="T9" fmla="*/ 0 h 1788"/>
                <a:gd name="T10" fmla="*/ 0 w 1775"/>
                <a:gd name="T11" fmla="*/ 53 h 1788"/>
                <a:gd name="T12" fmla="*/ 0 w 1775"/>
                <a:gd name="T13" fmla="*/ 342 h 1788"/>
                <a:gd name="T14" fmla="*/ 80 w 1775"/>
                <a:gd name="T15" fmla="*/ 466 h 1788"/>
                <a:gd name="T16" fmla="*/ 0 w 1775"/>
                <a:gd name="T17" fmla="*/ 584 h 1788"/>
                <a:gd name="T18" fmla="*/ 80 w 1775"/>
                <a:gd name="T19" fmla="*/ 711 h 1788"/>
                <a:gd name="T20" fmla="*/ 0 w 1775"/>
                <a:gd name="T21" fmla="*/ 822 h 1788"/>
                <a:gd name="T22" fmla="*/ 80 w 1775"/>
                <a:gd name="T23" fmla="*/ 964 h 1788"/>
                <a:gd name="T24" fmla="*/ 0 w 1775"/>
                <a:gd name="T25" fmla="*/ 1076 h 1788"/>
                <a:gd name="T26" fmla="*/ 80 w 1775"/>
                <a:gd name="T27" fmla="*/ 1209 h 1788"/>
                <a:gd name="T28" fmla="*/ 80 w 1775"/>
                <a:gd name="T29" fmla="*/ 1303 h 1788"/>
                <a:gd name="T30" fmla="*/ 581 w 1775"/>
                <a:gd name="T31" fmla="*/ 1745 h 1788"/>
                <a:gd name="T32" fmla="*/ 693 w 1775"/>
                <a:gd name="T33" fmla="*/ 1788 h 1788"/>
                <a:gd name="T34" fmla="*/ 1086 w 1775"/>
                <a:gd name="T35" fmla="*/ 1788 h 1788"/>
                <a:gd name="T36" fmla="*/ 1198 w 1775"/>
                <a:gd name="T37" fmla="*/ 1745 h 1788"/>
                <a:gd name="T38" fmla="*/ 1695 w 1775"/>
                <a:gd name="T39" fmla="*/ 1303 h 1788"/>
                <a:gd name="T40" fmla="*/ 1695 w 1775"/>
                <a:gd name="T41" fmla="*/ 1139 h 1788"/>
                <a:gd name="T42" fmla="*/ 1775 w 1775"/>
                <a:gd name="T43" fmla="*/ 1005 h 1788"/>
                <a:gd name="T44" fmla="*/ 1695 w 1775"/>
                <a:gd name="T45" fmla="*/ 894 h 1788"/>
                <a:gd name="T46" fmla="*/ 1775 w 1775"/>
                <a:gd name="T47" fmla="*/ 752 h 1788"/>
                <a:gd name="T48" fmla="*/ 1695 w 1775"/>
                <a:gd name="T49" fmla="*/ 641 h 1788"/>
                <a:gd name="T50" fmla="*/ 1775 w 1775"/>
                <a:gd name="T51" fmla="*/ 514 h 1788"/>
                <a:gd name="T52" fmla="*/ 1695 w 1775"/>
                <a:gd name="T53" fmla="*/ 396 h 1788"/>
                <a:gd name="T54" fmla="*/ 1775 w 1775"/>
                <a:gd name="T55" fmla="*/ 272 h 1788"/>
                <a:gd name="T56" fmla="*/ 1775 w 1775"/>
                <a:gd name="T57" fmla="*/ 272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5" h="1788">
                  <a:moveTo>
                    <a:pt x="1775" y="272"/>
                  </a:moveTo>
                  <a:lnTo>
                    <a:pt x="1775" y="272"/>
                  </a:lnTo>
                  <a:lnTo>
                    <a:pt x="1775" y="53"/>
                  </a:lnTo>
                  <a:cubicBezTo>
                    <a:pt x="1775" y="24"/>
                    <a:pt x="1752" y="0"/>
                    <a:pt x="1723" y="0"/>
                  </a:cubicBezTo>
                  <a:lnTo>
                    <a:pt x="52" y="0"/>
                  </a:lnTo>
                  <a:cubicBezTo>
                    <a:pt x="23" y="0"/>
                    <a:pt x="0" y="24"/>
                    <a:pt x="0" y="53"/>
                  </a:cubicBezTo>
                  <a:lnTo>
                    <a:pt x="0" y="342"/>
                  </a:lnTo>
                  <a:cubicBezTo>
                    <a:pt x="0" y="386"/>
                    <a:pt x="80" y="409"/>
                    <a:pt x="80" y="466"/>
                  </a:cubicBezTo>
                  <a:cubicBezTo>
                    <a:pt x="80" y="523"/>
                    <a:pt x="0" y="523"/>
                    <a:pt x="0" y="584"/>
                  </a:cubicBezTo>
                  <a:cubicBezTo>
                    <a:pt x="0" y="645"/>
                    <a:pt x="80" y="639"/>
                    <a:pt x="80" y="711"/>
                  </a:cubicBezTo>
                  <a:cubicBezTo>
                    <a:pt x="80" y="783"/>
                    <a:pt x="0" y="757"/>
                    <a:pt x="0" y="822"/>
                  </a:cubicBezTo>
                  <a:cubicBezTo>
                    <a:pt x="0" y="888"/>
                    <a:pt x="80" y="892"/>
                    <a:pt x="80" y="964"/>
                  </a:cubicBezTo>
                  <a:cubicBezTo>
                    <a:pt x="80" y="1036"/>
                    <a:pt x="0" y="1012"/>
                    <a:pt x="0" y="1076"/>
                  </a:cubicBezTo>
                  <a:cubicBezTo>
                    <a:pt x="0" y="1139"/>
                    <a:pt x="80" y="1141"/>
                    <a:pt x="80" y="1209"/>
                  </a:cubicBezTo>
                  <a:lnTo>
                    <a:pt x="80" y="1303"/>
                  </a:lnTo>
                  <a:lnTo>
                    <a:pt x="581" y="1745"/>
                  </a:lnTo>
                  <a:cubicBezTo>
                    <a:pt x="612" y="1773"/>
                    <a:pt x="651" y="1788"/>
                    <a:pt x="693" y="1788"/>
                  </a:cubicBezTo>
                  <a:lnTo>
                    <a:pt x="1086" y="1788"/>
                  </a:lnTo>
                  <a:cubicBezTo>
                    <a:pt x="1127" y="1788"/>
                    <a:pt x="1167" y="1773"/>
                    <a:pt x="1198" y="1745"/>
                  </a:cubicBezTo>
                  <a:lnTo>
                    <a:pt x="1695" y="1303"/>
                  </a:lnTo>
                  <a:lnTo>
                    <a:pt x="1695" y="1139"/>
                  </a:lnTo>
                  <a:cubicBezTo>
                    <a:pt x="1695" y="1071"/>
                    <a:pt x="1775" y="1069"/>
                    <a:pt x="1775" y="1005"/>
                  </a:cubicBezTo>
                  <a:cubicBezTo>
                    <a:pt x="1775" y="942"/>
                    <a:pt x="1695" y="966"/>
                    <a:pt x="1695" y="894"/>
                  </a:cubicBezTo>
                  <a:cubicBezTo>
                    <a:pt x="1695" y="822"/>
                    <a:pt x="1775" y="818"/>
                    <a:pt x="1775" y="752"/>
                  </a:cubicBezTo>
                  <a:cubicBezTo>
                    <a:pt x="1775" y="687"/>
                    <a:pt x="1695" y="713"/>
                    <a:pt x="1695" y="641"/>
                  </a:cubicBezTo>
                  <a:cubicBezTo>
                    <a:pt x="1695" y="569"/>
                    <a:pt x="1775" y="575"/>
                    <a:pt x="1775" y="514"/>
                  </a:cubicBezTo>
                  <a:cubicBezTo>
                    <a:pt x="1775" y="453"/>
                    <a:pt x="1695" y="453"/>
                    <a:pt x="1695" y="396"/>
                  </a:cubicBezTo>
                  <a:cubicBezTo>
                    <a:pt x="1695" y="339"/>
                    <a:pt x="1775" y="315"/>
                    <a:pt x="1775" y="272"/>
                  </a:cubicBezTo>
                  <a:lnTo>
                    <a:pt x="1775" y="272"/>
                  </a:lnTo>
                  <a:close/>
                </a:path>
              </a:pathLst>
            </a:custGeom>
            <a:solidFill>
              <a:srgbClr val="7F7F7F">
                <a:alpha val="50196"/>
              </a:srgbClr>
            </a:solidFill>
            <a:ln w="9525" cap="flat">
              <a:no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51" name="Freeform 10">
              <a:extLst>
                <a:ext uri="{FF2B5EF4-FFF2-40B4-BE49-F238E27FC236}">
                  <a16:creationId xmlns:a16="http://schemas.microsoft.com/office/drawing/2014/main" id="{4115C78A-728C-4418-9CA3-0F3B311CA9B4}"/>
                </a:ext>
              </a:extLst>
            </p:cNvPr>
            <p:cNvSpPr>
              <a:spLocks/>
            </p:cNvSpPr>
            <p:nvPr/>
          </p:nvSpPr>
          <p:spPr bwMode="auto">
            <a:xfrm>
              <a:off x="3195289" y="2375721"/>
              <a:ext cx="2832765" cy="843269"/>
            </a:xfrm>
            <a:custGeom>
              <a:avLst/>
              <a:gdLst>
                <a:gd name="T0" fmla="*/ 0 w 4262"/>
                <a:gd name="T1" fmla="*/ 643 h 1268"/>
                <a:gd name="T2" fmla="*/ 0 w 4262"/>
                <a:gd name="T3" fmla="*/ 643 h 1268"/>
                <a:gd name="T4" fmla="*/ 85 w 4262"/>
                <a:gd name="T5" fmla="*/ 1268 h 1268"/>
                <a:gd name="T6" fmla="*/ 4178 w 4262"/>
                <a:gd name="T7" fmla="*/ 1268 h 1268"/>
                <a:gd name="T8" fmla="*/ 4262 w 4262"/>
                <a:gd name="T9" fmla="*/ 643 h 1268"/>
                <a:gd name="T10" fmla="*/ 4174 w 4262"/>
                <a:gd name="T11" fmla="*/ 0 h 1268"/>
                <a:gd name="T12" fmla="*/ 89 w 4262"/>
                <a:gd name="T13" fmla="*/ 0 h 1268"/>
                <a:gd name="T14" fmla="*/ 0 w 4262"/>
                <a:gd name="T15" fmla="*/ 643 h 1268"/>
                <a:gd name="T16" fmla="*/ 0 w 4262"/>
                <a:gd name="T17" fmla="*/ 643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2" h="1268">
                  <a:moveTo>
                    <a:pt x="0" y="643"/>
                  </a:moveTo>
                  <a:lnTo>
                    <a:pt x="0" y="643"/>
                  </a:lnTo>
                  <a:cubicBezTo>
                    <a:pt x="0" y="876"/>
                    <a:pt x="32" y="1082"/>
                    <a:pt x="85" y="1268"/>
                  </a:cubicBezTo>
                  <a:lnTo>
                    <a:pt x="4178" y="1268"/>
                  </a:lnTo>
                  <a:cubicBezTo>
                    <a:pt x="4230" y="1082"/>
                    <a:pt x="4262" y="876"/>
                    <a:pt x="4262" y="643"/>
                  </a:cubicBezTo>
                  <a:cubicBezTo>
                    <a:pt x="4262" y="412"/>
                    <a:pt x="4231" y="198"/>
                    <a:pt x="4174" y="0"/>
                  </a:cubicBezTo>
                  <a:lnTo>
                    <a:pt x="89" y="0"/>
                  </a:lnTo>
                  <a:cubicBezTo>
                    <a:pt x="31" y="198"/>
                    <a:pt x="0" y="412"/>
                    <a:pt x="0" y="643"/>
                  </a:cubicBezTo>
                  <a:lnTo>
                    <a:pt x="0" y="643"/>
                  </a:lnTo>
                  <a:close/>
                </a:path>
              </a:pathLst>
            </a:custGeom>
            <a:solidFill>
              <a:schemeClr val="bg1">
                <a:lumMod val="50000"/>
              </a:schemeClr>
            </a:solidFill>
            <a:ln w="9525" cap="flat">
              <a:solidFill>
                <a:schemeClr val="bg1">
                  <a:lumMod val="65000"/>
                </a:schemeClr>
              </a:solid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52" name="Freeform 12">
              <a:extLst>
                <a:ext uri="{FF2B5EF4-FFF2-40B4-BE49-F238E27FC236}">
                  <a16:creationId xmlns:a16="http://schemas.microsoft.com/office/drawing/2014/main" id="{56AB8D08-ED00-4985-A8B0-E845F9E2F724}"/>
                </a:ext>
              </a:extLst>
            </p:cNvPr>
            <p:cNvSpPr>
              <a:spLocks/>
            </p:cNvSpPr>
            <p:nvPr/>
          </p:nvSpPr>
          <p:spPr bwMode="auto">
            <a:xfrm>
              <a:off x="3734046" y="4195000"/>
              <a:ext cx="1753692" cy="876063"/>
            </a:xfrm>
            <a:custGeom>
              <a:avLst/>
              <a:gdLst>
                <a:gd name="T0" fmla="*/ 0 w 2640"/>
                <a:gd name="T1" fmla="*/ 0 h 1317"/>
                <a:gd name="T2" fmla="*/ 0 w 2640"/>
                <a:gd name="T3" fmla="*/ 0 h 1317"/>
                <a:gd name="T4" fmla="*/ 127 w 2640"/>
                <a:gd name="T5" fmla="*/ 630 h 1317"/>
                <a:gd name="T6" fmla="*/ 610 w 2640"/>
                <a:gd name="T7" fmla="*/ 1317 h 1317"/>
                <a:gd name="T8" fmla="*/ 2030 w 2640"/>
                <a:gd name="T9" fmla="*/ 1317 h 1317"/>
                <a:gd name="T10" fmla="*/ 2513 w 2640"/>
                <a:gd name="T11" fmla="*/ 630 h 1317"/>
                <a:gd name="T12" fmla="*/ 2640 w 2640"/>
                <a:gd name="T13" fmla="*/ 0 h 1317"/>
                <a:gd name="T14" fmla="*/ 0 w 2640"/>
                <a:gd name="T15" fmla="*/ 0 h 1317"/>
                <a:gd name="T16" fmla="*/ 0 w 2640"/>
                <a:gd name="T17" fmla="*/ 0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0" h="1317">
                  <a:moveTo>
                    <a:pt x="0" y="0"/>
                  </a:moveTo>
                  <a:lnTo>
                    <a:pt x="0" y="0"/>
                  </a:lnTo>
                  <a:cubicBezTo>
                    <a:pt x="77" y="190"/>
                    <a:pt x="127" y="394"/>
                    <a:pt x="127" y="630"/>
                  </a:cubicBezTo>
                  <a:cubicBezTo>
                    <a:pt x="127" y="857"/>
                    <a:pt x="340" y="1317"/>
                    <a:pt x="610" y="1317"/>
                  </a:cubicBezTo>
                  <a:lnTo>
                    <a:pt x="2030" y="1317"/>
                  </a:lnTo>
                  <a:cubicBezTo>
                    <a:pt x="2300" y="1317"/>
                    <a:pt x="2513" y="857"/>
                    <a:pt x="2513" y="630"/>
                  </a:cubicBezTo>
                  <a:cubicBezTo>
                    <a:pt x="2513" y="394"/>
                    <a:pt x="2563" y="190"/>
                    <a:pt x="2640" y="0"/>
                  </a:cubicBezTo>
                  <a:lnTo>
                    <a:pt x="0" y="0"/>
                  </a:lnTo>
                  <a:lnTo>
                    <a:pt x="0" y="0"/>
                  </a:lnTo>
                  <a:close/>
                </a:path>
              </a:pathLst>
            </a:custGeom>
            <a:solidFill>
              <a:schemeClr val="bg1">
                <a:lumMod val="50000"/>
              </a:schemeClr>
            </a:solidFill>
            <a:ln w="9525" cap="flat">
              <a:solidFill>
                <a:schemeClr val="bg1">
                  <a:lumMod val="65000"/>
                </a:schemeClr>
              </a:solid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53" name="Freeform 14">
              <a:extLst>
                <a:ext uri="{FF2B5EF4-FFF2-40B4-BE49-F238E27FC236}">
                  <a16:creationId xmlns:a16="http://schemas.microsoft.com/office/drawing/2014/main" id="{5AA1A186-0C88-42E2-80B7-7B21D480163B}"/>
                </a:ext>
              </a:extLst>
            </p:cNvPr>
            <p:cNvSpPr>
              <a:spLocks/>
            </p:cNvSpPr>
            <p:nvPr/>
          </p:nvSpPr>
          <p:spPr bwMode="auto">
            <a:xfrm>
              <a:off x="3271809" y="3286140"/>
              <a:ext cx="2679726" cy="843269"/>
            </a:xfrm>
            <a:custGeom>
              <a:avLst/>
              <a:gdLst>
                <a:gd name="T0" fmla="*/ 3379 w 4032"/>
                <a:gd name="T1" fmla="*/ 1267 h 1267"/>
                <a:gd name="T2" fmla="*/ 3379 w 4032"/>
                <a:gd name="T3" fmla="*/ 1267 h 1267"/>
                <a:gd name="T4" fmla="*/ 4032 w 4032"/>
                <a:gd name="T5" fmla="*/ 0 h 1267"/>
                <a:gd name="T6" fmla="*/ 0 w 4032"/>
                <a:gd name="T7" fmla="*/ 0 h 1267"/>
                <a:gd name="T8" fmla="*/ 653 w 4032"/>
                <a:gd name="T9" fmla="*/ 1267 h 1267"/>
                <a:gd name="T10" fmla="*/ 3379 w 4032"/>
                <a:gd name="T11" fmla="*/ 1267 h 1267"/>
                <a:gd name="T12" fmla="*/ 3379 w 4032"/>
                <a:gd name="T13" fmla="*/ 1267 h 1267"/>
              </a:gdLst>
              <a:ahLst/>
              <a:cxnLst>
                <a:cxn ang="0">
                  <a:pos x="T0" y="T1"/>
                </a:cxn>
                <a:cxn ang="0">
                  <a:pos x="T2" y="T3"/>
                </a:cxn>
                <a:cxn ang="0">
                  <a:pos x="T4" y="T5"/>
                </a:cxn>
                <a:cxn ang="0">
                  <a:pos x="T6" y="T7"/>
                </a:cxn>
                <a:cxn ang="0">
                  <a:pos x="T8" y="T9"/>
                </a:cxn>
                <a:cxn ang="0">
                  <a:pos x="T10" y="T11"/>
                </a:cxn>
                <a:cxn ang="0">
                  <a:pos x="T12" y="T13"/>
                </a:cxn>
              </a:cxnLst>
              <a:rect l="0" t="0" r="r" b="b"/>
              <a:pathLst>
                <a:path w="4032" h="1267">
                  <a:moveTo>
                    <a:pt x="3379" y="1267"/>
                  </a:moveTo>
                  <a:lnTo>
                    <a:pt x="3379" y="1267"/>
                  </a:lnTo>
                  <a:cubicBezTo>
                    <a:pt x="3568" y="854"/>
                    <a:pt x="3869" y="495"/>
                    <a:pt x="4032" y="0"/>
                  </a:cubicBezTo>
                  <a:lnTo>
                    <a:pt x="0" y="0"/>
                  </a:lnTo>
                  <a:cubicBezTo>
                    <a:pt x="163" y="495"/>
                    <a:pt x="464" y="854"/>
                    <a:pt x="653" y="1267"/>
                  </a:cubicBezTo>
                  <a:lnTo>
                    <a:pt x="3379" y="1267"/>
                  </a:lnTo>
                  <a:lnTo>
                    <a:pt x="3379" y="1267"/>
                  </a:lnTo>
                  <a:close/>
                </a:path>
              </a:pathLst>
            </a:custGeom>
            <a:solidFill>
              <a:schemeClr val="bg1">
                <a:lumMod val="50000"/>
              </a:schemeClr>
            </a:solidFill>
            <a:ln w="9525" cap="flat">
              <a:solidFill>
                <a:schemeClr val="bg1">
                  <a:lumMod val="65000"/>
                </a:schemeClr>
              </a:solidFill>
              <a:prstDash val="solid"/>
              <a:miter lim="800000"/>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sp>
          <p:nvSpPr>
            <p:cNvPr id="54" name="Freeform 7">
              <a:extLst>
                <a:ext uri="{FF2B5EF4-FFF2-40B4-BE49-F238E27FC236}">
                  <a16:creationId xmlns:a16="http://schemas.microsoft.com/office/drawing/2014/main" id="{138AE9CF-DE0F-4F17-95DD-3F8FCD9C6CC9}"/>
                </a:ext>
              </a:extLst>
            </p:cNvPr>
            <p:cNvSpPr>
              <a:spLocks/>
            </p:cNvSpPr>
            <p:nvPr/>
          </p:nvSpPr>
          <p:spPr bwMode="auto">
            <a:xfrm>
              <a:off x="3274932" y="1434072"/>
              <a:ext cx="2673481" cy="876063"/>
            </a:xfrm>
            <a:custGeom>
              <a:avLst/>
              <a:gdLst>
                <a:gd name="T0" fmla="*/ 4021 w 4021"/>
                <a:gd name="T1" fmla="*/ 1317 h 1317"/>
                <a:gd name="T2" fmla="*/ 4021 w 4021"/>
                <a:gd name="T3" fmla="*/ 1317 h 1317"/>
                <a:gd name="T4" fmla="*/ 2010 w 4021"/>
                <a:gd name="T5" fmla="*/ 0 h 1317"/>
                <a:gd name="T6" fmla="*/ 0 w 4021"/>
                <a:gd name="T7" fmla="*/ 1317 h 1317"/>
                <a:gd name="T8" fmla="*/ 4021 w 4021"/>
                <a:gd name="T9" fmla="*/ 1317 h 1317"/>
              </a:gdLst>
              <a:ahLst/>
              <a:cxnLst>
                <a:cxn ang="0">
                  <a:pos x="T0" y="T1"/>
                </a:cxn>
                <a:cxn ang="0">
                  <a:pos x="T2" y="T3"/>
                </a:cxn>
                <a:cxn ang="0">
                  <a:pos x="T4" y="T5"/>
                </a:cxn>
                <a:cxn ang="0">
                  <a:pos x="T6" y="T7"/>
                </a:cxn>
                <a:cxn ang="0">
                  <a:pos x="T8" y="T9"/>
                </a:cxn>
              </a:cxnLst>
              <a:rect l="0" t="0" r="r" b="b"/>
              <a:pathLst>
                <a:path w="4021" h="1317">
                  <a:moveTo>
                    <a:pt x="4021" y="1317"/>
                  </a:moveTo>
                  <a:lnTo>
                    <a:pt x="4021" y="1317"/>
                  </a:lnTo>
                  <a:cubicBezTo>
                    <a:pt x="3733" y="492"/>
                    <a:pt x="2960" y="0"/>
                    <a:pt x="2010" y="0"/>
                  </a:cubicBezTo>
                  <a:cubicBezTo>
                    <a:pt x="1060" y="0"/>
                    <a:pt x="287" y="492"/>
                    <a:pt x="0" y="1317"/>
                  </a:cubicBezTo>
                  <a:lnTo>
                    <a:pt x="4021" y="1317"/>
                  </a:lnTo>
                  <a:close/>
                </a:path>
              </a:pathLst>
            </a:custGeom>
            <a:solidFill>
              <a:srgbClr val="754E90"/>
            </a:solidFill>
            <a:ln w="0">
              <a:noFill/>
              <a:prstDash val="solid"/>
              <a:round/>
              <a:headEnd/>
              <a:tailEnd/>
            </a:ln>
          </p:spPr>
          <p:txBody>
            <a:bodyPr vert="horz" wrap="square" lIns="121920" tIns="60960" rIns="121920" bIns="60960" numCol="1" anchor="ctr" anchorCtr="0" compatLnSpc="1">
              <a:prstTxWarp prst="textNoShape">
                <a:avLst/>
              </a:prstTxWarp>
            </a:bodyPr>
            <a:lstStyle/>
            <a:p>
              <a:endParaRPr lang="en-US" sz="3200" dirty="0">
                <a:latin typeface="Arial" panose="020B0604020202020204" pitchFamily="34" charset="0"/>
              </a:endParaRPr>
            </a:p>
          </p:txBody>
        </p:sp>
      </p:grpSp>
      <p:cxnSp>
        <p:nvCxnSpPr>
          <p:cNvPr id="55" name="Straight Connector 54">
            <a:extLst>
              <a:ext uri="{FF2B5EF4-FFF2-40B4-BE49-F238E27FC236}">
                <a16:creationId xmlns:a16="http://schemas.microsoft.com/office/drawing/2014/main" id="{494CE2FE-B6B7-4BC4-A0C2-F9CFF9E1A6AC}"/>
              </a:ext>
            </a:extLst>
          </p:cNvPr>
          <p:cNvCxnSpPr/>
          <p:nvPr/>
        </p:nvCxnSpPr>
        <p:spPr>
          <a:xfrm>
            <a:off x="2696356" y="1761995"/>
            <a:ext cx="1130526" cy="0"/>
          </a:xfrm>
          <a:prstGeom prst="line">
            <a:avLst/>
          </a:prstGeom>
          <a:ln>
            <a:solidFill>
              <a:srgbClr val="754E90"/>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F76DEA60-CA82-4610-8DBA-8712D38342BA}"/>
              </a:ext>
            </a:extLst>
          </p:cNvPr>
          <p:cNvSpPr/>
          <p:nvPr/>
        </p:nvSpPr>
        <p:spPr>
          <a:xfrm>
            <a:off x="3826868" y="1399872"/>
            <a:ext cx="724247" cy="724247"/>
          </a:xfrm>
          <a:prstGeom prst="ellipse">
            <a:avLst/>
          </a:prstGeom>
          <a:solidFill>
            <a:srgbClr val="754E90">
              <a:alpha val="10000"/>
            </a:srgbClr>
          </a:solidFill>
          <a:ln w="19050">
            <a:solidFill>
              <a:srgbClr val="754E90"/>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chemeClr val="tx1"/>
              </a:solidFill>
              <a:latin typeface="Arial" panose="020B0604020202020204" pitchFamily="34" charset="0"/>
            </a:endParaRPr>
          </a:p>
        </p:txBody>
      </p:sp>
      <p:sp>
        <p:nvSpPr>
          <p:cNvPr id="57" name="Rectangle 56">
            <a:extLst>
              <a:ext uri="{FF2B5EF4-FFF2-40B4-BE49-F238E27FC236}">
                <a16:creationId xmlns:a16="http://schemas.microsoft.com/office/drawing/2014/main" id="{93B9A71E-14EF-4C8F-9E03-3FD76917FB4A}"/>
              </a:ext>
            </a:extLst>
          </p:cNvPr>
          <p:cNvSpPr/>
          <p:nvPr/>
        </p:nvSpPr>
        <p:spPr>
          <a:xfrm>
            <a:off x="4697878" y="1572832"/>
            <a:ext cx="2826535" cy="369332"/>
          </a:xfrm>
          <a:prstGeom prst="rect">
            <a:avLst/>
          </a:prstGeom>
        </p:spPr>
        <p:txBody>
          <a:bodyPr wrap="square" anchor="ctr">
            <a:spAutoFit/>
          </a:bodyPr>
          <a:lstStyle/>
          <a:p>
            <a:pPr>
              <a:lnSpc>
                <a:spcPct val="90000"/>
              </a:lnSpc>
            </a:pPr>
            <a:r>
              <a:rPr lang="en-US" sz="2000" dirty="0">
                <a:solidFill>
                  <a:srgbClr val="485E6D"/>
                </a:solidFill>
                <a:latin typeface="Arial" panose="020B0604020202020204" pitchFamily="34" charset="0"/>
                <a:cs typeface="Arial" panose="020B0604020202020204" pitchFamily="34" charset="0"/>
              </a:rPr>
              <a:t>Start</a:t>
            </a:r>
          </a:p>
        </p:txBody>
      </p:sp>
      <p:sp>
        <p:nvSpPr>
          <p:cNvPr id="58" name="Rectangle 57">
            <a:extLst>
              <a:ext uri="{FF2B5EF4-FFF2-40B4-BE49-F238E27FC236}">
                <a16:creationId xmlns:a16="http://schemas.microsoft.com/office/drawing/2014/main" id="{5496C615-9777-47D5-A1E7-0FC4CE4FE15E}"/>
              </a:ext>
            </a:extLst>
          </p:cNvPr>
          <p:cNvSpPr/>
          <p:nvPr/>
        </p:nvSpPr>
        <p:spPr>
          <a:xfrm>
            <a:off x="4688098" y="4317989"/>
            <a:ext cx="2826535" cy="369332"/>
          </a:xfrm>
          <a:prstGeom prst="rect">
            <a:avLst/>
          </a:prstGeom>
        </p:spPr>
        <p:txBody>
          <a:bodyPr wrap="square" anchor="ctr">
            <a:spAutoFit/>
          </a:bodyPr>
          <a:lstStyle/>
          <a:p>
            <a:pPr>
              <a:lnSpc>
                <a:spcPct val="90000"/>
              </a:lnSpc>
            </a:pPr>
            <a:r>
              <a:rPr lang="en-US" sz="2000" dirty="0">
                <a:solidFill>
                  <a:schemeClr val="bg1">
                    <a:lumMod val="85000"/>
                  </a:schemeClr>
                </a:solidFill>
                <a:latin typeface="Arial" panose="020B0604020202020204" pitchFamily="34" charset="0"/>
                <a:cs typeface="Arial" panose="020B0604020202020204" pitchFamily="34" charset="0"/>
              </a:rPr>
              <a:t>Close</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10">
            <a:clrChange>
              <a:clrFrom>
                <a:srgbClr val="FFFFFF"/>
              </a:clrFrom>
              <a:clrTo>
                <a:srgbClr val="FFFFFF">
                  <a:alpha val="0"/>
                </a:srgbClr>
              </a:clrTo>
            </a:clrChange>
            <a:extLst>
              <a:ext uri="{BEBA8EAE-BF5A-486C-A8C5-ECC9F3942E4B}">
                <a14:imgProps xmlns:a14="http://schemas.microsoft.com/office/drawing/2010/main">
                  <a14:imgLayer r:embed="rId11">
                    <a14:imgEffect>
                      <a14:saturation sat="0"/>
                    </a14:imgEffect>
                  </a14:imgLayer>
                </a14:imgProps>
              </a:ext>
            </a:extLst>
          </a:blip>
          <a:srcRect l="7678" t="18964"/>
          <a:stretch/>
        </p:blipFill>
        <p:spPr>
          <a:xfrm>
            <a:off x="7344009" y="6355223"/>
            <a:ext cx="580791" cy="525571"/>
          </a:xfrm>
          <a:prstGeom prst="rect">
            <a:avLst/>
          </a:prstGeom>
        </p:spPr>
      </p:pic>
      <p:sp>
        <p:nvSpPr>
          <p:cNvPr id="4" name="TextBox 3">
            <a:extLst>
              <a:ext uri="{FF2B5EF4-FFF2-40B4-BE49-F238E27FC236}">
                <a16:creationId xmlns:a16="http://schemas.microsoft.com/office/drawing/2014/main" id="{336330AC-AD47-4354-8D63-29B66F608944}"/>
              </a:ext>
            </a:extLst>
          </p:cNvPr>
          <p:cNvSpPr txBox="1"/>
          <p:nvPr/>
        </p:nvSpPr>
        <p:spPr>
          <a:xfrm>
            <a:off x="331200" y="558000"/>
            <a:ext cx="3466531"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Start Stage Contents</a:t>
            </a:r>
          </a:p>
        </p:txBody>
      </p:sp>
      <p:sp>
        <p:nvSpPr>
          <p:cNvPr id="59" name="TextBox 58">
            <a:extLst>
              <a:ext uri="{FF2B5EF4-FFF2-40B4-BE49-F238E27FC236}">
                <a16:creationId xmlns:a16="http://schemas.microsoft.com/office/drawing/2014/main" id="{F4A63DE5-F299-429B-B127-B526D54A36F0}"/>
              </a:ext>
            </a:extLst>
          </p:cNvPr>
          <p:cNvSpPr txBox="1"/>
          <p:nvPr/>
        </p:nvSpPr>
        <p:spPr>
          <a:xfrm>
            <a:off x="9416716" y="6433342"/>
            <a:ext cx="2133600" cy="338554"/>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Start stage intro</a:t>
            </a:r>
          </a:p>
        </p:txBody>
      </p:sp>
      <p:sp>
        <p:nvSpPr>
          <p:cNvPr id="27" name="TextBox 26">
            <a:extLst>
              <a:ext uri="{FF2B5EF4-FFF2-40B4-BE49-F238E27FC236}">
                <a16:creationId xmlns:a16="http://schemas.microsoft.com/office/drawing/2014/main" id="{F37545B4-BE22-4083-AA2C-265E295013D5}"/>
              </a:ext>
            </a:extLst>
          </p:cNvPr>
          <p:cNvSpPr txBox="1"/>
          <p:nvPr/>
        </p:nvSpPr>
        <p:spPr>
          <a:xfrm>
            <a:off x="585313" y="6433342"/>
            <a:ext cx="2215929" cy="338554"/>
          </a:xfrm>
          <a:prstGeom prst="rect">
            <a:avLst/>
          </a:prstGeom>
          <a:noFill/>
        </p:spPr>
        <p:txBody>
          <a:bodyPr wrap="square" rtlCol="0">
            <a:spAutoFit/>
          </a:bodyPr>
          <a:lstStyle/>
          <a:p>
            <a:pPr lvl="0" algn="ctr">
              <a:defRPr/>
            </a:pPr>
            <a:r>
              <a:rPr lang="en-GB" sz="1600" dirty="0">
                <a:solidFill>
                  <a:prstClr val="white"/>
                </a:solidFill>
                <a:latin typeface="Arial" panose="020B0604020202020204" pitchFamily="34" charset="0"/>
                <a:cs typeface="Arial" panose="020B0604020202020204" pitchFamily="34" charset="0"/>
              </a:rPr>
              <a:t>Themes</a:t>
            </a:r>
            <a:r>
              <a:rPr lang="en-GB" sz="1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sz="1600" dirty="0">
                <a:solidFill>
                  <a:prstClr val="white"/>
                </a:solidFill>
                <a:latin typeface="Arial" panose="020B0604020202020204" pitchFamily="34" charset="0"/>
                <a:cs typeface="Arial" panose="020B0604020202020204" pitchFamily="34" charset="0"/>
              </a:rPr>
              <a:t>overview</a:t>
            </a:r>
          </a:p>
        </p:txBody>
      </p:sp>
      <p:sp>
        <p:nvSpPr>
          <p:cNvPr id="28" name="Action Button: Go Forward or Next 27">
            <a:hlinkClick r:id="rId12" action="ppaction://hlinksldjump" highlightClick="1"/>
            <a:extLst>
              <a:ext uri="{FF2B5EF4-FFF2-40B4-BE49-F238E27FC236}">
                <a16:creationId xmlns:a16="http://schemas.microsoft.com/office/drawing/2014/main" id="{79771B66-5A83-4E4B-8814-F6F9E9BC5E19}"/>
              </a:ext>
            </a:extLst>
          </p:cNvPr>
          <p:cNvSpPr/>
          <p:nvPr/>
        </p:nvSpPr>
        <p:spPr>
          <a:xfrm rot="10800000">
            <a:off x="106406" y="6410325"/>
            <a:ext cx="376200" cy="381247"/>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49724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1B96EA3D-860D-4993-BF8E-30B7905553D1}"/>
              </a:ext>
            </a:extLst>
          </p:cNvPr>
          <p:cNvSpPr/>
          <p:nvPr/>
        </p:nvSpPr>
        <p:spPr>
          <a:xfrm>
            <a:off x="331200" y="1296000"/>
            <a:ext cx="11098800" cy="1569660"/>
          </a:xfrm>
          <a:prstGeom prst="rect">
            <a:avLst/>
          </a:prstGeom>
        </p:spPr>
        <p:txBody>
          <a:bodyPr wrap="square">
            <a:spAutoFit/>
          </a:bodyPr>
          <a:lstStyle/>
          <a:p>
            <a:r>
              <a:rPr lang="en-GB" sz="1600" dirty="0">
                <a:solidFill>
                  <a:srgbClr val="485E6D"/>
                </a:solidFill>
                <a:latin typeface="Arial" panose="020B0604020202020204" pitchFamily="34" charset="0"/>
                <a:cs typeface="Arial" panose="020B0604020202020204" pitchFamily="34" charset="0"/>
              </a:rPr>
              <a:t>Further information and training on resource and team management are being developed as part of the project management training competency framework and will be available in due course. </a:t>
            </a:r>
          </a:p>
          <a:p>
            <a:endParaRPr lang="en-GB" sz="1600" dirty="0">
              <a:solidFill>
                <a:srgbClr val="485E6D"/>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In the meantime, you may find the below resources useful which can all be found </a:t>
            </a:r>
            <a:r>
              <a:rPr lang="en-GB" sz="1600" dirty="0">
                <a:solidFill>
                  <a:srgbClr val="485E6D"/>
                </a:solidFill>
                <a:latin typeface="Arial" panose="020B0604020202020204" pitchFamily="34" charset="0"/>
                <a:cs typeface="Arial" panose="020B0604020202020204" pitchFamily="34" charset="0"/>
              </a:rPr>
              <a:t>in our Tools &amp; Resources page on the website:  </a:t>
            </a:r>
            <a:r>
              <a:rPr lang="fr-FR" sz="1600" dirty="0">
                <a:latin typeface="Arial" panose="020B0604020202020204" pitchFamily="34" charset="0"/>
                <a:cs typeface="Arial" panose="020B0604020202020204" pitchFamily="34" charset="0"/>
                <a:hlinkClick r:id="rId2"/>
              </a:rPr>
              <a:t>Transformation – Our Dorset ICS Transformation</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7678" t="18964"/>
          <a:stretch/>
        </p:blipFill>
        <p:spPr>
          <a:xfrm>
            <a:off x="7344009" y="6355223"/>
            <a:ext cx="580791" cy="525571"/>
          </a:xfrm>
          <a:prstGeom prst="rect">
            <a:avLst/>
          </a:prstGeom>
        </p:spPr>
      </p:pic>
      <p:grpSp>
        <p:nvGrpSpPr>
          <p:cNvPr id="132" name="Group 131">
            <a:extLst>
              <a:ext uri="{FF2B5EF4-FFF2-40B4-BE49-F238E27FC236}">
                <a16:creationId xmlns:a16="http://schemas.microsoft.com/office/drawing/2014/main" id="{9D9AA426-23BA-4F66-8C17-DC252B5B35DA}"/>
              </a:ext>
            </a:extLst>
          </p:cNvPr>
          <p:cNvGrpSpPr/>
          <p:nvPr/>
        </p:nvGrpSpPr>
        <p:grpSpPr>
          <a:xfrm>
            <a:off x="1414399" y="2934272"/>
            <a:ext cx="3903153" cy="2897456"/>
            <a:chOff x="329431" y="2691347"/>
            <a:chExt cx="3903153" cy="2897456"/>
          </a:xfrm>
        </p:grpSpPr>
        <p:sp>
          <p:nvSpPr>
            <p:cNvPr id="133" name="Rounded Rectangle 22">
              <a:extLst>
                <a:ext uri="{FF2B5EF4-FFF2-40B4-BE49-F238E27FC236}">
                  <a16:creationId xmlns:a16="http://schemas.microsoft.com/office/drawing/2014/main" id="{F2F3B6F1-F963-4437-98A3-4A94DBC07264}"/>
                </a:ext>
              </a:extLst>
            </p:cNvPr>
            <p:cNvSpPr>
              <a:spLocks/>
            </p:cNvSpPr>
            <p:nvPr/>
          </p:nvSpPr>
          <p:spPr bwMode="auto">
            <a:xfrm flipH="1">
              <a:off x="329431" y="3271103"/>
              <a:ext cx="3771670" cy="2317700"/>
            </a:xfrm>
            <a:prstGeom prst="roundRect">
              <a:avLst>
                <a:gd name="adj" fmla="val 6883"/>
              </a:avLst>
            </a:prstGeom>
            <a:solidFill>
              <a:srgbClr val="FFFFFF"/>
            </a:solidFill>
            <a:ln w="31750" cap="flat" cmpd="sng" algn="ctr">
              <a:solidFill>
                <a:srgbClr val="02A2A4"/>
              </a:solidFill>
              <a:prstDash val="sysDot"/>
              <a:miter lim="400000"/>
              <a:headEnd type="none" w="med" len="med"/>
              <a:tailEnd type="none" w="med" len="med"/>
            </a:ln>
            <a:effectLst/>
          </p:spPr>
          <p:txBody>
            <a:bodyPr wrap="square" lIns="38100" tIns="38100" rIns="38100" bIns="38100" anchor="ctr">
              <a:spAutoFit/>
            </a:bodyPr>
            <a:lstStyle/>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135" name="TextBox 134">
              <a:extLst>
                <a:ext uri="{FF2B5EF4-FFF2-40B4-BE49-F238E27FC236}">
                  <a16:creationId xmlns:a16="http://schemas.microsoft.com/office/drawing/2014/main" id="{A4086FE1-A4D2-4E9D-A020-33DE83042F57}"/>
                </a:ext>
              </a:extLst>
            </p:cNvPr>
            <p:cNvSpPr txBox="1"/>
            <p:nvPr/>
          </p:nvSpPr>
          <p:spPr>
            <a:xfrm>
              <a:off x="359543" y="2731311"/>
              <a:ext cx="387304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sz="2400" b="1" dirty="0">
                  <a:ln w="0"/>
                  <a:solidFill>
                    <a:srgbClr val="02A2A4"/>
                  </a:solidFill>
                  <a:latin typeface="Arial" panose="020B0604020202020204" pitchFamily="34" charset="0"/>
                  <a:cs typeface="Arial" panose="020B0604020202020204" pitchFamily="34" charset="0"/>
                  <a:sym typeface="Lato Black"/>
                </a:rPr>
                <a:t>Tools &amp; Templates</a:t>
              </a:r>
            </a:p>
          </p:txBody>
        </p:sp>
        <p:pic>
          <p:nvPicPr>
            <p:cNvPr id="136" name="Graphic 135" descr="Mining tools">
              <a:hlinkClick r:id="rId5" tooltip="Tools &amp; Templates"/>
              <a:extLst>
                <a:ext uri="{FF2B5EF4-FFF2-40B4-BE49-F238E27FC236}">
                  <a16:creationId xmlns:a16="http://schemas.microsoft.com/office/drawing/2014/main" id="{FE2B2E17-B49F-4403-868B-9B3A74E65F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9431" y="2691347"/>
              <a:ext cx="550572" cy="540000"/>
            </a:xfrm>
            <a:prstGeom prst="rect">
              <a:avLst/>
            </a:prstGeom>
          </p:spPr>
        </p:pic>
        <p:sp>
          <p:nvSpPr>
            <p:cNvPr id="137" name="TextBox 136">
              <a:extLst>
                <a:ext uri="{FF2B5EF4-FFF2-40B4-BE49-F238E27FC236}">
                  <a16:creationId xmlns:a16="http://schemas.microsoft.com/office/drawing/2014/main" id="{F8E1499D-E0D8-4A29-A08F-019699287B64}"/>
                </a:ext>
              </a:extLst>
            </p:cNvPr>
            <p:cNvSpPr txBox="1"/>
            <p:nvPr/>
          </p:nvSpPr>
          <p:spPr>
            <a:xfrm>
              <a:off x="372103" y="3829862"/>
              <a:ext cx="3730766" cy="861774"/>
            </a:xfrm>
            <a:prstGeom prst="rect">
              <a:avLst/>
            </a:prstGeom>
            <a:noFill/>
          </p:spPr>
          <p:txBody>
            <a:bodyPr wrap="square" rtlCol="0">
              <a:spAutoFit/>
            </a:bodyPr>
            <a:lstStyle/>
            <a:p>
              <a:pPr marL="285750"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Resource Management Plan</a:t>
              </a:r>
              <a:endParaRPr lang="en-GB" sz="1600"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b="0" i="0" u="none" strike="noStrike" dirty="0">
                  <a:effectLst/>
                  <a:latin typeface="Arial" panose="020B0604020202020204" pitchFamily="34" charset="0"/>
                  <a:hlinkClick r:id="rId9"/>
                </a:rPr>
                <a:t>RACI and RAPID Templates</a:t>
              </a:r>
              <a:endParaRPr lang="en-GB" sz="1600" b="0" i="0" u="none" strike="noStrike" dirty="0">
                <a:effectLst/>
                <a:latin typeface="Arial" panose="020B0604020202020204" pitchFamily="34" charset="0"/>
              </a:endParaRPr>
            </a:p>
            <a:p>
              <a:pPr marL="285750" indent="-285750">
                <a:buFont typeface="Wingdings" panose="05000000000000000000" pitchFamily="2" charset="2"/>
                <a:buChar char="Ø"/>
              </a:pPr>
              <a:r>
                <a:rPr lang="en-GB" b="0" i="0" u="none" strike="noStrike" dirty="0">
                  <a:effectLst/>
                  <a:latin typeface="Arial" panose="020B0604020202020204" pitchFamily="34" charset="0"/>
                  <a:hlinkClick r:id="rId10"/>
                </a:rPr>
                <a:t>Lessons Log</a:t>
              </a:r>
              <a:endParaRPr lang="en-GB" dirty="0">
                <a:latin typeface="Arial" panose="020B0604020202020204" pitchFamily="34" charset="0"/>
              </a:endParaRPr>
            </a:p>
          </p:txBody>
        </p:sp>
      </p:grpSp>
      <p:grpSp>
        <p:nvGrpSpPr>
          <p:cNvPr id="21" name="Group 20">
            <a:extLst>
              <a:ext uri="{FF2B5EF4-FFF2-40B4-BE49-F238E27FC236}">
                <a16:creationId xmlns:a16="http://schemas.microsoft.com/office/drawing/2014/main" id="{DD972122-FDF9-465D-A0A5-54D646B73C4E}"/>
              </a:ext>
            </a:extLst>
          </p:cNvPr>
          <p:cNvGrpSpPr/>
          <p:nvPr/>
        </p:nvGrpSpPr>
        <p:grpSpPr>
          <a:xfrm>
            <a:off x="6430851" y="2974028"/>
            <a:ext cx="3901385" cy="2876332"/>
            <a:chOff x="7000695" y="2943506"/>
            <a:chExt cx="3901385" cy="2876332"/>
          </a:xfrm>
        </p:grpSpPr>
        <p:grpSp>
          <p:nvGrpSpPr>
            <p:cNvPr id="11" name="Group 10">
              <a:extLst>
                <a:ext uri="{FF2B5EF4-FFF2-40B4-BE49-F238E27FC236}">
                  <a16:creationId xmlns:a16="http://schemas.microsoft.com/office/drawing/2014/main" id="{EC12A261-1487-417C-97AC-56F1595B2494}"/>
                </a:ext>
              </a:extLst>
            </p:cNvPr>
            <p:cNvGrpSpPr/>
            <p:nvPr/>
          </p:nvGrpSpPr>
          <p:grpSpPr>
            <a:xfrm>
              <a:off x="7000695" y="2974720"/>
              <a:ext cx="3901385" cy="2845118"/>
              <a:chOff x="331199" y="2731311"/>
              <a:chExt cx="3901385" cy="2845118"/>
            </a:xfrm>
          </p:grpSpPr>
          <p:sp>
            <p:nvSpPr>
              <p:cNvPr id="130" name="Rounded Rectangle 22">
                <a:extLst>
                  <a:ext uri="{FF2B5EF4-FFF2-40B4-BE49-F238E27FC236}">
                    <a16:creationId xmlns:a16="http://schemas.microsoft.com/office/drawing/2014/main" id="{14E39BAA-142A-457B-BC0A-68523E809DE0}"/>
                  </a:ext>
                </a:extLst>
              </p:cNvPr>
              <p:cNvSpPr>
                <a:spLocks/>
              </p:cNvSpPr>
              <p:nvPr/>
            </p:nvSpPr>
            <p:spPr bwMode="auto">
              <a:xfrm flipH="1">
                <a:off x="331199" y="3258729"/>
                <a:ext cx="3771670" cy="2317700"/>
              </a:xfrm>
              <a:prstGeom prst="roundRect">
                <a:avLst>
                  <a:gd name="adj" fmla="val 6883"/>
                </a:avLst>
              </a:prstGeom>
              <a:solidFill>
                <a:srgbClr val="FFFFFF"/>
              </a:solidFill>
              <a:ln w="31750" cap="flat" cmpd="sng" algn="ctr">
                <a:solidFill>
                  <a:srgbClr val="02A2A4"/>
                </a:solidFill>
                <a:prstDash val="sysDot"/>
                <a:miter lim="400000"/>
                <a:headEnd type="none" w="med" len="med"/>
                <a:tailEnd type="none" w="med" len="med"/>
              </a:ln>
              <a:effectLst/>
            </p:spPr>
            <p:txBody>
              <a:bodyPr wrap="square" lIns="38100" tIns="38100" rIns="38100" bIns="38100" anchor="ctr">
                <a:spAutoFit/>
              </a:bodyPr>
              <a:lstStyle/>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131" name="TextBox 130">
                <a:extLst>
                  <a:ext uri="{FF2B5EF4-FFF2-40B4-BE49-F238E27FC236}">
                    <a16:creationId xmlns:a16="http://schemas.microsoft.com/office/drawing/2014/main" id="{E99F86F2-8C32-4881-8C8B-0912A49B3879}"/>
                  </a:ext>
                </a:extLst>
              </p:cNvPr>
              <p:cNvSpPr txBox="1"/>
              <p:nvPr/>
            </p:nvSpPr>
            <p:spPr>
              <a:xfrm>
                <a:off x="359543" y="2731311"/>
                <a:ext cx="387304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sz="2400" b="1" dirty="0">
                    <a:ln w="0"/>
                    <a:solidFill>
                      <a:srgbClr val="02A2A4"/>
                    </a:solidFill>
                    <a:latin typeface="Arial" panose="020B0604020202020204" pitchFamily="34" charset="0"/>
                    <a:cs typeface="Arial" panose="020B0604020202020204" pitchFamily="34" charset="0"/>
                    <a:sym typeface="Lato Black"/>
                  </a:rPr>
                  <a:t>Guides &amp; Training</a:t>
                </a:r>
              </a:p>
            </p:txBody>
          </p:sp>
          <p:sp>
            <p:nvSpPr>
              <p:cNvPr id="2" name="TextBox 1">
                <a:extLst>
                  <a:ext uri="{FF2B5EF4-FFF2-40B4-BE49-F238E27FC236}">
                    <a16:creationId xmlns:a16="http://schemas.microsoft.com/office/drawing/2014/main" id="{EEDC4331-EE67-4994-B03B-32A2A7694F62}"/>
                  </a:ext>
                </a:extLst>
              </p:cNvPr>
              <p:cNvSpPr txBox="1"/>
              <p:nvPr/>
            </p:nvSpPr>
            <p:spPr>
              <a:xfrm>
                <a:off x="372103" y="3829862"/>
                <a:ext cx="3730766" cy="861774"/>
              </a:xfrm>
              <a:prstGeom prst="rect">
                <a:avLst/>
              </a:prstGeom>
              <a:noFill/>
            </p:spPr>
            <p:txBody>
              <a:bodyPr wrap="square" rtlCol="0">
                <a:spAutoFit/>
              </a:bodyPr>
              <a:lstStyle/>
              <a:p>
                <a:pPr marL="285750"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hlinkClick r:id="rId11"/>
                  </a:rPr>
                  <a:t>Responsibility Charting</a:t>
                </a:r>
                <a:endParaRPr lang="en-GB" sz="1600" dirty="0">
                  <a:solidFill>
                    <a:srgbClr val="485E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hlinkClick r:id="rId12"/>
                  </a:rPr>
                  <a:t>Lessons Learnt</a:t>
                </a:r>
                <a:endParaRPr lang="en-GB" sz="1600" dirty="0">
                  <a:solidFill>
                    <a:srgbClr val="485E6D"/>
                  </a:solidFill>
                  <a:latin typeface="Arial" panose="020B0604020202020204" pitchFamily="34" charset="0"/>
                  <a:cs typeface="Arial" panose="020B0604020202020204" pitchFamily="34" charset="0"/>
                </a:endParaRPr>
              </a:p>
              <a:p>
                <a:endParaRPr lang="en-GB" dirty="0">
                  <a:latin typeface="Arial" panose="020B0604020202020204" pitchFamily="34" charset="0"/>
                </a:endParaRPr>
              </a:p>
            </p:txBody>
          </p:sp>
        </p:grpSp>
        <p:pic>
          <p:nvPicPr>
            <p:cNvPr id="138" name="Graphic 137" descr="Classroom">
              <a:hlinkClick r:id="rId13" tooltip="Training &amp; Development "/>
              <a:extLst>
                <a:ext uri="{FF2B5EF4-FFF2-40B4-BE49-F238E27FC236}">
                  <a16:creationId xmlns:a16="http://schemas.microsoft.com/office/drawing/2014/main" id="{1D479E37-6031-49E0-A6BE-760F09B3D45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081068" y="2943506"/>
              <a:ext cx="550572" cy="540000"/>
            </a:xfrm>
            <a:prstGeom prst="rect">
              <a:avLst/>
            </a:prstGeom>
          </p:spPr>
        </p:pic>
      </p:grpSp>
      <p:sp>
        <p:nvSpPr>
          <p:cNvPr id="15" name="TextBox 14">
            <a:extLst>
              <a:ext uri="{FF2B5EF4-FFF2-40B4-BE49-F238E27FC236}">
                <a16:creationId xmlns:a16="http://schemas.microsoft.com/office/drawing/2014/main" id="{038507C8-BE80-43DA-9AE4-A93EF0A0629C}"/>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Resource &amp; Team Management Tools &amp; Templates</a:t>
            </a:r>
          </a:p>
        </p:txBody>
      </p:sp>
      <p:sp>
        <p:nvSpPr>
          <p:cNvPr id="16" name="TextBox 15">
            <a:extLst>
              <a:ext uri="{FF2B5EF4-FFF2-40B4-BE49-F238E27FC236}">
                <a16:creationId xmlns:a16="http://schemas.microsoft.com/office/drawing/2014/main" id="{6A668D54-EF8E-49E3-AEA8-BD8533452A89}"/>
              </a:ext>
            </a:extLst>
          </p:cNvPr>
          <p:cNvSpPr txBox="1"/>
          <p:nvPr/>
        </p:nvSpPr>
        <p:spPr>
          <a:xfrm>
            <a:off x="9453918" y="6448731"/>
            <a:ext cx="2318982"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Resource management</a:t>
            </a:r>
          </a:p>
        </p:txBody>
      </p:sp>
      <p:sp>
        <p:nvSpPr>
          <p:cNvPr id="17" name="TextBox 16">
            <a:extLst>
              <a:ext uri="{FF2B5EF4-FFF2-40B4-BE49-F238E27FC236}">
                <a16:creationId xmlns:a16="http://schemas.microsoft.com/office/drawing/2014/main" id="{C4726A89-598B-4771-BA36-519323B98633}"/>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Theme contents</a:t>
            </a:r>
          </a:p>
        </p:txBody>
      </p:sp>
    </p:spTree>
    <p:extLst>
      <p:ext uri="{BB962C8B-B14F-4D97-AF65-F5344CB8AC3E}">
        <p14:creationId xmlns:p14="http://schemas.microsoft.com/office/powerpoint/2010/main" val="30683632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Arrow: Curved Right 54">
            <a:extLst>
              <a:ext uri="{FF2B5EF4-FFF2-40B4-BE49-F238E27FC236}">
                <a16:creationId xmlns:a16="http://schemas.microsoft.com/office/drawing/2014/main" id="{3E381EAF-6841-4F0F-8AEE-C5E044CDD9F6}"/>
              </a:ext>
            </a:extLst>
          </p:cNvPr>
          <p:cNvSpPr/>
          <p:nvPr/>
        </p:nvSpPr>
        <p:spPr>
          <a:xfrm flipH="1" flipV="1">
            <a:off x="9878764" y="3748456"/>
            <a:ext cx="504000" cy="828442"/>
          </a:xfrm>
          <a:prstGeom prst="curvedRightArrow">
            <a:avLst>
              <a:gd name="adj1" fmla="val 25000"/>
              <a:gd name="adj2" fmla="val 50000"/>
              <a:gd name="adj3" fmla="val 45627"/>
            </a:avLst>
          </a:prstGeom>
          <a:solidFill>
            <a:srgbClr val="02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sp>
        <p:nvSpPr>
          <p:cNvPr id="54" name="Arrow: Curved Right 53">
            <a:extLst>
              <a:ext uri="{FF2B5EF4-FFF2-40B4-BE49-F238E27FC236}">
                <a16:creationId xmlns:a16="http://schemas.microsoft.com/office/drawing/2014/main" id="{53119238-D15C-4011-B994-E9C40FC0D314}"/>
              </a:ext>
            </a:extLst>
          </p:cNvPr>
          <p:cNvSpPr/>
          <p:nvPr/>
        </p:nvSpPr>
        <p:spPr>
          <a:xfrm flipH="1">
            <a:off x="9882706" y="2963627"/>
            <a:ext cx="504000" cy="828443"/>
          </a:xfrm>
          <a:prstGeom prst="curvedRightArrow">
            <a:avLst>
              <a:gd name="adj1" fmla="val 25000"/>
              <a:gd name="adj2" fmla="val 50000"/>
              <a:gd name="adj3" fmla="val 31938"/>
            </a:avLst>
          </a:prstGeom>
          <a:solidFill>
            <a:srgbClr val="02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sp>
        <p:nvSpPr>
          <p:cNvPr id="175" name="Rectangle: Rounded Corners 174">
            <a:extLst>
              <a:ext uri="{FF2B5EF4-FFF2-40B4-BE49-F238E27FC236}">
                <a16:creationId xmlns:a16="http://schemas.microsoft.com/office/drawing/2014/main" id="{8F24DD09-8E1F-4028-A1B4-03084B6599AD}"/>
              </a:ext>
            </a:extLst>
          </p:cNvPr>
          <p:cNvSpPr/>
          <p:nvPr/>
        </p:nvSpPr>
        <p:spPr>
          <a:xfrm>
            <a:off x="7113659" y="2632881"/>
            <a:ext cx="3418449" cy="2196192"/>
          </a:xfrm>
          <a:prstGeom prst="roundRect">
            <a:avLst/>
          </a:prstGeom>
          <a:solidFill>
            <a:srgbClr val="BAF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67" name="Rectangle: disband">
            <a:extLst>
              <a:ext uri="{FF2B5EF4-FFF2-40B4-BE49-F238E27FC236}">
                <a16:creationId xmlns:a16="http://schemas.microsoft.com/office/drawing/2014/main" id="{38A0C127-3663-4738-AA20-C7C65ABAAF22}"/>
              </a:ext>
            </a:extLst>
          </p:cNvPr>
          <p:cNvSpPr/>
          <p:nvPr/>
        </p:nvSpPr>
        <p:spPr>
          <a:xfrm>
            <a:off x="7113660" y="1372785"/>
            <a:ext cx="3418448" cy="623033"/>
          </a:xfrm>
          <a:prstGeom prst="roundRect">
            <a:avLst/>
          </a:prstGeom>
          <a:noFill/>
          <a:ln w="25400">
            <a:solidFill>
              <a:srgbClr val="02A2A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71" name="TextBox Understand activities">
            <a:extLst>
              <a:ext uri="{FF2B5EF4-FFF2-40B4-BE49-F238E27FC236}">
                <a16:creationId xmlns:a16="http://schemas.microsoft.com/office/drawing/2014/main" id="{73480717-16F6-4B11-BACE-FC32BDF045E5}"/>
              </a:ext>
            </a:extLst>
          </p:cNvPr>
          <p:cNvSpPr txBox="1"/>
          <p:nvPr/>
        </p:nvSpPr>
        <p:spPr>
          <a:xfrm>
            <a:off x="7113660" y="1400758"/>
            <a:ext cx="3418448" cy="584775"/>
          </a:xfrm>
          <a:prstGeom prst="rect">
            <a:avLst/>
          </a:prstGeom>
          <a:noFill/>
          <a:scene3d>
            <a:camera prst="orthographicFront"/>
            <a:lightRig rig="threePt" dir="t"/>
          </a:scene3d>
          <a:sp3d>
            <a:bevelT prst="angle"/>
          </a:sp3d>
        </p:spPr>
        <p:txBody>
          <a:bodyPr wrap="square" rtlCol="0">
            <a:spAutoFit/>
          </a:bodyPr>
          <a:lstStyle/>
          <a:p>
            <a:pPr algn="ctr"/>
            <a:r>
              <a:rPr lang="en-GB" sz="1600" b="1" dirty="0">
                <a:solidFill>
                  <a:srgbClr val="002060"/>
                </a:solidFill>
                <a:latin typeface="Arial" panose="020B0604020202020204" pitchFamily="34" charset="0"/>
              </a:rPr>
              <a:t>Understand Activities and Resource Requirements</a:t>
            </a:r>
          </a:p>
        </p:txBody>
      </p:sp>
      <p:sp>
        <p:nvSpPr>
          <p:cNvPr id="128" name="TextBox 127">
            <a:extLst>
              <a:ext uri="{FF2B5EF4-FFF2-40B4-BE49-F238E27FC236}">
                <a16:creationId xmlns:a16="http://schemas.microsoft.com/office/drawing/2014/main" id="{32C9394C-0928-4E9E-8146-32707B12820A}"/>
              </a:ext>
            </a:extLst>
          </p:cNvPr>
          <p:cNvSpPr txBox="1"/>
          <p:nvPr/>
        </p:nvSpPr>
        <p:spPr>
          <a:xfrm>
            <a:off x="329431" y="1296000"/>
            <a:ext cx="6565148" cy="2308324"/>
          </a:xfrm>
          <a:prstGeom prst="rect">
            <a:avLst/>
          </a:prstGeom>
          <a:noFill/>
        </p:spPr>
        <p:txBody>
          <a:bodyPr wrap="square" rtlCol="0" anchor="t">
            <a:spAutoFit/>
          </a:bodyPr>
          <a:lstStyle/>
          <a:p>
            <a:r>
              <a:rPr lang="en-GB" sz="1600" dirty="0">
                <a:solidFill>
                  <a:srgbClr val="485E6D"/>
                </a:solidFill>
                <a:latin typeface="Arial" panose="020B0604020202020204" pitchFamily="34" charset="0"/>
                <a:cs typeface="Arial" panose="020B0604020202020204" pitchFamily="34" charset="0"/>
              </a:rPr>
              <a:t>Successful utilisation of resources during projects involves understanding what activities are to take place and allocating resources accordingly. Mobilising the resources in a timely manner and balancing and managing the resources throughout the phases ensures that bottlenecks and resource drought are avoided, and resources are utilised to their maximum capacity.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For further information on the steps in the process click on each of the activities in the diagram.</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53" name="Rectangle: Mobilise resources">
            <a:extLst>
              <a:ext uri="{FF2B5EF4-FFF2-40B4-BE49-F238E27FC236}">
                <a16:creationId xmlns:a16="http://schemas.microsoft.com/office/drawing/2014/main" id="{16CF945B-E48C-4C68-AA46-0CE83D31DE1F}"/>
              </a:ext>
            </a:extLst>
          </p:cNvPr>
          <p:cNvSpPr/>
          <p:nvPr/>
        </p:nvSpPr>
        <p:spPr>
          <a:xfrm>
            <a:off x="7793138" y="2878282"/>
            <a:ext cx="2062706" cy="480013"/>
          </a:xfrm>
          <a:prstGeom prst="roundRect">
            <a:avLst/>
          </a:prstGeom>
          <a:noFill/>
          <a:ln w="25400">
            <a:solidFill>
              <a:srgbClr val="02A2A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54" name="TextBox Balance2">
            <a:extLst>
              <a:ext uri="{FF2B5EF4-FFF2-40B4-BE49-F238E27FC236}">
                <a16:creationId xmlns:a16="http://schemas.microsoft.com/office/drawing/2014/main" id="{0EDF42FB-5D54-464A-99B2-455A5F56E555}"/>
              </a:ext>
            </a:extLst>
          </p:cNvPr>
          <p:cNvSpPr txBox="1"/>
          <p:nvPr/>
        </p:nvSpPr>
        <p:spPr>
          <a:xfrm>
            <a:off x="7938871" y="3520745"/>
            <a:ext cx="1725819" cy="584775"/>
          </a:xfrm>
          <a:prstGeom prst="rect">
            <a:avLst/>
          </a:prstGeom>
          <a:noFill/>
        </p:spPr>
        <p:txBody>
          <a:bodyPr wrap="square" rtlCol="0">
            <a:spAutoFit/>
          </a:bodyPr>
          <a:lstStyle/>
          <a:p>
            <a:pPr algn="ctr"/>
            <a:r>
              <a:rPr lang="en-GB" sz="1600" b="1" dirty="0">
                <a:solidFill>
                  <a:srgbClr val="002060"/>
                </a:solidFill>
                <a:latin typeface="Arial" panose="020B0604020202020204" pitchFamily="34" charset="0"/>
              </a:rPr>
              <a:t>Balance Resources</a:t>
            </a:r>
          </a:p>
        </p:txBody>
      </p:sp>
      <p:sp>
        <p:nvSpPr>
          <p:cNvPr id="163" name="Arrow: Curved Right 162">
            <a:extLst>
              <a:ext uri="{FF2B5EF4-FFF2-40B4-BE49-F238E27FC236}">
                <a16:creationId xmlns:a16="http://schemas.microsoft.com/office/drawing/2014/main" id="{3C6B91F4-67F4-4202-BD3C-038C8AAAC5C7}"/>
              </a:ext>
            </a:extLst>
          </p:cNvPr>
          <p:cNvSpPr/>
          <p:nvPr/>
        </p:nvSpPr>
        <p:spPr>
          <a:xfrm>
            <a:off x="7235622" y="3816633"/>
            <a:ext cx="504000" cy="828000"/>
          </a:xfrm>
          <a:prstGeom prst="curvedRightArrow">
            <a:avLst>
              <a:gd name="adj1" fmla="val 25000"/>
              <a:gd name="adj2" fmla="val 50000"/>
              <a:gd name="adj3" fmla="val 39760"/>
            </a:avLst>
          </a:prstGeom>
          <a:solidFill>
            <a:srgbClr val="02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sp>
        <p:nvSpPr>
          <p:cNvPr id="164" name="Arrow: Curved Right 163">
            <a:extLst>
              <a:ext uri="{FF2B5EF4-FFF2-40B4-BE49-F238E27FC236}">
                <a16:creationId xmlns:a16="http://schemas.microsoft.com/office/drawing/2014/main" id="{4451890B-313F-490C-8A5C-5608433E5477}"/>
              </a:ext>
            </a:extLst>
          </p:cNvPr>
          <p:cNvSpPr/>
          <p:nvPr/>
        </p:nvSpPr>
        <p:spPr>
          <a:xfrm flipV="1">
            <a:off x="7239564" y="2963627"/>
            <a:ext cx="504000" cy="828000"/>
          </a:xfrm>
          <a:prstGeom prst="curvedRightArrow">
            <a:avLst>
              <a:gd name="adj1" fmla="val 25000"/>
              <a:gd name="adj2" fmla="val 50000"/>
              <a:gd name="adj3" fmla="val 45627"/>
            </a:avLst>
          </a:prstGeom>
          <a:solidFill>
            <a:srgbClr val="02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sp>
        <p:nvSpPr>
          <p:cNvPr id="165" name="TextBox Mobilise resources2">
            <a:extLst>
              <a:ext uri="{FF2B5EF4-FFF2-40B4-BE49-F238E27FC236}">
                <a16:creationId xmlns:a16="http://schemas.microsoft.com/office/drawing/2014/main" id="{33E24F76-462D-4FAA-AD41-436AA05BF100}"/>
              </a:ext>
            </a:extLst>
          </p:cNvPr>
          <p:cNvSpPr txBox="1"/>
          <p:nvPr/>
        </p:nvSpPr>
        <p:spPr>
          <a:xfrm>
            <a:off x="7843608" y="2827608"/>
            <a:ext cx="1958550" cy="584775"/>
          </a:xfrm>
          <a:prstGeom prst="rect">
            <a:avLst/>
          </a:prstGeom>
          <a:noFill/>
        </p:spPr>
        <p:txBody>
          <a:bodyPr wrap="square" rtlCol="0">
            <a:spAutoFit/>
          </a:bodyPr>
          <a:lstStyle/>
          <a:p>
            <a:pPr algn="ctr"/>
            <a:r>
              <a:rPr lang="en-GB" sz="1600" b="1" dirty="0">
                <a:solidFill>
                  <a:srgbClr val="002060"/>
                </a:solidFill>
                <a:latin typeface="Arial" panose="020B0604020202020204" pitchFamily="34" charset="0"/>
              </a:rPr>
              <a:t>Mobilise Resources</a:t>
            </a:r>
          </a:p>
        </p:txBody>
      </p:sp>
      <p:sp>
        <p:nvSpPr>
          <p:cNvPr id="166" name="TextBox Manage resources">
            <a:extLst>
              <a:ext uri="{FF2B5EF4-FFF2-40B4-BE49-F238E27FC236}">
                <a16:creationId xmlns:a16="http://schemas.microsoft.com/office/drawing/2014/main" id="{DE83828F-C827-436D-96F4-F119007AB532}"/>
              </a:ext>
            </a:extLst>
          </p:cNvPr>
          <p:cNvSpPr txBox="1"/>
          <p:nvPr/>
        </p:nvSpPr>
        <p:spPr>
          <a:xfrm>
            <a:off x="7804988" y="4286758"/>
            <a:ext cx="2077718" cy="338554"/>
          </a:xfrm>
          <a:prstGeom prst="rect">
            <a:avLst/>
          </a:prstGeom>
          <a:noFill/>
        </p:spPr>
        <p:txBody>
          <a:bodyPr wrap="square" rtlCol="0">
            <a:spAutoFit/>
          </a:bodyPr>
          <a:lstStyle/>
          <a:p>
            <a:pPr algn="ctr"/>
            <a:r>
              <a:rPr lang="en-GB" sz="1600" b="1" dirty="0">
                <a:solidFill>
                  <a:srgbClr val="002060"/>
                </a:solidFill>
                <a:latin typeface="Arial" panose="020B0604020202020204" pitchFamily="34" charset="0"/>
              </a:rPr>
              <a:t>Manage Resources</a:t>
            </a:r>
          </a:p>
        </p:txBody>
      </p:sp>
      <p:sp>
        <p:nvSpPr>
          <p:cNvPr id="168" name="Arrow: Right 167">
            <a:extLst>
              <a:ext uri="{FF2B5EF4-FFF2-40B4-BE49-F238E27FC236}">
                <a16:creationId xmlns:a16="http://schemas.microsoft.com/office/drawing/2014/main" id="{FB075B20-91B3-4FBD-B74F-F7384BDAC5DE}"/>
              </a:ext>
            </a:extLst>
          </p:cNvPr>
          <p:cNvSpPr/>
          <p:nvPr/>
        </p:nvSpPr>
        <p:spPr>
          <a:xfrm rot="5400000">
            <a:off x="8550155" y="2169249"/>
            <a:ext cx="503246" cy="294565"/>
          </a:xfrm>
          <a:prstGeom prst="rightArrow">
            <a:avLst/>
          </a:prstGeom>
          <a:solidFill>
            <a:srgbClr val="02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69" name="Arrow: Right 168">
            <a:extLst>
              <a:ext uri="{FF2B5EF4-FFF2-40B4-BE49-F238E27FC236}">
                <a16:creationId xmlns:a16="http://schemas.microsoft.com/office/drawing/2014/main" id="{E384CCF2-D66D-4D96-8363-2BD9BEFE3E08}"/>
              </a:ext>
            </a:extLst>
          </p:cNvPr>
          <p:cNvSpPr/>
          <p:nvPr/>
        </p:nvSpPr>
        <p:spPr>
          <a:xfrm rot="5400000">
            <a:off x="8558681" y="5098096"/>
            <a:ext cx="503246" cy="294565"/>
          </a:xfrm>
          <a:prstGeom prst="rightArrow">
            <a:avLst/>
          </a:prstGeom>
          <a:solidFill>
            <a:srgbClr val="02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nvGrpSpPr>
          <p:cNvPr id="2" name="Group 1">
            <a:extLst>
              <a:ext uri="{FF2B5EF4-FFF2-40B4-BE49-F238E27FC236}">
                <a16:creationId xmlns:a16="http://schemas.microsoft.com/office/drawing/2014/main" id="{6CF08BBD-5DE1-4E6B-BF04-073A62CCAC53}"/>
              </a:ext>
            </a:extLst>
          </p:cNvPr>
          <p:cNvGrpSpPr/>
          <p:nvPr/>
        </p:nvGrpSpPr>
        <p:grpSpPr>
          <a:xfrm>
            <a:off x="7113659" y="5570286"/>
            <a:ext cx="3418449" cy="583200"/>
            <a:chOff x="7113659" y="5570286"/>
            <a:chExt cx="3418449" cy="583200"/>
          </a:xfrm>
        </p:grpSpPr>
        <p:sp>
          <p:nvSpPr>
            <p:cNvPr id="170" name="Rectangle: Rounded Corners 169">
              <a:extLst>
                <a:ext uri="{FF2B5EF4-FFF2-40B4-BE49-F238E27FC236}">
                  <a16:creationId xmlns:a16="http://schemas.microsoft.com/office/drawing/2014/main" id="{29983A50-E0CA-44FE-B332-F97D6A2C8746}"/>
                </a:ext>
              </a:extLst>
            </p:cNvPr>
            <p:cNvSpPr/>
            <p:nvPr/>
          </p:nvSpPr>
          <p:spPr>
            <a:xfrm>
              <a:off x="7113659" y="5570286"/>
              <a:ext cx="3418449" cy="583200"/>
            </a:xfrm>
            <a:prstGeom prst="roundRect">
              <a:avLst/>
            </a:prstGeom>
            <a:noFill/>
            <a:ln w="25400">
              <a:solidFill>
                <a:srgbClr val="02A2A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72" name="TextBox Disband resources">
              <a:extLst>
                <a:ext uri="{FF2B5EF4-FFF2-40B4-BE49-F238E27FC236}">
                  <a16:creationId xmlns:a16="http://schemas.microsoft.com/office/drawing/2014/main" id="{D31C86CC-8F53-42F2-B329-62B6E07F4104}"/>
                </a:ext>
              </a:extLst>
            </p:cNvPr>
            <p:cNvSpPr txBox="1"/>
            <p:nvPr/>
          </p:nvSpPr>
          <p:spPr>
            <a:xfrm>
              <a:off x="7399511" y="5703310"/>
              <a:ext cx="2846744" cy="338554"/>
            </a:xfrm>
            <a:prstGeom prst="rect">
              <a:avLst/>
            </a:prstGeom>
            <a:noFill/>
          </p:spPr>
          <p:txBody>
            <a:bodyPr wrap="square" rtlCol="0">
              <a:spAutoFit/>
            </a:bodyPr>
            <a:lstStyle/>
            <a:p>
              <a:pPr algn="ctr"/>
              <a:r>
                <a:rPr lang="en-GB" sz="1600" b="1" dirty="0">
                  <a:solidFill>
                    <a:srgbClr val="002060"/>
                  </a:solidFill>
                  <a:latin typeface="Arial" panose="020B0604020202020204" pitchFamily="34" charset="0"/>
                </a:rPr>
                <a:t>Disband resources</a:t>
              </a:r>
            </a:p>
          </p:txBody>
        </p:sp>
      </p:grpSp>
      <p:sp>
        <p:nvSpPr>
          <p:cNvPr id="173" name="Rectangle: balance">
            <a:extLst>
              <a:ext uri="{FF2B5EF4-FFF2-40B4-BE49-F238E27FC236}">
                <a16:creationId xmlns:a16="http://schemas.microsoft.com/office/drawing/2014/main" id="{2241BAEE-8EF1-4608-ACCC-42D317CC91EA}"/>
              </a:ext>
            </a:extLst>
          </p:cNvPr>
          <p:cNvSpPr/>
          <p:nvPr/>
        </p:nvSpPr>
        <p:spPr>
          <a:xfrm>
            <a:off x="7770426" y="3551621"/>
            <a:ext cx="2062706" cy="480013"/>
          </a:xfrm>
          <a:prstGeom prst="roundRect">
            <a:avLst/>
          </a:prstGeom>
          <a:noFill/>
          <a:ln w="25400">
            <a:solidFill>
              <a:srgbClr val="02A2A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74" name="Rectangle: manage">
            <a:extLst>
              <a:ext uri="{FF2B5EF4-FFF2-40B4-BE49-F238E27FC236}">
                <a16:creationId xmlns:a16="http://schemas.microsoft.com/office/drawing/2014/main" id="{8C52D98D-6A75-4DFC-A134-F9970D14417A}"/>
              </a:ext>
            </a:extLst>
          </p:cNvPr>
          <p:cNvSpPr/>
          <p:nvPr/>
        </p:nvSpPr>
        <p:spPr>
          <a:xfrm>
            <a:off x="7778903" y="4224284"/>
            <a:ext cx="2062800" cy="480013"/>
          </a:xfrm>
          <a:prstGeom prst="roundRect">
            <a:avLst/>
          </a:prstGeom>
          <a:noFill/>
          <a:ln w="25400">
            <a:solidFill>
              <a:srgbClr val="02A2A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nvGrpSpPr>
          <p:cNvPr id="183" name="Text box - Manage">
            <a:extLst>
              <a:ext uri="{FF2B5EF4-FFF2-40B4-BE49-F238E27FC236}">
                <a16:creationId xmlns:a16="http://schemas.microsoft.com/office/drawing/2014/main" id="{23F04334-4C22-48C1-865E-6B4A19B03EC5}"/>
              </a:ext>
            </a:extLst>
          </p:cNvPr>
          <p:cNvGrpSpPr/>
          <p:nvPr/>
        </p:nvGrpSpPr>
        <p:grpSpPr>
          <a:xfrm>
            <a:off x="232442" y="1957810"/>
            <a:ext cx="7787816" cy="1467058"/>
            <a:chOff x="3052918" y="2016384"/>
            <a:chExt cx="6707980" cy="1482699"/>
          </a:xfrm>
        </p:grpSpPr>
        <p:grpSp>
          <p:nvGrpSpPr>
            <p:cNvPr id="184" name="Group 183">
              <a:extLst>
                <a:ext uri="{FF2B5EF4-FFF2-40B4-BE49-F238E27FC236}">
                  <a16:creationId xmlns:a16="http://schemas.microsoft.com/office/drawing/2014/main" id="{AF63475C-77D9-4CC2-A618-8CAD0F7C2209}"/>
                </a:ext>
              </a:extLst>
            </p:cNvPr>
            <p:cNvGrpSpPr/>
            <p:nvPr/>
          </p:nvGrpSpPr>
          <p:grpSpPr>
            <a:xfrm>
              <a:off x="3052918" y="2016384"/>
              <a:ext cx="6707980" cy="1482699"/>
              <a:chOff x="2526969" y="1951451"/>
              <a:chExt cx="6707980" cy="1482699"/>
            </a:xfrm>
          </p:grpSpPr>
          <p:grpSp>
            <p:nvGrpSpPr>
              <p:cNvPr id="186" name="Group 185">
                <a:extLst>
                  <a:ext uri="{FF2B5EF4-FFF2-40B4-BE49-F238E27FC236}">
                    <a16:creationId xmlns:a16="http://schemas.microsoft.com/office/drawing/2014/main" id="{BC4B0C6F-034F-438B-8CF8-3EA05CC60393}"/>
                  </a:ext>
                </a:extLst>
              </p:cNvPr>
              <p:cNvGrpSpPr/>
              <p:nvPr/>
            </p:nvGrpSpPr>
            <p:grpSpPr>
              <a:xfrm>
                <a:off x="2526969" y="1951451"/>
                <a:ext cx="6707980" cy="1482699"/>
                <a:chOff x="2635896" y="1985381"/>
                <a:chExt cx="6707980" cy="1482699"/>
              </a:xfrm>
            </p:grpSpPr>
            <p:sp>
              <p:nvSpPr>
                <p:cNvPr id="188" name="Rectangle 187">
                  <a:extLst>
                    <a:ext uri="{FF2B5EF4-FFF2-40B4-BE49-F238E27FC236}">
                      <a16:creationId xmlns:a16="http://schemas.microsoft.com/office/drawing/2014/main" id="{ABB07D32-3518-4133-B98A-A36C18FC7FFB}"/>
                    </a:ext>
                  </a:extLst>
                </p:cNvPr>
                <p:cNvSpPr/>
                <p:nvPr/>
              </p:nvSpPr>
              <p:spPr>
                <a:xfrm>
                  <a:off x="2635896" y="1985381"/>
                  <a:ext cx="6707980" cy="1482699"/>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9" name="TextBox 188">
                  <a:extLst>
                    <a:ext uri="{FF2B5EF4-FFF2-40B4-BE49-F238E27FC236}">
                      <a16:creationId xmlns:a16="http://schemas.microsoft.com/office/drawing/2014/main" id="{F4F4AFA2-B430-4B41-AF94-03B2EE00D0BA}"/>
                    </a:ext>
                  </a:extLst>
                </p:cNvPr>
                <p:cNvSpPr txBox="1"/>
                <p:nvPr/>
              </p:nvSpPr>
              <p:spPr>
                <a:xfrm>
                  <a:off x="2662074" y="2002452"/>
                  <a:ext cx="6681802" cy="311058"/>
                </a:xfrm>
                <a:prstGeom prst="rect">
                  <a:avLst/>
                </a:prstGeom>
                <a:solidFill>
                  <a:srgbClr val="02A2A4"/>
                </a:solidFill>
                <a:ln w="28575">
                  <a:solidFill>
                    <a:schemeClr val="bg1"/>
                  </a:solidFill>
                </a:ln>
              </p:spPr>
              <p:txBody>
                <a:bodyPr wrap="square" rtlCol="0" anchor="t">
                  <a:spAutoFit/>
                </a:bodyPr>
                <a:lstStyle/>
                <a:p>
                  <a:r>
                    <a:rPr lang="en-GB" sz="1400" b="1" dirty="0">
                      <a:solidFill>
                        <a:schemeClr val="bg1"/>
                      </a:solidFill>
                      <a:latin typeface="Arial"/>
                      <a:cs typeface="Arial"/>
                    </a:rPr>
                    <a:t>Manage Resources</a:t>
                  </a:r>
                  <a:endParaRPr lang="en-US" b="1" dirty="0">
                    <a:solidFill>
                      <a:schemeClr val="bg1"/>
                    </a:solidFill>
                    <a:latin typeface="Arial" panose="020B0604020202020204" pitchFamily="34" charset="0"/>
                  </a:endParaRPr>
                </a:p>
              </p:txBody>
            </p:sp>
          </p:grpSp>
          <p:sp>
            <p:nvSpPr>
              <p:cNvPr id="187" name="Rectangle: Rounded Corners 186">
                <a:extLst>
                  <a:ext uri="{FF2B5EF4-FFF2-40B4-BE49-F238E27FC236}">
                    <a16:creationId xmlns:a16="http://schemas.microsoft.com/office/drawing/2014/main" id="{371DC2E2-CC9C-486B-B0E8-93A6EEC3AD5F}"/>
                  </a:ext>
                </a:extLst>
              </p:cNvPr>
              <p:cNvSpPr/>
              <p:nvPr/>
            </p:nvSpPr>
            <p:spPr>
              <a:xfrm>
                <a:off x="2717796" y="2451709"/>
                <a:ext cx="6352504" cy="810311"/>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85E6D"/>
                    </a:solidFill>
                    <a:latin typeface="Arial" panose="020B0604020202020204" pitchFamily="34" charset="0"/>
                    <a:cs typeface="Arial" panose="020B0604020202020204" pitchFamily="34" charset="0"/>
                  </a:rPr>
                  <a:t>As with any team or set of resources, these need to be managed to ensure that they are all working efficiently together, understand different ways of working, prioritise work and keep the team focussed.</a:t>
                </a:r>
              </a:p>
            </p:txBody>
          </p:sp>
        </p:grpSp>
        <p:pic>
          <p:nvPicPr>
            <p:cNvPr id="185" name="Graphic 184" descr="Close">
              <a:extLst>
                <a:ext uri="{FF2B5EF4-FFF2-40B4-BE49-F238E27FC236}">
                  <a16:creationId xmlns:a16="http://schemas.microsoft.com/office/drawing/2014/main" id="{6F96CFAF-E2F6-458B-80B4-7820CE64F3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83160" y="2063316"/>
              <a:ext cx="150918" cy="251334"/>
            </a:xfrm>
            <a:prstGeom prst="rect">
              <a:avLst/>
            </a:prstGeom>
          </p:spPr>
        </p:pic>
      </p:grpSp>
      <p:grpSp>
        <p:nvGrpSpPr>
          <p:cNvPr id="190" name="Text box - Balance resources">
            <a:extLst>
              <a:ext uri="{FF2B5EF4-FFF2-40B4-BE49-F238E27FC236}">
                <a16:creationId xmlns:a16="http://schemas.microsoft.com/office/drawing/2014/main" id="{117E1C6D-7A23-4B94-A589-3EC3BF8AA71F}"/>
              </a:ext>
            </a:extLst>
          </p:cNvPr>
          <p:cNvGrpSpPr/>
          <p:nvPr/>
        </p:nvGrpSpPr>
        <p:grpSpPr>
          <a:xfrm>
            <a:off x="305143" y="2020198"/>
            <a:ext cx="7787816" cy="1467058"/>
            <a:chOff x="3052918" y="2016384"/>
            <a:chExt cx="6707980" cy="1482699"/>
          </a:xfrm>
        </p:grpSpPr>
        <p:grpSp>
          <p:nvGrpSpPr>
            <p:cNvPr id="191" name="Group 190">
              <a:extLst>
                <a:ext uri="{FF2B5EF4-FFF2-40B4-BE49-F238E27FC236}">
                  <a16:creationId xmlns:a16="http://schemas.microsoft.com/office/drawing/2014/main" id="{C00DCE20-B6A2-4552-A549-FDACFC3F9DAC}"/>
                </a:ext>
              </a:extLst>
            </p:cNvPr>
            <p:cNvGrpSpPr/>
            <p:nvPr/>
          </p:nvGrpSpPr>
          <p:grpSpPr>
            <a:xfrm>
              <a:off x="3052918" y="2016384"/>
              <a:ext cx="6707980" cy="1482699"/>
              <a:chOff x="2526969" y="1951451"/>
              <a:chExt cx="6707980" cy="1482699"/>
            </a:xfrm>
          </p:grpSpPr>
          <p:grpSp>
            <p:nvGrpSpPr>
              <p:cNvPr id="193" name="Group 192">
                <a:extLst>
                  <a:ext uri="{FF2B5EF4-FFF2-40B4-BE49-F238E27FC236}">
                    <a16:creationId xmlns:a16="http://schemas.microsoft.com/office/drawing/2014/main" id="{7067F96B-7E1C-4DBE-ABA5-28910E9B8686}"/>
                  </a:ext>
                </a:extLst>
              </p:cNvPr>
              <p:cNvGrpSpPr/>
              <p:nvPr/>
            </p:nvGrpSpPr>
            <p:grpSpPr>
              <a:xfrm>
                <a:off x="2526969" y="1951451"/>
                <a:ext cx="6707980" cy="1482699"/>
                <a:chOff x="2635896" y="1985381"/>
                <a:chExt cx="6707980" cy="1482699"/>
              </a:xfrm>
            </p:grpSpPr>
            <p:sp>
              <p:nvSpPr>
                <p:cNvPr id="195" name="Rectangle 194">
                  <a:extLst>
                    <a:ext uri="{FF2B5EF4-FFF2-40B4-BE49-F238E27FC236}">
                      <a16:creationId xmlns:a16="http://schemas.microsoft.com/office/drawing/2014/main" id="{F1CA8113-96D6-4E42-8C56-FEC5A5B64AF4}"/>
                    </a:ext>
                  </a:extLst>
                </p:cNvPr>
                <p:cNvSpPr/>
                <p:nvPr/>
              </p:nvSpPr>
              <p:spPr>
                <a:xfrm>
                  <a:off x="2635896" y="1985381"/>
                  <a:ext cx="6707980" cy="1482699"/>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6" name="TextBox 195">
                  <a:extLst>
                    <a:ext uri="{FF2B5EF4-FFF2-40B4-BE49-F238E27FC236}">
                      <a16:creationId xmlns:a16="http://schemas.microsoft.com/office/drawing/2014/main" id="{65653CAB-6291-48B0-ACB6-17ED6AD86D10}"/>
                    </a:ext>
                  </a:extLst>
                </p:cNvPr>
                <p:cNvSpPr txBox="1"/>
                <p:nvPr/>
              </p:nvSpPr>
              <p:spPr>
                <a:xfrm>
                  <a:off x="2662074" y="2002452"/>
                  <a:ext cx="6681802" cy="311058"/>
                </a:xfrm>
                <a:prstGeom prst="rect">
                  <a:avLst/>
                </a:prstGeom>
                <a:solidFill>
                  <a:srgbClr val="02A2A4"/>
                </a:solidFill>
                <a:ln w="28575">
                  <a:solidFill>
                    <a:schemeClr val="bg1"/>
                  </a:solidFill>
                </a:ln>
              </p:spPr>
              <p:txBody>
                <a:bodyPr wrap="square" rtlCol="0" anchor="t">
                  <a:spAutoFit/>
                </a:bodyPr>
                <a:lstStyle/>
                <a:p>
                  <a:r>
                    <a:rPr lang="en-GB" sz="1400" b="1" dirty="0">
                      <a:solidFill>
                        <a:schemeClr val="bg1"/>
                      </a:solidFill>
                      <a:latin typeface="Arial"/>
                      <a:cs typeface="Arial"/>
                    </a:rPr>
                    <a:t>Balance Resources</a:t>
                  </a:r>
                  <a:endParaRPr lang="en-US" b="1" dirty="0">
                    <a:solidFill>
                      <a:schemeClr val="bg1"/>
                    </a:solidFill>
                    <a:latin typeface="Arial" panose="020B0604020202020204" pitchFamily="34" charset="0"/>
                  </a:endParaRPr>
                </a:p>
              </p:txBody>
            </p:sp>
          </p:grpSp>
          <p:sp>
            <p:nvSpPr>
              <p:cNvPr id="194" name="Rectangle: Rounded Corners 193">
                <a:extLst>
                  <a:ext uri="{FF2B5EF4-FFF2-40B4-BE49-F238E27FC236}">
                    <a16:creationId xmlns:a16="http://schemas.microsoft.com/office/drawing/2014/main" id="{295CDF4B-A717-42A9-9D91-498E0F182B24}"/>
                  </a:ext>
                </a:extLst>
              </p:cNvPr>
              <p:cNvSpPr/>
              <p:nvPr/>
            </p:nvSpPr>
            <p:spPr>
              <a:xfrm>
                <a:off x="2717796" y="2451709"/>
                <a:ext cx="6352504" cy="810311"/>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85E6D"/>
                    </a:solidFill>
                    <a:latin typeface="Arial" panose="020B0604020202020204" pitchFamily="34" charset="0"/>
                    <a:cs typeface="Arial" panose="020B0604020202020204" pitchFamily="34" charset="0"/>
                  </a:rPr>
                  <a:t>As work progresses, issues or changes may arise</a:t>
                </a:r>
                <a:r>
                  <a:rPr lang="en-GB" sz="1400" b="1" dirty="0">
                    <a:solidFill>
                      <a:srgbClr val="485E6D"/>
                    </a:solidFill>
                    <a:latin typeface="Arial" panose="020B0604020202020204" pitchFamily="34" charset="0"/>
                    <a:cs typeface="Arial" panose="020B0604020202020204" pitchFamily="34" charset="0"/>
                  </a:rPr>
                  <a:t> </a:t>
                </a:r>
                <a:r>
                  <a:rPr lang="en-GB" sz="1400" dirty="0">
                    <a:solidFill>
                      <a:srgbClr val="485E6D"/>
                    </a:solidFill>
                    <a:latin typeface="Arial" panose="020B0604020202020204" pitchFamily="34" charset="0"/>
                    <a:cs typeface="Arial" panose="020B0604020202020204" pitchFamily="34" charset="0"/>
                  </a:rPr>
                  <a:t>and the project manager will need to balance resources accordingly.  E.g. if a team member is off sick, other resources may be called in to assist or timelines may need to be adjusted.</a:t>
                </a:r>
              </a:p>
            </p:txBody>
          </p:sp>
        </p:grpSp>
        <p:pic>
          <p:nvPicPr>
            <p:cNvPr id="192" name="Graphic 191" descr="Close">
              <a:extLst>
                <a:ext uri="{FF2B5EF4-FFF2-40B4-BE49-F238E27FC236}">
                  <a16:creationId xmlns:a16="http://schemas.microsoft.com/office/drawing/2014/main" id="{7E8429BF-D121-4689-B1AD-2317192A36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83160" y="2063316"/>
              <a:ext cx="150918" cy="251334"/>
            </a:xfrm>
            <a:prstGeom prst="rect">
              <a:avLst/>
            </a:prstGeom>
          </p:spPr>
        </p:pic>
      </p:grpSp>
      <p:grpSp>
        <p:nvGrpSpPr>
          <p:cNvPr id="197" name="Text box - Disband">
            <a:extLst>
              <a:ext uri="{FF2B5EF4-FFF2-40B4-BE49-F238E27FC236}">
                <a16:creationId xmlns:a16="http://schemas.microsoft.com/office/drawing/2014/main" id="{B10FF815-FBAB-4820-A238-20994592B44D}"/>
              </a:ext>
            </a:extLst>
          </p:cNvPr>
          <p:cNvGrpSpPr/>
          <p:nvPr/>
        </p:nvGrpSpPr>
        <p:grpSpPr>
          <a:xfrm>
            <a:off x="409872" y="1970418"/>
            <a:ext cx="7787816" cy="1467058"/>
            <a:chOff x="3052918" y="2016384"/>
            <a:chExt cx="6707980" cy="1482699"/>
          </a:xfrm>
        </p:grpSpPr>
        <p:grpSp>
          <p:nvGrpSpPr>
            <p:cNvPr id="198" name="Group 197">
              <a:extLst>
                <a:ext uri="{FF2B5EF4-FFF2-40B4-BE49-F238E27FC236}">
                  <a16:creationId xmlns:a16="http://schemas.microsoft.com/office/drawing/2014/main" id="{EBBDFCF3-6237-4E47-A34F-93C1FDCA73BA}"/>
                </a:ext>
              </a:extLst>
            </p:cNvPr>
            <p:cNvGrpSpPr/>
            <p:nvPr/>
          </p:nvGrpSpPr>
          <p:grpSpPr>
            <a:xfrm>
              <a:off x="3052918" y="2016384"/>
              <a:ext cx="6707980" cy="1482699"/>
              <a:chOff x="2526969" y="1951451"/>
              <a:chExt cx="6707980" cy="1482699"/>
            </a:xfrm>
          </p:grpSpPr>
          <p:grpSp>
            <p:nvGrpSpPr>
              <p:cNvPr id="200" name="Group 199">
                <a:extLst>
                  <a:ext uri="{FF2B5EF4-FFF2-40B4-BE49-F238E27FC236}">
                    <a16:creationId xmlns:a16="http://schemas.microsoft.com/office/drawing/2014/main" id="{77DF55C8-4174-43C1-945D-760DFB5B3791}"/>
                  </a:ext>
                </a:extLst>
              </p:cNvPr>
              <p:cNvGrpSpPr/>
              <p:nvPr/>
            </p:nvGrpSpPr>
            <p:grpSpPr>
              <a:xfrm>
                <a:off x="2526969" y="1951451"/>
                <a:ext cx="6707980" cy="1482699"/>
                <a:chOff x="2635896" y="1985381"/>
                <a:chExt cx="6707980" cy="1482699"/>
              </a:xfrm>
            </p:grpSpPr>
            <p:sp>
              <p:nvSpPr>
                <p:cNvPr id="202" name="Rectangle 201">
                  <a:extLst>
                    <a:ext uri="{FF2B5EF4-FFF2-40B4-BE49-F238E27FC236}">
                      <a16:creationId xmlns:a16="http://schemas.microsoft.com/office/drawing/2014/main" id="{5BF79828-CB8C-4495-9D80-22D96151A90C}"/>
                    </a:ext>
                  </a:extLst>
                </p:cNvPr>
                <p:cNvSpPr/>
                <p:nvPr/>
              </p:nvSpPr>
              <p:spPr>
                <a:xfrm>
                  <a:off x="2635896" y="1985381"/>
                  <a:ext cx="6707980" cy="1482699"/>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3" name="TextBox 202">
                  <a:extLst>
                    <a:ext uri="{FF2B5EF4-FFF2-40B4-BE49-F238E27FC236}">
                      <a16:creationId xmlns:a16="http://schemas.microsoft.com/office/drawing/2014/main" id="{58BD30D7-9F9D-4490-B48C-9B147DA4F810}"/>
                    </a:ext>
                  </a:extLst>
                </p:cNvPr>
                <p:cNvSpPr txBox="1"/>
                <p:nvPr/>
              </p:nvSpPr>
              <p:spPr>
                <a:xfrm>
                  <a:off x="2662074" y="2002452"/>
                  <a:ext cx="6681802" cy="311058"/>
                </a:xfrm>
                <a:prstGeom prst="rect">
                  <a:avLst/>
                </a:prstGeom>
                <a:solidFill>
                  <a:srgbClr val="02A2A4"/>
                </a:solidFill>
                <a:ln w="28575">
                  <a:solidFill>
                    <a:schemeClr val="bg1"/>
                  </a:solidFill>
                </a:ln>
              </p:spPr>
              <p:txBody>
                <a:bodyPr wrap="square" rtlCol="0" anchor="t">
                  <a:spAutoFit/>
                </a:bodyPr>
                <a:lstStyle/>
                <a:p>
                  <a:r>
                    <a:rPr lang="en-GB" sz="1400" b="1" dirty="0">
                      <a:solidFill>
                        <a:schemeClr val="bg1"/>
                      </a:solidFill>
                      <a:latin typeface="Arial"/>
                      <a:cs typeface="Arial"/>
                    </a:rPr>
                    <a:t>Disband Resources</a:t>
                  </a:r>
                  <a:endParaRPr lang="en-US" b="1" dirty="0">
                    <a:solidFill>
                      <a:schemeClr val="bg1"/>
                    </a:solidFill>
                    <a:latin typeface="Arial" panose="020B0604020202020204" pitchFamily="34" charset="0"/>
                  </a:endParaRPr>
                </a:p>
              </p:txBody>
            </p:sp>
          </p:grpSp>
          <p:sp>
            <p:nvSpPr>
              <p:cNvPr id="201" name="Rectangle: Rounded Corners 200">
                <a:extLst>
                  <a:ext uri="{FF2B5EF4-FFF2-40B4-BE49-F238E27FC236}">
                    <a16:creationId xmlns:a16="http://schemas.microsoft.com/office/drawing/2014/main" id="{816170DB-BA09-48FC-9C59-6483BEDC7411}"/>
                  </a:ext>
                </a:extLst>
              </p:cNvPr>
              <p:cNvSpPr/>
              <p:nvPr/>
            </p:nvSpPr>
            <p:spPr>
              <a:xfrm>
                <a:off x="2717796" y="2451709"/>
                <a:ext cx="6352504" cy="810311"/>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85E6D"/>
                    </a:solidFill>
                    <a:latin typeface="Arial" panose="020B0604020202020204" pitchFamily="34" charset="0"/>
                    <a:cs typeface="Arial" panose="020B0604020202020204" pitchFamily="34" charset="0"/>
                  </a:rPr>
                  <a:t>When the work for an activity is completed and a resource is no longer required, the resource should be released or taken off the project so that they can be utilised elsewhere.   At the end of the project, all resources are disbanded.</a:t>
                </a:r>
              </a:p>
            </p:txBody>
          </p:sp>
        </p:grpSp>
        <p:pic>
          <p:nvPicPr>
            <p:cNvPr id="199" name="Graphic 198" descr="Close">
              <a:extLst>
                <a:ext uri="{FF2B5EF4-FFF2-40B4-BE49-F238E27FC236}">
                  <a16:creationId xmlns:a16="http://schemas.microsoft.com/office/drawing/2014/main" id="{9E707801-1769-4534-8A2A-380B9FA99C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83160" y="2063316"/>
              <a:ext cx="150918" cy="251334"/>
            </a:xfrm>
            <a:prstGeom prst="rect">
              <a:avLst/>
            </a:prstGeom>
          </p:spPr>
        </p:pic>
      </p:grpSp>
      <p:grpSp>
        <p:nvGrpSpPr>
          <p:cNvPr id="176" name="Text box - Understand">
            <a:extLst>
              <a:ext uri="{FF2B5EF4-FFF2-40B4-BE49-F238E27FC236}">
                <a16:creationId xmlns:a16="http://schemas.microsoft.com/office/drawing/2014/main" id="{826268CB-5CC8-4E34-AD9A-6CE37A5F1279}"/>
              </a:ext>
            </a:extLst>
          </p:cNvPr>
          <p:cNvGrpSpPr/>
          <p:nvPr/>
        </p:nvGrpSpPr>
        <p:grpSpPr>
          <a:xfrm>
            <a:off x="383010" y="1974701"/>
            <a:ext cx="7787816" cy="2784077"/>
            <a:chOff x="3052918" y="2016383"/>
            <a:chExt cx="6707980" cy="2813760"/>
          </a:xfrm>
        </p:grpSpPr>
        <p:grpSp>
          <p:nvGrpSpPr>
            <p:cNvPr id="177" name="Group 176">
              <a:extLst>
                <a:ext uri="{FF2B5EF4-FFF2-40B4-BE49-F238E27FC236}">
                  <a16:creationId xmlns:a16="http://schemas.microsoft.com/office/drawing/2014/main" id="{1C6FC64C-8FAB-4039-BFAD-E6AF6689BC07}"/>
                </a:ext>
              </a:extLst>
            </p:cNvPr>
            <p:cNvGrpSpPr/>
            <p:nvPr/>
          </p:nvGrpSpPr>
          <p:grpSpPr>
            <a:xfrm>
              <a:off x="3052918" y="2016383"/>
              <a:ext cx="6707980" cy="2813760"/>
              <a:chOff x="2526969" y="1951450"/>
              <a:chExt cx="6707980" cy="2813760"/>
            </a:xfrm>
          </p:grpSpPr>
          <p:grpSp>
            <p:nvGrpSpPr>
              <p:cNvPr id="179" name="Group 178">
                <a:extLst>
                  <a:ext uri="{FF2B5EF4-FFF2-40B4-BE49-F238E27FC236}">
                    <a16:creationId xmlns:a16="http://schemas.microsoft.com/office/drawing/2014/main" id="{26499440-9131-4E95-A855-C74431783A3E}"/>
                  </a:ext>
                </a:extLst>
              </p:cNvPr>
              <p:cNvGrpSpPr/>
              <p:nvPr/>
            </p:nvGrpSpPr>
            <p:grpSpPr>
              <a:xfrm>
                <a:off x="2526969" y="1951450"/>
                <a:ext cx="6707980" cy="2813760"/>
                <a:chOff x="2635896" y="1985380"/>
                <a:chExt cx="6707980" cy="2813760"/>
              </a:xfrm>
            </p:grpSpPr>
            <p:sp>
              <p:nvSpPr>
                <p:cNvPr id="181" name="Rectangle 180">
                  <a:extLst>
                    <a:ext uri="{FF2B5EF4-FFF2-40B4-BE49-F238E27FC236}">
                      <a16:creationId xmlns:a16="http://schemas.microsoft.com/office/drawing/2014/main" id="{0A3083B2-12B7-464F-B6ED-A51C593E1E93}"/>
                    </a:ext>
                  </a:extLst>
                </p:cNvPr>
                <p:cNvSpPr/>
                <p:nvPr/>
              </p:nvSpPr>
              <p:spPr>
                <a:xfrm>
                  <a:off x="2635896" y="1985380"/>
                  <a:ext cx="6707980" cy="2813760"/>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2" name="TextBox 181">
                  <a:extLst>
                    <a:ext uri="{FF2B5EF4-FFF2-40B4-BE49-F238E27FC236}">
                      <a16:creationId xmlns:a16="http://schemas.microsoft.com/office/drawing/2014/main" id="{C1E5137C-C7DE-49B0-A00B-DC0FD08D0CD7}"/>
                    </a:ext>
                  </a:extLst>
                </p:cNvPr>
                <p:cNvSpPr txBox="1"/>
                <p:nvPr/>
              </p:nvSpPr>
              <p:spPr>
                <a:xfrm>
                  <a:off x="2662074" y="2002452"/>
                  <a:ext cx="6681802" cy="311058"/>
                </a:xfrm>
                <a:prstGeom prst="rect">
                  <a:avLst/>
                </a:prstGeom>
                <a:solidFill>
                  <a:srgbClr val="02A2A4"/>
                </a:solidFill>
                <a:ln w="28575">
                  <a:solidFill>
                    <a:schemeClr val="bg1"/>
                  </a:solidFill>
                </a:ln>
              </p:spPr>
              <p:txBody>
                <a:bodyPr wrap="square" rtlCol="0" anchor="t">
                  <a:spAutoFit/>
                </a:bodyPr>
                <a:lstStyle/>
                <a:p>
                  <a:r>
                    <a:rPr lang="en-GB" sz="1400" b="1" dirty="0">
                      <a:solidFill>
                        <a:schemeClr val="bg1"/>
                      </a:solidFill>
                      <a:latin typeface="Arial"/>
                      <a:cs typeface="Arial"/>
                    </a:rPr>
                    <a:t>Understand Activities and Resource Requirements</a:t>
                  </a:r>
                  <a:endParaRPr lang="en-US" b="1" dirty="0">
                    <a:solidFill>
                      <a:schemeClr val="bg1"/>
                    </a:solidFill>
                    <a:latin typeface="Arial" panose="020B0604020202020204" pitchFamily="34" charset="0"/>
                  </a:endParaRPr>
                </a:p>
              </p:txBody>
            </p:sp>
          </p:grpSp>
          <p:sp>
            <p:nvSpPr>
              <p:cNvPr id="180" name="Rectangle: Rounded Corners 179">
                <a:extLst>
                  <a:ext uri="{FF2B5EF4-FFF2-40B4-BE49-F238E27FC236}">
                    <a16:creationId xmlns:a16="http://schemas.microsoft.com/office/drawing/2014/main" id="{346F3B39-DFBC-4716-AB28-C492C652350D}"/>
                  </a:ext>
                </a:extLst>
              </p:cNvPr>
              <p:cNvSpPr/>
              <p:nvPr/>
            </p:nvSpPr>
            <p:spPr>
              <a:xfrm>
                <a:off x="2717796" y="2495879"/>
                <a:ext cx="6352504" cy="2053031"/>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400" dirty="0">
                    <a:solidFill>
                      <a:srgbClr val="485E6D"/>
                    </a:solidFill>
                    <a:latin typeface="Arial" panose="020B0604020202020204" pitchFamily="34" charset="0"/>
                    <a:cs typeface="Arial" panose="020B0604020202020204" pitchFamily="34" charset="0"/>
                  </a:rPr>
                  <a:t>As part of the defining the project process, activities for each phase of the project are identified.  For each activity the project manager will define and establish the resource needed to complete this.</a:t>
                </a:r>
              </a:p>
              <a:p>
                <a:pPr lvl="0" algn="ctr">
                  <a:defRPr/>
                </a:pPr>
                <a:endParaRPr lang="en-GB" sz="1400" dirty="0">
                  <a:solidFill>
                    <a:srgbClr val="485E6D"/>
                  </a:solidFill>
                  <a:latin typeface="Arial" panose="020B0604020202020204" pitchFamily="34" charset="0"/>
                  <a:cs typeface="Arial" panose="020B0604020202020204" pitchFamily="34" charset="0"/>
                </a:endParaRPr>
              </a:p>
              <a:p>
                <a:pPr>
                  <a:defRPr/>
                </a:pPr>
                <a:r>
                  <a:rPr lang="en-GB" sz="1400" dirty="0">
                    <a:solidFill>
                      <a:srgbClr val="485E6D"/>
                    </a:solidFill>
                    <a:latin typeface="Arial" panose="020B0604020202020204" pitchFamily="34" charset="0"/>
                    <a:cs typeface="Arial" panose="020B0604020202020204" pitchFamily="34" charset="0"/>
                  </a:rPr>
                  <a:t>Once the project manager has established what resources are required and when, plans will then be put in place to ensure that the correct resources are available and ready to be mobilised at the right times to coincide with project activities that need to be completed. </a:t>
                </a:r>
                <a:endParaRPr lang="en-GB" sz="1400" kern="0" dirty="0">
                  <a:solidFill>
                    <a:srgbClr val="485E6D"/>
                  </a:solidFill>
                  <a:latin typeface="Arial" panose="020B0604020202020204" pitchFamily="34" charset="0"/>
                  <a:ea typeface="+mn-lt"/>
                  <a:cs typeface="Arial" panose="020B0604020202020204" pitchFamily="34" charset="0"/>
                </a:endParaRPr>
              </a:p>
            </p:txBody>
          </p:sp>
        </p:grpSp>
        <p:pic>
          <p:nvPicPr>
            <p:cNvPr id="178" name="Graphic 177" descr="Close">
              <a:extLst>
                <a:ext uri="{FF2B5EF4-FFF2-40B4-BE49-F238E27FC236}">
                  <a16:creationId xmlns:a16="http://schemas.microsoft.com/office/drawing/2014/main" id="{7EE9CB42-54E2-42DA-877F-64FBC82E9C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83160" y="2063316"/>
              <a:ext cx="150918" cy="251334"/>
            </a:xfrm>
            <a:prstGeom prst="rect">
              <a:avLst/>
            </a:prstGeom>
          </p:spPr>
        </p:pic>
      </p:grpSp>
      <p:grpSp>
        <p:nvGrpSpPr>
          <p:cNvPr id="204" name="Text box - mobilise">
            <a:extLst>
              <a:ext uri="{FF2B5EF4-FFF2-40B4-BE49-F238E27FC236}">
                <a16:creationId xmlns:a16="http://schemas.microsoft.com/office/drawing/2014/main" id="{AAA9D1E0-AA4A-4E5C-B452-DF9987DBF8A0}"/>
              </a:ext>
            </a:extLst>
          </p:cNvPr>
          <p:cNvGrpSpPr/>
          <p:nvPr/>
        </p:nvGrpSpPr>
        <p:grpSpPr>
          <a:xfrm>
            <a:off x="347452" y="1974701"/>
            <a:ext cx="7787816" cy="1467058"/>
            <a:chOff x="3052918" y="2016384"/>
            <a:chExt cx="6707980" cy="1482699"/>
          </a:xfrm>
        </p:grpSpPr>
        <p:grpSp>
          <p:nvGrpSpPr>
            <p:cNvPr id="205" name="Group 204">
              <a:extLst>
                <a:ext uri="{FF2B5EF4-FFF2-40B4-BE49-F238E27FC236}">
                  <a16:creationId xmlns:a16="http://schemas.microsoft.com/office/drawing/2014/main" id="{C3BCCC0F-FBB8-484C-AB6F-03A1E754DF65}"/>
                </a:ext>
              </a:extLst>
            </p:cNvPr>
            <p:cNvGrpSpPr/>
            <p:nvPr/>
          </p:nvGrpSpPr>
          <p:grpSpPr>
            <a:xfrm>
              <a:off x="3052918" y="2016384"/>
              <a:ext cx="6707980" cy="1482699"/>
              <a:chOff x="2526969" y="1951451"/>
              <a:chExt cx="6707980" cy="1482699"/>
            </a:xfrm>
          </p:grpSpPr>
          <p:grpSp>
            <p:nvGrpSpPr>
              <p:cNvPr id="207" name="Group 206">
                <a:extLst>
                  <a:ext uri="{FF2B5EF4-FFF2-40B4-BE49-F238E27FC236}">
                    <a16:creationId xmlns:a16="http://schemas.microsoft.com/office/drawing/2014/main" id="{094F0887-0AF9-4653-B10E-E742FFFB396C}"/>
                  </a:ext>
                </a:extLst>
              </p:cNvPr>
              <p:cNvGrpSpPr/>
              <p:nvPr/>
            </p:nvGrpSpPr>
            <p:grpSpPr>
              <a:xfrm>
                <a:off x="2526969" y="1951451"/>
                <a:ext cx="6707980" cy="1482699"/>
                <a:chOff x="2635896" y="1985381"/>
                <a:chExt cx="6707980" cy="1482699"/>
              </a:xfrm>
            </p:grpSpPr>
            <p:sp>
              <p:nvSpPr>
                <p:cNvPr id="209" name="Rectangle 208">
                  <a:extLst>
                    <a:ext uri="{FF2B5EF4-FFF2-40B4-BE49-F238E27FC236}">
                      <a16:creationId xmlns:a16="http://schemas.microsoft.com/office/drawing/2014/main" id="{189D590C-FE00-4690-B885-406412EFF351}"/>
                    </a:ext>
                  </a:extLst>
                </p:cNvPr>
                <p:cNvSpPr/>
                <p:nvPr/>
              </p:nvSpPr>
              <p:spPr>
                <a:xfrm>
                  <a:off x="2635896" y="1985381"/>
                  <a:ext cx="6707980" cy="1482699"/>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0" name="TextBox 209">
                  <a:extLst>
                    <a:ext uri="{FF2B5EF4-FFF2-40B4-BE49-F238E27FC236}">
                      <a16:creationId xmlns:a16="http://schemas.microsoft.com/office/drawing/2014/main" id="{3841B6A0-2591-48D6-B4EF-5FB6B16509B1}"/>
                    </a:ext>
                  </a:extLst>
                </p:cNvPr>
                <p:cNvSpPr txBox="1"/>
                <p:nvPr/>
              </p:nvSpPr>
              <p:spPr>
                <a:xfrm>
                  <a:off x="2662074" y="2002452"/>
                  <a:ext cx="6681802" cy="311058"/>
                </a:xfrm>
                <a:prstGeom prst="rect">
                  <a:avLst/>
                </a:prstGeom>
                <a:solidFill>
                  <a:srgbClr val="02A2A4"/>
                </a:solidFill>
                <a:ln w="28575">
                  <a:solidFill>
                    <a:schemeClr val="bg1"/>
                  </a:solidFill>
                </a:ln>
              </p:spPr>
              <p:txBody>
                <a:bodyPr wrap="square" rtlCol="0" anchor="t">
                  <a:spAutoFit/>
                </a:bodyPr>
                <a:lstStyle/>
                <a:p>
                  <a:r>
                    <a:rPr lang="en-GB" sz="1400" b="1" dirty="0">
                      <a:solidFill>
                        <a:schemeClr val="bg1"/>
                      </a:solidFill>
                      <a:latin typeface="Arial"/>
                      <a:cs typeface="Arial"/>
                    </a:rPr>
                    <a:t>Mobilise Resources</a:t>
                  </a:r>
                  <a:endParaRPr lang="en-US" b="1" dirty="0">
                    <a:solidFill>
                      <a:schemeClr val="bg1"/>
                    </a:solidFill>
                    <a:latin typeface="Arial" panose="020B0604020202020204" pitchFamily="34" charset="0"/>
                  </a:endParaRPr>
                </a:p>
              </p:txBody>
            </p:sp>
          </p:grpSp>
          <p:sp>
            <p:nvSpPr>
              <p:cNvPr id="208" name="Rectangle: Rounded Corners 207">
                <a:extLst>
                  <a:ext uri="{FF2B5EF4-FFF2-40B4-BE49-F238E27FC236}">
                    <a16:creationId xmlns:a16="http://schemas.microsoft.com/office/drawing/2014/main" id="{C4C2FA62-FC7C-415A-B1CB-AC804975F689}"/>
                  </a:ext>
                </a:extLst>
              </p:cNvPr>
              <p:cNvSpPr/>
              <p:nvPr/>
            </p:nvSpPr>
            <p:spPr>
              <a:xfrm>
                <a:off x="2717796" y="2451709"/>
                <a:ext cx="6352504" cy="810311"/>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85E6D"/>
                    </a:solidFill>
                    <a:latin typeface="Arial"/>
                    <a:cs typeface="Arial"/>
                  </a:rPr>
                  <a:t>At the end of each phase of the project</a:t>
                </a:r>
                <a:r>
                  <a:rPr lang="en-GB" sz="1400" b="1" dirty="0">
                    <a:solidFill>
                      <a:srgbClr val="485E6D"/>
                    </a:solidFill>
                    <a:latin typeface="Arial"/>
                    <a:cs typeface="Arial"/>
                  </a:rPr>
                  <a:t> </a:t>
                </a:r>
                <a:r>
                  <a:rPr lang="en-GB" sz="1400" dirty="0">
                    <a:solidFill>
                      <a:srgbClr val="485E6D"/>
                    </a:solidFill>
                    <a:latin typeface="Arial"/>
                    <a:cs typeface="Arial"/>
                  </a:rPr>
                  <a:t>the project manager will plan for the next phase and put in place the resources ready to start activity as detailed in the resource management plan. </a:t>
                </a:r>
                <a:endParaRPr lang="en-GB" sz="1400" dirty="0">
                  <a:solidFill>
                    <a:srgbClr val="485E6D"/>
                  </a:solidFill>
                  <a:latin typeface="Arial" panose="020B0604020202020204" pitchFamily="34" charset="0"/>
                  <a:cs typeface="Arial" panose="020B0604020202020204" pitchFamily="34" charset="0"/>
                </a:endParaRPr>
              </a:p>
            </p:txBody>
          </p:sp>
        </p:grpSp>
        <p:pic>
          <p:nvPicPr>
            <p:cNvPr id="206" name="Graphic 205" descr="Close">
              <a:extLst>
                <a:ext uri="{FF2B5EF4-FFF2-40B4-BE49-F238E27FC236}">
                  <a16:creationId xmlns:a16="http://schemas.microsoft.com/office/drawing/2014/main" id="{9B40EC92-98EE-4ED3-B0BD-FD642B5ED4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83160" y="2063316"/>
              <a:ext cx="150918" cy="251334"/>
            </a:xfrm>
            <a:prstGeom prst="rect">
              <a:avLst/>
            </a:prstGeom>
          </p:spPr>
        </p:pic>
      </p:grpSp>
      <p:sp>
        <p:nvSpPr>
          <p:cNvPr id="56" name="TextBox 55">
            <a:extLst>
              <a:ext uri="{FF2B5EF4-FFF2-40B4-BE49-F238E27FC236}">
                <a16:creationId xmlns:a16="http://schemas.microsoft.com/office/drawing/2014/main" id="{8B1D2EF2-7274-4363-8686-FB3F9D3717B9}"/>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Resource Management</a:t>
            </a:r>
          </a:p>
        </p:txBody>
      </p:sp>
      <p:sp>
        <p:nvSpPr>
          <p:cNvPr id="57" name="Rectangle: Rounded Corners 56">
            <a:extLst>
              <a:ext uri="{FF2B5EF4-FFF2-40B4-BE49-F238E27FC236}">
                <a16:creationId xmlns:a16="http://schemas.microsoft.com/office/drawing/2014/main" id="{130AA41C-4D80-4D1A-9AB9-347E0E4DBB1E}"/>
              </a:ext>
            </a:extLst>
          </p:cNvPr>
          <p:cNvSpPr/>
          <p:nvPr/>
        </p:nvSpPr>
        <p:spPr>
          <a:xfrm>
            <a:off x="151571" y="5410211"/>
            <a:ext cx="6253174" cy="766232"/>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pPr lvl="1"/>
            <a:r>
              <a:rPr lang="en-GB" sz="1400" b="1" dirty="0">
                <a:solidFill>
                  <a:schemeClr val="tx2">
                    <a:lumMod val="75000"/>
                  </a:schemeClr>
                </a:solidFill>
                <a:latin typeface="Arial" panose="020B0604020202020204" pitchFamily="34" charset="0"/>
                <a:cs typeface="Arial" panose="020B0604020202020204" pitchFamily="34" charset="0"/>
              </a:rPr>
              <a:t>Helpful Tip</a:t>
            </a:r>
            <a:r>
              <a:rPr lang="en-GB" sz="1400" dirty="0">
                <a:solidFill>
                  <a:schemeClr val="tx2">
                    <a:lumMod val="75000"/>
                  </a:schemeClr>
                </a:solidFill>
                <a:latin typeface="Arial" panose="020B0604020202020204" pitchFamily="34" charset="0"/>
                <a:cs typeface="Arial" panose="020B0604020202020204" pitchFamily="34" charset="0"/>
              </a:rPr>
              <a:t> A resource management plan is a useful tool in planning what resources you need and when.  A template can be found in the tools and resources library.</a:t>
            </a:r>
          </a:p>
        </p:txBody>
      </p:sp>
      <p:pic>
        <p:nvPicPr>
          <p:cNvPr id="58" name="Picture 57">
            <a:extLst>
              <a:ext uri="{FF2B5EF4-FFF2-40B4-BE49-F238E27FC236}">
                <a16:creationId xmlns:a16="http://schemas.microsoft.com/office/drawing/2014/main" id="{4A18B05E-26BB-4EF0-A9D2-AC6D201740E5}"/>
              </a:ext>
            </a:extLst>
          </p:cNvPr>
          <p:cNvPicPr/>
          <p:nvPr/>
        </p:nvPicPr>
        <p:blipFill>
          <a:blip r:embed="rId6">
            <a:extLst>
              <a:ext uri="{28A0092B-C50C-407E-A947-70E740481C1C}">
                <a14:useLocalDpi xmlns:a14="http://schemas.microsoft.com/office/drawing/2010/main" val="0"/>
              </a:ext>
            </a:extLst>
          </a:blip>
          <a:srcRect/>
          <a:stretch/>
        </p:blipFill>
        <p:spPr>
          <a:xfrm>
            <a:off x="6115415" y="5307327"/>
            <a:ext cx="947999" cy="972000"/>
          </a:xfrm>
          <a:prstGeom prst="rect">
            <a:avLst/>
          </a:prstGeom>
          <a:ln>
            <a:noFill/>
          </a:ln>
          <a:effectLst>
            <a:outerShdw blurRad="50800" dist="38100" dir="5400000" algn="t" rotWithShape="0">
              <a:prstClr val="black">
                <a:alpha val="40000"/>
              </a:prstClr>
            </a:outerShdw>
          </a:effectLst>
        </p:spPr>
      </p:pic>
      <p:sp>
        <p:nvSpPr>
          <p:cNvPr id="59" name="TextBox 58">
            <a:extLst>
              <a:ext uri="{FF2B5EF4-FFF2-40B4-BE49-F238E27FC236}">
                <a16:creationId xmlns:a16="http://schemas.microsoft.com/office/drawing/2014/main" id="{C19124DE-614F-4777-8F27-60D915C1935F}"/>
              </a:ext>
            </a:extLst>
          </p:cNvPr>
          <p:cNvSpPr txBox="1"/>
          <p:nvPr/>
        </p:nvSpPr>
        <p:spPr>
          <a:xfrm>
            <a:off x="9453918" y="6448731"/>
            <a:ext cx="225663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Resource techniques</a:t>
            </a:r>
          </a:p>
        </p:txBody>
      </p:sp>
      <p:sp>
        <p:nvSpPr>
          <p:cNvPr id="61" name="TextBox 60">
            <a:extLst>
              <a:ext uri="{FF2B5EF4-FFF2-40B4-BE49-F238E27FC236}">
                <a16:creationId xmlns:a16="http://schemas.microsoft.com/office/drawing/2014/main" id="{840A079E-A245-47C5-BA12-540315B8DE83}"/>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Tools &amp; templates</a:t>
            </a:r>
          </a:p>
        </p:txBody>
      </p:sp>
    </p:spTree>
    <p:extLst>
      <p:ext uri="{BB962C8B-B14F-4D97-AF65-F5344CB8AC3E}">
        <p14:creationId xmlns:p14="http://schemas.microsoft.com/office/powerpoint/2010/main" val="13087537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6"/>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 calcmode="lin" valueType="num">
                                      <p:cBhvr additive="base">
                                        <p:cTn id="7" dur="500" fill="hold"/>
                                        <p:tgtEl>
                                          <p:spTgt spid="183"/>
                                        </p:tgtEl>
                                        <p:attrNameLst>
                                          <p:attrName>ppt_x</p:attrName>
                                        </p:attrNameLst>
                                      </p:cBhvr>
                                      <p:tavLst>
                                        <p:tav tm="0">
                                          <p:val>
                                            <p:strVal val="0-#ppt_w/2"/>
                                          </p:val>
                                        </p:tav>
                                        <p:tav tm="100000">
                                          <p:val>
                                            <p:strVal val="#ppt_x"/>
                                          </p:val>
                                        </p:tav>
                                      </p:tavLst>
                                    </p:anim>
                                    <p:anim calcmode="lin" valueType="num">
                                      <p:cBhvr additive="base">
                                        <p:cTn id="8" dur="500" fill="hold"/>
                                        <p:tgtEl>
                                          <p:spTgt spid="18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66"/>
                  </p:tgtEl>
                </p:cond>
              </p:nextCondLst>
            </p:seq>
            <p:seq concurrent="1" nextAc="seek">
              <p:cTn id="9" restart="whenNotActive" fill="hold" evtFilter="cancelBubble" nodeType="interactiveSeq">
                <p:stCondLst>
                  <p:cond evt="onClick" delay="0">
                    <p:tgtEl>
                      <p:spTgt spid="183"/>
                    </p:tgtEl>
                  </p:cond>
                </p:stCondLst>
                <p:endSync evt="end" delay="0">
                  <p:rtn val="all"/>
                </p:endSync>
                <p:childTnLst>
                  <p:par>
                    <p:cTn id="10" fill="hold">
                      <p:stCondLst>
                        <p:cond delay="0"/>
                      </p:stCondLst>
                      <p:childTnLst>
                        <p:par>
                          <p:cTn id="11" fill="hold">
                            <p:stCondLst>
                              <p:cond delay="0"/>
                            </p:stCondLst>
                            <p:childTnLst>
                              <p:par>
                                <p:cTn id="12" presetID="2" presetClass="exit" presetSubtype="8" fill="hold" nodeType="clickEffect">
                                  <p:stCondLst>
                                    <p:cond delay="0"/>
                                  </p:stCondLst>
                                  <p:childTnLst>
                                    <p:anim calcmode="lin" valueType="num">
                                      <p:cBhvr additive="base">
                                        <p:cTn id="13" dur="500"/>
                                        <p:tgtEl>
                                          <p:spTgt spid="183"/>
                                        </p:tgtEl>
                                        <p:attrNameLst>
                                          <p:attrName>ppt_x</p:attrName>
                                        </p:attrNameLst>
                                      </p:cBhvr>
                                      <p:tavLst>
                                        <p:tav tm="0">
                                          <p:val>
                                            <p:strVal val="ppt_x"/>
                                          </p:val>
                                        </p:tav>
                                        <p:tav tm="100000">
                                          <p:val>
                                            <p:strVal val="0-ppt_w/2"/>
                                          </p:val>
                                        </p:tav>
                                      </p:tavLst>
                                    </p:anim>
                                    <p:anim calcmode="lin" valueType="num">
                                      <p:cBhvr additive="base">
                                        <p:cTn id="14" dur="500"/>
                                        <p:tgtEl>
                                          <p:spTgt spid="183"/>
                                        </p:tgtEl>
                                        <p:attrNameLst>
                                          <p:attrName>ppt_y</p:attrName>
                                        </p:attrNameLst>
                                      </p:cBhvr>
                                      <p:tavLst>
                                        <p:tav tm="0">
                                          <p:val>
                                            <p:strVal val="ppt_y"/>
                                          </p:val>
                                        </p:tav>
                                        <p:tav tm="100000">
                                          <p:val>
                                            <p:strVal val="ppt_y"/>
                                          </p:val>
                                        </p:tav>
                                      </p:tavLst>
                                    </p:anim>
                                    <p:set>
                                      <p:cBhvr>
                                        <p:cTn id="15" dur="1" fill="hold">
                                          <p:stCondLst>
                                            <p:cond delay="499"/>
                                          </p:stCondLst>
                                        </p:cTn>
                                        <p:tgtEl>
                                          <p:spTgt spid="183"/>
                                        </p:tgtEl>
                                        <p:attrNameLst>
                                          <p:attrName>style.visibility</p:attrName>
                                        </p:attrNameLst>
                                      </p:cBhvr>
                                      <p:to>
                                        <p:strVal val="hidden"/>
                                      </p:to>
                                    </p:set>
                                  </p:childTnLst>
                                </p:cTn>
                              </p:par>
                            </p:childTnLst>
                          </p:cTn>
                        </p:par>
                      </p:childTnLst>
                    </p:cTn>
                  </p:par>
                </p:childTnLst>
              </p:cTn>
              <p:nextCondLst>
                <p:cond evt="onClick" delay="0">
                  <p:tgtEl>
                    <p:spTgt spid="183"/>
                  </p:tgtEl>
                </p:cond>
              </p:nextCondLst>
            </p:seq>
            <p:seq concurrent="1" nextAc="seek">
              <p:cTn id="16" restart="whenNotActive" fill="hold" evtFilter="cancelBubble" nodeType="interactiveSeq">
                <p:stCondLst>
                  <p:cond evt="onClick" delay="0">
                    <p:tgtEl>
                      <p:spTgt spid="154"/>
                    </p:tgtEl>
                  </p:cond>
                </p:stCondLst>
                <p:endSync evt="end" delay="0">
                  <p:rtn val="all"/>
                </p:endSync>
                <p:childTnLst>
                  <p:par>
                    <p:cTn id="17" fill="hold">
                      <p:stCondLst>
                        <p:cond delay="0"/>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90"/>
                                        </p:tgtEl>
                                        <p:attrNameLst>
                                          <p:attrName>style.visibility</p:attrName>
                                        </p:attrNameLst>
                                      </p:cBhvr>
                                      <p:to>
                                        <p:strVal val="visible"/>
                                      </p:to>
                                    </p:set>
                                    <p:anim calcmode="lin" valueType="num">
                                      <p:cBhvr additive="base">
                                        <p:cTn id="21" dur="500" fill="hold"/>
                                        <p:tgtEl>
                                          <p:spTgt spid="190"/>
                                        </p:tgtEl>
                                        <p:attrNameLst>
                                          <p:attrName>ppt_x</p:attrName>
                                        </p:attrNameLst>
                                      </p:cBhvr>
                                      <p:tavLst>
                                        <p:tav tm="0">
                                          <p:val>
                                            <p:strVal val="0-#ppt_w/2"/>
                                          </p:val>
                                        </p:tav>
                                        <p:tav tm="100000">
                                          <p:val>
                                            <p:strVal val="#ppt_x"/>
                                          </p:val>
                                        </p:tav>
                                      </p:tavLst>
                                    </p:anim>
                                    <p:anim calcmode="lin" valueType="num">
                                      <p:cBhvr additive="base">
                                        <p:cTn id="22" dur="500" fill="hold"/>
                                        <p:tgtEl>
                                          <p:spTgt spid="190"/>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54"/>
                  </p:tgtEl>
                </p:cond>
              </p:nextCondLst>
            </p:seq>
            <p:seq concurrent="1" nextAc="seek">
              <p:cTn id="23" restart="whenNotActive" fill="hold" evtFilter="cancelBubble" nodeType="interactiveSeq">
                <p:stCondLst>
                  <p:cond evt="onClick" delay="0">
                    <p:tgtEl>
                      <p:spTgt spid="190"/>
                    </p:tgtEl>
                  </p:cond>
                </p:stCondLst>
                <p:endSync evt="end" delay="0">
                  <p:rtn val="all"/>
                </p:endSync>
                <p:childTnLst>
                  <p:par>
                    <p:cTn id="24" fill="hold">
                      <p:stCondLst>
                        <p:cond delay="0"/>
                      </p:stCondLst>
                      <p:childTnLst>
                        <p:par>
                          <p:cTn id="25" fill="hold">
                            <p:stCondLst>
                              <p:cond delay="0"/>
                            </p:stCondLst>
                            <p:childTnLst>
                              <p:par>
                                <p:cTn id="26" presetID="2" presetClass="exit" presetSubtype="8" fill="hold" nodeType="clickEffect">
                                  <p:stCondLst>
                                    <p:cond delay="0"/>
                                  </p:stCondLst>
                                  <p:childTnLst>
                                    <p:anim calcmode="lin" valueType="num">
                                      <p:cBhvr additive="base">
                                        <p:cTn id="27" dur="500"/>
                                        <p:tgtEl>
                                          <p:spTgt spid="190"/>
                                        </p:tgtEl>
                                        <p:attrNameLst>
                                          <p:attrName>ppt_x</p:attrName>
                                        </p:attrNameLst>
                                      </p:cBhvr>
                                      <p:tavLst>
                                        <p:tav tm="0">
                                          <p:val>
                                            <p:strVal val="ppt_x"/>
                                          </p:val>
                                        </p:tav>
                                        <p:tav tm="100000">
                                          <p:val>
                                            <p:strVal val="0-ppt_w/2"/>
                                          </p:val>
                                        </p:tav>
                                      </p:tavLst>
                                    </p:anim>
                                    <p:anim calcmode="lin" valueType="num">
                                      <p:cBhvr additive="base">
                                        <p:cTn id="28" dur="500"/>
                                        <p:tgtEl>
                                          <p:spTgt spid="190"/>
                                        </p:tgtEl>
                                        <p:attrNameLst>
                                          <p:attrName>ppt_y</p:attrName>
                                        </p:attrNameLst>
                                      </p:cBhvr>
                                      <p:tavLst>
                                        <p:tav tm="0">
                                          <p:val>
                                            <p:strVal val="ppt_y"/>
                                          </p:val>
                                        </p:tav>
                                        <p:tav tm="100000">
                                          <p:val>
                                            <p:strVal val="ppt_y"/>
                                          </p:val>
                                        </p:tav>
                                      </p:tavLst>
                                    </p:anim>
                                    <p:set>
                                      <p:cBhvr>
                                        <p:cTn id="29" dur="1" fill="hold">
                                          <p:stCondLst>
                                            <p:cond delay="499"/>
                                          </p:stCondLst>
                                        </p:cTn>
                                        <p:tgtEl>
                                          <p:spTgt spid="190"/>
                                        </p:tgtEl>
                                        <p:attrNameLst>
                                          <p:attrName>style.visibility</p:attrName>
                                        </p:attrNameLst>
                                      </p:cBhvr>
                                      <p:to>
                                        <p:strVal val="hidden"/>
                                      </p:to>
                                    </p:set>
                                  </p:childTnLst>
                                </p:cTn>
                              </p:par>
                            </p:childTnLst>
                          </p:cTn>
                        </p:par>
                      </p:childTnLst>
                    </p:cTn>
                  </p:par>
                </p:childTnLst>
              </p:cTn>
              <p:nextCondLst>
                <p:cond evt="onClick" delay="0">
                  <p:tgtEl>
                    <p:spTgt spid="190"/>
                  </p:tgtEl>
                </p:cond>
              </p:nextCondLst>
            </p:seq>
            <p:seq concurrent="1" nextAc="seek">
              <p:cTn id="30" restart="whenNotActive" fill="hold" evtFilter="cancelBubble" nodeType="interactiveSeq">
                <p:stCondLst>
                  <p:cond evt="onClick" delay="0">
                    <p:tgtEl>
                      <p:spTgt spid="165"/>
                    </p:tgtEl>
                  </p:cond>
                </p:stCondLst>
                <p:endSync evt="end" delay="0">
                  <p:rtn val="all"/>
                </p:endSync>
                <p:childTnLst>
                  <p:par>
                    <p:cTn id="31" fill="hold">
                      <p:stCondLst>
                        <p:cond delay="0"/>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04"/>
                                        </p:tgtEl>
                                        <p:attrNameLst>
                                          <p:attrName>style.visibility</p:attrName>
                                        </p:attrNameLst>
                                      </p:cBhvr>
                                      <p:to>
                                        <p:strVal val="visible"/>
                                      </p:to>
                                    </p:set>
                                    <p:anim calcmode="lin" valueType="num">
                                      <p:cBhvr additive="base">
                                        <p:cTn id="35" dur="500" fill="hold"/>
                                        <p:tgtEl>
                                          <p:spTgt spid="204"/>
                                        </p:tgtEl>
                                        <p:attrNameLst>
                                          <p:attrName>ppt_x</p:attrName>
                                        </p:attrNameLst>
                                      </p:cBhvr>
                                      <p:tavLst>
                                        <p:tav tm="0">
                                          <p:val>
                                            <p:strVal val="0-#ppt_w/2"/>
                                          </p:val>
                                        </p:tav>
                                        <p:tav tm="100000">
                                          <p:val>
                                            <p:strVal val="#ppt_x"/>
                                          </p:val>
                                        </p:tav>
                                      </p:tavLst>
                                    </p:anim>
                                    <p:anim calcmode="lin" valueType="num">
                                      <p:cBhvr additive="base">
                                        <p:cTn id="36" dur="500" fill="hold"/>
                                        <p:tgtEl>
                                          <p:spTgt spid="20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65"/>
                  </p:tgtEl>
                </p:cond>
              </p:nextCondLst>
            </p:seq>
            <p:seq concurrent="1" nextAc="seek">
              <p:cTn id="37" restart="whenNotActive" fill="hold" evtFilter="cancelBubble" nodeType="interactiveSeq">
                <p:stCondLst>
                  <p:cond evt="onClick" delay="0">
                    <p:tgtEl>
                      <p:spTgt spid="204"/>
                    </p:tgtEl>
                  </p:cond>
                </p:stCondLst>
                <p:endSync evt="end" delay="0">
                  <p:rtn val="all"/>
                </p:endSync>
                <p:childTnLst>
                  <p:par>
                    <p:cTn id="38" fill="hold">
                      <p:stCondLst>
                        <p:cond delay="0"/>
                      </p:stCondLst>
                      <p:childTnLst>
                        <p:par>
                          <p:cTn id="39" fill="hold">
                            <p:stCondLst>
                              <p:cond delay="0"/>
                            </p:stCondLst>
                            <p:childTnLst>
                              <p:par>
                                <p:cTn id="40" presetID="2" presetClass="exit" presetSubtype="8" fill="hold" nodeType="clickEffect">
                                  <p:stCondLst>
                                    <p:cond delay="0"/>
                                  </p:stCondLst>
                                  <p:childTnLst>
                                    <p:anim calcmode="lin" valueType="num">
                                      <p:cBhvr additive="base">
                                        <p:cTn id="41" dur="500"/>
                                        <p:tgtEl>
                                          <p:spTgt spid="204"/>
                                        </p:tgtEl>
                                        <p:attrNameLst>
                                          <p:attrName>ppt_x</p:attrName>
                                        </p:attrNameLst>
                                      </p:cBhvr>
                                      <p:tavLst>
                                        <p:tav tm="0">
                                          <p:val>
                                            <p:strVal val="ppt_x"/>
                                          </p:val>
                                        </p:tav>
                                        <p:tav tm="100000">
                                          <p:val>
                                            <p:strVal val="0-ppt_w/2"/>
                                          </p:val>
                                        </p:tav>
                                      </p:tavLst>
                                    </p:anim>
                                    <p:anim calcmode="lin" valueType="num">
                                      <p:cBhvr additive="base">
                                        <p:cTn id="42" dur="500"/>
                                        <p:tgtEl>
                                          <p:spTgt spid="204"/>
                                        </p:tgtEl>
                                        <p:attrNameLst>
                                          <p:attrName>ppt_y</p:attrName>
                                        </p:attrNameLst>
                                      </p:cBhvr>
                                      <p:tavLst>
                                        <p:tav tm="0">
                                          <p:val>
                                            <p:strVal val="ppt_y"/>
                                          </p:val>
                                        </p:tav>
                                        <p:tav tm="100000">
                                          <p:val>
                                            <p:strVal val="ppt_y"/>
                                          </p:val>
                                        </p:tav>
                                      </p:tavLst>
                                    </p:anim>
                                    <p:set>
                                      <p:cBhvr>
                                        <p:cTn id="43" dur="1" fill="hold">
                                          <p:stCondLst>
                                            <p:cond delay="499"/>
                                          </p:stCondLst>
                                        </p:cTn>
                                        <p:tgtEl>
                                          <p:spTgt spid="204"/>
                                        </p:tgtEl>
                                        <p:attrNameLst>
                                          <p:attrName>style.visibility</p:attrName>
                                        </p:attrNameLst>
                                      </p:cBhvr>
                                      <p:to>
                                        <p:strVal val="hidden"/>
                                      </p:to>
                                    </p:set>
                                  </p:childTnLst>
                                </p:cTn>
                              </p:par>
                            </p:childTnLst>
                          </p:cTn>
                        </p:par>
                      </p:childTnLst>
                    </p:cTn>
                  </p:par>
                </p:childTnLst>
              </p:cTn>
              <p:nextCondLst>
                <p:cond evt="onClick" delay="0">
                  <p:tgtEl>
                    <p:spTgt spid="204"/>
                  </p:tgtEl>
                </p:cond>
              </p:nextCondLst>
            </p:seq>
            <p:seq concurrent="1" nextAc="seek">
              <p:cTn id="44" restart="whenNotActive" fill="hold" evtFilter="cancelBubble" nodeType="interactiveSeq">
                <p:stCondLst>
                  <p:cond evt="onClick" delay="0">
                    <p:tgtEl>
                      <p:spTgt spid="171"/>
                    </p:tgtEl>
                  </p:cond>
                </p:stCondLst>
                <p:endSync evt="end" delay="0">
                  <p:rtn val="all"/>
                </p:endSync>
                <p:childTnLst>
                  <p:par>
                    <p:cTn id="45" fill="hold">
                      <p:stCondLst>
                        <p:cond delay="0"/>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76"/>
                                        </p:tgtEl>
                                        <p:attrNameLst>
                                          <p:attrName>style.visibility</p:attrName>
                                        </p:attrNameLst>
                                      </p:cBhvr>
                                      <p:to>
                                        <p:strVal val="visible"/>
                                      </p:to>
                                    </p:set>
                                    <p:anim calcmode="lin" valueType="num">
                                      <p:cBhvr additive="base">
                                        <p:cTn id="49" dur="500" fill="hold"/>
                                        <p:tgtEl>
                                          <p:spTgt spid="176"/>
                                        </p:tgtEl>
                                        <p:attrNameLst>
                                          <p:attrName>ppt_x</p:attrName>
                                        </p:attrNameLst>
                                      </p:cBhvr>
                                      <p:tavLst>
                                        <p:tav tm="0">
                                          <p:val>
                                            <p:strVal val="0-#ppt_w/2"/>
                                          </p:val>
                                        </p:tav>
                                        <p:tav tm="100000">
                                          <p:val>
                                            <p:strVal val="#ppt_x"/>
                                          </p:val>
                                        </p:tav>
                                      </p:tavLst>
                                    </p:anim>
                                    <p:anim calcmode="lin" valueType="num">
                                      <p:cBhvr additive="base">
                                        <p:cTn id="50" dur="500" fill="hold"/>
                                        <p:tgtEl>
                                          <p:spTgt spid="176"/>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71"/>
                  </p:tgtEl>
                </p:cond>
              </p:nextCondLst>
            </p:seq>
            <p:seq concurrent="1" nextAc="seek">
              <p:cTn id="51" restart="whenNotActive" fill="hold" evtFilter="cancelBubble" nodeType="interactiveSeq">
                <p:stCondLst>
                  <p:cond evt="onClick" delay="0">
                    <p:tgtEl>
                      <p:spTgt spid="176"/>
                    </p:tgtEl>
                  </p:cond>
                </p:stCondLst>
                <p:endSync evt="end" delay="0">
                  <p:rtn val="all"/>
                </p:endSync>
                <p:childTnLst>
                  <p:par>
                    <p:cTn id="52" fill="hold">
                      <p:stCondLst>
                        <p:cond delay="0"/>
                      </p:stCondLst>
                      <p:childTnLst>
                        <p:par>
                          <p:cTn id="53" fill="hold">
                            <p:stCondLst>
                              <p:cond delay="0"/>
                            </p:stCondLst>
                            <p:childTnLst>
                              <p:par>
                                <p:cTn id="54" presetID="2" presetClass="exit" presetSubtype="8" fill="hold" nodeType="clickEffect">
                                  <p:stCondLst>
                                    <p:cond delay="0"/>
                                  </p:stCondLst>
                                  <p:childTnLst>
                                    <p:anim calcmode="lin" valueType="num">
                                      <p:cBhvr additive="base">
                                        <p:cTn id="55" dur="500"/>
                                        <p:tgtEl>
                                          <p:spTgt spid="176"/>
                                        </p:tgtEl>
                                        <p:attrNameLst>
                                          <p:attrName>ppt_x</p:attrName>
                                        </p:attrNameLst>
                                      </p:cBhvr>
                                      <p:tavLst>
                                        <p:tav tm="0">
                                          <p:val>
                                            <p:strVal val="ppt_x"/>
                                          </p:val>
                                        </p:tav>
                                        <p:tav tm="100000">
                                          <p:val>
                                            <p:strVal val="0-ppt_w/2"/>
                                          </p:val>
                                        </p:tav>
                                      </p:tavLst>
                                    </p:anim>
                                    <p:anim calcmode="lin" valueType="num">
                                      <p:cBhvr additive="base">
                                        <p:cTn id="56" dur="500"/>
                                        <p:tgtEl>
                                          <p:spTgt spid="176"/>
                                        </p:tgtEl>
                                        <p:attrNameLst>
                                          <p:attrName>ppt_y</p:attrName>
                                        </p:attrNameLst>
                                      </p:cBhvr>
                                      <p:tavLst>
                                        <p:tav tm="0">
                                          <p:val>
                                            <p:strVal val="ppt_y"/>
                                          </p:val>
                                        </p:tav>
                                        <p:tav tm="100000">
                                          <p:val>
                                            <p:strVal val="ppt_y"/>
                                          </p:val>
                                        </p:tav>
                                      </p:tavLst>
                                    </p:anim>
                                    <p:set>
                                      <p:cBhvr>
                                        <p:cTn id="57" dur="1" fill="hold">
                                          <p:stCondLst>
                                            <p:cond delay="499"/>
                                          </p:stCondLst>
                                        </p:cTn>
                                        <p:tgtEl>
                                          <p:spTgt spid="176"/>
                                        </p:tgtEl>
                                        <p:attrNameLst>
                                          <p:attrName>style.visibility</p:attrName>
                                        </p:attrNameLst>
                                      </p:cBhvr>
                                      <p:to>
                                        <p:strVal val="hidden"/>
                                      </p:to>
                                    </p:set>
                                  </p:childTnLst>
                                </p:cTn>
                              </p:par>
                            </p:childTnLst>
                          </p:cTn>
                        </p:par>
                      </p:childTnLst>
                    </p:cTn>
                  </p:par>
                </p:childTnLst>
              </p:cTn>
              <p:nextCondLst>
                <p:cond evt="onClick" delay="0">
                  <p:tgtEl>
                    <p:spTgt spid="176"/>
                  </p:tgtEl>
                </p:cond>
              </p:nextCondLst>
            </p:seq>
            <p:seq concurrent="1" nextAc="seek">
              <p:cTn id="58" restart="whenNotActive" fill="hold" evtFilter="cancelBubble" nodeType="interactiveSeq">
                <p:stCondLst>
                  <p:cond evt="onClick" delay="0">
                    <p:tgtEl>
                      <p:spTgt spid="2"/>
                    </p:tgtEl>
                  </p:cond>
                </p:stCondLst>
                <p:endSync evt="end" delay="0">
                  <p:rtn val="all"/>
                </p:endSync>
                <p:childTnLst>
                  <p:par>
                    <p:cTn id="59" fill="hold">
                      <p:stCondLst>
                        <p:cond delay="0"/>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97"/>
                                        </p:tgtEl>
                                        <p:attrNameLst>
                                          <p:attrName>style.visibility</p:attrName>
                                        </p:attrNameLst>
                                      </p:cBhvr>
                                      <p:to>
                                        <p:strVal val="visible"/>
                                      </p:to>
                                    </p:set>
                                    <p:anim calcmode="lin" valueType="num">
                                      <p:cBhvr additive="base">
                                        <p:cTn id="63" dur="500" fill="hold"/>
                                        <p:tgtEl>
                                          <p:spTgt spid="197"/>
                                        </p:tgtEl>
                                        <p:attrNameLst>
                                          <p:attrName>ppt_x</p:attrName>
                                        </p:attrNameLst>
                                      </p:cBhvr>
                                      <p:tavLst>
                                        <p:tav tm="0">
                                          <p:val>
                                            <p:strVal val="#ppt_x"/>
                                          </p:val>
                                        </p:tav>
                                        <p:tav tm="100000">
                                          <p:val>
                                            <p:strVal val="#ppt_x"/>
                                          </p:val>
                                        </p:tav>
                                      </p:tavLst>
                                    </p:anim>
                                    <p:anim calcmode="lin" valueType="num">
                                      <p:cBhvr additive="base">
                                        <p:cTn id="64" dur="500" fill="hold"/>
                                        <p:tgtEl>
                                          <p:spTgt spid="19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
                  </p:tgtEl>
                </p:cond>
              </p:nextCondLst>
            </p:seq>
            <p:seq concurrent="1" nextAc="seek">
              <p:cTn id="65" restart="whenNotActive" fill="hold" evtFilter="cancelBubble" nodeType="interactiveSeq">
                <p:stCondLst>
                  <p:cond evt="onClick" delay="0">
                    <p:tgtEl>
                      <p:spTgt spid="197"/>
                    </p:tgtEl>
                  </p:cond>
                </p:stCondLst>
                <p:endSync evt="end" delay="0">
                  <p:rtn val="all"/>
                </p:endSync>
                <p:childTnLst>
                  <p:par>
                    <p:cTn id="66" fill="hold">
                      <p:stCondLst>
                        <p:cond delay="0"/>
                      </p:stCondLst>
                      <p:childTnLst>
                        <p:par>
                          <p:cTn id="67" fill="hold">
                            <p:stCondLst>
                              <p:cond delay="0"/>
                            </p:stCondLst>
                            <p:childTnLst>
                              <p:par>
                                <p:cTn id="68" presetID="2" presetClass="exit" presetSubtype="4" fill="hold" nodeType="clickEffect">
                                  <p:stCondLst>
                                    <p:cond delay="0"/>
                                  </p:stCondLst>
                                  <p:childTnLst>
                                    <p:anim calcmode="lin" valueType="num">
                                      <p:cBhvr additive="base">
                                        <p:cTn id="69" dur="500"/>
                                        <p:tgtEl>
                                          <p:spTgt spid="197"/>
                                        </p:tgtEl>
                                        <p:attrNameLst>
                                          <p:attrName>ppt_x</p:attrName>
                                        </p:attrNameLst>
                                      </p:cBhvr>
                                      <p:tavLst>
                                        <p:tav tm="0">
                                          <p:val>
                                            <p:strVal val="ppt_x"/>
                                          </p:val>
                                        </p:tav>
                                        <p:tav tm="100000">
                                          <p:val>
                                            <p:strVal val="ppt_x"/>
                                          </p:val>
                                        </p:tav>
                                      </p:tavLst>
                                    </p:anim>
                                    <p:anim calcmode="lin" valueType="num">
                                      <p:cBhvr additive="base">
                                        <p:cTn id="70" dur="500"/>
                                        <p:tgtEl>
                                          <p:spTgt spid="197"/>
                                        </p:tgtEl>
                                        <p:attrNameLst>
                                          <p:attrName>ppt_y</p:attrName>
                                        </p:attrNameLst>
                                      </p:cBhvr>
                                      <p:tavLst>
                                        <p:tav tm="0">
                                          <p:val>
                                            <p:strVal val="ppt_y"/>
                                          </p:val>
                                        </p:tav>
                                        <p:tav tm="100000">
                                          <p:val>
                                            <p:strVal val="1+ppt_h/2"/>
                                          </p:val>
                                        </p:tav>
                                      </p:tavLst>
                                    </p:anim>
                                    <p:set>
                                      <p:cBhvr>
                                        <p:cTn id="71" dur="1" fill="hold">
                                          <p:stCondLst>
                                            <p:cond delay="499"/>
                                          </p:stCondLst>
                                        </p:cTn>
                                        <p:tgtEl>
                                          <p:spTgt spid="197"/>
                                        </p:tgtEl>
                                        <p:attrNameLst>
                                          <p:attrName>style.visibility</p:attrName>
                                        </p:attrNameLst>
                                      </p:cBhvr>
                                      <p:to>
                                        <p:strVal val="hidden"/>
                                      </p:to>
                                    </p:set>
                                  </p:childTnLst>
                                </p:cTn>
                              </p:par>
                            </p:childTnLst>
                          </p:cTn>
                        </p:par>
                      </p:childTnLst>
                    </p:cTn>
                  </p:par>
                </p:childTnLst>
              </p:cTn>
              <p:nextCondLst>
                <p:cond evt="onClick" delay="0">
                  <p:tgtEl>
                    <p:spTgt spid="197"/>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Box 127">
            <a:extLst>
              <a:ext uri="{FF2B5EF4-FFF2-40B4-BE49-F238E27FC236}">
                <a16:creationId xmlns:a16="http://schemas.microsoft.com/office/drawing/2014/main" id="{32C9394C-0928-4E9E-8146-32707B12820A}"/>
              </a:ext>
            </a:extLst>
          </p:cNvPr>
          <p:cNvSpPr txBox="1"/>
          <p:nvPr/>
        </p:nvSpPr>
        <p:spPr>
          <a:xfrm>
            <a:off x="329431" y="1224000"/>
            <a:ext cx="10434822" cy="3539430"/>
          </a:xfrm>
          <a:prstGeom prst="rect">
            <a:avLst/>
          </a:prstGeom>
          <a:noFill/>
        </p:spPr>
        <p:txBody>
          <a:bodyPr wrap="square" rtlCol="0" anchor="t">
            <a:spAutoFit/>
          </a:bodyPr>
          <a:lstStyle/>
          <a:p>
            <a:r>
              <a:rPr lang="en-GB" sz="1600" dirty="0">
                <a:solidFill>
                  <a:srgbClr val="485E6D"/>
                </a:solidFill>
                <a:latin typeface="Arial" panose="020B0604020202020204" pitchFamily="34" charset="0"/>
                <a:cs typeface="Arial" panose="020B0604020202020204" pitchFamily="34" charset="0"/>
              </a:rPr>
              <a:t>Scheduling resources requires more than a consideration of sequential logic and estimating.    Even when money is no object resources may be limited and constrained​.</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It rarely happens that you have all resources as per your schedule and there is always a risk that during the project resources may be taken away and you will have to manage with less.​  When you have all necessary resources, the project manager’s responsibility to use resources efficiently and save costs for the company.​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To achieve these objectives, you use resource optimisation techniques.</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Two such techniques are listed below and using these will allow you to complete </a:t>
            </a:r>
          </a:p>
          <a:p>
            <a:r>
              <a:rPr lang="en-GB" sz="1600" dirty="0">
                <a:solidFill>
                  <a:srgbClr val="485E6D"/>
                </a:solidFill>
                <a:latin typeface="Arial" panose="020B0604020202020204" pitchFamily="34" charset="0"/>
                <a:cs typeface="Arial" panose="020B0604020202020204" pitchFamily="34" charset="0"/>
              </a:rPr>
              <a:t>the project with minimal obstruction.</a:t>
            </a:r>
          </a:p>
          <a:p>
            <a:endParaRPr lang="en-GB" sz="1600" dirty="0">
              <a:solidFill>
                <a:srgbClr val="485E6D"/>
              </a:solidFill>
              <a:latin typeface="Arial" panose="020B0604020202020204" pitchFamily="34" charset="0"/>
              <a:cs typeface="Arial" panose="020B0604020202020204" pitchFamily="34" charset="0"/>
            </a:endParaRPr>
          </a:p>
          <a:p>
            <a:pPr marL="1200150" lvl="2" indent="-285750">
              <a:buClr>
                <a:srgbClr val="02A4A2"/>
              </a:buClr>
              <a:buFont typeface="Wingdings" panose="05000000000000000000" pitchFamily="2" charset="2"/>
              <a:buChar char="Ø"/>
            </a:pPr>
            <a:r>
              <a:rPr lang="en-GB" sz="1600" b="1" dirty="0">
                <a:solidFill>
                  <a:srgbClr val="485E6D"/>
                </a:solidFill>
                <a:latin typeface="Arial" panose="020B0604020202020204" pitchFamily="34" charset="0"/>
                <a:cs typeface="Arial" panose="020B0604020202020204" pitchFamily="34" charset="0"/>
              </a:rPr>
              <a:t>Resource Levelling </a:t>
            </a:r>
          </a:p>
          <a:p>
            <a:pPr marL="1200150" lvl="2" indent="-285750">
              <a:buClr>
                <a:srgbClr val="02A4A2"/>
              </a:buClr>
              <a:buFont typeface="Wingdings" panose="05000000000000000000" pitchFamily="2" charset="2"/>
              <a:buChar char="Ø"/>
            </a:pPr>
            <a:r>
              <a:rPr lang="en-GB" sz="1600" b="1" dirty="0">
                <a:solidFill>
                  <a:srgbClr val="485E6D"/>
                </a:solidFill>
                <a:latin typeface="Arial" panose="020B0604020202020204" pitchFamily="34" charset="0"/>
                <a:cs typeface="Arial" panose="020B0604020202020204" pitchFamily="34" charset="0"/>
              </a:rPr>
              <a:t>Resource Smoothing</a:t>
            </a:r>
            <a:r>
              <a:rPr lang="en-GB" sz="1600" dirty="0">
                <a:solidFill>
                  <a:srgbClr val="485E6D"/>
                </a:solidFill>
                <a:latin typeface="Arial" panose="020B0604020202020204" pitchFamily="34" charset="0"/>
                <a:cs typeface="Arial" panose="020B0604020202020204" pitchFamily="34" charset="0"/>
              </a:rPr>
              <a:t>​</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6" name="TextBox 55">
            <a:extLst>
              <a:ext uri="{FF2B5EF4-FFF2-40B4-BE49-F238E27FC236}">
                <a16:creationId xmlns:a16="http://schemas.microsoft.com/office/drawing/2014/main" id="{8B80A38E-9EAE-4C5C-82D7-DCFDC57D5DBD}"/>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Resource Management Techniques</a:t>
            </a:r>
          </a:p>
        </p:txBody>
      </p:sp>
      <p:pic>
        <p:nvPicPr>
          <p:cNvPr id="3" name="Picture 2" descr="A picture containing food&#10;&#10;Description automatically generated">
            <a:extLst>
              <a:ext uri="{FF2B5EF4-FFF2-40B4-BE49-F238E27FC236}">
                <a16:creationId xmlns:a16="http://schemas.microsoft.com/office/drawing/2014/main" id="{C5678739-DF09-431A-9969-64348EA201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3023891"/>
            <a:ext cx="2638927" cy="2638927"/>
          </a:xfrm>
          <a:prstGeom prst="rect">
            <a:avLst/>
          </a:prstGeom>
        </p:spPr>
      </p:pic>
      <p:sp>
        <p:nvSpPr>
          <p:cNvPr id="9" name="Rectangle: Rounded Corners 8">
            <a:extLst>
              <a:ext uri="{FF2B5EF4-FFF2-40B4-BE49-F238E27FC236}">
                <a16:creationId xmlns:a16="http://schemas.microsoft.com/office/drawing/2014/main" id="{87B3663F-6412-4D32-BB12-C5B9B89D8121}"/>
              </a:ext>
            </a:extLst>
          </p:cNvPr>
          <p:cNvSpPr/>
          <p:nvPr/>
        </p:nvSpPr>
        <p:spPr>
          <a:xfrm>
            <a:off x="175607" y="5730987"/>
            <a:ext cx="6970139" cy="440218"/>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lIns="0" rIns="324000" rtlCol="0" anchor="ctr">
            <a:noAutofit/>
          </a:bodyPr>
          <a:lstStyle/>
          <a:p>
            <a:pPr lvl="1"/>
            <a:r>
              <a:rPr lang="en-GB" sz="1400" b="1" dirty="0">
                <a:solidFill>
                  <a:schemeClr val="tx2">
                    <a:lumMod val="75000"/>
                  </a:schemeClr>
                </a:solidFill>
                <a:latin typeface="Arial" panose="020B0604020202020204" pitchFamily="34" charset="0"/>
                <a:cs typeface="Arial" panose="020B0604020202020204" pitchFamily="34" charset="0"/>
              </a:rPr>
              <a:t>Helpful Tip</a:t>
            </a:r>
            <a:r>
              <a:rPr lang="en-GB" sz="1400" dirty="0">
                <a:solidFill>
                  <a:schemeClr val="tx2">
                    <a:lumMod val="75000"/>
                  </a:schemeClr>
                </a:solidFill>
                <a:latin typeface="Arial" panose="020B0604020202020204" pitchFamily="34" charset="0"/>
                <a:cs typeface="Arial" panose="020B0604020202020204" pitchFamily="34" charset="0"/>
              </a:rPr>
              <a:t> Resources are often shown in a histogram bar chart.  The resource histogram shows the amount of use and availability for the resource</a:t>
            </a:r>
          </a:p>
        </p:txBody>
      </p:sp>
      <p:pic>
        <p:nvPicPr>
          <p:cNvPr id="10" name="Picture 9">
            <a:extLst>
              <a:ext uri="{FF2B5EF4-FFF2-40B4-BE49-F238E27FC236}">
                <a16:creationId xmlns:a16="http://schemas.microsoft.com/office/drawing/2014/main" id="{6CCEC70C-6631-47A6-A4A3-0762D8A36540}"/>
              </a:ext>
            </a:extLst>
          </p:cNvPr>
          <p:cNvPicPr/>
          <p:nvPr/>
        </p:nvPicPr>
        <p:blipFill>
          <a:blip r:embed="rId5">
            <a:extLst>
              <a:ext uri="{28A0092B-C50C-407E-A947-70E740481C1C}">
                <a14:useLocalDpi xmlns:a14="http://schemas.microsoft.com/office/drawing/2010/main" val="0"/>
              </a:ext>
            </a:extLst>
          </a:blip>
          <a:srcRect/>
          <a:stretch/>
        </p:blipFill>
        <p:spPr>
          <a:xfrm>
            <a:off x="6870009" y="5383223"/>
            <a:ext cx="947999" cy="972000"/>
          </a:xfrm>
          <a:prstGeom prst="rect">
            <a:avLst/>
          </a:prstGeom>
          <a:ln>
            <a:noFill/>
          </a:ln>
          <a:effectLst>
            <a:outerShdw blurRad="50800" dist="38100" dir="5400000" algn="t" rotWithShape="0">
              <a:prstClr val="black">
                <a:alpha val="40000"/>
              </a:prstClr>
            </a:outerShdw>
          </a:effectLst>
        </p:spPr>
      </p:pic>
      <p:sp>
        <p:nvSpPr>
          <p:cNvPr id="8" name="TextBox 7">
            <a:extLst>
              <a:ext uri="{FF2B5EF4-FFF2-40B4-BE49-F238E27FC236}">
                <a16:creationId xmlns:a16="http://schemas.microsoft.com/office/drawing/2014/main" id="{5FB13FB9-9641-4C5F-B5BC-24E7E19B00C8}"/>
              </a:ext>
            </a:extLst>
          </p:cNvPr>
          <p:cNvSpPr txBox="1"/>
          <p:nvPr/>
        </p:nvSpPr>
        <p:spPr>
          <a:xfrm>
            <a:off x="9453918" y="6448731"/>
            <a:ext cx="223164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Resource levelling</a:t>
            </a:r>
          </a:p>
        </p:txBody>
      </p:sp>
      <p:sp>
        <p:nvSpPr>
          <p:cNvPr id="11" name="TextBox 10">
            <a:extLst>
              <a:ext uri="{FF2B5EF4-FFF2-40B4-BE49-F238E27FC236}">
                <a16:creationId xmlns:a16="http://schemas.microsoft.com/office/drawing/2014/main" id="{DCA0B8FF-06BE-4DD8-8738-20006EDF9DD2}"/>
              </a:ext>
            </a:extLst>
          </p:cNvPr>
          <p:cNvSpPr txBox="1"/>
          <p:nvPr/>
        </p:nvSpPr>
        <p:spPr>
          <a:xfrm>
            <a:off x="506437" y="6448731"/>
            <a:ext cx="239150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Resource management</a:t>
            </a:r>
          </a:p>
        </p:txBody>
      </p:sp>
    </p:spTree>
    <p:extLst>
      <p:ext uri="{BB962C8B-B14F-4D97-AF65-F5344CB8AC3E}">
        <p14:creationId xmlns:p14="http://schemas.microsoft.com/office/powerpoint/2010/main" val="22259219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Box 127">
            <a:extLst>
              <a:ext uri="{FF2B5EF4-FFF2-40B4-BE49-F238E27FC236}">
                <a16:creationId xmlns:a16="http://schemas.microsoft.com/office/drawing/2014/main" id="{32C9394C-0928-4E9E-8146-32707B12820A}"/>
              </a:ext>
            </a:extLst>
          </p:cNvPr>
          <p:cNvSpPr txBox="1"/>
          <p:nvPr/>
        </p:nvSpPr>
        <p:spPr>
          <a:xfrm>
            <a:off x="329431" y="1296000"/>
            <a:ext cx="10434822" cy="3785652"/>
          </a:xfrm>
          <a:prstGeom prst="rect">
            <a:avLst/>
          </a:prstGeom>
          <a:noFill/>
        </p:spPr>
        <p:txBody>
          <a:bodyPr wrap="square" rtlCol="0" anchor="t">
            <a:spAutoFit/>
          </a:bodyPr>
          <a:lstStyle/>
          <a:p>
            <a:r>
              <a:rPr lang="en-GB" sz="1600" dirty="0">
                <a:solidFill>
                  <a:srgbClr val="485E6D"/>
                </a:solidFill>
                <a:latin typeface="Arial" panose="020B0604020202020204" pitchFamily="34" charset="0"/>
                <a:cs typeface="Arial" panose="020B0604020202020204" pitchFamily="34" charset="0"/>
              </a:rPr>
              <a:t>You use resource levelling when you have limited resources and you may extend the schedule.​  It is used when:</a:t>
            </a:r>
          </a:p>
          <a:p>
            <a:pPr lvl="1"/>
            <a:endParaRPr lang="en-GB" sz="1600"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A critical resource may not be available for a certain duration or may not be available at a certain point of time</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You have to share a resource with another project</a:t>
            </a:r>
          </a:p>
          <a:p>
            <a:pPr marL="742950" lvl="1"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The demand for a resource exceeds the supply</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You also use this technique when you must keep some resource usage at a constant level.​</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In resource levelling, you are asked to optimise the limited resources given to you where the schedule is not fixed.​</a:t>
            </a:r>
          </a:p>
          <a:p>
            <a:r>
              <a:rPr lang="en-GB" sz="1600" dirty="0">
                <a:solidFill>
                  <a:srgbClr val="485E6D"/>
                </a:solidFill>
                <a:latin typeface="Arial" panose="020B0604020202020204" pitchFamily="34" charset="0"/>
                <a:cs typeface="Arial" panose="020B0604020202020204" pitchFamily="34" charset="0"/>
              </a:rPr>
              <a:t>Resource levelling answers the question of when you will be able to complete the project with the given resources.​</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Resource levelling is sometimes called resource constrained scheduling (RCS). If resources are not available, the project duration may change.</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6" name="TextBox 55">
            <a:extLst>
              <a:ext uri="{FF2B5EF4-FFF2-40B4-BE49-F238E27FC236}">
                <a16:creationId xmlns:a16="http://schemas.microsoft.com/office/drawing/2014/main" id="{8B80A38E-9EAE-4C5C-82D7-DCFDC57D5DBD}"/>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Resource Levelling</a:t>
            </a:r>
          </a:p>
        </p:txBody>
      </p:sp>
      <p:grpSp>
        <p:nvGrpSpPr>
          <p:cNvPr id="7" name="Click box">
            <a:extLst>
              <a:ext uri="{FF2B5EF4-FFF2-40B4-BE49-F238E27FC236}">
                <a16:creationId xmlns:a16="http://schemas.microsoft.com/office/drawing/2014/main" id="{23A95D09-BEF4-4000-96A5-742440432855}"/>
              </a:ext>
            </a:extLst>
          </p:cNvPr>
          <p:cNvGrpSpPr/>
          <p:nvPr/>
        </p:nvGrpSpPr>
        <p:grpSpPr>
          <a:xfrm>
            <a:off x="329431" y="5391334"/>
            <a:ext cx="3950307" cy="596800"/>
            <a:chOff x="838075" y="4280371"/>
            <a:chExt cx="3536261" cy="510104"/>
          </a:xfrm>
        </p:grpSpPr>
        <p:sp>
          <p:nvSpPr>
            <p:cNvPr id="8" name="Click box">
              <a:extLst>
                <a:ext uri="{FF2B5EF4-FFF2-40B4-BE49-F238E27FC236}">
                  <a16:creationId xmlns:a16="http://schemas.microsoft.com/office/drawing/2014/main" id="{6B5443FB-CAF3-4A0A-BEC7-AD7AB2CF705D}"/>
                </a:ext>
              </a:extLst>
            </p:cNvPr>
            <p:cNvSpPr txBox="1"/>
            <p:nvPr/>
          </p:nvSpPr>
          <p:spPr>
            <a:xfrm>
              <a:off x="838075" y="4280371"/>
              <a:ext cx="3350955" cy="289373"/>
            </a:xfrm>
            <a:prstGeom prst="rect">
              <a:avLst/>
            </a:prstGeom>
            <a:solidFill>
              <a:srgbClr val="02A4A2"/>
            </a:solidFill>
            <a:ln w="28575">
              <a:noFill/>
            </a:ln>
            <a:scene3d>
              <a:camera prst="orthographicFront"/>
              <a:lightRig rig="threePt" dir="t"/>
            </a:scene3d>
            <a:sp3d>
              <a:bevelT prst="angle"/>
            </a:sp3d>
          </p:spPr>
          <p:txBody>
            <a:bodyPr wrap="square" rtlCol="0" anchor="ctr" anchorCtr="0">
              <a:spAutoFit/>
            </a:bodyPr>
            <a:lstStyle/>
            <a:p>
              <a:r>
                <a:rPr lang="en-GB" sz="1600" b="1" dirty="0">
                  <a:solidFill>
                    <a:schemeClr val="bg1"/>
                  </a:solidFill>
                  <a:latin typeface="Arial"/>
                  <a:cs typeface="Arial"/>
                </a:rPr>
                <a:t>Example of Resource Levelling</a:t>
              </a:r>
              <a:endParaRPr lang="en-US" sz="1600" b="1" dirty="0">
                <a:solidFill>
                  <a:schemeClr val="bg1"/>
                </a:solidFill>
                <a:latin typeface="Arial" panose="020B0604020202020204" pitchFamily="34" charset="0"/>
              </a:endParaRPr>
            </a:p>
          </p:txBody>
        </p:sp>
        <p:pic>
          <p:nvPicPr>
            <p:cNvPr id="9" name="Picture 8" descr="Pointer Cursor PNG Icon (2) - PNG Repo Free PNG Icons">
              <a:extLst>
                <a:ext uri="{FF2B5EF4-FFF2-40B4-BE49-F238E27FC236}">
                  <a16:creationId xmlns:a16="http://schemas.microsoft.com/office/drawing/2014/main" id="{AFD4071C-E040-4231-8410-387D20AA25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795974">
              <a:off x="3956372" y="4372511"/>
              <a:ext cx="417964" cy="417964"/>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3">
            <a:extLst>
              <a:ext uri="{FF2B5EF4-FFF2-40B4-BE49-F238E27FC236}">
                <a16:creationId xmlns:a16="http://schemas.microsoft.com/office/drawing/2014/main" id="{A904D213-4ECC-412E-8324-7492D923A0D3}"/>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latin typeface="Arial" panose="020B0604020202020204" pitchFamily="34" charset="0"/>
            </a:endParaRPr>
          </a:p>
        </p:txBody>
      </p:sp>
      <p:sp>
        <p:nvSpPr>
          <p:cNvPr id="4" name="Rectangle 4">
            <a:extLst>
              <a:ext uri="{FF2B5EF4-FFF2-40B4-BE49-F238E27FC236}">
                <a16:creationId xmlns:a16="http://schemas.microsoft.com/office/drawing/2014/main" id="{68CC05F9-7A23-4537-89A7-20A1005ACB83}"/>
              </a:ext>
            </a:extLst>
          </p:cNvPr>
          <p:cNvSpPr>
            <a:spLocks noChangeArrowheads="1"/>
          </p:cNvSpPr>
          <p:nvPr/>
        </p:nvSpPr>
        <p:spPr bwMode="auto">
          <a:xfrm>
            <a:off x="0" y="2588196"/>
            <a:ext cx="1531188"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pSp>
        <p:nvGrpSpPr>
          <p:cNvPr id="5" name="Group 4">
            <a:extLst>
              <a:ext uri="{FF2B5EF4-FFF2-40B4-BE49-F238E27FC236}">
                <a16:creationId xmlns:a16="http://schemas.microsoft.com/office/drawing/2014/main" id="{BB1DBC4A-7835-4F2A-B113-95E7F3F40D5B}"/>
              </a:ext>
            </a:extLst>
          </p:cNvPr>
          <p:cNvGrpSpPr/>
          <p:nvPr/>
        </p:nvGrpSpPr>
        <p:grpSpPr>
          <a:xfrm>
            <a:off x="1859327" y="1559350"/>
            <a:ext cx="9618799" cy="4436451"/>
            <a:chOff x="900536" y="1293437"/>
            <a:chExt cx="9618799" cy="4436451"/>
          </a:xfrm>
        </p:grpSpPr>
        <p:grpSp>
          <p:nvGrpSpPr>
            <p:cNvPr id="10" name="Text box - Understand">
              <a:extLst>
                <a:ext uri="{FF2B5EF4-FFF2-40B4-BE49-F238E27FC236}">
                  <a16:creationId xmlns:a16="http://schemas.microsoft.com/office/drawing/2014/main" id="{46DD9BF5-B8CC-4331-B000-5A90D995F0B3}"/>
                </a:ext>
              </a:extLst>
            </p:cNvPr>
            <p:cNvGrpSpPr/>
            <p:nvPr/>
          </p:nvGrpSpPr>
          <p:grpSpPr>
            <a:xfrm>
              <a:off x="900536" y="1293437"/>
              <a:ext cx="9618799" cy="4436451"/>
              <a:chOff x="813252" y="2016383"/>
              <a:chExt cx="8947647" cy="4483752"/>
            </a:xfrm>
          </p:grpSpPr>
          <p:grpSp>
            <p:nvGrpSpPr>
              <p:cNvPr id="13" name="Group 12">
                <a:extLst>
                  <a:ext uri="{FF2B5EF4-FFF2-40B4-BE49-F238E27FC236}">
                    <a16:creationId xmlns:a16="http://schemas.microsoft.com/office/drawing/2014/main" id="{7FFB12AA-47B2-42DA-B4B2-7F582EFF394E}"/>
                  </a:ext>
                </a:extLst>
              </p:cNvPr>
              <p:cNvGrpSpPr/>
              <p:nvPr/>
            </p:nvGrpSpPr>
            <p:grpSpPr>
              <a:xfrm>
                <a:off x="813252" y="2016383"/>
                <a:ext cx="8947647" cy="4483752"/>
                <a:chOff x="396230" y="1985380"/>
                <a:chExt cx="8947647" cy="4483752"/>
              </a:xfrm>
            </p:grpSpPr>
            <p:sp>
              <p:nvSpPr>
                <p:cNvPr id="15" name="Rectangle 14">
                  <a:extLst>
                    <a:ext uri="{FF2B5EF4-FFF2-40B4-BE49-F238E27FC236}">
                      <a16:creationId xmlns:a16="http://schemas.microsoft.com/office/drawing/2014/main" id="{623C422E-C627-441F-87E5-0704E2CB0226}"/>
                    </a:ext>
                  </a:extLst>
                </p:cNvPr>
                <p:cNvSpPr/>
                <p:nvPr/>
              </p:nvSpPr>
              <p:spPr>
                <a:xfrm>
                  <a:off x="396231" y="1985380"/>
                  <a:ext cx="8947646" cy="4483752"/>
                </a:xfrm>
                <a:prstGeom prst="rect">
                  <a:avLst/>
                </a:prstGeom>
                <a:solidFill>
                  <a:schemeClr val="accent5">
                    <a:lumMod val="20000"/>
                    <a:lumOff val="80000"/>
                    <a:alpha val="96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17C9CCFF-C882-489F-BC2E-26E1D8774968}"/>
                    </a:ext>
                  </a:extLst>
                </p:cNvPr>
                <p:cNvSpPr txBox="1"/>
                <p:nvPr/>
              </p:nvSpPr>
              <p:spPr>
                <a:xfrm>
                  <a:off x="396230" y="2002452"/>
                  <a:ext cx="8947646" cy="311058"/>
                </a:xfrm>
                <a:prstGeom prst="rect">
                  <a:avLst/>
                </a:prstGeom>
                <a:solidFill>
                  <a:srgbClr val="02A2A4"/>
                </a:solidFill>
                <a:ln w="28575">
                  <a:solidFill>
                    <a:schemeClr val="bg1"/>
                  </a:solidFill>
                </a:ln>
              </p:spPr>
              <p:txBody>
                <a:bodyPr wrap="square" rtlCol="0" anchor="t">
                  <a:spAutoFit/>
                </a:bodyPr>
                <a:lstStyle/>
                <a:p>
                  <a:r>
                    <a:rPr lang="en-GB" sz="1400" b="1" dirty="0">
                      <a:solidFill>
                        <a:schemeClr val="bg1"/>
                      </a:solidFill>
                      <a:latin typeface="Arial"/>
                      <a:cs typeface="Arial"/>
                    </a:rPr>
                    <a:t>Resource Levelling</a:t>
                  </a:r>
                  <a:endParaRPr lang="en-US" b="1" dirty="0">
                    <a:solidFill>
                      <a:schemeClr val="bg1"/>
                    </a:solidFill>
                    <a:latin typeface="Arial" panose="020B0604020202020204" pitchFamily="34" charset="0"/>
                  </a:endParaRPr>
                </a:p>
              </p:txBody>
            </p:sp>
          </p:grpSp>
          <p:pic>
            <p:nvPicPr>
              <p:cNvPr id="12" name="Graphic 11" descr="Close">
                <a:extLst>
                  <a:ext uri="{FF2B5EF4-FFF2-40B4-BE49-F238E27FC236}">
                    <a16:creationId xmlns:a16="http://schemas.microsoft.com/office/drawing/2014/main" id="{2ACF2D28-58DF-42A3-A5C3-4F5F8DD5B7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83160" y="2063316"/>
                <a:ext cx="150918" cy="251334"/>
              </a:xfrm>
              <a:prstGeom prst="rect">
                <a:avLst/>
              </a:prstGeom>
            </p:spPr>
          </p:pic>
        </p:grpSp>
        <p:pic>
          <p:nvPicPr>
            <p:cNvPr id="1026" name="Picture 2">
              <a:extLst>
                <a:ext uri="{FF2B5EF4-FFF2-40B4-BE49-F238E27FC236}">
                  <a16:creationId xmlns:a16="http://schemas.microsoft.com/office/drawing/2014/main" id="{B75BE645-6573-4617-B157-4F7FDF7863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7070" y="1798012"/>
              <a:ext cx="3619500" cy="24003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a:extLst>
                <a:ext uri="{FF2B5EF4-FFF2-40B4-BE49-F238E27FC236}">
                  <a16:creationId xmlns:a16="http://schemas.microsoft.com/office/drawing/2014/main" id="{49E3C0B7-C760-4EA3-94CC-E6998B7DC3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6388" y="1786752"/>
              <a:ext cx="4261876" cy="2397305"/>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F83B0197-47D2-4DF5-BDA5-9CCDF8224AE3}"/>
                </a:ext>
              </a:extLst>
            </p:cNvPr>
            <p:cNvSpPr/>
            <p:nvPr/>
          </p:nvSpPr>
          <p:spPr>
            <a:xfrm>
              <a:off x="5148775" y="2985404"/>
              <a:ext cx="726542" cy="45719"/>
            </a:xfrm>
            <a:prstGeom prst="rightArrow">
              <a:avLst/>
            </a:prstGeom>
            <a:ln w="1238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8" name="Rectangle 17">
              <a:extLst>
                <a:ext uri="{FF2B5EF4-FFF2-40B4-BE49-F238E27FC236}">
                  <a16:creationId xmlns:a16="http://schemas.microsoft.com/office/drawing/2014/main" id="{EAF9AB83-A454-4E48-AA53-7C6478350337}"/>
                </a:ext>
              </a:extLst>
            </p:cNvPr>
            <p:cNvSpPr/>
            <p:nvPr/>
          </p:nvSpPr>
          <p:spPr>
            <a:xfrm>
              <a:off x="1287070" y="4326215"/>
              <a:ext cx="9041194" cy="1015663"/>
            </a:xfrm>
            <a:prstGeom prst="rect">
              <a:avLst/>
            </a:prstGeom>
          </p:spPr>
          <p:txBody>
            <a:bodyPr wrap="square">
              <a:spAutoFit/>
            </a:bodyPr>
            <a:lstStyle/>
            <a:p>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the diagrams above the first diagram is the planned project schedule based on a five-week timeframe.   Undertaking the project in this way means that some weeks the resource requirement is above the level of available resource (40 hrs) – so unachievable.</a:t>
              </a:r>
            </a:p>
            <a:p>
              <a:endParaRPr lang="en-GB"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By delayin</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g some tasks and using the task float the project can be extended to six weeks, levelling out the resource required each week to more even levels.</a:t>
              </a:r>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grpSp>
      <p:sp>
        <p:nvSpPr>
          <p:cNvPr id="20" name="TextBox 19">
            <a:extLst>
              <a:ext uri="{FF2B5EF4-FFF2-40B4-BE49-F238E27FC236}">
                <a16:creationId xmlns:a16="http://schemas.microsoft.com/office/drawing/2014/main" id="{5A97A1C4-239B-4A15-B5F8-54B1A8E49061}"/>
              </a:ext>
            </a:extLst>
          </p:cNvPr>
          <p:cNvSpPr txBox="1"/>
          <p:nvPr/>
        </p:nvSpPr>
        <p:spPr>
          <a:xfrm>
            <a:off x="9453918" y="6448731"/>
            <a:ext cx="2225464"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Resource smoothing</a:t>
            </a:r>
          </a:p>
        </p:txBody>
      </p:sp>
      <p:sp>
        <p:nvSpPr>
          <p:cNvPr id="21" name="TextBox 20">
            <a:extLst>
              <a:ext uri="{FF2B5EF4-FFF2-40B4-BE49-F238E27FC236}">
                <a16:creationId xmlns:a16="http://schemas.microsoft.com/office/drawing/2014/main" id="{D30A9D79-AAD1-4BF5-B0EF-2F631C56D544}"/>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Resource techniques</a:t>
            </a:r>
          </a:p>
        </p:txBody>
      </p:sp>
    </p:spTree>
    <p:extLst>
      <p:ext uri="{BB962C8B-B14F-4D97-AF65-F5344CB8AC3E}">
        <p14:creationId xmlns:p14="http://schemas.microsoft.com/office/powerpoint/2010/main" val="12234114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5"/>
                                        </p:tgtEl>
                                        <p:attrNameLst>
                                          <p:attrName>ppt_x</p:attrName>
                                        </p:attrNameLst>
                                      </p:cBhvr>
                                      <p:tavLst>
                                        <p:tav tm="0">
                                          <p:val>
                                            <p:strVal val="ppt_x"/>
                                          </p:val>
                                        </p:tav>
                                        <p:tav tm="100000">
                                          <p:val>
                                            <p:strVal val="ppt_x"/>
                                          </p:val>
                                        </p:tav>
                                      </p:tavLst>
                                    </p:anim>
                                    <p:anim calcmode="lin" valueType="num">
                                      <p:cBhvr additive="base">
                                        <p:cTn id="14" dur="500"/>
                                        <p:tgtEl>
                                          <p:spTgt spid="5"/>
                                        </p:tgtEl>
                                        <p:attrNameLst>
                                          <p:attrName>ppt_y</p:attrName>
                                        </p:attrNameLst>
                                      </p:cBhvr>
                                      <p:tavLst>
                                        <p:tav tm="0">
                                          <p:val>
                                            <p:strVal val="ppt_y"/>
                                          </p:val>
                                        </p:tav>
                                        <p:tav tm="100000">
                                          <p:val>
                                            <p:strVal val="1+ppt_h/2"/>
                                          </p:val>
                                        </p:tav>
                                      </p:tavLst>
                                    </p:anim>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6" name="TextBox 55">
            <a:extLst>
              <a:ext uri="{FF2B5EF4-FFF2-40B4-BE49-F238E27FC236}">
                <a16:creationId xmlns:a16="http://schemas.microsoft.com/office/drawing/2014/main" id="{8B80A38E-9EAE-4C5C-82D7-DCFDC57D5DBD}"/>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Resource Smoothing</a:t>
            </a:r>
          </a:p>
        </p:txBody>
      </p:sp>
      <p:grpSp>
        <p:nvGrpSpPr>
          <p:cNvPr id="7" name="Click box">
            <a:extLst>
              <a:ext uri="{FF2B5EF4-FFF2-40B4-BE49-F238E27FC236}">
                <a16:creationId xmlns:a16="http://schemas.microsoft.com/office/drawing/2014/main" id="{23A95D09-BEF4-4000-96A5-742440432855}"/>
              </a:ext>
            </a:extLst>
          </p:cNvPr>
          <p:cNvGrpSpPr/>
          <p:nvPr/>
        </p:nvGrpSpPr>
        <p:grpSpPr>
          <a:xfrm>
            <a:off x="329431" y="4603641"/>
            <a:ext cx="3773844" cy="489000"/>
            <a:chOff x="838075" y="3607106"/>
            <a:chExt cx="3378294" cy="417964"/>
          </a:xfrm>
        </p:grpSpPr>
        <p:sp>
          <p:nvSpPr>
            <p:cNvPr id="8" name="Click box">
              <a:extLst>
                <a:ext uri="{FF2B5EF4-FFF2-40B4-BE49-F238E27FC236}">
                  <a16:creationId xmlns:a16="http://schemas.microsoft.com/office/drawing/2014/main" id="{6B5443FB-CAF3-4A0A-BEC7-AD7AB2CF705D}"/>
                </a:ext>
              </a:extLst>
            </p:cNvPr>
            <p:cNvSpPr txBox="1"/>
            <p:nvPr/>
          </p:nvSpPr>
          <p:spPr>
            <a:xfrm>
              <a:off x="838075" y="3608908"/>
              <a:ext cx="3350955" cy="289373"/>
            </a:xfrm>
            <a:prstGeom prst="rect">
              <a:avLst/>
            </a:prstGeom>
            <a:solidFill>
              <a:srgbClr val="02A4A2"/>
            </a:solidFill>
            <a:ln w="28575">
              <a:noFill/>
            </a:ln>
            <a:scene3d>
              <a:camera prst="orthographicFront"/>
              <a:lightRig rig="threePt" dir="t"/>
            </a:scene3d>
            <a:sp3d>
              <a:bevelT prst="angle"/>
            </a:sp3d>
          </p:spPr>
          <p:txBody>
            <a:bodyPr wrap="square" rtlCol="0" anchor="ctr" anchorCtr="0">
              <a:spAutoFit/>
            </a:bodyPr>
            <a:lstStyle/>
            <a:p>
              <a:r>
                <a:rPr lang="en-GB" sz="1600" b="1" dirty="0">
                  <a:solidFill>
                    <a:schemeClr val="bg1"/>
                  </a:solidFill>
                  <a:latin typeface="Arial"/>
                  <a:cs typeface="Arial"/>
                </a:rPr>
                <a:t>Example of Resource Smoothing</a:t>
              </a:r>
              <a:endParaRPr lang="en-US" sz="1600" b="1" dirty="0">
                <a:solidFill>
                  <a:schemeClr val="bg1"/>
                </a:solidFill>
                <a:latin typeface="Arial" panose="020B0604020202020204" pitchFamily="34" charset="0"/>
              </a:endParaRPr>
            </a:p>
          </p:txBody>
        </p:sp>
        <p:pic>
          <p:nvPicPr>
            <p:cNvPr id="9" name="Picture 8" descr="Pointer Cursor PNG Icon (2) - PNG Repo Free PNG Icons">
              <a:extLst>
                <a:ext uri="{FF2B5EF4-FFF2-40B4-BE49-F238E27FC236}">
                  <a16:creationId xmlns:a16="http://schemas.microsoft.com/office/drawing/2014/main" id="{AFD4071C-E040-4231-8410-387D20AA25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795974">
              <a:off x="3798405" y="3607106"/>
              <a:ext cx="417964" cy="417964"/>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Rounded Corners 16">
            <a:extLst>
              <a:ext uri="{FF2B5EF4-FFF2-40B4-BE49-F238E27FC236}">
                <a16:creationId xmlns:a16="http://schemas.microsoft.com/office/drawing/2014/main" id="{46AFCCFA-A6A7-4DC3-B338-6650BCFD0EE1}"/>
              </a:ext>
            </a:extLst>
          </p:cNvPr>
          <p:cNvSpPr/>
          <p:nvPr/>
        </p:nvSpPr>
        <p:spPr>
          <a:xfrm>
            <a:off x="3720402" y="5389106"/>
            <a:ext cx="7545518" cy="612123"/>
          </a:xfrm>
          <a:prstGeom prst="roundRect">
            <a:avLst>
              <a:gd name="adj" fmla="val 8805"/>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r>
              <a:rPr lang="en-GB" sz="1400" b="1" dirty="0">
                <a:solidFill>
                  <a:schemeClr val="tx2">
                    <a:lumMod val="75000"/>
                  </a:schemeClr>
                </a:solidFill>
                <a:latin typeface="Arial" panose="020B0604020202020204" pitchFamily="34" charset="0"/>
                <a:cs typeface="Arial" panose="020B0604020202020204" pitchFamily="34" charset="0"/>
              </a:rPr>
              <a:t>Helpful Tip Project float</a:t>
            </a:r>
            <a:r>
              <a:rPr lang="en-GB" sz="1400" dirty="0">
                <a:solidFill>
                  <a:schemeClr val="tx2">
                    <a:lumMod val="75000"/>
                  </a:schemeClr>
                </a:solidFill>
                <a:latin typeface="Arial" panose="020B0604020202020204" pitchFamily="34" charset="0"/>
                <a:cs typeface="Arial" panose="020B0604020202020204" pitchFamily="34" charset="0"/>
              </a:rPr>
              <a:t>, also known as slack, is the amount of time by which a given</a:t>
            </a:r>
          </a:p>
          <a:p>
            <a:r>
              <a:rPr lang="en-GB" sz="1400" dirty="0">
                <a:solidFill>
                  <a:schemeClr val="tx2">
                    <a:lumMod val="75000"/>
                  </a:schemeClr>
                </a:solidFill>
                <a:latin typeface="Arial" panose="020B0604020202020204" pitchFamily="34" charset="0"/>
                <a:cs typeface="Arial" panose="020B0604020202020204" pitchFamily="34" charset="0"/>
              </a:rPr>
              <a:t>task within a project can be delayed before it impacts the deadline for the project.</a:t>
            </a:r>
          </a:p>
        </p:txBody>
      </p:sp>
      <p:pic>
        <p:nvPicPr>
          <p:cNvPr id="18" name="Picture 17">
            <a:extLst>
              <a:ext uri="{FF2B5EF4-FFF2-40B4-BE49-F238E27FC236}">
                <a16:creationId xmlns:a16="http://schemas.microsoft.com/office/drawing/2014/main" id="{CD87074D-E8E0-4C86-94F2-4D00ADDDD4AD}"/>
              </a:ext>
            </a:extLst>
          </p:cNvPr>
          <p:cNvPicPr/>
          <p:nvPr/>
        </p:nvPicPr>
        <p:blipFill>
          <a:blip r:embed="rId5">
            <a:extLst>
              <a:ext uri="{28A0092B-C50C-407E-A947-70E740481C1C}">
                <a14:useLocalDpi xmlns:a14="http://schemas.microsoft.com/office/drawing/2010/main" val="0"/>
              </a:ext>
            </a:extLst>
          </a:blip>
          <a:srcRect/>
          <a:stretch/>
        </p:blipFill>
        <p:spPr>
          <a:xfrm>
            <a:off x="10601038" y="5183440"/>
            <a:ext cx="947623" cy="971615"/>
          </a:xfrm>
          <a:prstGeom prst="rect">
            <a:avLst/>
          </a:prstGeom>
          <a:ln>
            <a:noFill/>
          </a:ln>
          <a:effectLst>
            <a:outerShdw blurRad="50800" dist="38100" dir="5400000" algn="t" rotWithShape="0">
              <a:prstClr val="black">
                <a:alpha val="40000"/>
              </a:prstClr>
            </a:outerShdw>
          </a:effectLst>
        </p:spPr>
      </p:pic>
      <p:sp>
        <p:nvSpPr>
          <p:cNvPr id="128" name="TextBox 127">
            <a:extLst>
              <a:ext uri="{FF2B5EF4-FFF2-40B4-BE49-F238E27FC236}">
                <a16:creationId xmlns:a16="http://schemas.microsoft.com/office/drawing/2014/main" id="{32C9394C-0928-4E9E-8146-32707B12820A}"/>
              </a:ext>
            </a:extLst>
          </p:cNvPr>
          <p:cNvSpPr txBox="1"/>
          <p:nvPr/>
        </p:nvSpPr>
        <p:spPr>
          <a:xfrm>
            <a:off x="329431" y="1296000"/>
            <a:ext cx="10434822" cy="2800767"/>
          </a:xfrm>
          <a:prstGeom prst="rect">
            <a:avLst/>
          </a:prstGeom>
          <a:noFill/>
        </p:spPr>
        <p:txBody>
          <a:bodyPr wrap="square" rtlCol="0" anchor="t">
            <a:spAutoFit/>
          </a:bodyPr>
          <a:lstStyle/>
          <a:p>
            <a:pPr fontAlgn="base"/>
            <a:r>
              <a:rPr lang="en-GB" sz="1600" dirty="0">
                <a:solidFill>
                  <a:srgbClr val="485E6D"/>
                </a:solidFill>
                <a:latin typeface="Arial" panose="020B0604020202020204" pitchFamily="34" charset="0"/>
                <a:cs typeface="Arial" panose="020B0604020202020204" pitchFamily="34" charset="0"/>
              </a:rPr>
              <a:t>You use resource smoothing when you have to optimize the resources and you </a:t>
            </a:r>
            <a:r>
              <a:rPr lang="en-GB" sz="1600" b="1" dirty="0">
                <a:solidFill>
                  <a:srgbClr val="485E6D"/>
                </a:solidFill>
                <a:latin typeface="Arial" panose="020B0604020202020204" pitchFamily="34" charset="0"/>
                <a:cs typeface="Arial" panose="020B0604020202020204" pitchFamily="34" charset="0"/>
              </a:rPr>
              <a:t>cannot extend the schedule</a:t>
            </a:r>
            <a:r>
              <a:rPr lang="en-GB" sz="1600" dirty="0">
                <a:solidFill>
                  <a:srgbClr val="485E6D"/>
                </a:solidFill>
                <a:latin typeface="Arial" panose="020B0604020202020204" pitchFamily="34" charset="0"/>
                <a:cs typeface="Arial" panose="020B0604020202020204" pitchFamily="34" charset="0"/>
              </a:rPr>
              <a:t>.</a:t>
            </a:r>
          </a:p>
          <a:p>
            <a:pPr fontAlgn="base"/>
            <a:r>
              <a:rPr lang="en-US" sz="1600" dirty="0">
                <a:solidFill>
                  <a:srgbClr val="485E6D"/>
                </a:solidFill>
                <a:latin typeface="Arial" panose="020B0604020202020204" pitchFamily="34" charset="0"/>
                <a:cs typeface="Arial" panose="020B0604020202020204" pitchFamily="34" charset="0"/>
              </a:rPr>
              <a:t>​</a:t>
            </a:r>
          </a:p>
          <a:p>
            <a:pPr fontAlgn="base"/>
            <a:r>
              <a:rPr lang="en-GB" sz="1600" dirty="0">
                <a:solidFill>
                  <a:srgbClr val="485E6D"/>
                </a:solidFill>
                <a:latin typeface="Arial" panose="020B0604020202020204" pitchFamily="34" charset="0"/>
                <a:cs typeface="Arial" panose="020B0604020202020204" pitchFamily="34" charset="0"/>
              </a:rPr>
              <a:t>Since you cannot extend the schedule, the project completion date and the critical path will stay the same. Here the activities cannot be delayed more than their total and free float.</a:t>
            </a:r>
            <a:r>
              <a:rPr lang="en-US" sz="1600" dirty="0">
                <a:solidFill>
                  <a:srgbClr val="485E6D"/>
                </a:solidFill>
                <a:latin typeface="Arial" panose="020B0604020202020204" pitchFamily="34" charset="0"/>
                <a:cs typeface="Arial" panose="020B0604020202020204" pitchFamily="34" charset="0"/>
              </a:rPr>
              <a:t>​  </a:t>
            </a:r>
            <a:r>
              <a:rPr lang="en-GB" sz="1600" dirty="0">
                <a:solidFill>
                  <a:srgbClr val="485E6D"/>
                </a:solidFill>
                <a:latin typeface="Arial" panose="020B0604020202020204" pitchFamily="34" charset="0"/>
                <a:cs typeface="Arial" panose="020B0604020202020204" pitchFamily="34" charset="0"/>
              </a:rPr>
              <a:t>Using float in this technique will cause you to lose some flexibility from your path; however, the schedule will be optimized, efficient and cost effective.</a:t>
            </a:r>
            <a:r>
              <a:rPr lang="en-US" sz="1600" dirty="0">
                <a:solidFill>
                  <a:srgbClr val="485E6D"/>
                </a:solidFill>
                <a:latin typeface="Arial" panose="020B0604020202020204" pitchFamily="34" charset="0"/>
                <a:cs typeface="Arial" panose="020B0604020202020204" pitchFamily="34" charset="0"/>
              </a:rPr>
              <a:t>​</a:t>
            </a:r>
          </a:p>
          <a:p>
            <a:pPr fontAlgn="base"/>
            <a:endParaRPr lang="en-US" sz="1600" dirty="0">
              <a:solidFill>
                <a:srgbClr val="485E6D"/>
              </a:solidFill>
              <a:latin typeface="Arial" panose="020B0604020202020204" pitchFamily="34" charset="0"/>
              <a:cs typeface="Arial" panose="020B0604020202020204" pitchFamily="34" charset="0"/>
            </a:endParaRPr>
          </a:p>
          <a:p>
            <a:pPr fontAlgn="base"/>
            <a:r>
              <a:rPr lang="en-GB" sz="1600" dirty="0">
                <a:solidFill>
                  <a:srgbClr val="485E6D"/>
                </a:solidFill>
                <a:latin typeface="Arial" panose="020B0604020202020204" pitchFamily="34" charset="0"/>
                <a:cs typeface="Arial" panose="020B0604020202020204" pitchFamily="34" charset="0"/>
              </a:rPr>
              <a:t>In resource smoothing, you must be careful to avoid any delay in activity as it may affect your critical path.</a:t>
            </a:r>
            <a:r>
              <a:rPr lang="en-US" sz="1600" dirty="0">
                <a:solidFill>
                  <a:srgbClr val="485E6D"/>
                </a:solidFill>
                <a:latin typeface="Arial" panose="020B0604020202020204" pitchFamily="34" charset="0"/>
                <a:cs typeface="Arial" panose="020B0604020202020204" pitchFamily="34" charset="0"/>
              </a:rPr>
              <a:t>​  </a:t>
            </a:r>
            <a:r>
              <a:rPr lang="en-GB" sz="1600" b="1" dirty="0">
                <a:solidFill>
                  <a:srgbClr val="485E6D"/>
                </a:solidFill>
                <a:latin typeface="Arial" panose="020B0604020202020204" pitchFamily="34" charset="0"/>
                <a:cs typeface="Arial" panose="020B0604020202020204" pitchFamily="34" charset="0"/>
              </a:rPr>
              <a:t>Time</a:t>
            </a:r>
            <a:r>
              <a:rPr lang="en-GB" sz="1600" dirty="0">
                <a:solidFill>
                  <a:srgbClr val="485E6D"/>
                </a:solidFill>
                <a:latin typeface="Arial" panose="020B0604020202020204" pitchFamily="34" charset="0"/>
                <a:cs typeface="Arial" panose="020B0604020202020204" pitchFamily="34" charset="0"/>
              </a:rPr>
              <a:t> is the main constraint here. You have </a:t>
            </a:r>
            <a:r>
              <a:rPr lang="en-GB" sz="1600" b="1" dirty="0">
                <a:solidFill>
                  <a:srgbClr val="485E6D"/>
                </a:solidFill>
                <a:latin typeface="Arial" panose="020B0604020202020204" pitchFamily="34" charset="0"/>
                <a:cs typeface="Arial" panose="020B0604020202020204" pitchFamily="34" charset="0"/>
              </a:rPr>
              <a:t>a fixed schedule </a:t>
            </a:r>
            <a:r>
              <a:rPr lang="en-GB" sz="1600" dirty="0">
                <a:solidFill>
                  <a:srgbClr val="485E6D"/>
                </a:solidFill>
                <a:latin typeface="Arial" panose="020B0604020202020204" pitchFamily="34" charset="0"/>
                <a:cs typeface="Arial" panose="020B0604020202020204" pitchFamily="34" charset="0"/>
              </a:rPr>
              <a:t>and are asked to optimize resources.</a:t>
            </a:r>
            <a:r>
              <a:rPr lang="en-US" sz="1600" dirty="0">
                <a:solidFill>
                  <a:srgbClr val="485E6D"/>
                </a:solidFill>
                <a:latin typeface="Arial" panose="020B0604020202020204" pitchFamily="34" charset="0"/>
                <a:cs typeface="Arial" panose="020B0604020202020204" pitchFamily="34" charset="0"/>
              </a:rPr>
              <a:t>​</a:t>
            </a:r>
          </a:p>
          <a:p>
            <a:pPr fontAlgn="base"/>
            <a:endParaRPr lang="en-US" sz="1600" dirty="0">
              <a:solidFill>
                <a:srgbClr val="485E6D"/>
              </a:solidFill>
              <a:latin typeface="Arial" panose="020B0604020202020204" pitchFamily="34" charset="0"/>
              <a:cs typeface="Arial" panose="020B0604020202020204" pitchFamily="34" charset="0"/>
            </a:endParaRPr>
          </a:p>
          <a:p>
            <a:pPr fontAlgn="base"/>
            <a:r>
              <a:rPr lang="en-GB" sz="1600" i="1" dirty="0">
                <a:solidFill>
                  <a:srgbClr val="485E6D"/>
                </a:solidFill>
                <a:latin typeface="Arial" panose="020B0604020202020204" pitchFamily="34" charset="0"/>
                <a:cs typeface="Arial" panose="020B0604020202020204" pitchFamily="34" charset="0"/>
              </a:rPr>
              <a:t>Resource smoothing is also known as time constrained scheduling (TCS). The project end date cannot be changed, and you have to optimize resources within the float.</a:t>
            </a:r>
            <a:endParaRPr lang="en-US" sz="1600" dirty="0">
              <a:solidFill>
                <a:srgbClr val="485E6D"/>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0C5110A4-E82E-4579-94DA-FFF9CC85EDC5}"/>
              </a:ext>
            </a:extLst>
          </p:cNvPr>
          <p:cNvGrpSpPr/>
          <p:nvPr/>
        </p:nvGrpSpPr>
        <p:grpSpPr>
          <a:xfrm>
            <a:off x="2201083" y="1791150"/>
            <a:ext cx="9589966" cy="3905367"/>
            <a:chOff x="2468345" y="5183440"/>
            <a:chExt cx="9589966" cy="3905367"/>
          </a:xfrm>
        </p:grpSpPr>
        <p:grpSp>
          <p:nvGrpSpPr>
            <p:cNvPr id="10" name="Text box - Understand">
              <a:extLst>
                <a:ext uri="{FF2B5EF4-FFF2-40B4-BE49-F238E27FC236}">
                  <a16:creationId xmlns:a16="http://schemas.microsoft.com/office/drawing/2014/main" id="{46DD9BF5-B8CC-4331-B000-5A90D995F0B3}"/>
                </a:ext>
              </a:extLst>
            </p:cNvPr>
            <p:cNvGrpSpPr/>
            <p:nvPr/>
          </p:nvGrpSpPr>
          <p:grpSpPr>
            <a:xfrm>
              <a:off x="2468345" y="5183440"/>
              <a:ext cx="9589966" cy="3905367"/>
              <a:chOff x="813252" y="2016384"/>
              <a:chExt cx="8920826" cy="3947005"/>
            </a:xfrm>
          </p:grpSpPr>
          <p:grpSp>
            <p:nvGrpSpPr>
              <p:cNvPr id="13" name="Group 12">
                <a:extLst>
                  <a:ext uri="{FF2B5EF4-FFF2-40B4-BE49-F238E27FC236}">
                    <a16:creationId xmlns:a16="http://schemas.microsoft.com/office/drawing/2014/main" id="{7FFB12AA-47B2-42DA-B4B2-7F582EFF394E}"/>
                  </a:ext>
                </a:extLst>
              </p:cNvPr>
              <p:cNvGrpSpPr/>
              <p:nvPr/>
            </p:nvGrpSpPr>
            <p:grpSpPr>
              <a:xfrm>
                <a:off x="813252" y="2016384"/>
                <a:ext cx="7675350" cy="3947005"/>
                <a:chOff x="396230" y="1985381"/>
                <a:chExt cx="7675350" cy="3947005"/>
              </a:xfrm>
            </p:grpSpPr>
            <p:sp>
              <p:nvSpPr>
                <p:cNvPr id="15" name="Rectangle 14">
                  <a:extLst>
                    <a:ext uri="{FF2B5EF4-FFF2-40B4-BE49-F238E27FC236}">
                      <a16:creationId xmlns:a16="http://schemas.microsoft.com/office/drawing/2014/main" id="{623C422E-C627-441F-87E5-0704E2CB0226}"/>
                    </a:ext>
                  </a:extLst>
                </p:cNvPr>
                <p:cNvSpPr/>
                <p:nvPr/>
              </p:nvSpPr>
              <p:spPr>
                <a:xfrm>
                  <a:off x="396232" y="1985381"/>
                  <a:ext cx="7675348" cy="3947005"/>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17C9CCFF-C882-489F-BC2E-26E1D8774968}"/>
                    </a:ext>
                  </a:extLst>
                </p:cNvPr>
                <p:cNvSpPr txBox="1"/>
                <p:nvPr/>
              </p:nvSpPr>
              <p:spPr>
                <a:xfrm>
                  <a:off x="396230" y="2002452"/>
                  <a:ext cx="7675348" cy="373270"/>
                </a:xfrm>
                <a:prstGeom prst="rect">
                  <a:avLst/>
                </a:prstGeom>
                <a:solidFill>
                  <a:srgbClr val="02A2A4"/>
                </a:solidFill>
                <a:ln w="28575">
                  <a:solidFill>
                    <a:schemeClr val="bg1"/>
                  </a:solidFill>
                </a:ln>
              </p:spPr>
              <p:txBody>
                <a:bodyPr wrap="square" rtlCol="0" anchor="t">
                  <a:spAutoFit/>
                </a:bodyPr>
                <a:lstStyle/>
                <a:p>
                  <a:r>
                    <a:rPr lang="en-GB" sz="1400" b="1" dirty="0">
                      <a:solidFill>
                        <a:schemeClr val="bg1"/>
                      </a:solidFill>
                      <a:latin typeface="Arial"/>
                      <a:cs typeface="Arial"/>
                    </a:rPr>
                    <a:t>Resource Smoothing                                                                                                                            </a:t>
                  </a:r>
                  <a:r>
                    <a:rPr lang="en-GB" b="1" dirty="0">
                      <a:solidFill>
                        <a:schemeClr val="bg1"/>
                      </a:solidFill>
                      <a:latin typeface="Arial"/>
                      <a:cs typeface="Arial"/>
                    </a:rPr>
                    <a:t>X</a:t>
                  </a:r>
                  <a:endParaRPr lang="en-US" b="1" dirty="0">
                    <a:solidFill>
                      <a:schemeClr val="bg1"/>
                    </a:solidFill>
                    <a:latin typeface="Arial" panose="020B0604020202020204" pitchFamily="34" charset="0"/>
                  </a:endParaRPr>
                </a:p>
              </p:txBody>
            </p:sp>
          </p:grpSp>
          <p:pic>
            <p:nvPicPr>
              <p:cNvPr id="12" name="Graphic 11" descr="Close">
                <a:extLst>
                  <a:ext uri="{FF2B5EF4-FFF2-40B4-BE49-F238E27FC236}">
                    <a16:creationId xmlns:a16="http://schemas.microsoft.com/office/drawing/2014/main" id="{2ACF2D28-58DF-42A3-A5C3-4F5F8DD5B7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83160" y="2063316"/>
                <a:ext cx="150918" cy="251334"/>
              </a:xfrm>
              <a:prstGeom prst="rect">
                <a:avLst/>
              </a:prstGeom>
            </p:spPr>
          </p:pic>
        </p:grpSp>
        <p:sp>
          <p:nvSpPr>
            <p:cNvPr id="19" name="Rectangle 18">
              <a:extLst>
                <a:ext uri="{FF2B5EF4-FFF2-40B4-BE49-F238E27FC236}">
                  <a16:creationId xmlns:a16="http://schemas.microsoft.com/office/drawing/2014/main" id="{39996511-8F9C-4078-89F8-301261BA2240}"/>
                </a:ext>
              </a:extLst>
            </p:cNvPr>
            <p:cNvSpPr/>
            <p:nvPr/>
          </p:nvSpPr>
          <p:spPr>
            <a:xfrm>
              <a:off x="2698544" y="8009000"/>
              <a:ext cx="7943850" cy="971100"/>
            </a:xfrm>
            <a:prstGeom prst="rect">
              <a:avLst/>
            </a:prstGeom>
          </p:spPr>
          <p:txBody>
            <a:bodyPr wrap="square">
              <a:spAutoFit/>
            </a:bodyPr>
            <a:lstStyle/>
            <a:p>
              <a:pPr>
                <a:lnSpc>
                  <a:spcPct val="107000"/>
                </a:lnSpc>
                <a:spcAft>
                  <a:spcPts val="800"/>
                </a:spcAft>
              </a:pPr>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the diagrams above the total amount of </a:t>
              </a:r>
              <a:r>
                <a:rPr lang="en-GB"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resource and time are the same</a:t>
              </a:r>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However, using resource smoothing, the available resources have been spread more evenly through the life of the project to reduce the peaks and troughs in some weeks.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Resource remains under the resource cap (maximum resource available) of 40 hours at all times. </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7C4B14EB-2D51-45A8-93C5-0BBACD303A59}"/>
                </a:ext>
              </a:extLst>
            </p:cNvPr>
            <p:cNvPicPr>
              <a:picLocks noChangeAspect="1"/>
            </p:cNvPicPr>
            <p:nvPr/>
          </p:nvPicPr>
          <p:blipFill rotWithShape="1">
            <a:blip r:embed="rId8"/>
            <a:srcRect r="3935"/>
            <a:stretch/>
          </p:blipFill>
          <p:spPr>
            <a:xfrm>
              <a:off x="2621535" y="5657237"/>
              <a:ext cx="7943851" cy="2202633"/>
            </a:xfrm>
            <a:prstGeom prst="rect">
              <a:avLst/>
            </a:prstGeom>
          </p:spPr>
        </p:pic>
      </p:grpSp>
      <p:sp>
        <p:nvSpPr>
          <p:cNvPr id="20" name="TextBox 19">
            <a:extLst>
              <a:ext uri="{FF2B5EF4-FFF2-40B4-BE49-F238E27FC236}">
                <a16:creationId xmlns:a16="http://schemas.microsoft.com/office/drawing/2014/main" id="{D6222DA7-303A-4CAB-BE5B-4748A4E0F360}"/>
              </a:ext>
            </a:extLst>
          </p:cNvPr>
          <p:cNvSpPr txBox="1"/>
          <p:nvPr/>
        </p:nvSpPr>
        <p:spPr>
          <a:xfrm>
            <a:off x="9453918" y="6448731"/>
            <a:ext cx="225663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Team management</a:t>
            </a:r>
          </a:p>
        </p:txBody>
      </p:sp>
      <p:sp>
        <p:nvSpPr>
          <p:cNvPr id="21" name="TextBox 20">
            <a:extLst>
              <a:ext uri="{FF2B5EF4-FFF2-40B4-BE49-F238E27FC236}">
                <a16:creationId xmlns:a16="http://schemas.microsoft.com/office/drawing/2014/main" id="{9A8A7E6D-75ED-494A-8D5C-99F3A3784074}"/>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Resource levelling</a:t>
            </a:r>
          </a:p>
        </p:txBody>
      </p:sp>
    </p:spTree>
    <p:extLst>
      <p:ext uri="{BB962C8B-B14F-4D97-AF65-F5344CB8AC3E}">
        <p14:creationId xmlns:p14="http://schemas.microsoft.com/office/powerpoint/2010/main" val="3068482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26"/>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26"/>
                                        </p:tgtEl>
                                        <p:attrNameLst>
                                          <p:attrName>ppt_x</p:attrName>
                                        </p:attrNameLst>
                                      </p:cBhvr>
                                      <p:tavLst>
                                        <p:tav tm="0">
                                          <p:val>
                                            <p:strVal val="ppt_x"/>
                                          </p:val>
                                        </p:tav>
                                        <p:tav tm="100000">
                                          <p:val>
                                            <p:strVal val="ppt_x"/>
                                          </p:val>
                                        </p:tav>
                                      </p:tavLst>
                                    </p:anim>
                                    <p:anim calcmode="lin" valueType="num">
                                      <p:cBhvr additive="base">
                                        <p:cTn id="14" dur="500"/>
                                        <p:tgtEl>
                                          <p:spTgt spid="26"/>
                                        </p:tgtEl>
                                        <p:attrNameLst>
                                          <p:attrName>ppt_y</p:attrName>
                                        </p:attrNameLst>
                                      </p:cBhvr>
                                      <p:tavLst>
                                        <p:tav tm="0">
                                          <p:val>
                                            <p:strVal val="ppt_y"/>
                                          </p:val>
                                        </p:tav>
                                        <p:tav tm="100000">
                                          <p:val>
                                            <p:strVal val="1+ppt_h/2"/>
                                          </p:val>
                                        </p:tav>
                                      </p:tavLst>
                                    </p:anim>
                                    <p:set>
                                      <p:cBhvr>
                                        <p:cTn id="1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8B6F7A-85A5-4567-8F3C-E25740DBEEEE}"/>
              </a:ext>
            </a:extLst>
          </p:cNvPr>
          <p:cNvPicPr>
            <a:picLocks noChangeAspect="1"/>
          </p:cNvPicPr>
          <p:nvPr/>
        </p:nvPicPr>
        <p:blipFill>
          <a:blip r:embed="rId3"/>
          <a:stretch>
            <a:fillRect/>
          </a:stretch>
        </p:blipFill>
        <p:spPr>
          <a:xfrm>
            <a:off x="5805991" y="3672961"/>
            <a:ext cx="4579851" cy="2265089"/>
          </a:xfrm>
          <a:prstGeom prst="rect">
            <a:avLst/>
          </a:prstGeom>
        </p:spPr>
      </p:pic>
      <p:sp>
        <p:nvSpPr>
          <p:cNvPr id="128" name="TextBox 127">
            <a:extLst>
              <a:ext uri="{FF2B5EF4-FFF2-40B4-BE49-F238E27FC236}">
                <a16:creationId xmlns:a16="http://schemas.microsoft.com/office/drawing/2014/main" id="{32C9394C-0928-4E9E-8146-32707B12820A}"/>
              </a:ext>
            </a:extLst>
          </p:cNvPr>
          <p:cNvSpPr txBox="1"/>
          <p:nvPr/>
        </p:nvSpPr>
        <p:spPr>
          <a:xfrm>
            <a:off x="329431" y="1296000"/>
            <a:ext cx="10305744" cy="2554545"/>
          </a:xfrm>
          <a:prstGeom prst="rect">
            <a:avLst/>
          </a:prstGeom>
          <a:noFill/>
        </p:spPr>
        <p:txBody>
          <a:bodyPr wrap="square" rtlCol="0" anchor="t">
            <a:spAutoFit/>
          </a:bodyPr>
          <a:lstStyle/>
          <a:p>
            <a:r>
              <a:rPr lang="en-GB" sz="1600" dirty="0">
                <a:solidFill>
                  <a:srgbClr val="485E6D"/>
                </a:solidFill>
                <a:latin typeface="Arial" panose="020B0604020202020204" pitchFamily="34" charset="0"/>
                <a:cs typeface="Arial" panose="020B0604020202020204" pitchFamily="34" charset="0"/>
              </a:rPr>
              <a:t>Team management within a project is important to build effective and integrated teams, working together in collaboration towards a shared vision.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For teams to be effective it is important that team members understand their roles within the team and that their capabilities, preferences, ways of working and expectations as individuals are recognised, as well as the social dynamics between team members.</a:t>
            </a:r>
          </a:p>
          <a:p>
            <a:endParaRPr lang="en-GB" sz="1600" dirty="0">
              <a:solidFill>
                <a:srgbClr val="485E6D"/>
              </a:solidFill>
              <a:latin typeface="Arial" panose="020B0604020202020204" pitchFamily="34" charset="0"/>
              <a:cs typeface="Arial" panose="020B0604020202020204" pitchFamily="34" charset="0"/>
            </a:endParaRPr>
          </a:p>
          <a:p>
            <a:r>
              <a:rPr lang="en-GB" sz="1600" b="1" dirty="0">
                <a:solidFill>
                  <a:srgbClr val="485E6D"/>
                </a:solidFill>
                <a:latin typeface="Arial" panose="020B0604020202020204" pitchFamily="34" charset="0"/>
                <a:cs typeface="Arial" panose="020B0604020202020204" pitchFamily="34" charset="0"/>
              </a:rPr>
              <a:t>RACI </a:t>
            </a:r>
            <a:r>
              <a:rPr lang="en-GB" sz="1600" dirty="0">
                <a:solidFill>
                  <a:srgbClr val="485E6D"/>
                </a:solidFill>
                <a:latin typeface="Arial" panose="020B0604020202020204" pitchFamily="34" charset="0"/>
                <a:cs typeface="Arial" panose="020B0604020202020204" pitchFamily="34" charset="0"/>
              </a:rPr>
              <a:t>(Responsible, Accountable, Consult, Inform) and </a:t>
            </a:r>
            <a:r>
              <a:rPr lang="en-GB" sz="1600" b="1" dirty="0">
                <a:solidFill>
                  <a:srgbClr val="485E6D"/>
                </a:solidFill>
                <a:latin typeface="Arial" panose="020B0604020202020204" pitchFamily="34" charset="0"/>
                <a:cs typeface="Arial" panose="020B0604020202020204" pitchFamily="34" charset="0"/>
              </a:rPr>
              <a:t>RAPID</a:t>
            </a:r>
            <a:r>
              <a:rPr lang="en-GB" sz="1600" dirty="0">
                <a:solidFill>
                  <a:srgbClr val="485E6D"/>
                </a:solidFill>
                <a:latin typeface="Arial" panose="020B0604020202020204" pitchFamily="34" charset="0"/>
                <a:cs typeface="Arial" panose="020B0604020202020204" pitchFamily="34" charset="0"/>
              </a:rPr>
              <a:t> (Recommend, Agree, Perform, Input, Decide) are useful tools for assigning roles in a project. </a:t>
            </a:r>
          </a:p>
          <a:p>
            <a:endParaRPr lang="en-GB" sz="1600" dirty="0">
              <a:solidFill>
                <a:srgbClr val="485E6D"/>
              </a:solidFill>
              <a:latin typeface="Arial" panose="020B0604020202020204" pitchFamily="34" charset="0"/>
              <a:cs typeface="Arial" panose="020B0604020202020204" pitchFamily="34" charset="0"/>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4">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6" name="TextBox 55">
            <a:extLst>
              <a:ext uri="{FF2B5EF4-FFF2-40B4-BE49-F238E27FC236}">
                <a16:creationId xmlns:a16="http://schemas.microsoft.com/office/drawing/2014/main" id="{8B80A38E-9EAE-4C5C-82D7-DCFDC57D5DBD}"/>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Team Management </a:t>
            </a:r>
          </a:p>
        </p:txBody>
      </p:sp>
      <p:grpSp>
        <p:nvGrpSpPr>
          <p:cNvPr id="5" name="Click box">
            <a:extLst>
              <a:ext uri="{FF2B5EF4-FFF2-40B4-BE49-F238E27FC236}">
                <a16:creationId xmlns:a16="http://schemas.microsoft.com/office/drawing/2014/main" id="{02D422CF-5302-405B-BE50-CC286223BAD1}"/>
              </a:ext>
            </a:extLst>
          </p:cNvPr>
          <p:cNvGrpSpPr/>
          <p:nvPr/>
        </p:nvGrpSpPr>
        <p:grpSpPr>
          <a:xfrm>
            <a:off x="329431" y="5223765"/>
            <a:ext cx="3950307" cy="582732"/>
            <a:chOff x="838075" y="4292395"/>
            <a:chExt cx="3536261" cy="498080"/>
          </a:xfrm>
        </p:grpSpPr>
        <p:sp>
          <p:nvSpPr>
            <p:cNvPr id="6" name="Click box">
              <a:extLst>
                <a:ext uri="{FF2B5EF4-FFF2-40B4-BE49-F238E27FC236}">
                  <a16:creationId xmlns:a16="http://schemas.microsoft.com/office/drawing/2014/main" id="{ADA6B9E2-9FFF-4C85-BB03-D2E577A57820}"/>
                </a:ext>
              </a:extLst>
            </p:cNvPr>
            <p:cNvSpPr txBox="1"/>
            <p:nvPr/>
          </p:nvSpPr>
          <p:spPr>
            <a:xfrm>
              <a:off x="838075" y="4292395"/>
              <a:ext cx="3350955" cy="289373"/>
            </a:xfrm>
            <a:prstGeom prst="rect">
              <a:avLst/>
            </a:prstGeom>
            <a:solidFill>
              <a:srgbClr val="02A4A2"/>
            </a:solidFill>
            <a:ln w="28575">
              <a:noFill/>
            </a:ln>
            <a:scene3d>
              <a:camera prst="orthographicFront"/>
              <a:lightRig rig="threePt" dir="t"/>
            </a:scene3d>
            <a:sp3d>
              <a:bevelT prst="angle"/>
            </a:sp3d>
          </p:spPr>
          <p:txBody>
            <a:bodyPr wrap="square" rtlCol="0" anchor="ctr" anchorCtr="0">
              <a:spAutoFit/>
            </a:bodyPr>
            <a:lstStyle/>
            <a:p>
              <a:r>
                <a:rPr lang="en-GB" sz="1600" b="1" dirty="0">
                  <a:solidFill>
                    <a:schemeClr val="bg1"/>
                  </a:solidFill>
                  <a:latin typeface="Arial"/>
                  <a:cs typeface="Arial"/>
                </a:rPr>
                <a:t>Tips on effective Team Management</a:t>
              </a:r>
              <a:endParaRPr lang="en-US" sz="1600" b="1" dirty="0">
                <a:solidFill>
                  <a:schemeClr val="bg1"/>
                </a:solidFill>
                <a:latin typeface="Arial" panose="020B0604020202020204" pitchFamily="34" charset="0"/>
              </a:endParaRPr>
            </a:p>
          </p:txBody>
        </p:sp>
        <p:pic>
          <p:nvPicPr>
            <p:cNvPr id="7" name="Picture 6" descr="Pointer Cursor PNG Icon (2) - PNG Repo Free PNG Icons">
              <a:extLst>
                <a:ext uri="{FF2B5EF4-FFF2-40B4-BE49-F238E27FC236}">
                  <a16:creationId xmlns:a16="http://schemas.microsoft.com/office/drawing/2014/main" id="{9FBE1ED1-A0E5-4B08-A883-F0428E0E0C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795974">
              <a:off x="3956372" y="4372511"/>
              <a:ext cx="417964" cy="4179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Text box - mobilise">
            <a:extLst>
              <a:ext uri="{FF2B5EF4-FFF2-40B4-BE49-F238E27FC236}">
                <a16:creationId xmlns:a16="http://schemas.microsoft.com/office/drawing/2014/main" id="{24FB989B-0E4D-4F16-A81C-54A201CA5623}"/>
              </a:ext>
            </a:extLst>
          </p:cNvPr>
          <p:cNvGrpSpPr/>
          <p:nvPr/>
        </p:nvGrpSpPr>
        <p:grpSpPr>
          <a:xfrm>
            <a:off x="2202092" y="1095303"/>
            <a:ext cx="7787816" cy="5092465"/>
            <a:chOff x="3052918" y="2016384"/>
            <a:chExt cx="6707980" cy="5146758"/>
          </a:xfrm>
        </p:grpSpPr>
        <p:grpSp>
          <p:nvGrpSpPr>
            <p:cNvPr id="9" name="Group 8">
              <a:extLst>
                <a:ext uri="{FF2B5EF4-FFF2-40B4-BE49-F238E27FC236}">
                  <a16:creationId xmlns:a16="http://schemas.microsoft.com/office/drawing/2014/main" id="{4834BD63-537C-486C-8B2A-458A0ADF7C50}"/>
                </a:ext>
              </a:extLst>
            </p:cNvPr>
            <p:cNvGrpSpPr/>
            <p:nvPr/>
          </p:nvGrpSpPr>
          <p:grpSpPr>
            <a:xfrm>
              <a:off x="3052918" y="2016384"/>
              <a:ext cx="6707980" cy="5146758"/>
              <a:chOff x="2526969" y="1951451"/>
              <a:chExt cx="6707980" cy="5146758"/>
            </a:xfrm>
          </p:grpSpPr>
          <p:grpSp>
            <p:nvGrpSpPr>
              <p:cNvPr id="11" name="Group 10">
                <a:extLst>
                  <a:ext uri="{FF2B5EF4-FFF2-40B4-BE49-F238E27FC236}">
                    <a16:creationId xmlns:a16="http://schemas.microsoft.com/office/drawing/2014/main" id="{B89279BD-1496-4D6F-9B8E-48A9F4AD0394}"/>
                  </a:ext>
                </a:extLst>
              </p:cNvPr>
              <p:cNvGrpSpPr/>
              <p:nvPr/>
            </p:nvGrpSpPr>
            <p:grpSpPr>
              <a:xfrm>
                <a:off x="2526969" y="1951451"/>
                <a:ext cx="6707980" cy="5146758"/>
                <a:chOff x="2635896" y="1985381"/>
                <a:chExt cx="6707980" cy="5146758"/>
              </a:xfrm>
            </p:grpSpPr>
            <p:sp>
              <p:nvSpPr>
                <p:cNvPr id="13" name="Rectangle 12">
                  <a:extLst>
                    <a:ext uri="{FF2B5EF4-FFF2-40B4-BE49-F238E27FC236}">
                      <a16:creationId xmlns:a16="http://schemas.microsoft.com/office/drawing/2014/main" id="{C32228EA-E234-48EF-AA96-3352EEE0276F}"/>
                    </a:ext>
                  </a:extLst>
                </p:cNvPr>
                <p:cNvSpPr/>
                <p:nvPr/>
              </p:nvSpPr>
              <p:spPr>
                <a:xfrm>
                  <a:off x="2635896" y="1985381"/>
                  <a:ext cx="6707980" cy="5146758"/>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DC1A4F0-ECA1-4119-8584-F4EC62724F10}"/>
                    </a:ext>
                  </a:extLst>
                </p:cNvPr>
                <p:cNvSpPr txBox="1"/>
                <p:nvPr/>
              </p:nvSpPr>
              <p:spPr>
                <a:xfrm>
                  <a:off x="2662074" y="2002452"/>
                  <a:ext cx="6681802" cy="311058"/>
                </a:xfrm>
                <a:prstGeom prst="rect">
                  <a:avLst/>
                </a:prstGeom>
                <a:solidFill>
                  <a:srgbClr val="02A2A4"/>
                </a:solidFill>
                <a:ln w="28575">
                  <a:solidFill>
                    <a:schemeClr val="bg1"/>
                  </a:solidFill>
                </a:ln>
              </p:spPr>
              <p:txBody>
                <a:bodyPr wrap="square" rtlCol="0" anchor="t">
                  <a:spAutoFit/>
                </a:bodyPr>
                <a:lstStyle/>
                <a:p>
                  <a:r>
                    <a:rPr lang="en-GB" sz="1400" b="1" dirty="0">
                      <a:solidFill>
                        <a:schemeClr val="bg1"/>
                      </a:solidFill>
                      <a:latin typeface="Arial"/>
                      <a:cs typeface="Arial"/>
                    </a:rPr>
                    <a:t>Effective Team Management</a:t>
                  </a:r>
                  <a:endParaRPr lang="en-US" b="1" dirty="0">
                    <a:solidFill>
                      <a:schemeClr val="bg1"/>
                    </a:solidFill>
                    <a:latin typeface="Arial" panose="020B0604020202020204" pitchFamily="34" charset="0"/>
                  </a:endParaRPr>
                </a:p>
              </p:txBody>
            </p:sp>
          </p:grpSp>
          <p:sp>
            <p:nvSpPr>
              <p:cNvPr id="12" name="Rectangle: Rounded Corners 11">
                <a:extLst>
                  <a:ext uri="{FF2B5EF4-FFF2-40B4-BE49-F238E27FC236}">
                    <a16:creationId xmlns:a16="http://schemas.microsoft.com/office/drawing/2014/main" id="{0D3C5846-C09B-47AA-B4FC-AE987055CB6E}"/>
                  </a:ext>
                </a:extLst>
              </p:cNvPr>
              <p:cNvSpPr/>
              <p:nvPr/>
            </p:nvSpPr>
            <p:spPr>
              <a:xfrm>
                <a:off x="2717796" y="2451709"/>
                <a:ext cx="6352504" cy="4465099"/>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GB" sz="1400" b="1" dirty="0">
                    <a:solidFill>
                      <a:srgbClr val="485E6D"/>
                    </a:solidFill>
                    <a:latin typeface="Arial"/>
                    <a:cs typeface="Arial"/>
                  </a:rPr>
                  <a:t>Establish a Balanced Team: I</a:t>
                </a:r>
                <a:r>
                  <a:rPr lang="en-GB" sz="1400" dirty="0">
                    <a:solidFill>
                      <a:srgbClr val="485E6D"/>
                    </a:solidFill>
                    <a:latin typeface="Arial"/>
                    <a:cs typeface="Arial"/>
                  </a:rPr>
                  <a:t>dentify project team members with both the right technical expertise as well as a broad spectrum of communication and thinking styles </a:t>
                </a:r>
              </a:p>
              <a:p>
                <a:pPr marL="285750" indent="-285750">
                  <a:buFont typeface="Wingdings" panose="05000000000000000000" pitchFamily="2" charset="2"/>
                  <a:buChar char="Ø"/>
                </a:pPr>
                <a:endParaRPr lang="en-GB" sz="1400" dirty="0">
                  <a:solidFill>
                    <a:srgbClr val="485E6D"/>
                  </a:solidFill>
                  <a:latin typeface="Arial"/>
                  <a:cs typeface="Arial"/>
                </a:endParaRPr>
              </a:p>
              <a:p>
                <a:pPr marL="285750" indent="-285750">
                  <a:buFont typeface="Wingdings" panose="05000000000000000000" pitchFamily="2" charset="2"/>
                  <a:buChar char="Ø"/>
                </a:pPr>
                <a:r>
                  <a:rPr lang="en-GB" sz="1400" b="1" dirty="0">
                    <a:solidFill>
                      <a:srgbClr val="485E6D"/>
                    </a:solidFill>
                    <a:latin typeface="Arial"/>
                    <a:cs typeface="Arial"/>
                  </a:rPr>
                  <a:t>Ensure Clarity and ‘Buy In’ to the Project Objectives:  </a:t>
                </a:r>
                <a:r>
                  <a:rPr lang="en-GB" sz="1400" dirty="0">
                    <a:solidFill>
                      <a:srgbClr val="485E6D"/>
                    </a:solidFill>
                    <a:latin typeface="Arial"/>
                    <a:cs typeface="Arial"/>
                  </a:rPr>
                  <a:t>Each team member needs to be clear and committed to achieving the project objectives.  Providing the team with an opportunity to raise concerns or issues and get involved in the early stages of planning will help greatly</a:t>
                </a:r>
              </a:p>
              <a:p>
                <a:pPr marL="285750" indent="-285750">
                  <a:buFont typeface="Wingdings" panose="05000000000000000000" pitchFamily="2" charset="2"/>
                  <a:buChar char="Ø"/>
                </a:pPr>
                <a:endParaRPr lang="en-GB" sz="1400" dirty="0">
                  <a:solidFill>
                    <a:srgbClr val="485E6D"/>
                  </a:solidFill>
                  <a:latin typeface="Arial"/>
                  <a:cs typeface="Arial"/>
                </a:endParaRPr>
              </a:p>
              <a:p>
                <a:pPr marL="285750" indent="-285750">
                  <a:buFont typeface="Wingdings" panose="05000000000000000000" pitchFamily="2" charset="2"/>
                  <a:buChar char="Ø"/>
                </a:pPr>
                <a:r>
                  <a:rPr lang="en-GB" sz="1400" b="1" dirty="0">
                    <a:solidFill>
                      <a:srgbClr val="485E6D"/>
                    </a:solidFill>
                    <a:latin typeface="Arial"/>
                    <a:cs typeface="Arial"/>
                  </a:rPr>
                  <a:t>Establish a Team Code:  </a:t>
                </a:r>
                <a:r>
                  <a:rPr lang="en-GB" sz="1400" dirty="0">
                    <a:solidFill>
                      <a:srgbClr val="485E6D"/>
                    </a:solidFill>
                    <a:latin typeface="Arial"/>
                    <a:cs typeface="Arial"/>
                  </a:rPr>
                  <a:t>Capture ‘expectations of the project leader’ and ‘expectations of each team member’ to work to</a:t>
                </a:r>
              </a:p>
              <a:p>
                <a:pPr marL="285750" indent="-285750">
                  <a:buFont typeface="Wingdings" panose="05000000000000000000" pitchFamily="2" charset="2"/>
                  <a:buChar char="Ø"/>
                </a:pPr>
                <a:endParaRPr lang="en-GB" sz="1400" dirty="0">
                  <a:solidFill>
                    <a:srgbClr val="485E6D"/>
                  </a:solidFill>
                  <a:latin typeface="Arial"/>
                  <a:cs typeface="Arial"/>
                </a:endParaRPr>
              </a:p>
              <a:p>
                <a:pPr marL="285750" indent="-285750">
                  <a:buFont typeface="Wingdings" panose="05000000000000000000" pitchFamily="2" charset="2"/>
                  <a:buChar char="Ø"/>
                </a:pPr>
                <a:r>
                  <a:rPr lang="en-GB" sz="1400" b="1" dirty="0">
                    <a:solidFill>
                      <a:srgbClr val="485E6D"/>
                    </a:solidFill>
                    <a:latin typeface="Arial" panose="020B0604020202020204" pitchFamily="34" charset="0"/>
                    <a:cs typeface="Arial" panose="020B0604020202020204" pitchFamily="34" charset="0"/>
                  </a:rPr>
                  <a:t>Recognise the Stages of Team Development:  </a:t>
                </a:r>
                <a:r>
                  <a:rPr lang="en-GB" sz="1400" dirty="0">
                    <a:solidFill>
                      <a:srgbClr val="485E6D"/>
                    </a:solidFill>
                    <a:latin typeface="Arial" panose="020B0604020202020204" pitchFamily="34" charset="0"/>
                    <a:cs typeface="Arial" panose="020B0604020202020204" pitchFamily="34" charset="0"/>
                  </a:rPr>
                  <a:t>Adjusting leadership style to accommodate these stages will help the team develop more quickly</a:t>
                </a:r>
              </a:p>
              <a:p>
                <a:pPr marL="285750" indent="-285750">
                  <a:buFont typeface="Wingdings" panose="05000000000000000000" pitchFamily="2" charset="2"/>
                  <a:buChar char="Ø"/>
                </a:pPr>
                <a:endParaRPr lang="en-GB" sz="1400" dirty="0">
                  <a:solidFill>
                    <a:srgbClr val="485E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400" b="1" dirty="0">
                    <a:solidFill>
                      <a:srgbClr val="485E6D"/>
                    </a:solidFill>
                    <a:latin typeface="Arial" panose="020B0604020202020204" pitchFamily="34" charset="0"/>
                    <a:cs typeface="Arial" panose="020B0604020202020204" pitchFamily="34" charset="0"/>
                  </a:rPr>
                  <a:t>Plan How to Celebrate the Project Team Success:  </a:t>
                </a:r>
                <a:r>
                  <a:rPr lang="en-GB" sz="1400" dirty="0">
                    <a:solidFill>
                      <a:srgbClr val="485E6D"/>
                    </a:solidFill>
                    <a:latin typeface="Arial" panose="020B0604020202020204" pitchFamily="34" charset="0"/>
                    <a:cs typeface="Arial" panose="020B0604020202020204" pitchFamily="34" charset="0"/>
                  </a:rPr>
                  <a:t>Make the project team members feel valued so more likely to respond well to future challenges that may lay ahead. Consider how you will celebrate success at the end of the project as well as ensuring the project sponsor is present to thank the team personally</a:t>
                </a:r>
              </a:p>
            </p:txBody>
          </p:sp>
        </p:grpSp>
        <p:pic>
          <p:nvPicPr>
            <p:cNvPr id="10" name="Graphic 9" descr="Close">
              <a:extLst>
                <a:ext uri="{FF2B5EF4-FFF2-40B4-BE49-F238E27FC236}">
                  <a16:creationId xmlns:a16="http://schemas.microsoft.com/office/drawing/2014/main" id="{8E3D46C5-D60A-4F1E-81B4-E1C6BE6F13D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83160" y="2063316"/>
              <a:ext cx="150918" cy="251334"/>
            </a:xfrm>
            <a:prstGeom prst="rect">
              <a:avLst/>
            </a:prstGeom>
          </p:spPr>
        </p:pic>
      </p:grpSp>
      <p:sp>
        <p:nvSpPr>
          <p:cNvPr id="16" name="TextBox 15">
            <a:extLst>
              <a:ext uri="{FF2B5EF4-FFF2-40B4-BE49-F238E27FC236}">
                <a16:creationId xmlns:a16="http://schemas.microsoft.com/office/drawing/2014/main" id="{CDB6C258-5596-40DC-8AF9-D34A5506DAE7}"/>
              </a:ext>
            </a:extLst>
          </p:cNvPr>
          <p:cNvSpPr txBox="1"/>
          <p:nvPr/>
        </p:nvSpPr>
        <p:spPr>
          <a:xfrm>
            <a:off x="9335203" y="6437100"/>
            <a:ext cx="241619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Team structures / types </a:t>
            </a:r>
          </a:p>
        </p:txBody>
      </p:sp>
      <p:sp>
        <p:nvSpPr>
          <p:cNvPr id="17" name="TextBox 16">
            <a:extLst>
              <a:ext uri="{FF2B5EF4-FFF2-40B4-BE49-F238E27FC236}">
                <a16:creationId xmlns:a16="http://schemas.microsoft.com/office/drawing/2014/main" id="{0DCD904E-B1C4-4A72-8A5F-E9677D45F74B}"/>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Resource smoothing</a:t>
            </a:r>
          </a:p>
        </p:txBody>
      </p:sp>
    </p:spTree>
    <p:extLst>
      <p:ext uri="{BB962C8B-B14F-4D97-AF65-F5344CB8AC3E}">
        <p14:creationId xmlns:p14="http://schemas.microsoft.com/office/powerpoint/2010/main" val="11554714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2" presetClass="exit" presetSubtype="8" fill="hold" nodeType="clickEffect">
                                  <p:stCondLst>
                                    <p:cond delay="0"/>
                                  </p:stCondLst>
                                  <p:childTnLst>
                                    <p:anim calcmode="lin" valueType="num">
                                      <p:cBhvr additive="base">
                                        <p:cTn id="13" dur="500"/>
                                        <p:tgtEl>
                                          <p:spTgt spid="8"/>
                                        </p:tgtEl>
                                        <p:attrNameLst>
                                          <p:attrName>ppt_x</p:attrName>
                                        </p:attrNameLst>
                                      </p:cBhvr>
                                      <p:tavLst>
                                        <p:tav tm="0">
                                          <p:val>
                                            <p:strVal val="ppt_x"/>
                                          </p:val>
                                        </p:tav>
                                        <p:tav tm="100000">
                                          <p:val>
                                            <p:strVal val="0-ppt_w/2"/>
                                          </p:val>
                                        </p:tav>
                                      </p:tavLst>
                                    </p:anim>
                                    <p:anim calcmode="lin" valueType="num">
                                      <p:cBhvr additive="base">
                                        <p:cTn id="14" dur="500"/>
                                        <p:tgtEl>
                                          <p:spTgt spid="8"/>
                                        </p:tgtEl>
                                        <p:attrNameLst>
                                          <p:attrName>ppt_y</p:attrName>
                                        </p:attrNameLst>
                                      </p:cBhvr>
                                      <p:tavLst>
                                        <p:tav tm="0">
                                          <p:val>
                                            <p:strVal val="ppt_y"/>
                                          </p:val>
                                        </p:tav>
                                        <p:tav tm="100000">
                                          <p:val>
                                            <p:strVal val="ppt_y"/>
                                          </p:val>
                                        </p:tav>
                                      </p:tavLst>
                                    </p:anim>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Box 127">
            <a:extLst>
              <a:ext uri="{FF2B5EF4-FFF2-40B4-BE49-F238E27FC236}">
                <a16:creationId xmlns:a16="http://schemas.microsoft.com/office/drawing/2014/main" id="{32C9394C-0928-4E9E-8146-32707B12820A}"/>
              </a:ext>
            </a:extLst>
          </p:cNvPr>
          <p:cNvSpPr txBox="1"/>
          <p:nvPr/>
        </p:nvSpPr>
        <p:spPr>
          <a:xfrm>
            <a:off x="329431" y="1296000"/>
            <a:ext cx="10305744" cy="2800767"/>
          </a:xfrm>
          <a:prstGeom prst="rect">
            <a:avLst/>
          </a:prstGeom>
          <a:noFill/>
        </p:spPr>
        <p:txBody>
          <a:bodyPr wrap="square" rtlCol="0" anchor="t">
            <a:spAutoFit/>
          </a:bodyPr>
          <a:lstStyle/>
          <a:p>
            <a:r>
              <a:rPr lang="en-GB" sz="1600" dirty="0">
                <a:solidFill>
                  <a:srgbClr val="475C6D"/>
                </a:solidFill>
                <a:latin typeface="Arial" panose="020B0604020202020204" pitchFamily="34" charset="0"/>
                <a:cs typeface="Arial" panose="020B0604020202020204" pitchFamily="34" charset="0"/>
              </a:rPr>
              <a:t>In a project teams may be structured in different ways.   Four of the main types of project teams include:</a:t>
            </a:r>
          </a:p>
          <a:p>
            <a:endParaRPr lang="en-GB" sz="1600" dirty="0">
              <a:solidFill>
                <a:srgbClr val="475C6D"/>
              </a:solidFill>
              <a:latin typeface="Arial" panose="020B0604020202020204" pitchFamily="34" charset="0"/>
              <a:cs typeface="Arial" panose="020B0604020202020204" pitchFamily="34" charset="0"/>
            </a:endParaRPr>
          </a:p>
          <a:p>
            <a:pPr marL="742950" lvl="1" indent="-285750">
              <a:buClr>
                <a:srgbClr val="02A4A2"/>
              </a:buClr>
              <a:buFont typeface="Wingdings" panose="05000000000000000000" pitchFamily="2" charset="2"/>
              <a:buChar char="Ø"/>
            </a:pPr>
            <a:r>
              <a:rPr lang="en-GB" sz="1600" b="1" dirty="0">
                <a:solidFill>
                  <a:srgbClr val="475C6D"/>
                </a:solidFill>
                <a:latin typeface="Arial" panose="020B0604020202020204" pitchFamily="34" charset="0"/>
                <a:cs typeface="Arial" panose="020B0604020202020204" pitchFamily="34" charset="0"/>
              </a:rPr>
              <a:t>Functional Teams </a:t>
            </a:r>
            <a:r>
              <a:rPr lang="en-GB" sz="1600" dirty="0">
                <a:solidFill>
                  <a:srgbClr val="475C6D"/>
                </a:solidFill>
                <a:latin typeface="Arial" panose="020B0604020202020204" pitchFamily="34" charset="0"/>
                <a:cs typeface="Arial" panose="020B0604020202020204" pitchFamily="34" charset="0"/>
              </a:rPr>
              <a:t>- Permanent teams with team members from the same department reporting up to one line manager</a:t>
            </a:r>
          </a:p>
          <a:p>
            <a:pPr marL="742950" lvl="1" indent="-285750">
              <a:buClr>
                <a:srgbClr val="02A4A2"/>
              </a:buClr>
              <a:buFont typeface="Wingdings" panose="05000000000000000000" pitchFamily="2" charset="2"/>
              <a:buChar char="Ø"/>
            </a:pPr>
            <a:endParaRPr lang="en-GB" sz="1600" dirty="0">
              <a:solidFill>
                <a:srgbClr val="475C6D"/>
              </a:solidFill>
              <a:latin typeface="Arial" panose="020B0604020202020204" pitchFamily="34" charset="0"/>
              <a:cs typeface="Arial" panose="020B0604020202020204" pitchFamily="34" charset="0"/>
            </a:endParaRPr>
          </a:p>
          <a:p>
            <a:pPr marL="742950" lvl="1" indent="-285750">
              <a:buClr>
                <a:srgbClr val="02A4A2"/>
              </a:buClr>
              <a:buFont typeface="Wingdings" panose="05000000000000000000" pitchFamily="2" charset="2"/>
              <a:buChar char="Ø"/>
            </a:pPr>
            <a:r>
              <a:rPr lang="en-GB" sz="1600" b="1" dirty="0">
                <a:solidFill>
                  <a:srgbClr val="475C6D"/>
                </a:solidFill>
                <a:latin typeface="Arial" panose="020B0604020202020204" pitchFamily="34" charset="0"/>
                <a:cs typeface="Arial" panose="020B0604020202020204" pitchFamily="34" charset="0"/>
              </a:rPr>
              <a:t>Cross-functional Teams </a:t>
            </a:r>
            <a:r>
              <a:rPr lang="en-GB" sz="1600" dirty="0">
                <a:solidFill>
                  <a:srgbClr val="475C6D"/>
                </a:solidFill>
                <a:latin typeface="Arial" panose="020B0604020202020204" pitchFamily="34" charset="0"/>
                <a:cs typeface="Arial" panose="020B0604020202020204" pitchFamily="34" charset="0"/>
              </a:rPr>
              <a:t>-  Team members from various departments brought together to tackle specific tasks that require different inputs and expertise</a:t>
            </a:r>
          </a:p>
          <a:p>
            <a:pPr marL="742950" lvl="1" indent="-285750">
              <a:buClr>
                <a:srgbClr val="02A4A2"/>
              </a:buClr>
              <a:buFont typeface="Wingdings" panose="05000000000000000000" pitchFamily="2" charset="2"/>
              <a:buChar char="Ø"/>
            </a:pPr>
            <a:endParaRPr lang="en-GB" sz="1600" dirty="0">
              <a:solidFill>
                <a:srgbClr val="475C6D"/>
              </a:solidFill>
              <a:latin typeface="Arial" panose="020B0604020202020204" pitchFamily="34" charset="0"/>
              <a:cs typeface="Arial" panose="020B0604020202020204" pitchFamily="34" charset="0"/>
            </a:endParaRPr>
          </a:p>
          <a:p>
            <a:pPr marL="742950" lvl="1" indent="-285750">
              <a:buClr>
                <a:srgbClr val="02A4A2"/>
              </a:buClr>
              <a:buFont typeface="Wingdings" panose="05000000000000000000" pitchFamily="2" charset="2"/>
              <a:buChar char="Ø"/>
            </a:pPr>
            <a:r>
              <a:rPr lang="en-GB" sz="1600" b="1" dirty="0">
                <a:solidFill>
                  <a:srgbClr val="475C6D"/>
                </a:solidFill>
                <a:latin typeface="Arial" panose="020B0604020202020204" pitchFamily="34" charset="0"/>
                <a:cs typeface="Arial" panose="020B0604020202020204" pitchFamily="34" charset="0"/>
              </a:rPr>
              <a:t>Matrix Teams </a:t>
            </a:r>
            <a:r>
              <a:rPr lang="en-GB" sz="1600" dirty="0">
                <a:solidFill>
                  <a:srgbClr val="475C6D"/>
                </a:solidFill>
                <a:latin typeface="Arial" panose="020B0604020202020204" pitchFamily="34" charset="0"/>
                <a:cs typeface="Arial" panose="020B0604020202020204" pitchFamily="34" charset="0"/>
              </a:rPr>
              <a:t>– Similar to cross- functional teams, staff from various departments brought together.  However, in matrix teams the team members will report to the project manager on a day-to-day basis but still retain their department team manager as their permanent line manager</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56" name="TextBox 55">
            <a:extLst>
              <a:ext uri="{FF2B5EF4-FFF2-40B4-BE49-F238E27FC236}">
                <a16:creationId xmlns:a16="http://schemas.microsoft.com/office/drawing/2014/main" id="{8B80A38E-9EAE-4C5C-82D7-DCFDC57D5DBD}"/>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Team Structures/Types </a:t>
            </a:r>
          </a:p>
        </p:txBody>
      </p:sp>
      <p:sp>
        <p:nvSpPr>
          <p:cNvPr id="16" name="TextBox 15">
            <a:extLst>
              <a:ext uri="{FF2B5EF4-FFF2-40B4-BE49-F238E27FC236}">
                <a16:creationId xmlns:a16="http://schemas.microsoft.com/office/drawing/2014/main" id="{CDB6C258-5596-40DC-8AF9-D34A5506DAE7}"/>
              </a:ext>
            </a:extLst>
          </p:cNvPr>
          <p:cNvSpPr txBox="1"/>
          <p:nvPr/>
        </p:nvSpPr>
        <p:spPr>
          <a:xfrm>
            <a:off x="9453918" y="6448731"/>
            <a:ext cx="225663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Team development</a:t>
            </a:r>
          </a:p>
        </p:txBody>
      </p:sp>
      <p:sp>
        <p:nvSpPr>
          <p:cNvPr id="17" name="TextBox 16">
            <a:extLst>
              <a:ext uri="{FF2B5EF4-FFF2-40B4-BE49-F238E27FC236}">
                <a16:creationId xmlns:a16="http://schemas.microsoft.com/office/drawing/2014/main" id="{0DCD904E-B1C4-4A72-8A5F-E9677D45F74B}"/>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Team management</a:t>
            </a:r>
          </a:p>
        </p:txBody>
      </p:sp>
      <p:sp>
        <p:nvSpPr>
          <p:cNvPr id="2" name="Rectangle 1">
            <a:extLst>
              <a:ext uri="{FF2B5EF4-FFF2-40B4-BE49-F238E27FC236}">
                <a16:creationId xmlns:a16="http://schemas.microsoft.com/office/drawing/2014/main" id="{86A68D49-F2DE-4ABC-8F0C-7D5CE8F9B635}"/>
              </a:ext>
            </a:extLst>
          </p:cNvPr>
          <p:cNvSpPr/>
          <p:nvPr/>
        </p:nvSpPr>
        <p:spPr>
          <a:xfrm>
            <a:off x="329431" y="4252547"/>
            <a:ext cx="6637226" cy="830997"/>
          </a:xfrm>
          <a:prstGeom prst="rect">
            <a:avLst/>
          </a:prstGeom>
        </p:spPr>
        <p:txBody>
          <a:bodyPr wrap="square">
            <a:spAutoFit/>
          </a:bodyPr>
          <a:lstStyle/>
          <a:p>
            <a:pPr marL="742950" lvl="1" indent="-285750">
              <a:buClr>
                <a:srgbClr val="02A4A2"/>
              </a:buClr>
              <a:buFont typeface="Wingdings" panose="05000000000000000000" pitchFamily="2" charset="2"/>
              <a:buChar char="Ø"/>
            </a:pPr>
            <a:r>
              <a:rPr lang="en-GB" sz="1600" b="1" dirty="0">
                <a:solidFill>
                  <a:srgbClr val="475C6D"/>
                </a:solidFill>
                <a:latin typeface="Arial" panose="020B0604020202020204" pitchFamily="34" charset="0"/>
                <a:cs typeface="Arial" panose="020B0604020202020204" pitchFamily="34" charset="0"/>
              </a:rPr>
              <a:t>Contract Teams </a:t>
            </a:r>
            <a:r>
              <a:rPr lang="en-GB" sz="1600" dirty="0">
                <a:solidFill>
                  <a:srgbClr val="475C6D"/>
                </a:solidFill>
                <a:latin typeface="Arial" panose="020B0604020202020204" pitchFamily="34" charset="0"/>
                <a:cs typeface="Arial" panose="020B0604020202020204" pitchFamily="34" charset="0"/>
              </a:rPr>
              <a:t>- Contract teams are outsourced teams brought in to complete a part of a project. After the project is completed and the contract has ended the team is disbanded </a:t>
            </a:r>
          </a:p>
        </p:txBody>
      </p:sp>
      <p:pic>
        <p:nvPicPr>
          <p:cNvPr id="8" name="Picture 7" descr="A picture containing table&#10;&#10;Description automatically generated">
            <a:extLst>
              <a:ext uri="{FF2B5EF4-FFF2-40B4-BE49-F238E27FC236}">
                <a16:creationId xmlns:a16="http://schemas.microsoft.com/office/drawing/2014/main" id="{8AD8DFE0-8001-42A0-BDAC-68EB3F3DC0F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19267" y="3983791"/>
            <a:ext cx="3001932" cy="2199506"/>
          </a:xfrm>
          <a:prstGeom prst="rect">
            <a:avLst/>
          </a:prstGeom>
        </p:spPr>
      </p:pic>
    </p:spTree>
    <p:extLst>
      <p:ext uri="{BB962C8B-B14F-4D97-AF65-F5344CB8AC3E}">
        <p14:creationId xmlns:p14="http://schemas.microsoft.com/office/powerpoint/2010/main" val="2319040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Box 130">
            <a:extLst>
              <a:ext uri="{FF2B5EF4-FFF2-40B4-BE49-F238E27FC236}">
                <a16:creationId xmlns:a16="http://schemas.microsoft.com/office/drawing/2014/main" id="{8DE02479-3D6F-48F8-AB9B-3676F67B0C7D}"/>
              </a:ext>
            </a:extLst>
          </p:cNvPr>
          <p:cNvSpPr txBox="1"/>
          <p:nvPr/>
        </p:nvSpPr>
        <p:spPr>
          <a:xfrm>
            <a:off x="331200" y="1296000"/>
            <a:ext cx="10253245" cy="2554545"/>
          </a:xfrm>
          <a:prstGeom prst="rect">
            <a:avLst/>
          </a:prstGeom>
          <a:noFill/>
        </p:spPr>
        <p:txBody>
          <a:bodyPr wrap="square" rtlCol="0" anchor="t">
            <a:spAutoFit/>
          </a:bodyPr>
          <a:lstStyle/>
          <a:p>
            <a:r>
              <a:rPr lang="en-GB" sz="1600" dirty="0">
                <a:solidFill>
                  <a:srgbClr val="485E6D"/>
                </a:solidFill>
                <a:latin typeface="Arial" panose="020B0604020202020204" pitchFamily="34" charset="0"/>
                <a:cs typeface="Arial" panose="020B0604020202020204" pitchFamily="34" charset="0"/>
              </a:rPr>
              <a:t>To achieve successful projects the people in the project team must be able to work together cohesively, but this does not happen automatically. At first they are not a team just individuals assigned to work on the project, the team develops as they work together.  Over time the team get to know each other, what to expect from each other and how to coordinate their work. Through the process of team development they begin to operate as a team instead of a collection of individuals.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Bruce Tuckman, an educational psychologist, identified a five-stage process that most teams follow when going through team development. The stages that he identified are below.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Click on each stage to find out more about what happens to the team during that stage. </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33" name="Rectangle: Rounded Corners 132">
            <a:extLst>
              <a:ext uri="{FF2B5EF4-FFF2-40B4-BE49-F238E27FC236}">
                <a16:creationId xmlns:a16="http://schemas.microsoft.com/office/drawing/2014/main" id="{6880322B-3564-4A0F-9D16-0443DAC9198F}"/>
              </a:ext>
            </a:extLst>
          </p:cNvPr>
          <p:cNvSpPr/>
          <p:nvPr/>
        </p:nvSpPr>
        <p:spPr>
          <a:xfrm>
            <a:off x="576616" y="4774115"/>
            <a:ext cx="1685747" cy="687671"/>
          </a:xfrm>
          <a:prstGeom prst="roundRect">
            <a:avLst/>
          </a:prstGeom>
          <a:solidFill>
            <a:srgbClr val="FF000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5" name="Forming134">
            <a:extLst>
              <a:ext uri="{FF2B5EF4-FFF2-40B4-BE49-F238E27FC236}">
                <a16:creationId xmlns:a16="http://schemas.microsoft.com/office/drawing/2014/main" id="{F4824526-38B8-4679-9A75-3857B86DEE57}"/>
              </a:ext>
            </a:extLst>
          </p:cNvPr>
          <p:cNvSpPr txBox="1"/>
          <p:nvPr/>
        </p:nvSpPr>
        <p:spPr>
          <a:xfrm>
            <a:off x="577188" y="4913330"/>
            <a:ext cx="1685748" cy="369332"/>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Forming</a:t>
            </a:r>
          </a:p>
        </p:txBody>
      </p:sp>
      <p:sp>
        <p:nvSpPr>
          <p:cNvPr id="136" name="Rectangle: Rounded Corners 135">
            <a:extLst>
              <a:ext uri="{FF2B5EF4-FFF2-40B4-BE49-F238E27FC236}">
                <a16:creationId xmlns:a16="http://schemas.microsoft.com/office/drawing/2014/main" id="{538BACBD-BCEC-4CF4-A415-366A46FDFD6A}"/>
              </a:ext>
            </a:extLst>
          </p:cNvPr>
          <p:cNvSpPr/>
          <p:nvPr/>
        </p:nvSpPr>
        <p:spPr>
          <a:xfrm>
            <a:off x="2777394" y="4751625"/>
            <a:ext cx="1685747" cy="687671"/>
          </a:xfrm>
          <a:prstGeom prst="roundRect">
            <a:avLst/>
          </a:prstGeom>
          <a:solidFill>
            <a:srgbClr val="92D05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7" name="Rectangle: Rounded Corners 136">
            <a:extLst>
              <a:ext uri="{FF2B5EF4-FFF2-40B4-BE49-F238E27FC236}">
                <a16:creationId xmlns:a16="http://schemas.microsoft.com/office/drawing/2014/main" id="{53EC0DEE-8F30-4973-96DD-CA4CD1CF30E5}"/>
              </a:ext>
            </a:extLst>
          </p:cNvPr>
          <p:cNvSpPr/>
          <p:nvPr/>
        </p:nvSpPr>
        <p:spPr>
          <a:xfrm>
            <a:off x="5007248" y="4732475"/>
            <a:ext cx="1685747" cy="687671"/>
          </a:xfrm>
          <a:prstGeom prst="roundRect">
            <a:avLst/>
          </a:prstGeom>
          <a:solidFill>
            <a:srgbClr val="7030A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8" name="Rectangle: Rounded Corners 137">
            <a:extLst>
              <a:ext uri="{FF2B5EF4-FFF2-40B4-BE49-F238E27FC236}">
                <a16:creationId xmlns:a16="http://schemas.microsoft.com/office/drawing/2014/main" id="{DEB18731-B698-4E7A-872C-70CD80261479}"/>
              </a:ext>
            </a:extLst>
          </p:cNvPr>
          <p:cNvSpPr/>
          <p:nvPr/>
        </p:nvSpPr>
        <p:spPr>
          <a:xfrm>
            <a:off x="7209321" y="4732475"/>
            <a:ext cx="1685747" cy="646031"/>
          </a:xfrm>
          <a:prstGeom prst="roundRect">
            <a:avLst/>
          </a:prstGeom>
          <a:solidFill>
            <a:srgbClr val="00B0F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9" name="Rectangle: Rounded Corners 138">
            <a:extLst>
              <a:ext uri="{FF2B5EF4-FFF2-40B4-BE49-F238E27FC236}">
                <a16:creationId xmlns:a16="http://schemas.microsoft.com/office/drawing/2014/main" id="{FA8CC6E6-B204-427E-B663-DD0AA6AF8C05}"/>
              </a:ext>
            </a:extLst>
          </p:cNvPr>
          <p:cNvSpPr/>
          <p:nvPr/>
        </p:nvSpPr>
        <p:spPr>
          <a:xfrm>
            <a:off x="9411394" y="4764995"/>
            <a:ext cx="1685747" cy="646031"/>
          </a:xfrm>
          <a:prstGeom prst="roundRect">
            <a:avLst/>
          </a:prstGeom>
          <a:solidFill>
            <a:srgbClr val="FFC00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0" name="Storming 139">
            <a:extLst>
              <a:ext uri="{FF2B5EF4-FFF2-40B4-BE49-F238E27FC236}">
                <a16:creationId xmlns:a16="http://schemas.microsoft.com/office/drawing/2014/main" id="{DA3017DD-1A88-4825-B69D-B10A5EB9A8FF}"/>
              </a:ext>
            </a:extLst>
          </p:cNvPr>
          <p:cNvSpPr txBox="1"/>
          <p:nvPr/>
        </p:nvSpPr>
        <p:spPr>
          <a:xfrm>
            <a:off x="2777393" y="4913264"/>
            <a:ext cx="1685748" cy="369332"/>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Storming</a:t>
            </a:r>
          </a:p>
        </p:txBody>
      </p:sp>
      <p:sp>
        <p:nvSpPr>
          <p:cNvPr id="141" name="Norming140">
            <a:extLst>
              <a:ext uri="{FF2B5EF4-FFF2-40B4-BE49-F238E27FC236}">
                <a16:creationId xmlns:a16="http://schemas.microsoft.com/office/drawing/2014/main" id="{4114E137-8E89-493F-B13A-971CA3BF706D}"/>
              </a:ext>
            </a:extLst>
          </p:cNvPr>
          <p:cNvSpPr txBox="1"/>
          <p:nvPr/>
        </p:nvSpPr>
        <p:spPr>
          <a:xfrm>
            <a:off x="5019896" y="4898188"/>
            <a:ext cx="1645292" cy="369332"/>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Norming</a:t>
            </a:r>
          </a:p>
        </p:txBody>
      </p:sp>
      <p:sp>
        <p:nvSpPr>
          <p:cNvPr id="142" name="Performing 141">
            <a:extLst>
              <a:ext uri="{FF2B5EF4-FFF2-40B4-BE49-F238E27FC236}">
                <a16:creationId xmlns:a16="http://schemas.microsoft.com/office/drawing/2014/main" id="{FB7ACE1D-5EF8-48EE-94EC-E314F39EF7D3}"/>
              </a:ext>
            </a:extLst>
          </p:cNvPr>
          <p:cNvSpPr txBox="1"/>
          <p:nvPr/>
        </p:nvSpPr>
        <p:spPr>
          <a:xfrm>
            <a:off x="7206974" y="4898188"/>
            <a:ext cx="1688094" cy="369332"/>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Performing</a:t>
            </a:r>
          </a:p>
        </p:txBody>
      </p:sp>
      <p:sp>
        <p:nvSpPr>
          <p:cNvPr id="143" name="Adjourning 142">
            <a:extLst>
              <a:ext uri="{FF2B5EF4-FFF2-40B4-BE49-F238E27FC236}">
                <a16:creationId xmlns:a16="http://schemas.microsoft.com/office/drawing/2014/main" id="{8567E4B6-69DE-488A-A684-F08A02E965BB}"/>
              </a:ext>
            </a:extLst>
          </p:cNvPr>
          <p:cNvSpPr txBox="1"/>
          <p:nvPr/>
        </p:nvSpPr>
        <p:spPr>
          <a:xfrm>
            <a:off x="9370054" y="4898188"/>
            <a:ext cx="1727087" cy="369332"/>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Adjourning</a:t>
            </a:r>
          </a:p>
        </p:txBody>
      </p:sp>
      <p:sp>
        <p:nvSpPr>
          <p:cNvPr id="144" name="Arrow: Curved Right 143">
            <a:extLst>
              <a:ext uri="{FF2B5EF4-FFF2-40B4-BE49-F238E27FC236}">
                <a16:creationId xmlns:a16="http://schemas.microsoft.com/office/drawing/2014/main" id="{78C4F1B0-F5EF-4F03-9FF7-EF30608AC56F}"/>
              </a:ext>
            </a:extLst>
          </p:cNvPr>
          <p:cNvSpPr/>
          <p:nvPr/>
        </p:nvSpPr>
        <p:spPr>
          <a:xfrm rot="16200000" flipH="1">
            <a:off x="2143112" y="3205475"/>
            <a:ext cx="719386" cy="2415646"/>
          </a:xfrm>
          <a:prstGeom prst="curvedRightArrow">
            <a:avLst>
              <a:gd name="adj1" fmla="val 25000"/>
              <a:gd name="adj2" fmla="val 50000"/>
              <a:gd name="adj3" fmla="val 4562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sp>
        <p:nvSpPr>
          <p:cNvPr id="146" name="Arrow: Curved Right 145">
            <a:extLst>
              <a:ext uri="{FF2B5EF4-FFF2-40B4-BE49-F238E27FC236}">
                <a16:creationId xmlns:a16="http://schemas.microsoft.com/office/drawing/2014/main" id="{E591F508-B0A2-4D3F-9496-85D839122456}"/>
              </a:ext>
            </a:extLst>
          </p:cNvPr>
          <p:cNvSpPr/>
          <p:nvPr/>
        </p:nvSpPr>
        <p:spPr>
          <a:xfrm rot="5400000" flipH="1" flipV="1">
            <a:off x="4313923" y="4575359"/>
            <a:ext cx="719386" cy="2472020"/>
          </a:xfrm>
          <a:prstGeom prst="curvedRightArrow">
            <a:avLst>
              <a:gd name="adj1" fmla="val 25000"/>
              <a:gd name="adj2" fmla="val 50000"/>
              <a:gd name="adj3" fmla="val 4562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sp>
        <p:nvSpPr>
          <p:cNvPr id="147" name="Arrow: Curved Right 146">
            <a:extLst>
              <a:ext uri="{FF2B5EF4-FFF2-40B4-BE49-F238E27FC236}">
                <a16:creationId xmlns:a16="http://schemas.microsoft.com/office/drawing/2014/main" id="{0EFA691E-9C7A-41CE-AF89-4F3315EF7B8A}"/>
              </a:ext>
            </a:extLst>
          </p:cNvPr>
          <p:cNvSpPr/>
          <p:nvPr/>
        </p:nvSpPr>
        <p:spPr>
          <a:xfrm rot="16200000" flipH="1">
            <a:off x="6494975" y="3244202"/>
            <a:ext cx="719386" cy="2259561"/>
          </a:xfrm>
          <a:prstGeom prst="curvedRightArrow">
            <a:avLst>
              <a:gd name="adj1" fmla="val 25000"/>
              <a:gd name="adj2" fmla="val 50000"/>
              <a:gd name="adj3" fmla="val 4562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sp>
        <p:nvSpPr>
          <p:cNvPr id="148" name="Arrow: Curved Right 147">
            <a:extLst>
              <a:ext uri="{FF2B5EF4-FFF2-40B4-BE49-F238E27FC236}">
                <a16:creationId xmlns:a16="http://schemas.microsoft.com/office/drawing/2014/main" id="{178E2E47-203B-4F67-8CF5-AB1CAF1FDD52}"/>
              </a:ext>
            </a:extLst>
          </p:cNvPr>
          <p:cNvSpPr/>
          <p:nvPr/>
        </p:nvSpPr>
        <p:spPr>
          <a:xfrm rot="5400000" flipH="1" flipV="1">
            <a:off x="8781597" y="4547019"/>
            <a:ext cx="719386" cy="2472018"/>
          </a:xfrm>
          <a:prstGeom prst="curvedRightArrow">
            <a:avLst>
              <a:gd name="adj1" fmla="val 25000"/>
              <a:gd name="adj2" fmla="val 50000"/>
              <a:gd name="adj3" fmla="val 4562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sp>
        <p:nvSpPr>
          <p:cNvPr id="23" name="TextBox 22">
            <a:extLst>
              <a:ext uri="{FF2B5EF4-FFF2-40B4-BE49-F238E27FC236}">
                <a16:creationId xmlns:a16="http://schemas.microsoft.com/office/drawing/2014/main" id="{041C8494-D8AF-4E4F-8841-3A1C371E3BCD}"/>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Team Development Stages</a:t>
            </a:r>
          </a:p>
        </p:txBody>
      </p:sp>
      <p:grpSp>
        <p:nvGrpSpPr>
          <p:cNvPr id="24" name="Text box - adjourning">
            <a:extLst>
              <a:ext uri="{FF2B5EF4-FFF2-40B4-BE49-F238E27FC236}">
                <a16:creationId xmlns:a16="http://schemas.microsoft.com/office/drawing/2014/main" id="{2733EF63-7658-4AB4-9374-2099DA2B9DDD}"/>
              </a:ext>
            </a:extLst>
          </p:cNvPr>
          <p:cNvGrpSpPr/>
          <p:nvPr/>
        </p:nvGrpSpPr>
        <p:grpSpPr>
          <a:xfrm>
            <a:off x="1973331" y="1565657"/>
            <a:ext cx="7787816" cy="2372945"/>
            <a:chOff x="3052918" y="2016383"/>
            <a:chExt cx="6707980" cy="2398244"/>
          </a:xfrm>
        </p:grpSpPr>
        <p:grpSp>
          <p:nvGrpSpPr>
            <p:cNvPr id="25" name="Group 24">
              <a:extLst>
                <a:ext uri="{FF2B5EF4-FFF2-40B4-BE49-F238E27FC236}">
                  <a16:creationId xmlns:a16="http://schemas.microsoft.com/office/drawing/2014/main" id="{B906CB75-59AB-4E88-ADF9-C23AECDB87CE}"/>
                </a:ext>
              </a:extLst>
            </p:cNvPr>
            <p:cNvGrpSpPr/>
            <p:nvPr/>
          </p:nvGrpSpPr>
          <p:grpSpPr>
            <a:xfrm>
              <a:off x="3052918" y="2016383"/>
              <a:ext cx="6707980" cy="2398244"/>
              <a:chOff x="2526969" y="1951450"/>
              <a:chExt cx="6707980" cy="2398244"/>
            </a:xfrm>
          </p:grpSpPr>
          <p:grpSp>
            <p:nvGrpSpPr>
              <p:cNvPr id="27" name="Group 26">
                <a:extLst>
                  <a:ext uri="{FF2B5EF4-FFF2-40B4-BE49-F238E27FC236}">
                    <a16:creationId xmlns:a16="http://schemas.microsoft.com/office/drawing/2014/main" id="{2006C5AB-0EA1-4B86-91C5-256E99EDC1FA}"/>
                  </a:ext>
                </a:extLst>
              </p:cNvPr>
              <p:cNvGrpSpPr/>
              <p:nvPr/>
            </p:nvGrpSpPr>
            <p:grpSpPr>
              <a:xfrm>
                <a:off x="2526969" y="1951450"/>
                <a:ext cx="6707980" cy="2398244"/>
                <a:chOff x="2635896" y="1985380"/>
                <a:chExt cx="6707980" cy="2398244"/>
              </a:xfrm>
            </p:grpSpPr>
            <p:sp>
              <p:nvSpPr>
                <p:cNvPr id="29" name="Rectangle 28">
                  <a:extLst>
                    <a:ext uri="{FF2B5EF4-FFF2-40B4-BE49-F238E27FC236}">
                      <a16:creationId xmlns:a16="http://schemas.microsoft.com/office/drawing/2014/main" id="{A2359F41-7AAE-4811-8C84-30D361C49AE3}"/>
                    </a:ext>
                  </a:extLst>
                </p:cNvPr>
                <p:cNvSpPr/>
                <p:nvPr/>
              </p:nvSpPr>
              <p:spPr>
                <a:xfrm>
                  <a:off x="2635896" y="1985380"/>
                  <a:ext cx="6707980" cy="2398244"/>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TextBox 29">
                  <a:extLst>
                    <a:ext uri="{FF2B5EF4-FFF2-40B4-BE49-F238E27FC236}">
                      <a16:creationId xmlns:a16="http://schemas.microsoft.com/office/drawing/2014/main" id="{3BC7C234-F1F2-4A19-8937-ACDC8976C28F}"/>
                    </a:ext>
                  </a:extLst>
                </p:cNvPr>
                <p:cNvSpPr txBox="1"/>
                <p:nvPr/>
              </p:nvSpPr>
              <p:spPr>
                <a:xfrm>
                  <a:off x="2662074" y="2002452"/>
                  <a:ext cx="6681802" cy="311058"/>
                </a:xfrm>
                <a:prstGeom prst="rect">
                  <a:avLst/>
                </a:prstGeom>
                <a:solidFill>
                  <a:srgbClr val="02A2A4"/>
                </a:solidFill>
                <a:ln w="28575">
                  <a:solidFill>
                    <a:schemeClr val="bg1"/>
                  </a:solidFill>
                </a:ln>
              </p:spPr>
              <p:txBody>
                <a:bodyPr wrap="square" rtlCol="0" anchor="t">
                  <a:spAutoFit/>
                </a:bodyPr>
                <a:lstStyle/>
                <a:p>
                  <a:r>
                    <a:rPr lang="en-GB" sz="1400" b="1" dirty="0">
                      <a:solidFill>
                        <a:schemeClr val="bg1"/>
                      </a:solidFill>
                      <a:latin typeface="Arial"/>
                      <a:cs typeface="Arial"/>
                    </a:rPr>
                    <a:t>Adjourning</a:t>
                  </a:r>
                  <a:endParaRPr lang="en-US" b="1" dirty="0">
                    <a:solidFill>
                      <a:schemeClr val="bg1"/>
                    </a:solidFill>
                    <a:latin typeface="Arial" panose="020B0604020202020204" pitchFamily="34" charset="0"/>
                  </a:endParaRPr>
                </a:p>
              </p:txBody>
            </p:sp>
          </p:grpSp>
          <p:sp>
            <p:nvSpPr>
              <p:cNvPr id="28" name="Rectangle: Rounded Corners 27">
                <a:extLst>
                  <a:ext uri="{FF2B5EF4-FFF2-40B4-BE49-F238E27FC236}">
                    <a16:creationId xmlns:a16="http://schemas.microsoft.com/office/drawing/2014/main" id="{EA006046-EFC5-48CC-9E92-CA5284C6D5DF}"/>
                  </a:ext>
                </a:extLst>
              </p:cNvPr>
              <p:cNvSpPr/>
              <p:nvPr/>
            </p:nvSpPr>
            <p:spPr>
              <a:xfrm>
                <a:off x="2717796" y="2451709"/>
                <a:ext cx="6352504" cy="1757300"/>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85E6D"/>
                    </a:solidFill>
                    <a:latin typeface="Arial"/>
                    <a:cs typeface="Arial"/>
                  </a:rPr>
                  <a:t>If a team has fulfilled its goals and objectives, The team will move into the adjourning stage. It is important to achieve closure for the team on a positive note. Team members motivation may decline when the group's work comes to an end, and some may feel a sense of loss.  It is important to recognize the team members for their accomplishments and celebrate the team's overall successes.  Some team members may also feel some uncertainty or insecurity about the future, team leaders and managers can help with through appropriate transition planning for the team. </a:t>
                </a:r>
                <a:endParaRPr lang="en-GB" sz="1400" dirty="0">
                  <a:solidFill>
                    <a:srgbClr val="485E6D"/>
                  </a:solidFill>
                  <a:latin typeface="Arial" panose="020B0604020202020204" pitchFamily="34" charset="0"/>
                  <a:cs typeface="Arial" panose="020B0604020202020204" pitchFamily="34" charset="0"/>
                </a:endParaRPr>
              </a:p>
            </p:txBody>
          </p:sp>
        </p:grpSp>
        <p:pic>
          <p:nvPicPr>
            <p:cNvPr id="26" name="Graphic 25" descr="Close">
              <a:extLst>
                <a:ext uri="{FF2B5EF4-FFF2-40B4-BE49-F238E27FC236}">
                  <a16:creationId xmlns:a16="http://schemas.microsoft.com/office/drawing/2014/main" id="{E6ADA82A-198C-4372-AA85-7572E5624D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83160" y="2063316"/>
              <a:ext cx="150918" cy="251334"/>
            </a:xfrm>
            <a:prstGeom prst="rect">
              <a:avLst/>
            </a:prstGeom>
          </p:spPr>
        </p:pic>
      </p:grpSp>
      <p:grpSp>
        <p:nvGrpSpPr>
          <p:cNvPr id="31" name="Text box - Performing">
            <a:extLst>
              <a:ext uri="{FF2B5EF4-FFF2-40B4-BE49-F238E27FC236}">
                <a16:creationId xmlns:a16="http://schemas.microsoft.com/office/drawing/2014/main" id="{A3171613-A599-4E16-AD23-2A2FFDC30DF2}"/>
              </a:ext>
            </a:extLst>
          </p:cNvPr>
          <p:cNvGrpSpPr/>
          <p:nvPr/>
        </p:nvGrpSpPr>
        <p:grpSpPr>
          <a:xfrm>
            <a:off x="2040415" y="1602231"/>
            <a:ext cx="7787816" cy="1878801"/>
            <a:chOff x="3052918" y="2016383"/>
            <a:chExt cx="6707980" cy="1898832"/>
          </a:xfrm>
        </p:grpSpPr>
        <p:grpSp>
          <p:nvGrpSpPr>
            <p:cNvPr id="32" name="Group 31">
              <a:extLst>
                <a:ext uri="{FF2B5EF4-FFF2-40B4-BE49-F238E27FC236}">
                  <a16:creationId xmlns:a16="http://schemas.microsoft.com/office/drawing/2014/main" id="{06BCA681-7EEF-45E1-B002-41AADCA20CB6}"/>
                </a:ext>
              </a:extLst>
            </p:cNvPr>
            <p:cNvGrpSpPr/>
            <p:nvPr/>
          </p:nvGrpSpPr>
          <p:grpSpPr>
            <a:xfrm>
              <a:off x="3052918" y="2016383"/>
              <a:ext cx="6707980" cy="1898832"/>
              <a:chOff x="2526969" y="1951450"/>
              <a:chExt cx="6707980" cy="1898832"/>
            </a:xfrm>
          </p:grpSpPr>
          <p:grpSp>
            <p:nvGrpSpPr>
              <p:cNvPr id="34" name="Group 33">
                <a:extLst>
                  <a:ext uri="{FF2B5EF4-FFF2-40B4-BE49-F238E27FC236}">
                    <a16:creationId xmlns:a16="http://schemas.microsoft.com/office/drawing/2014/main" id="{0C1D9C2F-92FC-4D88-A703-6BDB31027369}"/>
                  </a:ext>
                </a:extLst>
              </p:cNvPr>
              <p:cNvGrpSpPr/>
              <p:nvPr/>
            </p:nvGrpSpPr>
            <p:grpSpPr>
              <a:xfrm>
                <a:off x="2526969" y="1951450"/>
                <a:ext cx="6707980" cy="1898832"/>
                <a:chOff x="2635896" y="1985380"/>
                <a:chExt cx="6707980" cy="1898832"/>
              </a:xfrm>
            </p:grpSpPr>
            <p:sp>
              <p:nvSpPr>
                <p:cNvPr id="36" name="Rectangle 35">
                  <a:extLst>
                    <a:ext uri="{FF2B5EF4-FFF2-40B4-BE49-F238E27FC236}">
                      <a16:creationId xmlns:a16="http://schemas.microsoft.com/office/drawing/2014/main" id="{F11CCE09-236B-4C40-86DF-A794A35D1738}"/>
                    </a:ext>
                  </a:extLst>
                </p:cNvPr>
                <p:cNvSpPr/>
                <p:nvPr/>
              </p:nvSpPr>
              <p:spPr>
                <a:xfrm>
                  <a:off x="2635896" y="1985380"/>
                  <a:ext cx="6707980" cy="1898832"/>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79972A3E-3662-475C-AA10-C82833FC6A5F}"/>
                    </a:ext>
                  </a:extLst>
                </p:cNvPr>
                <p:cNvSpPr txBox="1"/>
                <p:nvPr/>
              </p:nvSpPr>
              <p:spPr>
                <a:xfrm>
                  <a:off x="2662073" y="2002452"/>
                  <a:ext cx="6681802" cy="311058"/>
                </a:xfrm>
                <a:prstGeom prst="rect">
                  <a:avLst/>
                </a:prstGeom>
                <a:solidFill>
                  <a:srgbClr val="02A2A4"/>
                </a:solidFill>
                <a:ln w="28575">
                  <a:solidFill>
                    <a:schemeClr val="bg1"/>
                  </a:solidFill>
                </a:ln>
              </p:spPr>
              <p:txBody>
                <a:bodyPr wrap="square" rtlCol="0" anchor="t">
                  <a:spAutoFit/>
                </a:bodyPr>
                <a:lstStyle/>
                <a:p>
                  <a:r>
                    <a:rPr lang="en-GB" sz="1400" b="1" dirty="0">
                      <a:solidFill>
                        <a:schemeClr val="bg1"/>
                      </a:solidFill>
                      <a:latin typeface="Arial"/>
                      <a:cs typeface="Arial"/>
                    </a:rPr>
                    <a:t>Performing</a:t>
                  </a:r>
                  <a:endParaRPr lang="en-US" b="1" dirty="0">
                    <a:solidFill>
                      <a:schemeClr val="bg1"/>
                    </a:solidFill>
                    <a:latin typeface="Arial" panose="020B0604020202020204" pitchFamily="34" charset="0"/>
                  </a:endParaRPr>
                </a:p>
              </p:txBody>
            </p:sp>
          </p:grpSp>
          <p:sp>
            <p:nvSpPr>
              <p:cNvPr id="35" name="Rectangle: Rounded Corners 34">
                <a:extLst>
                  <a:ext uri="{FF2B5EF4-FFF2-40B4-BE49-F238E27FC236}">
                    <a16:creationId xmlns:a16="http://schemas.microsoft.com/office/drawing/2014/main" id="{FF0009D7-DD89-4D65-B479-057CA9DAF42D}"/>
                  </a:ext>
                </a:extLst>
              </p:cNvPr>
              <p:cNvSpPr/>
              <p:nvPr/>
            </p:nvSpPr>
            <p:spPr>
              <a:xfrm>
                <a:off x="2717796" y="2451709"/>
                <a:ext cx="6352504" cy="1222938"/>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85E6D"/>
                    </a:solidFill>
                    <a:latin typeface="Arial"/>
                    <a:cs typeface="Arial"/>
                  </a:rPr>
                  <a:t>By now team members work together easily on interdependent tasks and are able to communicate and coordinate effectively. There is a high level of cohesion and performance and fewer time-consuming distractions based on interpersonal and group dynamics. Motivation is usually high and team members have confidence in their ability to attain goals. </a:t>
                </a:r>
                <a:endParaRPr lang="en-GB" sz="1400" dirty="0">
                  <a:solidFill>
                    <a:srgbClr val="485E6D"/>
                  </a:solidFill>
                  <a:latin typeface="Arial" panose="020B0604020202020204" pitchFamily="34" charset="0"/>
                  <a:cs typeface="Arial" panose="020B0604020202020204" pitchFamily="34" charset="0"/>
                </a:endParaRPr>
              </a:p>
            </p:txBody>
          </p:sp>
        </p:grpSp>
        <p:pic>
          <p:nvPicPr>
            <p:cNvPr id="33" name="Graphic 32" descr="Close">
              <a:extLst>
                <a:ext uri="{FF2B5EF4-FFF2-40B4-BE49-F238E27FC236}">
                  <a16:creationId xmlns:a16="http://schemas.microsoft.com/office/drawing/2014/main" id="{79051FC2-B1BF-4BD2-82D2-F3BA22C780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83160" y="2063316"/>
              <a:ext cx="150918" cy="251334"/>
            </a:xfrm>
            <a:prstGeom prst="rect">
              <a:avLst/>
            </a:prstGeom>
          </p:spPr>
        </p:pic>
      </p:grpSp>
      <p:grpSp>
        <p:nvGrpSpPr>
          <p:cNvPr id="38" name="Text box - Storming">
            <a:extLst>
              <a:ext uri="{FF2B5EF4-FFF2-40B4-BE49-F238E27FC236}">
                <a16:creationId xmlns:a16="http://schemas.microsoft.com/office/drawing/2014/main" id="{1559BF71-E6FA-43EC-A809-8F9ED4270273}"/>
              </a:ext>
            </a:extLst>
          </p:cNvPr>
          <p:cNvGrpSpPr/>
          <p:nvPr/>
        </p:nvGrpSpPr>
        <p:grpSpPr>
          <a:xfrm>
            <a:off x="2055610" y="1631581"/>
            <a:ext cx="7787816" cy="2345842"/>
            <a:chOff x="3052918" y="2016383"/>
            <a:chExt cx="6707980" cy="2370852"/>
          </a:xfrm>
        </p:grpSpPr>
        <p:grpSp>
          <p:nvGrpSpPr>
            <p:cNvPr id="39" name="Group 38">
              <a:extLst>
                <a:ext uri="{FF2B5EF4-FFF2-40B4-BE49-F238E27FC236}">
                  <a16:creationId xmlns:a16="http://schemas.microsoft.com/office/drawing/2014/main" id="{BEB008E7-79DD-44E2-A3D1-F2FB729D25D8}"/>
                </a:ext>
              </a:extLst>
            </p:cNvPr>
            <p:cNvGrpSpPr/>
            <p:nvPr/>
          </p:nvGrpSpPr>
          <p:grpSpPr>
            <a:xfrm>
              <a:off x="3052918" y="2016383"/>
              <a:ext cx="6707980" cy="2370852"/>
              <a:chOff x="2526969" y="1951450"/>
              <a:chExt cx="6707980" cy="2370852"/>
            </a:xfrm>
          </p:grpSpPr>
          <p:grpSp>
            <p:nvGrpSpPr>
              <p:cNvPr id="41" name="Group 40">
                <a:extLst>
                  <a:ext uri="{FF2B5EF4-FFF2-40B4-BE49-F238E27FC236}">
                    <a16:creationId xmlns:a16="http://schemas.microsoft.com/office/drawing/2014/main" id="{EE1FF72C-BBD3-4098-910E-984C5A336C13}"/>
                  </a:ext>
                </a:extLst>
              </p:cNvPr>
              <p:cNvGrpSpPr/>
              <p:nvPr/>
            </p:nvGrpSpPr>
            <p:grpSpPr>
              <a:xfrm>
                <a:off x="2526969" y="1951450"/>
                <a:ext cx="6707980" cy="2370852"/>
                <a:chOff x="2635896" y="1985380"/>
                <a:chExt cx="6707980" cy="2370852"/>
              </a:xfrm>
            </p:grpSpPr>
            <p:sp>
              <p:nvSpPr>
                <p:cNvPr id="43" name="Rectangle 42">
                  <a:extLst>
                    <a:ext uri="{FF2B5EF4-FFF2-40B4-BE49-F238E27FC236}">
                      <a16:creationId xmlns:a16="http://schemas.microsoft.com/office/drawing/2014/main" id="{A7C11154-2218-465B-BF7A-24D41A5689C7}"/>
                    </a:ext>
                  </a:extLst>
                </p:cNvPr>
                <p:cNvSpPr/>
                <p:nvPr/>
              </p:nvSpPr>
              <p:spPr>
                <a:xfrm>
                  <a:off x="2635896" y="1985380"/>
                  <a:ext cx="6707980" cy="2370852"/>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TextBox 43">
                  <a:extLst>
                    <a:ext uri="{FF2B5EF4-FFF2-40B4-BE49-F238E27FC236}">
                      <a16:creationId xmlns:a16="http://schemas.microsoft.com/office/drawing/2014/main" id="{68EF1531-1B31-40D3-A589-F1017FD5ADB5}"/>
                    </a:ext>
                  </a:extLst>
                </p:cNvPr>
                <p:cNvSpPr txBox="1"/>
                <p:nvPr/>
              </p:nvSpPr>
              <p:spPr>
                <a:xfrm>
                  <a:off x="2662073" y="2002452"/>
                  <a:ext cx="6681802" cy="311058"/>
                </a:xfrm>
                <a:prstGeom prst="rect">
                  <a:avLst/>
                </a:prstGeom>
                <a:solidFill>
                  <a:srgbClr val="02A2A4"/>
                </a:solidFill>
                <a:ln w="28575">
                  <a:solidFill>
                    <a:schemeClr val="bg1"/>
                  </a:solidFill>
                </a:ln>
              </p:spPr>
              <p:txBody>
                <a:bodyPr wrap="square" rtlCol="0" anchor="t">
                  <a:spAutoFit/>
                </a:bodyPr>
                <a:lstStyle/>
                <a:p>
                  <a:r>
                    <a:rPr lang="en-GB" sz="1400" b="1" dirty="0">
                      <a:solidFill>
                        <a:schemeClr val="bg1"/>
                      </a:solidFill>
                      <a:latin typeface="Arial"/>
                      <a:cs typeface="Arial"/>
                    </a:rPr>
                    <a:t>Storming</a:t>
                  </a:r>
                  <a:endParaRPr lang="en-US" b="1" dirty="0">
                    <a:solidFill>
                      <a:schemeClr val="bg1"/>
                    </a:solidFill>
                    <a:latin typeface="Arial" panose="020B0604020202020204" pitchFamily="34" charset="0"/>
                  </a:endParaRPr>
                </a:p>
              </p:txBody>
            </p:sp>
          </p:grpSp>
          <p:sp>
            <p:nvSpPr>
              <p:cNvPr id="42" name="Rectangle: Rounded Corners 41">
                <a:extLst>
                  <a:ext uri="{FF2B5EF4-FFF2-40B4-BE49-F238E27FC236}">
                    <a16:creationId xmlns:a16="http://schemas.microsoft.com/office/drawing/2014/main" id="{C55BFF0A-A8D7-4CA7-BC6B-99BC92E1F812}"/>
                  </a:ext>
                </a:extLst>
              </p:cNvPr>
              <p:cNvSpPr/>
              <p:nvPr/>
            </p:nvSpPr>
            <p:spPr>
              <a:xfrm>
                <a:off x="2717796" y="2451709"/>
                <a:ext cx="6352504" cy="1726888"/>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85E6D"/>
                    </a:solidFill>
                    <a:latin typeface="Arial" panose="020B0604020202020204" pitchFamily="34" charset="0"/>
                    <a:cs typeface="Arial" panose="020B0604020202020204" pitchFamily="34" charset="0"/>
                  </a:rPr>
                  <a:t>The storming stage is a period marked by conflict and competition as individual personalities emerge. Team performance may decrease in this stage because energy is put into unproductive activities. Members may disagree on team goals, and subgroups and cliques may form around strong personalities or areas of agreement. To get through this stage, members must work to overcome obstacles, to accept individual differences, and to work through conflicting ideas on team tasks and goals and failure to address conflicts may result in long-term problems.</a:t>
                </a:r>
              </a:p>
            </p:txBody>
          </p:sp>
        </p:grpSp>
        <p:pic>
          <p:nvPicPr>
            <p:cNvPr id="40" name="Graphic 39" descr="Close">
              <a:extLst>
                <a:ext uri="{FF2B5EF4-FFF2-40B4-BE49-F238E27FC236}">
                  <a16:creationId xmlns:a16="http://schemas.microsoft.com/office/drawing/2014/main" id="{8E45348B-DF9F-4131-A619-E9B7BB152F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83160" y="2063316"/>
              <a:ext cx="150918" cy="251334"/>
            </a:xfrm>
            <a:prstGeom prst="rect">
              <a:avLst/>
            </a:prstGeom>
          </p:spPr>
        </p:pic>
      </p:grpSp>
      <p:grpSp>
        <p:nvGrpSpPr>
          <p:cNvPr id="45" name="Text box - Forming">
            <a:extLst>
              <a:ext uri="{FF2B5EF4-FFF2-40B4-BE49-F238E27FC236}">
                <a16:creationId xmlns:a16="http://schemas.microsoft.com/office/drawing/2014/main" id="{A356306A-EF5A-43BE-8CF0-421FBDEE6215}"/>
              </a:ext>
            </a:extLst>
          </p:cNvPr>
          <p:cNvGrpSpPr/>
          <p:nvPr/>
        </p:nvGrpSpPr>
        <p:grpSpPr>
          <a:xfrm>
            <a:off x="2000673" y="1608255"/>
            <a:ext cx="7787816" cy="2345842"/>
            <a:chOff x="3052918" y="2016383"/>
            <a:chExt cx="6707980" cy="2370852"/>
          </a:xfrm>
        </p:grpSpPr>
        <p:grpSp>
          <p:nvGrpSpPr>
            <p:cNvPr id="46" name="Group 45">
              <a:extLst>
                <a:ext uri="{FF2B5EF4-FFF2-40B4-BE49-F238E27FC236}">
                  <a16:creationId xmlns:a16="http://schemas.microsoft.com/office/drawing/2014/main" id="{AA2FC7A6-65A6-4568-B83A-D774D0318399}"/>
                </a:ext>
              </a:extLst>
            </p:cNvPr>
            <p:cNvGrpSpPr/>
            <p:nvPr/>
          </p:nvGrpSpPr>
          <p:grpSpPr>
            <a:xfrm>
              <a:off x="3052918" y="2016383"/>
              <a:ext cx="6707980" cy="2370852"/>
              <a:chOff x="2526969" y="1951450"/>
              <a:chExt cx="6707980" cy="2370852"/>
            </a:xfrm>
          </p:grpSpPr>
          <p:grpSp>
            <p:nvGrpSpPr>
              <p:cNvPr id="48" name="Group 47">
                <a:extLst>
                  <a:ext uri="{FF2B5EF4-FFF2-40B4-BE49-F238E27FC236}">
                    <a16:creationId xmlns:a16="http://schemas.microsoft.com/office/drawing/2014/main" id="{E871AAB7-550A-40E7-87B6-269374456580}"/>
                  </a:ext>
                </a:extLst>
              </p:cNvPr>
              <p:cNvGrpSpPr/>
              <p:nvPr/>
            </p:nvGrpSpPr>
            <p:grpSpPr>
              <a:xfrm>
                <a:off x="2526969" y="1951450"/>
                <a:ext cx="6707980" cy="2370852"/>
                <a:chOff x="2635896" y="1985380"/>
                <a:chExt cx="6707980" cy="2370852"/>
              </a:xfrm>
            </p:grpSpPr>
            <p:sp>
              <p:nvSpPr>
                <p:cNvPr id="50" name="Rectangle 49">
                  <a:extLst>
                    <a:ext uri="{FF2B5EF4-FFF2-40B4-BE49-F238E27FC236}">
                      <a16:creationId xmlns:a16="http://schemas.microsoft.com/office/drawing/2014/main" id="{0972ABAF-39AB-4B89-8B8F-8878FFF8EE10}"/>
                    </a:ext>
                  </a:extLst>
                </p:cNvPr>
                <p:cNvSpPr/>
                <p:nvPr/>
              </p:nvSpPr>
              <p:spPr>
                <a:xfrm>
                  <a:off x="2635896" y="1985380"/>
                  <a:ext cx="6707980" cy="2370852"/>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1" name="TextBox 50">
                  <a:extLst>
                    <a:ext uri="{FF2B5EF4-FFF2-40B4-BE49-F238E27FC236}">
                      <a16:creationId xmlns:a16="http://schemas.microsoft.com/office/drawing/2014/main" id="{EA4C76B7-58D3-45B1-BB94-4391868CF298}"/>
                    </a:ext>
                  </a:extLst>
                </p:cNvPr>
                <p:cNvSpPr txBox="1"/>
                <p:nvPr/>
              </p:nvSpPr>
              <p:spPr>
                <a:xfrm>
                  <a:off x="2662073" y="2002452"/>
                  <a:ext cx="6681802" cy="311058"/>
                </a:xfrm>
                <a:prstGeom prst="rect">
                  <a:avLst/>
                </a:prstGeom>
                <a:solidFill>
                  <a:srgbClr val="02A2A4"/>
                </a:solidFill>
                <a:ln w="28575">
                  <a:solidFill>
                    <a:schemeClr val="bg1"/>
                  </a:solidFill>
                </a:ln>
              </p:spPr>
              <p:txBody>
                <a:bodyPr wrap="square" rtlCol="0" anchor="t">
                  <a:spAutoFit/>
                </a:bodyPr>
                <a:lstStyle/>
                <a:p>
                  <a:r>
                    <a:rPr lang="en-GB" sz="1400" b="1" dirty="0">
                      <a:solidFill>
                        <a:schemeClr val="bg1"/>
                      </a:solidFill>
                      <a:latin typeface="Arial"/>
                      <a:cs typeface="Arial"/>
                    </a:rPr>
                    <a:t>Forming</a:t>
                  </a:r>
                  <a:endParaRPr lang="en-US" b="1" dirty="0">
                    <a:solidFill>
                      <a:schemeClr val="bg1"/>
                    </a:solidFill>
                    <a:latin typeface="Arial" panose="020B0604020202020204" pitchFamily="34" charset="0"/>
                  </a:endParaRPr>
                </a:p>
              </p:txBody>
            </p:sp>
          </p:grpSp>
          <p:sp>
            <p:nvSpPr>
              <p:cNvPr id="49" name="Rectangle: Rounded Corners 48">
                <a:extLst>
                  <a:ext uri="{FF2B5EF4-FFF2-40B4-BE49-F238E27FC236}">
                    <a16:creationId xmlns:a16="http://schemas.microsoft.com/office/drawing/2014/main" id="{CA5F5877-A08E-4C04-960A-A967FC54D802}"/>
                  </a:ext>
                </a:extLst>
              </p:cNvPr>
              <p:cNvSpPr/>
              <p:nvPr/>
            </p:nvSpPr>
            <p:spPr>
              <a:xfrm>
                <a:off x="2717796" y="2451709"/>
                <a:ext cx="6352504" cy="1726888"/>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85E6D"/>
                    </a:solidFill>
                    <a:latin typeface="Arial" panose="020B0604020202020204" pitchFamily="34" charset="0"/>
                    <a:cs typeface="Arial" panose="020B0604020202020204" pitchFamily="34" charset="0"/>
                  </a:rPr>
                  <a:t>The team meets and learns about the opportunities and challenges that the project will bring. During this phase the team will be motivated and are getting to know each other.   Focus should be on establishing group identity and purpose with the project manager taking the 'lead,’ and providing clear guidance, expectations and consistent instructions.  Roles and responsibilities should be allocated taking into account the team members strengths and development needs where appropriate and encouraging team members to share knowledge and experiences.</a:t>
                </a:r>
              </a:p>
            </p:txBody>
          </p:sp>
        </p:grpSp>
        <p:pic>
          <p:nvPicPr>
            <p:cNvPr id="47" name="Graphic 46" descr="Close">
              <a:extLst>
                <a:ext uri="{FF2B5EF4-FFF2-40B4-BE49-F238E27FC236}">
                  <a16:creationId xmlns:a16="http://schemas.microsoft.com/office/drawing/2014/main" id="{EA6D9225-57EB-4F46-A03D-E907479202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83160" y="2063316"/>
              <a:ext cx="150918" cy="251334"/>
            </a:xfrm>
            <a:prstGeom prst="rect">
              <a:avLst/>
            </a:prstGeom>
          </p:spPr>
        </p:pic>
      </p:grpSp>
      <p:grpSp>
        <p:nvGrpSpPr>
          <p:cNvPr id="52" name="Text box - Norming">
            <a:extLst>
              <a:ext uri="{FF2B5EF4-FFF2-40B4-BE49-F238E27FC236}">
                <a16:creationId xmlns:a16="http://schemas.microsoft.com/office/drawing/2014/main" id="{9260C6EF-26AA-4B32-8F11-47448CF1AB58}"/>
              </a:ext>
            </a:extLst>
          </p:cNvPr>
          <p:cNvGrpSpPr/>
          <p:nvPr/>
        </p:nvGrpSpPr>
        <p:grpSpPr>
          <a:xfrm>
            <a:off x="2015718" y="1595552"/>
            <a:ext cx="7787816" cy="1653690"/>
            <a:chOff x="3052918" y="2016383"/>
            <a:chExt cx="6707980" cy="1671321"/>
          </a:xfrm>
        </p:grpSpPr>
        <p:grpSp>
          <p:nvGrpSpPr>
            <p:cNvPr id="53" name="Group 52">
              <a:extLst>
                <a:ext uri="{FF2B5EF4-FFF2-40B4-BE49-F238E27FC236}">
                  <a16:creationId xmlns:a16="http://schemas.microsoft.com/office/drawing/2014/main" id="{E76D9461-F8B3-4EC2-A39A-F9EA34923686}"/>
                </a:ext>
              </a:extLst>
            </p:cNvPr>
            <p:cNvGrpSpPr/>
            <p:nvPr/>
          </p:nvGrpSpPr>
          <p:grpSpPr>
            <a:xfrm>
              <a:off x="3052918" y="2016383"/>
              <a:ext cx="6707980" cy="1671321"/>
              <a:chOff x="2526969" y="1951450"/>
              <a:chExt cx="6707980" cy="1671321"/>
            </a:xfrm>
          </p:grpSpPr>
          <p:grpSp>
            <p:nvGrpSpPr>
              <p:cNvPr id="55" name="Group 54">
                <a:extLst>
                  <a:ext uri="{FF2B5EF4-FFF2-40B4-BE49-F238E27FC236}">
                    <a16:creationId xmlns:a16="http://schemas.microsoft.com/office/drawing/2014/main" id="{6049C1D0-12C0-4395-9918-1A0DDFCE993E}"/>
                  </a:ext>
                </a:extLst>
              </p:cNvPr>
              <p:cNvGrpSpPr/>
              <p:nvPr/>
            </p:nvGrpSpPr>
            <p:grpSpPr>
              <a:xfrm>
                <a:off x="2526969" y="1951450"/>
                <a:ext cx="6707980" cy="1671321"/>
                <a:chOff x="2635896" y="1985380"/>
                <a:chExt cx="6707980" cy="1671321"/>
              </a:xfrm>
            </p:grpSpPr>
            <p:sp>
              <p:nvSpPr>
                <p:cNvPr id="57" name="Rectangle 56">
                  <a:extLst>
                    <a:ext uri="{FF2B5EF4-FFF2-40B4-BE49-F238E27FC236}">
                      <a16:creationId xmlns:a16="http://schemas.microsoft.com/office/drawing/2014/main" id="{EFEC6B65-4771-4E99-9F67-2F7E7BF03269}"/>
                    </a:ext>
                  </a:extLst>
                </p:cNvPr>
                <p:cNvSpPr/>
                <p:nvPr/>
              </p:nvSpPr>
              <p:spPr>
                <a:xfrm>
                  <a:off x="2635896" y="1985380"/>
                  <a:ext cx="6707980" cy="1671321"/>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 name="TextBox 57">
                  <a:extLst>
                    <a:ext uri="{FF2B5EF4-FFF2-40B4-BE49-F238E27FC236}">
                      <a16:creationId xmlns:a16="http://schemas.microsoft.com/office/drawing/2014/main" id="{76D0FAC9-B88E-4DF3-87DC-694C302F769B}"/>
                    </a:ext>
                  </a:extLst>
                </p:cNvPr>
                <p:cNvSpPr txBox="1"/>
                <p:nvPr/>
              </p:nvSpPr>
              <p:spPr>
                <a:xfrm>
                  <a:off x="2662073" y="2002452"/>
                  <a:ext cx="6681802" cy="311058"/>
                </a:xfrm>
                <a:prstGeom prst="rect">
                  <a:avLst/>
                </a:prstGeom>
                <a:solidFill>
                  <a:srgbClr val="02A2A4"/>
                </a:solidFill>
                <a:ln w="28575">
                  <a:solidFill>
                    <a:schemeClr val="bg1"/>
                  </a:solidFill>
                </a:ln>
              </p:spPr>
              <p:txBody>
                <a:bodyPr wrap="square" rtlCol="0" anchor="t">
                  <a:spAutoFit/>
                </a:bodyPr>
                <a:lstStyle/>
                <a:p>
                  <a:r>
                    <a:rPr lang="en-GB" sz="1400" b="1" dirty="0">
                      <a:solidFill>
                        <a:schemeClr val="bg1"/>
                      </a:solidFill>
                      <a:latin typeface="Arial"/>
                      <a:cs typeface="Arial"/>
                    </a:rPr>
                    <a:t>Norming</a:t>
                  </a:r>
                  <a:endParaRPr lang="en-US" b="1" dirty="0">
                    <a:solidFill>
                      <a:schemeClr val="bg1"/>
                    </a:solidFill>
                    <a:latin typeface="Arial" panose="020B0604020202020204" pitchFamily="34" charset="0"/>
                  </a:endParaRPr>
                </a:p>
              </p:txBody>
            </p:sp>
          </p:grpSp>
          <p:sp>
            <p:nvSpPr>
              <p:cNvPr id="56" name="Rectangle: Rounded Corners 55">
                <a:extLst>
                  <a:ext uri="{FF2B5EF4-FFF2-40B4-BE49-F238E27FC236}">
                    <a16:creationId xmlns:a16="http://schemas.microsoft.com/office/drawing/2014/main" id="{F33F75FF-D4EB-4BAB-84CB-4AF3BC3282ED}"/>
                  </a:ext>
                </a:extLst>
              </p:cNvPr>
              <p:cNvSpPr/>
              <p:nvPr/>
            </p:nvSpPr>
            <p:spPr>
              <a:xfrm>
                <a:off x="2717796" y="2451709"/>
                <a:ext cx="6352504" cy="1031033"/>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dirty="0">
                    <a:solidFill>
                      <a:srgbClr val="485E6D"/>
                    </a:solidFill>
                    <a:latin typeface="Arial" panose="020B0604020202020204" pitchFamily="34" charset="0"/>
                    <a:cs typeface="Arial" panose="020B0604020202020204" pitchFamily="34" charset="0"/>
                  </a:rPr>
                  <a:t>In this stage conflict and interpersonal differences are resolved and a sense of cohesion and unity emerges. Team performance increases during this stage as members learn to cooperate and begin to focus on team goals. However, the harmony is precarious, and if disagreements re-emerge the team can slide back into storming.</a:t>
                </a:r>
              </a:p>
            </p:txBody>
          </p:sp>
        </p:grpSp>
        <p:pic>
          <p:nvPicPr>
            <p:cNvPr id="54" name="Graphic 53" descr="Close">
              <a:extLst>
                <a:ext uri="{FF2B5EF4-FFF2-40B4-BE49-F238E27FC236}">
                  <a16:creationId xmlns:a16="http://schemas.microsoft.com/office/drawing/2014/main" id="{C99A8D78-56A2-4F5F-8198-6E212159BE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83160" y="2063316"/>
              <a:ext cx="150918" cy="251334"/>
            </a:xfrm>
            <a:prstGeom prst="rect">
              <a:avLst/>
            </a:prstGeom>
          </p:spPr>
        </p:pic>
      </p:grpSp>
      <p:sp>
        <p:nvSpPr>
          <p:cNvPr id="59" name="TextBox 58">
            <a:extLst>
              <a:ext uri="{FF2B5EF4-FFF2-40B4-BE49-F238E27FC236}">
                <a16:creationId xmlns:a16="http://schemas.microsoft.com/office/drawing/2014/main" id="{E38CF2A8-538F-4131-BE77-4B2EDD7D6FBF}"/>
              </a:ext>
            </a:extLst>
          </p:cNvPr>
          <p:cNvSpPr txBox="1"/>
          <p:nvPr/>
        </p:nvSpPr>
        <p:spPr>
          <a:xfrm>
            <a:off x="9453918" y="6448731"/>
            <a:ext cx="2339764"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Communications theme</a:t>
            </a:r>
          </a:p>
        </p:txBody>
      </p:sp>
      <p:sp>
        <p:nvSpPr>
          <p:cNvPr id="61" name="TextBox 60">
            <a:extLst>
              <a:ext uri="{FF2B5EF4-FFF2-40B4-BE49-F238E27FC236}">
                <a16:creationId xmlns:a16="http://schemas.microsoft.com/office/drawing/2014/main" id="{5615CE86-1C40-4C1F-8C7A-E127A287425C}"/>
              </a:ext>
            </a:extLst>
          </p:cNvPr>
          <p:cNvSpPr txBox="1"/>
          <p:nvPr/>
        </p:nvSpPr>
        <p:spPr>
          <a:xfrm>
            <a:off x="353386" y="6385356"/>
            <a:ext cx="258899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Team structures / types </a:t>
            </a:r>
          </a:p>
        </p:txBody>
      </p:sp>
    </p:spTree>
    <p:extLst>
      <p:ext uri="{BB962C8B-B14F-4D97-AF65-F5344CB8AC3E}">
        <p14:creationId xmlns:p14="http://schemas.microsoft.com/office/powerpoint/2010/main" val="20526753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5"/>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35"/>
                  </p:tgtEl>
                </p:cond>
              </p:nextCondLst>
            </p:seq>
            <p:seq concurrent="1" nextAc="seek">
              <p:cTn id="9" restart="whenNotActive" fill="hold" evtFilter="cancelBubble" nodeType="interactiveSeq">
                <p:stCondLst>
                  <p:cond evt="onClick" delay="0">
                    <p:tgtEl>
                      <p:spTgt spid="45"/>
                    </p:tgtEl>
                  </p:cond>
                </p:stCondLst>
                <p:endSync evt="end" delay="0">
                  <p:rtn val="all"/>
                </p:endSync>
                <p:childTnLst>
                  <p:par>
                    <p:cTn id="10" fill="hold">
                      <p:stCondLst>
                        <p:cond delay="0"/>
                      </p:stCondLst>
                      <p:childTnLst>
                        <p:par>
                          <p:cTn id="11" fill="hold">
                            <p:stCondLst>
                              <p:cond delay="0"/>
                            </p:stCondLst>
                            <p:childTnLst>
                              <p:par>
                                <p:cTn id="12" presetID="2" presetClass="exit" presetSubtype="8" fill="hold" nodeType="clickEffect">
                                  <p:stCondLst>
                                    <p:cond delay="0"/>
                                  </p:stCondLst>
                                  <p:childTnLst>
                                    <p:anim calcmode="lin" valueType="num">
                                      <p:cBhvr additive="base">
                                        <p:cTn id="13" dur="500"/>
                                        <p:tgtEl>
                                          <p:spTgt spid="45"/>
                                        </p:tgtEl>
                                        <p:attrNameLst>
                                          <p:attrName>ppt_x</p:attrName>
                                        </p:attrNameLst>
                                      </p:cBhvr>
                                      <p:tavLst>
                                        <p:tav tm="0">
                                          <p:val>
                                            <p:strVal val="ppt_x"/>
                                          </p:val>
                                        </p:tav>
                                        <p:tav tm="100000">
                                          <p:val>
                                            <p:strVal val="0-ppt_w/2"/>
                                          </p:val>
                                        </p:tav>
                                      </p:tavLst>
                                    </p:anim>
                                    <p:anim calcmode="lin" valueType="num">
                                      <p:cBhvr additive="base">
                                        <p:cTn id="14" dur="500"/>
                                        <p:tgtEl>
                                          <p:spTgt spid="45"/>
                                        </p:tgtEl>
                                        <p:attrNameLst>
                                          <p:attrName>ppt_y</p:attrName>
                                        </p:attrNameLst>
                                      </p:cBhvr>
                                      <p:tavLst>
                                        <p:tav tm="0">
                                          <p:val>
                                            <p:strVal val="ppt_y"/>
                                          </p:val>
                                        </p:tav>
                                        <p:tav tm="100000">
                                          <p:val>
                                            <p:strVal val="ppt_y"/>
                                          </p:val>
                                        </p:tav>
                                      </p:tavLst>
                                    </p:anim>
                                    <p:set>
                                      <p:cBhvr>
                                        <p:cTn id="15"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6" restart="whenNotActive" fill="hold" evtFilter="cancelBubble" nodeType="interactiveSeq">
                <p:stCondLst>
                  <p:cond evt="onClick" delay="0">
                    <p:tgtEl>
                      <p:spTgt spid="140"/>
                    </p:tgtEl>
                  </p:cond>
                </p:stCondLst>
                <p:endSync evt="end" delay="0">
                  <p:rtn val="all"/>
                </p:endSync>
                <p:childTnLst>
                  <p:par>
                    <p:cTn id="17" fill="hold">
                      <p:stCondLst>
                        <p:cond delay="0"/>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0-#ppt_w/2"/>
                                          </p:val>
                                        </p:tav>
                                        <p:tav tm="100000">
                                          <p:val>
                                            <p:strVal val="#ppt_x"/>
                                          </p:val>
                                        </p:tav>
                                      </p:tavLst>
                                    </p:anim>
                                    <p:anim calcmode="lin" valueType="num">
                                      <p:cBhvr additive="base">
                                        <p:cTn id="22"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40"/>
                  </p:tgtEl>
                </p:cond>
              </p:nextCondLst>
            </p:seq>
            <p:seq concurrent="1" nextAc="seek">
              <p:cTn id="23" restart="whenNotActive" fill="hold" evtFilter="cancelBubble" nodeType="interactiveSeq">
                <p:stCondLst>
                  <p:cond evt="onClick" delay="0">
                    <p:tgtEl>
                      <p:spTgt spid="38"/>
                    </p:tgtEl>
                  </p:cond>
                </p:stCondLst>
                <p:endSync evt="end" delay="0">
                  <p:rtn val="all"/>
                </p:endSync>
                <p:childTnLst>
                  <p:par>
                    <p:cTn id="24" fill="hold">
                      <p:stCondLst>
                        <p:cond delay="0"/>
                      </p:stCondLst>
                      <p:childTnLst>
                        <p:par>
                          <p:cTn id="25" fill="hold">
                            <p:stCondLst>
                              <p:cond delay="0"/>
                            </p:stCondLst>
                            <p:childTnLst>
                              <p:par>
                                <p:cTn id="26" presetID="2" presetClass="exit" presetSubtype="8" fill="hold" nodeType="clickEffect">
                                  <p:stCondLst>
                                    <p:cond delay="0"/>
                                  </p:stCondLst>
                                  <p:childTnLst>
                                    <p:anim calcmode="lin" valueType="num">
                                      <p:cBhvr additive="base">
                                        <p:cTn id="27" dur="500"/>
                                        <p:tgtEl>
                                          <p:spTgt spid="38"/>
                                        </p:tgtEl>
                                        <p:attrNameLst>
                                          <p:attrName>ppt_x</p:attrName>
                                        </p:attrNameLst>
                                      </p:cBhvr>
                                      <p:tavLst>
                                        <p:tav tm="0">
                                          <p:val>
                                            <p:strVal val="ppt_x"/>
                                          </p:val>
                                        </p:tav>
                                        <p:tav tm="100000">
                                          <p:val>
                                            <p:strVal val="0-ppt_w/2"/>
                                          </p:val>
                                        </p:tav>
                                      </p:tavLst>
                                    </p:anim>
                                    <p:anim calcmode="lin" valueType="num">
                                      <p:cBhvr additive="base">
                                        <p:cTn id="28" dur="500"/>
                                        <p:tgtEl>
                                          <p:spTgt spid="38"/>
                                        </p:tgtEl>
                                        <p:attrNameLst>
                                          <p:attrName>ppt_y</p:attrName>
                                        </p:attrNameLst>
                                      </p:cBhvr>
                                      <p:tavLst>
                                        <p:tav tm="0">
                                          <p:val>
                                            <p:strVal val="ppt_y"/>
                                          </p:val>
                                        </p:tav>
                                        <p:tav tm="100000">
                                          <p:val>
                                            <p:strVal val="ppt_y"/>
                                          </p:val>
                                        </p:tav>
                                      </p:tavLst>
                                    </p:anim>
                                    <p:set>
                                      <p:cBhvr>
                                        <p:cTn id="29"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30" restart="whenNotActive" fill="hold" evtFilter="cancelBubble" nodeType="interactiveSeq">
                <p:stCondLst>
                  <p:cond evt="onClick" delay="0">
                    <p:tgtEl>
                      <p:spTgt spid="141"/>
                    </p:tgtEl>
                  </p:cond>
                </p:stCondLst>
                <p:endSync evt="end" delay="0">
                  <p:rtn val="all"/>
                </p:endSync>
                <p:childTnLst>
                  <p:par>
                    <p:cTn id="31" fill="hold">
                      <p:stCondLst>
                        <p:cond delay="0"/>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0-#ppt_w/2"/>
                                          </p:val>
                                        </p:tav>
                                        <p:tav tm="100000">
                                          <p:val>
                                            <p:strVal val="#ppt_x"/>
                                          </p:val>
                                        </p:tav>
                                      </p:tavLst>
                                    </p:anim>
                                    <p:anim calcmode="lin" valueType="num">
                                      <p:cBhvr additive="base">
                                        <p:cTn id="36"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41"/>
                  </p:tgtEl>
                </p:cond>
              </p:nextCondLst>
            </p:seq>
            <p:seq concurrent="1" nextAc="seek">
              <p:cTn id="37" restart="whenNotActive" fill="hold" evtFilter="cancelBubble" nodeType="interactiveSeq">
                <p:stCondLst>
                  <p:cond evt="onClick" delay="0">
                    <p:tgtEl>
                      <p:spTgt spid="52"/>
                    </p:tgtEl>
                  </p:cond>
                </p:stCondLst>
                <p:endSync evt="end" delay="0">
                  <p:rtn val="all"/>
                </p:endSync>
                <p:childTnLst>
                  <p:par>
                    <p:cTn id="38" fill="hold">
                      <p:stCondLst>
                        <p:cond delay="0"/>
                      </p:stCondLst>
                      <p:childTnLst>
                        <p:par>
                          <p:cTn id="39" fill="hold">
                            <p:stCondLst>
                              <p:cond delay="0"/>
                            </p:stCondLst>
                            <p:childTnLst>
                              <p:par>
                                <p:cTn id="40" presetID="2" presetClass="exit" presetSubtype="8" fill="hold" nodeType="clickEffect">
                                  <p:stCondLst>
                                    <p:cond delay="0"/>
                                  </p:stCondLst>
                                  <p:childTnLst>
                                    <p:anim calcmode="lin" valueType="num">
                                      <p:cBhvr additive="base">
                                        <p:cTn id="41" dur="500"/>
                                        <p:tgtEl>
                                          <p:spTgt spid="52"/>
                                        </p:tgtEl>
                                        <p:attrNameLst>
                                          <p:attrName>ppt_x</p:attrName>
                                        </p:attrNameLst>
                                      </p:cBhvr>
                                      <p:tavLst>
                                        <p:tav tm="0">
                                          <p:val>
                                            <p:strVal val="ppt_x"/>
                                          </p:val>
                                        </p:tav>
                                        <p:tav tm="100000">
                                          <p:val>
                                            <p:strVal val="0-ppt_w/2"/>
                                          </p:val>
                                        </p:tav>
                                      </p:tavLst>
                                    </p:anim>
                                    <p:anim calcmode="lin" valueType="num">
                                      <p:cBhvr additive="base">
                                        <p:cTn id="42" dur="500"/>
                                        <p:tgtEl>
                                          <p:spTgt spid="52"/>
                                        </p:tgtEl>
                                        <p:attrNameLst>
                                          <p:attrName>ppt_y</p:attrName>
                                        </p:attrNameLst>
                                      </p:cBhvr>
                                      <p:tavLst>
                                        <p:tav tm="0">
                                          <p:val>
                                            <p:strVal val="ppt_y"/>
                                          </p:val>
                                        </p:tav>
                                        <p:tav tm="100000">
                                          <p:val>
                                            <p:strVal val="ppt_y"/>
                                          </p:val>
                                        </p:tav>
                                      </p:tavLst>
                                    </p:anim>
                                    <p:set>
                                      <p:cBhvr>
                                        <p:cTn id="43"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44" restart="whenNotActive" fill="hold" evtFilter="cancelBubble" nodeType="interactiveSeq">
                <p:stCondLst>
                  <p:cond evt="onClick" delay="0">
                    <p:tgtEl>
                      <p:spTgt spid="142"/>
                    </p:tgtEl>
                  </p:cond>
                </p:stCondLst>
                <p:endSync evt="end" delay="0">
                  <p:rtn val="all"/>
                </p:endSync>
                <p:childTnLst>
                  <p:par>
                    <p:cTn id="45" fill="hold">
                      <p:stCondLst>
                        <p:cond delay="0"/>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42"/>
                  </p:tgtEl>
                </p:cond>
              </p:nextCondLst>
            </p:seq>
            <p:seq concurrent="1" nextAc="seek">
              <p:cTn id="51" restart="whenNotActive" fill="hold" evtFilter="cancelBubble" nodeType="interactiveSeq">
                <p:stCondLst>
                  <p:cond evt="onClick" delay="0">
                    <p:tgtEl>
                      <p:spTgt spid="31"/>
                    </p:tgtEl>
                  </p:cond>
                </p:stCondLst>
                <p:endSync evt="end" delay="0">
                  <p:rtn val="all"/>
                </p:endSync>
                <p:childTnLst>
                  <p:par>
                    <p:cTn id="52" fill="hold">
                      <p:stCondLst>
                        <p:cond delay="0"/>
                      </p:stCondLst>
                      <p:childTnLst>
                        <p:par>
                          <p:cTn id="53" fill="hold">
                            <p:stCondLst>
                              <p:cond delay="0"/>
                            </p:stCondLst>
                            <p:childTnLst>
                              <p:par>
                                <p:cTn id="54" presetID="2" presetClass="exit" presetSubtype="8" fill="hold" nodeType="clickEffect">
                                  <p:stCondLst>
                                    <p:cond delay="0"/>
                                  </p:stCondLst>
                                  <p:childTnLst>
                                    <p:anim calcmode="lin" valueType="num">
                                      <p:cBhvr additive="base">
                                        <p:cTn id="55" dur="500"/>
                                        <p:tgtEl>
                                          <p:spTgt spid="31"/>
                                        </p:tgtEl>
                                        <p:attrNameLst>
                                          <p:attrName>ppt_x</p:attrName>
                                        </p:attrNameLst>
                                      </p:cBhvr>
                                      <p:tavLst>
                                        <p:tav tm="0">
                                          <p:val>
                                            <p:strVal val="ppt_x"/>
                                          </p:val>
                                        </p:tav>
                                        <p:tav tm="100000">
                                          <p:val>
                                            <p:strVal val="0-ppt_w/2"/>
                                          </p:val>
                                        </p:tav>
                                      </p:tavLst>
                                    </p:anim>
                                    <p:anim calcmode="lin" valueType="num">
                                      <p:cBhvr additive="base">
                                        <p:cTn id="56" dur="500"/>
                                        <p:tgtEl>
                                          <p:spTgt spid="31"/>
                                        </p:tgtEl>
                                        <p:attrNameLst>
                                          <p:attrName>ppt_y</p:attrName>
                                        </p:attrNameLst>
                                      </p:cBhvr>
                                      <p:tavLst>
                                        <p:tav tm="0">
                                          <p:val>
                                            <p:strVal val="ppt_y"/>
                                          </p:val>
                                        </p:tav>
                                        <p:tav tm="100000">
                                          <p:val>
                                            <p:strVal val="ppt_y"/>
                                          </p:val>
                                        </p:tav>
                                      </p:tavLst>
                                    </p:anim>
                                    <p:set>
                                      <p:cBhvr>
                                        <p:cTn id="5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58" restart="whenNotActive" fill="hold" evtFilter="cancelBubble" nodeType="interactiveSeq">
                <p:stCondLst>
                  <p:cond evt="onClick" delay="0">
                    <p:tgtEl>
                      <p:spTgt spid="143"/>
                    </p:tgtEl>
                  </p:cond>
                </p:stCondLst>
                <p:endSync evt="end" delay="0">
                  <p:rtn val="all"/>
                </p:endSync>
                <p:childTnLst>
                  <p:par>
                    <p:cTn id="59" fill="hold">
                      <p:stCondLst>
                        <p:cond delay="0"/>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0-#ppt_w/2"/>
                                          </p:val>
                                        </p:tav>
                                        <p:tav tm="100000">
                                          <p:val>
                                            <p:strVal val="#ppt_x"/>
                                          </p:val>
                                        </p:tav>
                                      </p:tavLst>
                                    </p:anim>
                                    <p:anim calcmode="lin" valueType="num">
                                      <p:cBhvr additive="base">
                                        <p:cTn id="6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43"/>
                  </p:tgtEl>
                </p:cond>
              </p:nextCondLst>
            </p:seq>
            <p:seq concurrent="1" nextAc="seek">
              <p:cTn id="65" restart="whenNotActive" fill="hold" evtFilter="cancelBubble" nodeType="interactiveSeq">
                <p:stCondLst>
                  <p:cond evt="onClick" delay="0">
                    <p:tgtEl>
                      <p:spTgt spid="24"/>
                    </p:tgtEl>
                  </p:cond>
                </p:stCondLst>
                <p:endSync evt="end" delay="0">
                  <p:rtn val="all"/>
                </p:endSync>
                <p:childTnLst>
                  <p:par>
                    <p:cTn id="66" fill="hold">
                      <p:stCondLst>
                        <p:cond delay="0"/>
                      </p:stCondLst>
                      <p:childTnLst>
                        <p:par>
                          <p:cTn id="67" fill="hold">
                            <p:stCondLst>
                              <p:cond delay="0"/>
                            </p:stCondLst>
                            <p:childTnLst>
                              <p:par>
                                <p:cTn id="68" presetID="2" presetClass="exit" presetSubtype="8" fill="hold" nodeType="clickEffect">
                                  <p:stCondLst>
                                    <p:cond delay="0"/>
                                  </p:stCondLst>
                                  <p:childTnLst>
                                    <p:anim calcmode="lin" valueType="num">
                                      <p:cBhvr additive="base">
                                        <p:cTn id="69" dur="500"/>
                                        <p:tgtEl>
                                          <p:spTgt spid="24"/>
                                        </p:tgtEl>
                                        <p:attrNameLst>
                                          <p:attrName>ppt_x</p:attrName>
                                        </p:attrNameLst>
                                      </p:cBhvr>
                                      <p:tavLst>
                                        <p:tav tm="0">
                                          <p:val>
                                            <p:strVal val="ppt_x"/>
                                          </p:val>
                                        </p:tav>
                                        <p:tav tm="100000">
                                          <p:val>
                                            <p:strVal val="0-ppt_w/2"/>
                                          </p:val>
                                        </p:tav>
                                      </p:tavLst>
                                    </p:anim>
                                    <p:anim calcmode="lin" valueType="num">
                                      <p:cBhvr additive="base">
                                        <p:cTn id="70" dur="500"/>
                                        <p:tgtEl>
                                          <p:spTgt spid="24"/>
                                        </p:tgtEl>
                                        <p:attrNameLst>
                                          <p:attrName>ppt_y</p:attrName>
                                        </p:attrNameLst>
                                      </p:cBhvr>
                                      <p:tavLst>
                                        <p:tav tm="0">
                                          <p:val>
                                            <p:strVal val="ppt_y"/>
                                          </p:val>
                                        </p:tav>
                                        <p:tav tm="100000">
                                          <p:val>
                                            <p:strVal val="ppt_y"/>
                                          </p:val>
                                        </p:tav>
                                      </p:tavLst>
                                    </p:anim>
                                    <p:set>
                                      <p:cBhvr>
                                        <p:cTn id="7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0"/>
                    </a14:imgEffect>
                  </a14:imgLayer>
                </a14:imgProps>
              </a:ext>
            </a:extLst>
          </a:blip>
          <a:srcRect l="7678" t="18964"/>
          <a:stretch/>
        </p:blipFill>
        <p:spPr>
          <a:xfrm>
            <a:off x="7344009" y="6355223"/>
            <a:ext cx="580791" cy="525571"/>
          </a:xfrm>
          <a:prstGeom prst="rect">
            <a:avLst/>
          </a:prstGeom>
        </p:spPr>
      </p:pic>
      <p:sp>
        <p:nvSpPr>
          <p:cNvPr id="67" name="Content Placeholder 1">
            <a:extLst>
              <a:ext uri="{FF2B5EF4-FFF2-40B4-BE49-F238E27FC236}">
                <a16:creationId xmlns:a16="http://schemas.microsoft.com/office/drawing/2014/main" id="{002F069C-ED8D-453F-9353-3D8C63D24037}"/>
              </a:ext>
            </a:extLst>
          </p:cNvPr>
          <p:cNvSpPr txBox="1">
            <a:spLocks/>
          </p:cNvSpPr>
          <p:nvPr/>
        </p:nvSpPr>
        <p:spPr>
          <a:xfrm>
            <a:off x="331200" y="1296000"/>
            <a:ext cx="11590440" cy="45248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GB" sz="1600" dirty="0">
              <a:solidFill>
                <a:srgbClr val="485E6D"/>
              </a:solidFill>
              <a:latin typeface="Arial"/>
              <a:cs typeface="Arial"/>
            </a:endParaRPr>
          </a:p>
        </p:txBody>
      </p:sp>
      <p:grpSp>
        <p:nvGrpSpPr>
          <p:cNvPr id="11" name="Group 10">
            <a:extLst>
              <a:ext uri="{FF2B5EF4-FFF2-40B4-BE49-F238E27FC236}">
                <a16:creationId xmlns:a16="http://schemas.microsoft.com/office/drawing/2014/main" id="{6FE38BE4-3C9C-4086-AC38-690A1877ED5F}"/>
              </a:ext>
            </a:extLst>
          </p:cNvPr>
          <p:cNvGrpSpPr/>
          <p:nvPr/>
        </p:nvGrpSpPr>
        <p:grpSpPr>
          <a:xfrm>
            <a:off x="1803409" y="1660428"/>
            <a:ext cx="8585181" cy="4008587"/>
            <a:chOff x="3495161" y="1537384"/>
            <a:chExt cx="5204624" cy="4008587"/>
          </a:xfrm>
        </p:grpSpPr>
        <p:sp>
          <p:nvSpPr>
            <p:cNvPr id="68" name="Rounded Rectangle 22">
              <a:extLst>
                <a:ext uri="{FF2B5EF4-FFF2-40B4-BE49-F238E27FC236}">
                  <a16:creationId xmlns:a16="http://schemas.microsoft.com/office/drawing/2014/main" id="{AC96497E-8AFC-4E3E-81EA-F37B48B4355E}"/>
                </a:ext>
              </a:extLst>
            </p:cNvPr>
            <p:cNvSpPr>
              <a:spLocks/>
            </p:cNvSpPr>
            <p:nvPr/>
          </p:nvSpPr>
          <p:spPr bwMode="auto">
            <a:xfrm flipH="1">
              <a:off x="4237115" y="2397095"/>
              <a:ext cx="3538955" cy="3148876"/>
            </a:xfrm>
            <a:prstGeom prst="roundRect">
              <a:avLst>
                <a:gd name="adj" fmla="val 6883"/>
              </a:avLst>
            </a:prstGeom>
            <a:solidFill>
              <a:srgbClr val="02A4A2">
                <a:alpha val="10000"/>
              </a:srgbClr>
            </a:solidFill>
            <a:ln w="31750" cap="flat" cmpd="sng" algn="ctr">
              <a:solidFill>
                <a:srgbClr val="02A4A7"/>
              </a:solidFill>
              <a:prstDash val="sysDot"/>
              <a:miter lim="400000"/>
              <a:headEnd type="none" w="med" len="med"/>
              <a:tailEnd type="none" w="med" len="med"/>
            </a:ln>
            <a:effectLst/>
          </p:spPr>
          <p:txBody>
            <a:bodyPr wrap="square" lIns="38100" tIns="38100" rIns="38100" bIns="38100" anchor="ctr">
              <a:spAutoFit/>
            </a:bodyPr>
            <a:lstStyle/>
            <a:p>
              <a:pPr marL="800100" lvl="1" indent="-342900" defTabSz="825500" fontAlgn="base" hangingPunct="0">
                <a:spcBef>
                  <a:spcPct val="0"/>
                </a:spcBef>
                <a:spcAft>
                  <a:spcPct val="0"/>
                </a:spcAft>
                <a:buFont typeface="Wingdings" panose="05000000000000000000" pitchFamily="2" charset="2"/>
                <a:buChar char="Ø"/>
                <a:defRPr/>
              </a:pPr>
              <a:endParaRPr kumimoji="0" lang="en-US" altLang="en-US" sz="1600" b="0" i="0" u="none" strike="noStrike" kern="1200" cap="none" spc="0" normalizeH="0" baseline="0" noProof="0" dirty="0">
                <a:ln>
                  <a:noFill/>
                </a:ln>
                <a:solidFill>
                  <a:srgbClr val="02A2A4"/>
                </a:solidFill>
                <a:effectLst/>
                <a:uLnTx/>
                <a:uFillTx/>
                <a:latin typeface="Arial" panose="020B0604020202020204" pitchFamily="34" charset="0"/>
                <a:cs typeface="Arial" panose="020B0604020202020204" pitchFamily="34" charset="0"/>
                <a:sym typeface="Poppins" charset="0"/>
              </a:endParaRPr>
            </a:p>
            <a:p>
              <a:pPr marL="800100" lvl="1" indent="-342900" defTabSz="825500" fontAlgn="base" hangingPunct="0">
                <a:spcBef>
                  <a:spcPct val="0"/>
                </a:spcBef>
                <a:spcAft>
                  <a:spcPct val="0"/>
                </a:spcAft>
                <a:buFont typeface="Wingdings" panose="05000000000000000000" pitchFamily="2" charset="2"/>
                <a:buChar char="Ø"/>
                <a:defRPr/>
              </a:pPr>
              <a:r>
                <a:rPr kumimoji="0" lang="en-US" altLang="en-US" sz="1600" b="0" i="0" u="none" strike="noStrike" kern="1200" cap="none" spc="0" normalizeH="0" baseline="0" noProof="0" dirty="0">
                  <a:ln>
                    <a:noFill/>
                  </a:ln>
                  <a:solidFill>
                    <a:srgbClr val="475C6D"/>
                  </a:solidFill>
                  <a:effectLst/>
                  <a:uLnTx/>
                  <a:uFillTx/>
                  <a:latin typeface="Arial" panose="020B0604020202020204" pitchFamily="34" charset="0"/>
                  <a:cs typeface="Arial" panose="020B0604020202020204" pitchFamily="34" charset="0"/>
                  <a:sym typeface="Poppins" charset="0"/>
                  <a:hlinkClick r:id="rId4" action="ppaction://hlinksldjump"/>
                </a:rPr>
                <a:t>Communication and Engagement </a:t>
              </a:r>
              <a:r>
                <a:rPr lang="en-US" altLang="en-US" sz="1600" dirty="0">
                  <a:solidFill>
                    <a:srgbClr val="475C6D"/>
                  </a:solidFill>
                  <a:latin typeface="Arial" panose="020B0604020202020204" pitchFamily="34" charset="0"/>
                  <a:cs typeface="Arial" panose="020B0604020202020204" pitchFamily="34" charset="0"/>
                  <a:sym typeface="Poppins" charset="0"/>
                  <a:hlinkClick r:id="rId4" action="ppaction://hlinksldjump"/>
                </a:rPr>
                <a:t>T</a:t>
              </a:r>
              <a:r>
                <a:rPr kumimoji="0" lang="en-US" altLang="en-US" sz="1600" b="0" i="0" u="none" strike="noStrike" kern="1200" cap="none" spc="0" normalizeH="0" baseline="0" noProof="0" dirty="0">
                  <a:ln>
                    <a:noFill/>
                  </a:ln>
                  <a:solidFill>
                    <a:srgbClr val="475C6D"/>
                  </a:solidFill>
                  <a:effectLst/>
                  <a:uLnTx/>
                  <a:uFillTx/>
                  <a:latin typeface="Arial" panose="020B0604020202020204" pitchFamily="34" charset="0"/>
                  <a:cs typeface="Arial" panose="020B0604020202020204" pitchFamily="34" charset="0"/>
                  <a:sym typeface="Poppins" charset="0"/>
                  <a:hlinkClick r:id="rId4" action="ppaction://hlinksldjump"/>
                </a:rPr>
                <a:t>ools &amp; Templates</a:t>
              </a:r>
              <a:endParaRPr kumimoji="0" lang="en-US" altLang="en-US" sz="1600" b="0" i="0" u="none" strike="noStrike" kern="1200" cap="none" spc="0" normalizeH="0" baseline="0" noProof="0" dirty="0">
                <a:ln>
                  <a:noFill/>
                </a:ln>
                <a:solidFill>
                  <a:srgbClr val="475C6D"/>
                </a:solidFill>
                <a:effectLst/>
                <a:uLnTx/>
                <a:uFillTx/>
                <a:latin typeface="Arial" panose="020B0604020202020204" pitchFamily="34" charset="0"/>
                <a:cs typeface="Arial" panose="020B0604020202020204" pitchFamily="34" charset="0"/>
                <a:sym typeface="Poppins" charset="0"/>
              </a:endParaRPr>
            </a:p>
            <a:p>
              <a:pPr marL="800100" lvl="1" indent="-342900" defTabSz="825500" fontAlgn="base" hangingPunct="0">
                <a:spcBef>
                  <a:spcPct val="0"/>
                </a:spcBef>
                <a:spcAft>
                  <a:spcPct val="0"/>
                </a:spcAft>
                <a:buFont typeface="Wingdings" panose="05000000000000000000" pitchFamily="2" charset="2"/>
                <a:buChar char="Ø"/>
                <a:defRPr/>
              </a:pPr>
              <a:r>
                <a:rPr lang="en-US" altLang="en-US" sz="1600" dirty="0">
                  <a:solidFill>
                    <a:srgbClr val="475C6D"/>
                  </a:solidFill>
                  <a:latin typeface="Arial" panose="020B0604020202020204" pitchFamily="34" charset="0"/>
                  <a:cs typeface="Arial" panose="020B0604020202020204" pitchFamily="34" charset="0"/>
                  <a:sym typeface="Poppins" charset="0"/>
                  <a:hlinkClick r:id="rId5" action="ppaction://hlinksldjump"/>
                </a:rPr>
                <a:t>Communication Process</a:t>
              </a:r>
              <a:endParaRPr lang="en-US" altLang="en-US" sz="1600" dirty="0">
                <a:solidFill>
                  <a:srgbClr val="475C6D"/>
                </a:solidFill>
                <a:latin typeface="Arial" panose="020B0604020202020204" pitchFamily="34" charset="0"/>
                <a:cs typeface="Arial" panose="020B0604020202020204" pitchFamily="34" charset="0"/>
                <a:sym typeface="Poppins" charset="0"/>
              </a:endParaRPr>
            </a:p>
            <a:p>
              <a:pPr marL="800100" lvl="1" indent="-342900" defTabSz="825500" fontAlgn="base" hangingPunct="0">
                <a:spcBef>
                  <a:spcPct val="0"/>
                </a:spcBef>
                <a:spcAft>
                  <a:spcPct val="0"/>
                </a:spcAft>
                <a:buFont typeface="Wingdings" panose="05000000000000000000" pitchFamily="2" charset="2"/>
                <a:buChar char="Ø"/>
                <a:defRPr/>
              </a:pPr>
              <a:r>
                <a:rPr lang="en-US" altLang="en-US" sz="1600" dirty="0">
                  <a:solidFill>
                    <a:srgbClr val="475C6D"/>
                  </a:solidFill>
                  <a:latin typeface="Arial" panose="020B0604020202020204" pitchFamily="34" charset="0"/>
                  <a:cs typeface="Arial" panose="020B0604020202020204" pitchFamily="34" charset="0"/>
                  <a:sym typeface="Poppins" charset="0"/>
                  <a:hlinkClick r:id="rId6" action="ppaction://hlinksldjump"/>
                </a:rPr>
                <a:t>Communication Plan</a:t>
              </a:r>
              <a:endParaRPr lang="en-US" altLang="en-US" sz="1600" dirty="0">
                <a:solidFill>
                  <a:srgbClr val="475C6D"/>
                </a:solidFill>
                <a:latin typeface="Arial" panose="020B0604020202020204" pitchFamily="34" charset="0"/>
                <a:cs typeface="Arial" panose="020B0604020202020204" pitchFamily="34" charset="0"/>
                <a:sym typeface="Poppins" charset="0"/>
              </a:endParaRPr>
            </a:p>
            <a:p>
              <a:pPr marL="800100" lvl="1" indent="-342900" defTabSz="825500" fontAlgn="base" hangingPunct="0">
                <a:spcBef>
                  <a:spcPct val="0"/>
                </a:spcBef>
                <a:spcAft>
                  <a:spcPct val="0"/>
                </a:spcAft>
                <a:buFont typeface="Wingdings" panose="05000000000000000000" pitchFamily="2" charset="2"/>
                <a:buChar char="Ø"/>
                <a:defRPr/>
              </a:pPr>
              <a:r>
                <a:rPr lang="en-US" altLang="en-US" sz="1600" dirty="0">
                  <a:solidFill>
                    <a:srgbClr val="475C6D"/>
                  </a:solidFill>
                  <a:latin typeface="Arial" panose="020B0604020202020204" pitchFamily="34" charset="0"/>
                  <a:cs typeface="Arial" panose="020B0604020202020204" pitchFamily="34" charset="0"/>
                  <a:sym typeface="Poppins" charset="0"/>
                  <a:hlinkClick r:id="rId7" action="ppaction://hlinksldjump"/>
                </a:rPr>
                <a:t>Communication Plan Contents</a:t>
              </a:r>
              <a:endParaRPr lang="en-US" altLang="en-US" sz="1600" dirty="0">
                <a:solidFill>
                  <a:srgbClr val="475C6D"/>
                </a:solidFill>
                <a:latin typeface="Arial" panose="020B0604020202020204" pitchFamily="34" charset="0"/>
                <a:cs typeface="Arial" panose="020B0604020202020204" pitchFamily="34" charset="0"/>
                <a:sym typeface="Poppins" charset="0"/>
              </a:endParaRPr>
            </a:p>
            <a:p>
              <a:pPr marL="800100" lvl="1" indent="-342900" defTabSz="825500" fontAlgn="base" hangingPunct="0">
                <a:spcBef>
                  <a:spcPct val="0"/>
                </a:spcBef>
                <a:spcAft>
                  <a:spcPct val="0"/>
                </a:spcAft>
                <a:buFont typeface="Wingdings" panose="05000000000000000000" pitchFamily="2" charset="2"/>
                <a:buChar char="Ø"/>
                <a:defRPr/>
              </a:pPr>
              <a:r>
                <a:rPr lang="en-US" altLang="en-US" sz="1600" dirty="0">
                  <a:solidFill>
                    <a:srgbClr val="475C6D"/>
                  </a:solidFill>
                  <a:latin typeface="Arial" panose="020B0604020202020204" pitchFamily="34" charset="0"/>
                  <a:cs typeface="Arial" panose="020B0604020202020204" pitchFamily="34" charset="0"/>
                  <a:sym typeface="Poppins" charset="0"/>
                  <a:hlinkClick r:id="rId8" action="ppaction://hlinksldjump"/>
                </a:rPr>
                <a:t>Communication Channels</a:t>
              </a:r>
              <a:endParaRPr lang="en-US" altLang="en-US" sz="1600" dirty="0">
                <a:solidFill>
                  <a:srgbClr val="475C6D"/>
                </a:solidFill>
                <a:latin typeface="Arial" panose="020B0604020202020204" pitchFamily="34" charset="0"/>
                <a:cs typeface="Arial" panose="020B0604020202020204" pitchFamily="34" charset="0"/>
                <a:sym typeface="Poppins" charset="0"/>
              </a:endParaRPr>
            </a:p>
            <a:p>
              <a:pPr marL="800100" lvl="1" indent="-342900" defTabSz="825500" fontAlgn="base" hangingPunct="0">
                <a:spcBef>
                  <a:spcPct val="0"/>
                </a:spcBef>
                <a:spcAft>
                  <a:spcPct val="0"/>
                </a:spcAft>
                <a:buFont typeface="Wingdings" panose="05000000000000000000" pitchFamily="2" charset="2"/>
                <a:buChar char="Ø"/>
                <a:defRPr/>
              </a:pPr>
              <a:r>
                <a:rPr lang="en-US" altLang="en-US" sz="1600" dirty="0">
                  <a:solidFill>
                    <a:srgbClr val="475C6D"/>
                  </a:solidFill>
                  <a:latin typeface="Arial" panose="020B0604020202020204" pitchFamily="34" charset="0"/>
                  <a:cs typeface="Arial" panose="020B0604020202020204" pitchFamily="34" charset="0"/>
                  <a:sym typeface="Poppins" charset="0"/>
                  <a:hlinkClick r:id="rId9" action="ppaction://hlinksldjump"/>
                </a:rPr>
                <a:t>Stakeholders</a:t>
              </a:r>
              <a:endParaRPr lang="en-US" altLang="en-US" sz="1600" dirty="0">
                <a:solidFill>
                  <a:srgbClr val="475C6D"/>
                </a:solidFill>
                <a:latin typeface="Arial" panose="020B0604020202020204" pitchFamily="34" charset="0"/>
                <a:cs typeface="Arial" panose="020B0604020202020204" pitchFamily="34" charset="0"/>
                <a:sym typeface="Poppins" charset="0"/>
              </a:endParaRPr>
            </a:p>
            <a:p>
              <a:pPr marL="800100" lvl="1" indent="-342900" defTabSz="825500" fontAlgn="base" hangingPunct="0">
                <a:spcBef>
                  <a:spcPct val="0"/>
                </a:spcBef>
                <a:spcAft>
                  <a:spcPct val="0"/>
                </a:spcAft>
                <a:buFont typeface="Wingdings" panose="05000000000000000000" pitchFamily="2" charset="2"/>
                <a:buChar char="Ø"/>
                <a:defRPr/>
              </a:pPr>
              <a:r>
                <a:rPr lang="en-US" altLang="en-US" sz="1600" dirty="0">
                  <a:solidFill>
                    <a:srgbClr val="475C6D"/>
                  </a:solidFill>
                  <a:latin typeface="Arial" panose="020B0604020202020204" pitchFamily="34" charset="0"/>
                  <a:cs typeface="Arial" panose="020B0604020202020204" pitchFamily="34" charset="0"/>
                  <a:sym typeface="Poppins" charset="0"/>
                  <a:hlinkClick r:id="rId10" action="ppaction://hlinksldjump"/>
                </a:rPr>
                <a:t>Stakeholder Management</a:t>
              </a:r>
              <a:endParaRPr lang="en-US" altLang="en-US" sz="1600" dirty="0">
                <a:solidFill>
                  <a:srgbClr val="475C6D"/>
                </a:solidFill>
                <a:latin typeface="Arial" panose="020B0604020202020204" pitchFamily="34" charset="0"/>
                <a:cs typeface="Arial" panose="020B0604020202020204" pitchFamily="34" charset="0"/>
                <a:sym typeface="Poppins" charset="0"/>
              </a:endParaRPr>
            </a:p>
            <a:p>
              <a:pPr marL="800100" lvl="1" indent="-342900" defTabSz="825500" fontAlgn="base" hangingPunct="0">
                <a:spcBef>
                  <a:spcPct val="0"/>
                </a:spcBef>
                <a:spcAft>
                  <a:spcPct val="0"/>
                </a:spcAft>
                <a:buFont typeface="Wingdings" panose="05000000000000000000" pitchFamily="2" charset="2"/>
                <a:buChar char="Ø"/>
                <a:defRPr/>
              </a:pPr>
              <a:r>
                <a:rPr lang="en-US" altLang="en-US" sz="1600" dirty="0">
                  <a:solidFill>
                    <a:srgbClr val="475C6D"/>
                  </a:solidFill>
                  <a:latin typeface="Arial" panose="020B0604020202020204" pitchFamily="34" charset="0"/>
                  <a:cs typeface="Arial" panose="020B0604020202020204" pitchFamily="34" charset="0"/>
                  <a:sym typeface="Poppins" charset="0"/>
                  <a:hlinkClick r:id="rId11" action="ppaction://hlinksldjump"/>
                </a:rPr>
                <a:t>Stakeholder Resistance</a:t>
              </a:r>
              <a:endParaRPr lang="en-US" altLang="en-US" sz="1600" dirty="0">
                <a:solidFill>
                  <a:srgbClr val="475C6D"/>
                </a:solidFill>
                <a:latin typeface="Arial" panose="020B0604020202020204" pitchFamily="34" charset="0"/>
                <a:cs typeface="Arial" panose="020B0604020202020204" pitchFamily="34" charset="0"/>
                <a:sym typeface="Poppins" charset="0"/>
              </a:endParaRPr>
            </a:p>
            <a:p>
              <a:pPr marL="800100" lvl="1" indent="-342900" defTabSz="825500" fontAlgn="base" hangingPunct="0">
                <a:spcBef>
                  <a:spcPct val="0"/>
                </a:spcBef>
                <a:spcAft>
                  <a:spcPct val="0"/>
                </a:spcAft>
                <a:buFont typeface="Wingdings" panose="05000000000000000000" pitchFamily="2" charset="2"/>
                <a:buChar char="Ø"/>
                <a:defRPr/>
              </a:pPr>
              <a:r>
                <a:rPr lang="en-US" altLang="en-US" sz="1600" dirty="0">
                  <a:solidFill>
                    <a:srgbClr val="475C6D"/>
                  </a:solidFill>
                  <a:latin typeface="Arial" panose="020B0604020202020204" pitchFamily="34" charset="0"/>
                  <a:cs typeface="Arial" panose="020B0604020202020204" pitchFamily="34" charset="0"/>
                  <a:sym typeface="Poppins" charset="0"/>
                  <a:hlinkClick r:id="rId12" action="ppaction://hlinksldjump"/>
                </a:rPr>
                <a:t>Stakeholder Mapping</a:t>
              </a:r>
              <a:endParaRPr lang="en-US" altLang="en-US" sz="1600" dirty="0">
                <a:solidFill>
                  <a:srgbClr val="475C6D"/>
                </a:solidFill>
                <a:latin typeface="Arial" panose="020B0604020202020204" pitchFamily="34" charset="0"/>
                <a:cs typeface="Arial" panose="020B0604020202020204" pitchFamily="34" charset="0"/>
                <a:sym typeface="Poppins" charset="0"/>
              </a:endParaRPr>
            </a:p>
            <a:p>
              <a:pPr marL="800100" lvl="1" indent="-342900" defTabSz="825500" fontAlgn="base" hangingPunct="0">
                <a:spcBef>
                  <a:spcPct val="0"/>
                </a:spcBef>
                <a:spcAft>
                  <a:spcPct val="0"/>
                </a:spcAft>
                <a:buFont typeface="Wingdings" panose="05000000000000000000" pitchFamily="2" charset="2"/>
                <a:buChar char="Ø"/>
                <a:defRPr/>
              </a:pPr>
              <a:r>
                <a:rPr lang="en-US" altLang="en-US" sz="1600" dirty="0">
                  <a:solidFill>
                    <a:srgbClr val="475C6D"/>
                  </a:solidFill>
                  <a:latin typeface="Arial" panose="020B0604020202020204" pitchFamily="34" charset="0"/>
                  <a:cs typeface="Arial" panose="020B0604020202020204" pitchFamily="34" charset="0"/>
                  <a:sym typeface="Poppins" charset="0"/>
                  <a:hlinkClick r:id="rId5" action="ppaction://hlinksldjump"/>
                </a:rPr>
                <a:t>Personality Types</a:t>
              </a:r>
              <a:endParaRPr lang="en-US" altLang="en-US" sz="1600" dirty="0">
                <a:solidFill>
                  <a:srgbClr val="475C6D"/>
                </a:solidFill>
                <a:latin typeface="Arial" panose="020B0604020202020204" pitchFamily="34" charset="0"/>
                <a:cs typeface="Arial" panose="020B0604020202020204" pitchFamily="34" charset="0"/>
                <a:sym typeface="Poppins" charset="0"/>
              </a:endParaRPr>
            </a:p>
            <a:p>
              <a:pPr marL="800100" lvl="1" indent="-342900" defTabSz="825500" fontAlgn="base" hangingPunct="0">
                <a:spcBef>
                  <a:spcPct val="0"/>
                </a:spcBef>
                <a:spcAft>
                  <a:spcPct val="0"/>
                </a:spcAft>
                <a:buFont typeface="Wingdings" panose="05000000000000000000" pitchFamily="2" charset="2"/>
                <a:buChar char="Ø"/>
                <a:defRPr/>
              </a:pPr>
              <a:endParaRPr lang="en-US" altLang="en-US" sz="1600" dirty="0">
                <a:solidFill>
                  <a:srgbClr val="02A2A4"/>
                </a:solidFill>
                <a:latin typeface="Arial" panose="020B0604020202020204" pitchFamily="34" charset="0"/>
                <a:cs typeface="Arial" panose="020B0604020202020204" pitchFamily="34" charset="0"/>
                <a:sym typeface="Poppins" charset="0"/>
              </a:endParaRPr>
            </a:p>
          </p:txBody>
        </p:sp>
        <p:sp>
          <p:nvSpPr>
            <p:cNvPr id="78" name="TextBox 77">
              <a:extLst>
                <a:ext uri="{FF2B5EF4-FFF2-40B4-BE49-F238E27FC236}">
                  <a16:creationId xmlns:a16="http://schemas.microsoft.com/office/drawing/2014/main" id="{4DA1A9F1-F9F5-4D77-BD30-2B508A18E4F9}"/>
                </a:ext>
              </a:extLst>
            </p:cNvPr>
            <p:cNvSpPr txBox="1"/>
            <p:nvPr/>
          </p:nvSpPr>
          <p:spPr>
            <a:xfrm>
              <a:off x="3495161" y="1537384"/>
              <a:ext cx="5204624" cy="830997"/>
            </a:xfrm>
            <a:prstGeom prst="rect">
              <a:avLst/>
            </a:prstGeom>
            <a:noFill/>
          </p:spPr>
          <p:txBody>
            <a:bodyPr wrap="square" rtlCol="0" anchor="ctr">
              <a:spAutoFit/>
            </a:bodyPr>
            <a:lstStyle/>
            <a:p>
              <a:r>
                <a:rPr lang="en-GB" sz="1600" dirty="0">
                  <a:solidFill>
                    <a:srgbClr val="475C6D"/>
                  </a:solidFill>
                  <a:latin typeface="Arial" panose="020B0604020202020204" pitchFamily="34" charset="0"/>
                  <a:cs typeface="Arial" panose="020B0604020202020204" pitchFamily="34" charset="0"/>
                </a:rPr>
                <a:t>A communication (comms) and engagement plan identifies the means, the medium, the messages and frequency of communication between the different stakeholders for the life of the project.</a:t>
              </a:r>
              <a:endParaRPr lang="en-US" sz="1600" dirty="0">
                <a:solidFill>
                  <a:srgbClr val="02A4A7"/>
                </a:solidFill>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97EE4821-66F1-4F76-8950-3D62F4C9C0E5}"/>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Communication and Engagement</a:t>
            </a:r>
          </a:p>
        </p:txBody>
      </p:sp>
      <p:sp>
        <p:nvSpPr>
          <p:cNvPr id="9" name="TextBox 8">
            <a:extLst>
              <a:ext uri="{FF2B5EF4-FFF2-40B4-BE49-F238E27FC236}">
                <a16:creationId xmlns:a16="http://schemas.microsoft.com/office/drawing/2014/main" id="{250523B7-E309-4CE7-A412-F03FEBCACE03}"/>
              </a:ext>
            </a:extLst>
          </p:cNvPr>
          <p:cNvSpPr txBox="1"/>
          <p:nvPr/>
        </p:nvSpPr>
        <p:spPr>
          <a:xfrm>
            <a:off x="9453918" y="6448731"/>
            <a:ext cx="2225464"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Tools &amp; templates</a:t>
            </a:r>
          </a:p>
        </p:txBody>
      </p:sp>
      <p:sp>
        <p:nvSpPr>
          <p:cNvPr id="10" name="TextBox 9">
            <a:extLst>
              <a:ext uri="{FF2B5EF4-FFF2-40B4-BE49-F238E27FC236}">
                <a16:creationId xmlns:a16="http://schemas.microsoft.com/office/drawing/2014/main" id="{2BC1874F-1D3B-42CA-9421-366ABF521151}"/>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Team development</a:t>
            </a:r>
          </a:p>
        </p:txBody>
      </p:sp>
    </p:spTree>
    <p:extLst>
      <p:ext uri="{BB962C8B-B14F-4D97-AF65-F5344CB8AC3E}">
        <p14:creationId xmlns:p14="http://schemas.microsoft.com/office/powerpoint/2010/main" val="39062708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ontent Placeholder 1">
            <a:extLst>
              <a:ext uri="{FF2B5EF4-FFF2-40B4-BE49-F238E27FC236}">
                <a16:creationId xmlns:a16="http://schemas.microsoft.com/office/drawing/2014/main" id="{E761EE87-D6B4-4A5F-9160-9AA719CFA24A}"/>
              </a:ext>
            </a:extLst>
          </p:cNvPr>
          <p:cNvSpPr txBox="1">
            <a:spLocks/>
          </p:cNvSpPr>
          <p:nvPr/>
        </p:nvSpPr>
        <p:spPr>
          <a:xfrm>
            <a:off x="331200" y="1296000"/>
            <a:ext cx="11523765" cy="55847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1600" dirty="0">
              <a:solidFill>
                <a:srgbClr val="485E6D"/>
              </a:solidFill>
              <a:latin typeface="Arial"/>
              <a:cs typeface="Arial"/>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0"/>
                    </a14:imgEffect>
                  </a14:imgLayer>
                </a14:imgProps>
              </a:ext>
            </a:extLst>
          </a:blip>
          <a:srcRect l="7678" t="18964"/>
          <a:stretch/>
        </p:blipFill>
        <p:spPr>
          <a:xfrm>
            <a:off x="7344009" y="6355223"/>
            <a:ext cx="580791" cy="525571"/>
          </a:xfrm>
          <a:prstGeom prst="rect">
            <a:avLst/>
          </a:prstGeom>
        </p:spPr>
      </p:pic>
      <p:sp>
        <p:nvSpPr>
          <p:cNvPr id="18" name="Consciencious Rectangle 17">
            <a:extLst>
              <a:ext uri="{FF2B5EF4-FFF2-40B4-BE49-F238E27FC236}">
                <a16:creationId xmlns:a16="http://schemas.microsoft.com/office/drawing/2014/main" id="{823DCD98-D30B-40F1-893B-8FEB4DF3BD04}"/>
              </a:ext>
            </a:extLst>
          </p:cNvPr>
          <p:cNvSpPr/>
          <p:nvPr/>
        </p:nvSpPr>
        <p:spPr>
          <a:xfrm>
            <a:off x="6755524" y="3942488"/>
            <a:ext cx="2221476" cy="204888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21" name="dominant Rectangle 17">
            <a:extLst>
              <a:ext uri="{FF2B5EF4-FFF2-40B4-BE49-F238E27FC236}">
                <a16:creationId xmlns:a16="http://schemas.microsoft.com/office/drawing/2014/main" id="{CB26961B-FBB9-425B-86E1-F84D12AEA3D5}"/>
              </a:ext>
            </a:extLst>
          </p:cNvPr>
          <p:cNvSpPr/>
          <p:nvPr/>
        </p:nvSpPr>
        <p:spPr>
          <a:xfrm>
            <a:off x="6755524" y="1706870"/>
            <a:ext cx="2221476" cy="204888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22" name="influencer Rectangle 17">
            <a:extLst>
              <a:ext uri="{FF2B5EF4-FFF2-40B4-BE49-F238E27FC236}">
                <a16:creationId xmlns:a16="http://schemas.microsoft.com/office/drawing/2014/main" id="{91498A4F-0EDA-4E48-A7EE-85CD5926D529}"/>
              </a:ext>
            </a:extLst>
          </p:cNvPr>
          <p:cNvSpPr/>
          <p:nvPr/>
        </p:nvSpPr>
        <p:spPr>
          <a:xfrm>
            <a:off x="8961179" y="1706869"/>
            <a:ext cx="2221476" cy="204888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23" name="steady Rectangle 17">
            <a:extLst>
              <a:ext uri="{FF2B5EF4-FFF2-40B4-BE49-F238E27FC236}">
                <a16:creationId xmlns:a16="http://schemas.microsoft.com/office/drawing/2014/main" id="{C09D01BB-10E1-46A1-B53B-D2F6D47A9C3C}"/>
              </a:ext>
            </a:extLst>
          </p:cNvPr>
          <p:cNvSpPr/>
          <p:nvPr/>
        </p:nvSpPr>
        <p:spPr>
          <a:xfrm>
            <a:off x="8932480" y="3952386"/>
            <a:ext cx="2221476" cy="204888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nvGrpSpPr>
          <p:cNvPr id="125" name="Group 124">
            <a:extLst>
              <a:ext uri="{FF2B5EF4-FFF2-40B4-BE49-F238E27FC236}">
                <a16:creationId xmlns:a16="http://schemas.microsoft.com/office/drawing/2014/main" id="{B967BF5E-B927-492A-8124-AA8229660CC0}"/>
              </a:ext>
            </a:extLst>
          </p:cNvPr>
          <p:cNvGrpSpPr/>
          <p:nvPr/>
        </p:nvGrpSpPr>
        <p:grpSpPr>
          <a:xfrm>
            <a:off x="1414399" y="2934272"/>
            <a:ext cx="3903153" cy="2885082"/>
            <a:chOff x="329431" y="2691347"/>
            <a:chExt cx="3903153" cy="2885082"/>
          </a:xfrm>
        </p:grpSpPr>
        <p:sp>
          <p:nvSpPr>
            <p:cNvPr id="126" name="Rounded Rectangle 22">
              <a:extLst>
                <a:ext uri="{FF2B5EF4-FFF2-40B4-BE49-F238E27FC236}">
                  <a16:creationId xmlns:a16="http://schemas.microsoft.com/office/drawing/2014/main" id="{643173C5-AC90-4143-876D-5039E67ADC6F}"/>
                </a:ext>
              </a:extLst>
            </p:cNvPr>
            <p:cNvSpPr>
              <a:spLocks/>
            </p:cNvSpPr>
            <p:nvPr/>
          </p:nvSpPr>
          <p:spPr bwMode="auto">
            <a:xfrm flipH="1">
              <a:off x="331199" y="3258729"/>
              <a:ext cx="3771670" cy="2317700"/>
            </a:xfrm>
            <a:prstGeom prst="roundRect">
              <a:avLst>
                <a:gd name="adj" fmla="val 6883"/>
              </a:avLst>
            </a:prstGeom>
            <a:solidFill>
              <a:srgbClr val="FFFFFF"/>
            </a:solidFill>
            <a:ln w="31750" cap="flat" cmpd="sng" algn="ctr">
              <a:solidFill>
                <a:srgbClr val="02A2A4"/>
              </a:solidFill>
              <a:prstDash val="sysDot"/>
              <a:miter lim="400000"/>
              <a:headEnd type="none" w="med" len="med"/>
              <a:tailEnd type="none" w="med" len="med"/>
            </a:ln>
            <a:effectLst/>
          </p:spPr>
          <p:txBody>
            <a:bodyPr wrap="square" lIns="38100" tIns="38100" rIns="38100" bIns="38100" anchor="ctr">
              <a:spAutoFit/>
            </a:bodyPr>
            <a:lstStyle/>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127" name="TextBox 126">
              <a:extLst>
                <a:ext uri="{FF2B5EF4-FFF2-40B4-BE49-F238E27FC236}">
                  <a16:creationId xmlns:a16="http://schemas.microsoft.com/office/drawing/2014/main" id="{A7BEB9E7-F30A-4013-AABB-AA9092AFEAF1}"/>
                </a:ext>
              </a:extLst>
            </p:cNvPr>
            <p:cNvSpPr txBox="1"/>
            <p:nvPr/>
          </p:nvSpPr>
          <p:spPr>
            <a:xfrm>
              <a:off x="359543" y="2731311"/>
              <a:ext cx="387304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sz="2400" b="1" dirty="0">
                  <a:ln w="0"/>
                  <a:solidFill>
                    <a:srgbClr val="02A2A4"/>
                  </a:solidFill>
                  <a:latin typeface="Arial" panose="020B0604020202020204" pitchFamily="34" charset="0"/>
                  <a:cs typeface="Arial" panose="020B0604020202020204" pitchFamily="34" charset="0"/>
                  <a:sym typeface="Lato Black"/>
                </a:rPr>
                <a:t>Tools &amp; Templates</a:t>
              </a:r>
            </a:p>
          </p:txBody>
        </p:sp>
        <p:pic>
          <p:nvPicPr>
            <p:cNvPr id="129" name="Graphic 128" descr="Mining tools">
              <a:hlinkClick r:id="rId4" tooltip="Tools &amp; Templates"/>
              <a:extLst>
                <a:ext uri="{FF2B5EF4-FFF2-40B4-BE49-F238E27FC236}">
                  <a16:creationId xmlns:a16="http://schemas.microsoft.com/office/drawing/2014/main" id="{8DE759CE-53A2-49F1-A001-80301FF1C8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9431" y="2691347"/>
              <a:ext cx="550572" cy="540000"/>
            </a:xfrm>
            <a:prstGeom prst="rect">
              <a:avLst/>
            </a:prstGeom>
          </p:spPr>
        </p:pic>
        <p:sp>
          <p:nvSpPr>
            <p:cNvPr id="130" name="TextBox 129">
              <a:extLst>
                <a:ext uri="{FF2B5EF4-FFF2-40B4-BE49-F238E27FC236}">
                  <a16:creationId xmlns:a16="http://schemas.microsoft.com/office/drawing/2014/main" id="{BB50BF3A-449C-44B7-8F1E-3B99E651DB90}"/>
                </a:ext>
              </a:extLst>
            </p:cNvPr>
            <p:cNvSpPr txBox="1"/>
            <p:nvPr/>
          </p:nvSpPr>
          <p:spPr>
            <a:xfrm>
              <a:off x="372103" y="3829862"/>
              <a:ext cx="3730766" cy="1077218"/>
            </a:xfrm>
            <a:prstGeom prst="rect">
              <a:avLst/>
            </a:prstGeom>
            <a:noFill/>
          </p:spPr>
          <p:txBody>
            <a:bodyPr wrap="square" rtlCol="0">
              <a:spAutoFit/>
            </a:bodyPr>
            <a:lstStyle/>
            <a:p>
              <a:pPr marL="285750" indent="-285750">
                <a:buFont typeface="Wingdings" panose="05000000000000000000" pitchFamily="2" charset="2"/>
                <a:buChar char="Ø"/>
              </a:pPr>
              <a:r>
                <a:rPr lang="en-GB" sz="1600" b="0" i="0" u="none" strike="noStrike" dirty="0">
                  <a:effectLst/>
                  <a:latin typeface="Arial" panose="020B0604020202020204" pitchFamily="34" charset="0"/>
                  <a:hlinkClick r:id="rId7"/>
                </a:rPr>
                <a:t>Communications &amp; Engagement Plan</a:t>
              </a:r>
              <a:endParaRPr lang="en-GB" sz="1600" b="0" i="0" u="none" strike="noStrike" dirty="0">
                <a:effectLst/>
                <a:latin typeface="Arial" panose="020B0604020202020204" pitchFamily="34" charset="0"/>
              </a:endParaRPr>
            </a:p>
            <a:p>
              <a:pPr marL="285750" indent="-285750">
                <a:buFont typeface="Wingdings" panose="05000000000000000000" pitchFamily="2" charset="2"/>
                <a:buChar char="Ø"/>
              </a:pPr>
              <a:r>
                <a:rPr lang="en-GB" sz="1600" b="0" i="0" u="none" strike="noStrike" dirty="0">
                  <a:effectLst/>
                  <a:latin typeface="Arial" panose="020B0604020202020204" pitchFamily="34" charset="0"/>
                  <a:hlinkClick r:id="rId8"/>
                </a:rPr>
                <a:t>Stakeholder Mapping &amp; Analysis</a:t>
              </a:r>
              <a:endParaRPr lang="en-GB" sz="1600" b="0" i="0" u="none" strike="noStrike" dirty="0">
                <a:effectLst/>
                <a:latin typeface="Arial" panose="020B0604020202020204" pitchFamily="34" charset="0"/>
              </a:endParaRPr>
            </a:p>
            <a:p>
              <a:pPr marL="285750" indent="-285750">
                <a:buFont typeface="Wingdings" panose="05000000000000000000" pitchFamily="2" charset="2"/>
                <a:buChar char="Ø"/>
              </a:pPr>
              <a:r>
                <a:rPr lang="en-GB" sz="1600" b="0" i="0" u="none" strike="noStrike" dirty="0">
                  <a:effectLst/>
                  <a:latin typeface="Arial" panose="020B0604020202020204" pitchFamily="34" charset="0"/>
                  <a:hlinkClick r:id="rId9"/>
                </a:rPr>
                <a:t>RACI and RAPID Templates</a:t>
              </a:r>
              <a:endParaRPr lang="en-GB" dirty="0">
                <a:latin typeface="Arial" panose="020B0604020202020204" pitchFamily="34" charset="0"/>
              </a:endParaRPr>
            </a:p>
          </p:txBody>
        </p:sp>
      </p:grpSp>
      <p:grpSp>
        <p:nvGrpSpPr>
          <p:cNvPr id="131" name="Group 130">
            <a:extLst>
              <a:ext uri="{FF2B5EF4-FFF2-40B4-BE49-F238E27FC236}">
                <a16:creationId xmlns:a16="http://schemas.microsoft.com/office/drawing/2014/main" id="{392F856B-9EC8-4EAE-B8B7-1EE65E008461}"/>
              </a:ext>
            </a:extLst>
          </p:cNvPr>
          <p:cNvGrpSpPr/>
          <p:nvPr/>
        </p:nvGrpSpPr>
        <p:grpSpPr>
          <a:xfrm>
            <a:off x="6309477" y="2905614"/>
            <a:ext cx="3901385" cy="2876332"/>
            <a:chOff x="7000695" y="2943506"/>
            <a:chExt cx="3901385" cy="2876332"/>
          </a:xfrm>
        </p:grpSpPr>
        <p:grpSp>
          <p:nvGrpSpPr>
            <p:cNvPr id="132" name="Group 131">
              <a:extLst>
                <a:ext uri="{FF2B5EF4-FFF2-40B4-BE49-F238E27FC236}">
                  <a16:creationId xmlns:a16="http://schemas.microsoft.com/office/drawing/2014/main" id="{0CDA39C8-F7D1-4164-9448-807CC01B7A30}"/>
                </a:ext>
              </a:extLst>
            </p:cNvPr>
            <p:cNvGrpSpPr/>
            <p:nvPr/>
          </p:nvGrpSpPr>
          <p:grpSpPr>
            <a:xfrm>
              <a:off x="7000695" y="2974720"/>
              <a:ext cx="3901385" cy="2845118"/>
              <a:chOff x="331199" y="2731311"/>
              <a:chExt cx="3901385" cy="2845118"/>
            </a:xfrm>
          </p:grpSpPr>
          <p:sp>
            <p:nvSpPr>
              <p:cNvPr id="135" name="Rounded Rectangle 22">
                <a:extLst>
                  <a:ext uri="{FF2B5EF4-FFF2-40B4-BE49-F238E27FC236}">
                    <a16:creationId xmlns:a16="http://schemas.microsoft.com/office/drawing/2014/main" id="{73B06F55-CB03-4F2F-BABC-999DA511479C}"/>
                  </a:ext>
                </a:extLst>
              </p:cNvPr>
              <p:cNvSpPr>
                <a:spLocks/>
              </p:cNvSpPr>
              <p:nvPr/>
            </p:nvSpPr>
            <p:spPr bwMode="auto">
              <a:xfrm flipH="1">
                <a:off x="331199" y="3258729"/>
                <a:ext cx="3771670" cy="2317700"/>
              </a:xfrm>
              <a:prstGeom prst="roundRect">
                <a:avLst>
                  <a:gd name="adj" fmla="val 6883"/>
                </a:avLst>
              </a:prstGeom>
              <a:solidFill>
                <a:srgbClr val="FFFFFF"/>
              </a:solidFill>
              <a:ln w="31750" cap="flat" cmpd="sng" algn="ctr">
                <a:solidFill>
                  <a:srgbClr val="02A2A4"/>
                </a:solidFill>
                <a:prstDash val="sysDot"/>
                <a:miter lim="400000"/>
                <a:headEnd type="none" w="med" len="med"/>
                <a:tailEnd type="none" w="med" len="med"/>
              </a:ln>
              <a:effectLst/>
            </p:spPr>
            <p:txBody>
              <a:bodyPr wrap="square" lIns="38100" tIns="38100" rIns="38100" bIns="38100" anchor="ctr">
                <a:spAutoFit/>
              </a:bodyPr>
              <a:lstStyle/>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136" name="TextBox 135">
                <a:extLst>
                  <a:ext uri="{FF2B5EF4-FFF2-40B4-BE49-F238E27FC236}">
                    <a16:creationId xmlns:a16="http://schemas.microsoft.com/office/drawing/2014/main" id="{A795BAA2-5447-439E-B7FE-D43BA197866A}"/>
                  </a:ext>
                </a:extLst>
              </p:cNvPr>
              <p:cNvSpPr txBox="1"/>
              <p:nvPr/>
            </p:nvSpPr>
            <p:spPr>
              <a:xfrm>
                <a:off x="359543" y="2731311"/>
                <a:ext cx="387304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sz="2400" b="1" dirty="0">
                    <a:ln w="0"/>
                    <a:solidFill>
                      <a:srgbClr val="02A2A4"/>
                    </a:solidFill>
                    <a:latin typeface="Arial" panose="020B0604020202020204" pitchFamily="34" charset="0"/>
                    <a:cs typeface="Arial" panose="020B0604020202020204" pitchFamily="34" charset="0"/>
                    <a:sym typeface="Lato Black"/>
                  </a:rPr>
                  <a:t>Guides &amp; Training</a:t>
                </a:r>
              </a:p>
            </p:txBody>
          </p:sp>
          <p:sp>
            <p:nvSpPr>
              <p:cNvPr id="137" name="TextBox 136">
                <a:extLst>
                  <a:ext uri="{FF2B5EF4-FFF2-40B4-BE49-F238E27FC236}">
                    <a16:creationId xmlns:a16="http://schemas.microsoft.com/office/drawing/2014/main" id="{CE85D90E-7EBE-4348-A629-1804679E3DD2}"/>
                  </a:ext>
                </a:extLst>
              </p:cNvPr>
              <p:cNvSpPr txBox="1"/>
              <p:nvPr/>
            </p:nvSpPr>
            <p:spPr>
              <a:xfrm>
                <a:off x="372102" y="3829862"/>
                <a:ext cx="3860481" cy="861774"/>
              </a:xfrm>
              <a:prstGeom prst="rect">
                <a:avLst/>
              </a:prstGeom>
              <a:noFill/>
            </p:spPr>
            <p:txBody>
              <a:bodyPr wrap="square" rtlCol="0">
                <a:spAutoFit/>
              </a:bodyPr>
              <a:lstStyle/>
              <a:p>
                <a:pPr marL="285750"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hlinkClick r:id="rId10"/>
                  </a:rPr>
                  <a:t>Communications Matrix</a:t>
                </a:r>
                <a:endParaRPr lang="en-GB" sz="1600" dirty="0">
                  <a:solidFill>
                    <a:srgbClr val="485E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11"/>
                  </a:rPr>
                  <a:t>Responsibility Charting</a:t>
                </a:r>
                <a:endParaRPr lang="en-GB" sz="1600"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GB" dirty="0">
                  <a:latin typeface="Arial" panose="020B0604020202020204" pitchFamily="34" charset="0"/>
                </a:endParaRPr>
              </a:p>
            </p:txBody>
          </p:sp>
        </p:grpSp>
        <p:pic>
          <p:nvPicPr>
            <p:cNvPr id="133" name="Graphic 132" descr="Classroom">
              <a:hlinkClick r:id="rId12" tooltip="Training &amp; Development "/>
              <a:extLst>
                <a:ext uri="{FF2B5EF4-FFF2-40B4-BE49-F238E27FC236}">
                  <a16:creationId xmlns:a16="http://schemas.microsoft.com/office/drawing/2014/main" id="{6423B34F-5BAC-4CE0-A2DB-C8CB9E776C9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081068" y="2943506"/>
              <a:ext cx="550572" cy="540000"/>
            </a:xfrm>
            <a:prstGeom prst="rect">
              <a:avLst/>
            </a:prstGeom>
          </p:spPr>
        </p:pic>
      </p:grpSp>
      <p:sp>
        <p:nvSpPr>
          <p:cNvPr id="138" name="Rectangle 137">
            <a:extLst>
              <a:ext uri="{FF2B5EF4-FFF2-40B4-BE49-F238E27FC236}">
                <a16:creationId xmlns:a16="http://schemas.microsoft.com/office/drawing/2014/main" id="{BCDE5A5C-605C-4D90-A66B-341C992DDE1B}"/>
              </a:ext>
            </a:extLst>
          </p:cNvPr>
          <p:cNvSpPr/>
          <p:nvPr/>
        </p:nvSpPr>
        <p:spPr>
          <a:xfrm>
            <a:off x="331200" y="1296000"/>
            <a:ext cx="11098800" cy="1569660"/>
          </a:xfrm>
          <a:prstGeom prst="rect">
            <a:avLst/>
          </a:prstGeom>
        </p:spPr>
        <p:txBody>
          <a:bodyPr wrap="square">
            <a:spAutoFit/>
          </a:bodyPr>
          <a:lstStyle/>
          <a:p>
            <a:r>
              <a:rPr lang="en-GB" sz="1600" dirty="0">
                <a:solidFill>
                  <a:srgbClr val="485E6D"/>
                </a:solidFill>
                <a:latin typeface="Arial" panose="020B0604020202020204" pitchFamily="34" charset="0"/>
                <a:cs typeface="Arial" panose="020B0604020202020204" pitchFamily="34" charset="0"/>
              </a:rPr>
              <a:t>Further information and training on communication and engagement is being developed as part of the project management training competency framework and will be available in due course. </a:t>
            </a:r>
          </a:p>
          <a:p>
            <a:endParaRPr lang="en-GB" sz="1600" dirty="0">
              <a:solidFill>
                <a:srgbClr val="485E6D"/>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In the meantime, you may find the below resources useful which can all be found </a:t>
            </a:r>
            <a:r>
              <a:rPr lang="en-GB" sz="1600" dirty="0">
                <a:solidFill>
                  <a:srgbClr val="485E6D"/>
                </a:solidFill>
                <a:latin typeface="Arial" panose="020B0604020202020204" pitchFamily="34" charset="0"/>
                <a:cs typeface="Arial" panose="020B0604020202020204" pitchFamily="34" charset="0"/>
              </a:rPr>
              <a:t>in our Tools &amp; Resources page on the website:  </a:t>
            </a:r>
            <a:r>
              <a:rPr lang="fr-FR" sz="1600" dirty="0">
                <a:latin typeface="Arial" panose="020B0604020202020204" pitchFamily="34" charset="0"/>
                <a:cs typeface="Arial" panose="020B0604020202020204" pitchFamily="34" charset="0"/>
                <a:hlinkClick r:id="rId15"/>
              </a:rPr>
              <a:t>Transformation – Our Dorset ICS Transformation</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89FA2C3-D42A-4A02-BAEA-2B774E48F282}"/>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Communications and Engagement Tools &amp; Templates</a:t>
            </a:r>
          </a:p>
        </p:txBody>
      </p:sp>
      <p:sp>
        <p:nvSpPr>
          <p:cNvPr id="21" name="TextBox 20">
            <a:extLst>
              <a:ext uri="{FF2B5EF4-FFF2-40B4-BE49-F238E27FC236}">
                <a16:creationId xmlns:a16="http://schemas.microsoft.com/office/drawing/2014/main" id="{8487869F-E43A-44DB-9758-6935B2D97855}"/>
              </a:ext>
            </a:extLst>
          </p:cNvPr>
          <p:cNvSpPr txBox="1"/>
          <p:nvPr/>
        </p:nvSpPr>
        <p:spPr>
          <a:xfrm>
            <a:off x="9392102" y="6448731"/>
            <a:ext cx="2349626" cy="330860"/>
          </a:xfrm>
          <a:prstGeom prst="rect">
            <a:avLst/>
          </a:prstGeom>
          <a:noFill/>
        </p:spPr>
        <p:txBody>
          <a:bodyPr wrap="square" rtlCol="0">
            <a:spAutoFit/>
          </a:bodyPr>
          <a:lstStyle/>
          <a:p>
            <a:r>
              <a:rPr lang="en-GB" sz="1550" dirty="0">
                <a:solidFill>
                  <a:schemeClr val="bg1"/>
                </a:solidFill>
                <a:latin typeface="Arial" panose="020B0604020202020204" pitchFamily="34" charset="0"/>
                <a:cs typeface="Arial" panose="020B0604020202020204" pitchFamily="34" charset="0"/>
              </a:rPr>
              <a:t>Comms management</a:t>
            </a:r>
          </a:p>
        </p:txBody>
      </p:sp>
      <p:sp>
        <p:nvSpPr>
          <p:cNvPr id="22" name="TextBox 21">
            <a:extLst>
              <a:ext uri="{FF2B5EF4-FFF2-40B4-BE49-F238E27FC236}">
                <a16:creationId xmlns:a16="http://schemas.microsoft.com/office/drawing/2014/main" id="{744750E5-F59F-4CEE-A6C7-360F003C5FB9}"/>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Theme contents</a:t>
            </a:r>
          </a:p>
        </p:txBody>
      </p:sp>
    </p:spTree>
    <p:extLst>
      <p:ext uri="{BB962C8B-B14F-4D97-AF65-F5344CB8AC3E}">
        <p14:creationId xmlns:p14="http://schemas.microsoft.com/office/powerpoint/2010/main" val="12085412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map&#10;&#10;Description automatically generated">
            <a:extLst>
              <a:ext uri="{FF2B5EF4-FFF2-40B4-BE49-F238E27FC236}">
                <a16:creationId xmlns:a16="http://schemas.microsoft.com/office/drawing/2014/main" id="{AC42D384-81D1-4D96-AC6E-2C2D6D472DA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02692" y="2151745"/>
            <a:ext cx="7515698" cy="3751631"/>
          </a:xfrm>
          <a:prstGeom prst="rect">
            <a:avLst/>
          </a:prstGeom>
        </p:spPr>
      </p:pic>
      <p:sp>
        <p:nvSpPr>
          <p:cNvPr id="118" name="Rectangle 117">
            <a:extLst>
              <a:ext uri="{FF2B5EF4-FFF2-40B4-BE49-F238E27FC236}">
                <a16:creationId xmlns:a16="http://schemas.microsoft.com/office/drawing/2014/main" id="{1B96EA3D-860D-4993-BF8E-30B7905553D1}"/>
              </a:ext>
            </a:extLst>
          </p:cNvPr>
          <p:cNvSpPr/>
          <p:nvPr/>
        </p:nvSpPr>
        <p:spPr>
          <a:xfrm>
            <a:off x="331201" y="1310748"/>
            <a:ext cx="10395940" cy="584775"/>
          </a:xfrm>
          <a:prstGeom prst="rect">
            <a:avLst/>
          </a:prstGeom>
        </p:spPr>
        <p:txBody>
          <a:bodyPr wrap="square" anchor="t">
            <a:spAutoFit/>
          </a:bodyPr>
          <a:lstStyle/>
          <a:p>
            <a:r>
              <a:rPr lang="en-GB" sz="1600" dirty="0">
                <a:solidFill>
                  <a:srgbClr val="485E6D"/>
                </a:solidFill>
                <a:latin typeface="Arial"/>
                <a:cs typeface="Arial"/>
              </a:rPr>
              <a:t>The start stage is the </a:t>
            </a:r>
            <a:r>
              <a:rPr lang="en-GB" sz="1600" b="1" dirty="0">
                <a:solidFill>
                  <a:srgbClr val="485E6D"/>
                </a:solidFill>
                <a:latin typeface="Arial"/>
                <a:cs typeface="Arial"/>
              </a:rPr>
              <a:t>initial step </a:t>
            </a:r>
            <a:r>
              <a:rPr lang="en-GB" sz="1600" dirty="0">
                <a:solidFill>
                  <a:srgbClr val="485E6D"/>
                </a:solidFill>
                <a:latin typeface="Arial"/>
                <a:cs typeface="Arial"/>
              </a:rPr>
              <a:t>in the project management lifecycle. In this stage, the idea for the project is explored and documented.   </a:t>
            </a:r>
            <a:endParaRPr lang="en-GB" sz="1600" dirty="0">
              <a:solidFill>
                <a:srgbClr val="485E6D"/>
              </a:solidFill>
              <a:latin typeface="Arial" panose="020B0604020202020204" pitchFamily="34" charset="0"/>
              <a:cs typeface="Arial" panose="020B0604020202020204" pitchFamily="34" charset="0"/>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7678" t="18964"/>
          <a:stretch/>
        </p:blipFill>
        <p:spPr>
          <a:xfrm>
            <a:off x="7344009" y="6355223"/>
            <a:ext cx="580791" cy="525571"/>
          </a:xfrm>
          <a:prstGeom prst="rect">
            <a:avLst/>
          </a:prstGeom>
        </p:spPr>
      </p:pic>
      <p:sp>
        <p:nvSpPr>
          <p:cNvPr id="14" name="TextBox 13">
            <a:extLst>
              <a:ext uri="{FF2B5EF4-FFF2-40B4-BE49-F238E27FC236}">
                <a16:creationId xmlns:a16="http://schemas.microsoft.com/office/drawing/2014/main" id="{305176DE-5E87-409E-9438-F09ABF131C43}"/>
              </a:ext>
            </a:extLst>
          </p:cNvPr>
          <p:cNvSpPr txBox="1"/>
          <p:nvPr/>
        </p:nvSpPr>
        <p:spPr>
          <a:xfrm>
            <a:off x="331200" y="558000"/>
            <a:ext cx="4465389"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Start Stage Introduction</a:t>
            </a:r>
          </a:p>
        </p:txBody>
      </p:sp>
      <p:sp>
        <p:nvSpPr>
          <p:cNvPr id="16" name="TextBox 15">
            <a:extLst>
              <a:ext uri="{FF2B5EF4-FFF2-40B4-BE49-F238E27FC236}">
                <a16:creationId xmlns:a16="http://schemas.microsoft.com/office/drawing/2014/main" id="{15EB1B9D-A2A0-4A57-B702-64EFDE75819F}"/>
              </a:ext>
            </a:extLst>
          </p:cNvPr>
          <p:cNvSpPr txBox="1"/>
          <p:nvPr/>
        </p:nvSpPr>
        <p:spPr>
          <a:xfrm>
            <a:off x="641684" y="6423331"/>
            <a:ext cx="213360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Start stage contents</a:t>
            </a:r>
          </a:p>
        </p:txBody>
      </p:sp>
      <p:sp>
        <p:nvSpPr>
          <p:cNvPr id="7" name="TextBox 6">
            <a:extLst>
              <a:ext uri="{FF2B5EF4-FFF2-40B4-BE49-F238E27FC236}">
                <a16:creationId xmlns:a16="http://schemas.microsoft.com/office/drawing/2014/main" id="{0177CE94-983C-4195-9279-4635887386B2}"/>
              </a:ext>
            </a:extLst>
          </p:cNvPr>
          <p:cNvSpPr txBox="1"/>
          <p:nvPr/>
        </p:nvSpPr>
        <p:spPr>
          <a:xfrm>
            <a:off x="9410921" y="6448731"/>
            <a:ext cx="23399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Start tools &amp; templates</a:t>
            </a:r>
          </a:p>
        </p:txBody>
      </p:sp>
      <p:sp>
        <p:nvSpPr>
          <p:cNvPr id="2" name="TextBox 1">
            <a:extLst>
              <a:ext uri="{FF2B5EF4-FFF2-40B4-BE49-F238E27FC236}">
                <a16:creationId xmlns:a16="http://schemas.microsoft.com/office/drawing/2014/main" id="{01236E49-21DD-4691-BBB1-675FDA9B0CAC}"/>
              </a:ext>
            </a:extLst>
          </p:cNvPr>
          <p:cNvSpPr txBox="1"/>
          <p:nvPr/>
        </p:nvSpPr>
        <p:spPr>
          <a:xfrm>
            <a:off x="331694" y="2052918"/>
            <a:ext cx="3818964"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solidFill>
                  <a:srgbClr val="485E6D"/>
                </a:solidFill>
                <a:latin typeface="Arial"/>
                <a:cs typeface="Segoe UI"/>
              </a:rPr>
              <a:t>The goal of this stage is to </a:t>
            </a:r>
            <a:r>
              <a:rPr lang="en-GB" sz="1600" b="1" dirty="0">
                <a:solidFill>
                  <a:srgbClr val="485E6D"/>
                </a:solidFill>
                <a:latin typeface="Arial"/>
                <a:cs typeface="Segoe UI"/>
              </a:rPr>
              <a:t>examine the feasibility </a:t>
            </a:r>
            <a:r>
              <a:rPr lang="en-GB" sz="1600" dirty="0">
                <a:solidFill>
                  <a:srgbClr val="485E6D"/>
                </a:solidFill>
                <a:latin typeface="Arial"/>
                <a:cs typeface="Segoe UI"/>
              </a:rPr>
              <a:t>of the project and to determine who will carry out the project, who will be involved and whether the project has a compelling evidence base. </a:t>
            </a:r>
            <a:endParaRPr lang="en-US" sz="1600" dirty="0">
              <a:latin typeface="Arial" panose="020B0604020202020204" pitchFamily="34" charset="0"/>
            </a:endParaRPr>
          </a:p>
          <a:p>
            <a:endParaRPr lang="en-GB" sz="1600" dirty="0">
              <a:solidFill>
                <a:srgbClr val="485E6D"/>
              </a:solidFill>
              <a:latin typeface="Arial"/>
              <a:cs typeface="Segoe UI"/>
            </a:endParaRPr>
          </a:p>
          <a:p>
            <a:r>
              <a:rPr lang="en-GB" sz="1600" dirty="0">
                <a:solidFill>
                  <a:srgbClr val="485E6D"/>
                </a:solidFill>
                <a:latin typeface="Arial"/>
                <a:cs typeface="Segoe UI"/>
              </a:rPr>
              <a:t>The project roles and responsibilities will be assigned, and work will begin.</a:t>
            </a:r>
            <a:endParaRPr lang="en-GB" sz="1600" dirty="0">
              <a:latin typeface="Arial" panose="020B0604020202020204" pitchFamily="34" charset="0"/>
              <a:cs typeface="Calibri"/>
            </a:endParaRPr>
          </a:p>
          <a:p>
            <a:r>
              <a:rPr lang="en-GB" sz="1600" dirty="0">
                <a:latin typeface="Arial"/>
                <a:cs typeface="Segoe UI"/>
              </a:rPr>
              <a:t>​</a:t>
            </a:r>
          </a:p>
        </p:txBody>
      </p:sp>
    </p:spTree>
    <p:extLst>
      <p:ext uri="{BB962C8B-B14F-4D97-AF65-F5344CB8AC3E}">
        <p14:creationId xmlns:p14="http://schemas.microsoft.com/office/powerpoint/2010/main" val="15021418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67" name="Content Placeholder 1">
            <a:extLst>
              <a:ext uri="{FF2B5EF4-FFF2-40B4-BE49-F238E27FC236}">
                <a16:creationId xmlns:a16="http://schemas.microsoft.com/office/drawing/2014/main" id="{002F069C-ED8D-453F-9353-3D8C63D24037}"/>
              </a:ext>
            </a:extLst>
          </p:cNvPr>
          <p:cNvSpPr txBox="1">
            <a:spLocks/>
          </p:cNvSpPr>
          <p:nvPr/>
        </p:nvSpPr>
        <p:spPr>
          <a:xfrm>
            <a:off x="331200" y="1296000"/>
            <a:ext cx="11590440" cy="45248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GB" sz="1600" dirty="0">
              <a:solidFill>
                <a:srgbClr val="485E6D"/>
              </a:solidFill>
              <a:latin typeface="Arial"/>
              <a:cs typeface="Arial"/>
            </a:endParaRPr>
          </a:p>
        </p:txBody>
      </p:sp>
      <p:sp>
        <p:nvSpPr>
          <p:cNvPr id="2" name="Rectangle 1">
            <a:extLst>
              <a:ext uri="{FF2B5EF4-FFF2-40B4-BE49-F238E27FC236}">
                <a16:creationId xmlns:a16="http://schemas.microsoft.com/office/drawing/2014/main" id="{C1B47CF8-4B84-47DD-BA19-15C5EAE3C6DD}"/>
              </a:ext>
            </a:extLst>
          </p:cNvPr>
          <p:cNvSpPr/>
          <p:nvPr/>
        </p:nvSpPr>
        <p:spPr>
          <a:xfrm>
            <a:off x="331200" y="1296000"/>
            <a:ext cx="5764800" cy="4869025"/>
          </a:xfrm>
          <a:prstGeom prst="rect">
            <a:avLst/>
          </a:prstGeom>
        </p:spPr>
        <p:txBody>
          <a:bodyPr wrap="square">
            <a:spAutoFit/>
          </a:bodyPr>
          <a:lstStyle/>
          <a:p>
            <a:r>
              <a:rPr lang="en-GB" sz="1600" dirty="0">
                <a:solidFill>
                  <a:srgbClr val="485E6D"/>
                </a:solidFill>
                <a:latin typeface="Arial"/>
                <a:cs typeface="Arial"/>
              </a:rPr>
              <a:t>Communication management is the process of </a:t>
            </a:r>
            <a:r>
              <a:rPr lang="en-GB" sz="1600" b="1" dirty="0">
                <a:solidFill>
                  <a:srgbClr val="485E6D"/>
                </a:solidFill>
                <a:latin typeface="Arial"/>
                <a:cs typeface="Arial"/>
              </a:rPr>
              <a:t>sharing information</a:t>
            </a:r>
            <a:r>
              <a:rPr lang="en-GB" sz="1600" dirty="0">
                <a:solidFill>
                  <a:srgbClr val="485E6D"/>
                </a:solidFill>
                <a:latin typeface="Arial"/>
                <a:cs typeface="Arial"/>
              </a:rPr>
              <a:t> and </a:t>
            </a:r>
            <a:r>
              <a:rPr lang="en-GB" sz="1600" b="1" dirty="0">
                <a:solidFill>
                  <a:srgbClr val="485E6D"/>
                </a:solidFill>
                <a:latin typeface="Arial"/>
                <a:cs typeface="Arial"/>
              </a:rPr>
              <a:t>engaging</a:t>
            </a:r>
            <a:r>
              <a:rPr lang="en-GB" sz="1600" dirty="0">
                <a:solidFill>
                  <a:srgbClr val="485E6D"/>
                </a:solidFill>
                <a:latin typeface="Arial"/>
                <a:cs typeface="Arial"/>
              </a:rPr>
              <a:t> with stakeholders, and in some instances taking their feedback.</a:t>
            </a:r>
            <a:r>
              <a:rPr lang="en-GB" sz="1600" dirty="0">
                <a:solidFill>
                  <a:srgbClr val="485E6D"/>
                </a:solidFill>
                <a:latin typeface="Arial" panose="020B0604020202020204" pitchFamily="34" charset="0"/>
                <a:cs typeface="Arial" panose="020B0604020202020204" pitchFamily="34" charset="0"/>
              </a:rPr>
              <a:t>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The communications management process will help structure your approach to communication planning and the creation of the communication and engagement plan. </a:t>
            </a:r>
          </a:p>
          <a:p>
            <a:endParaRPr lang="en-GB" sz="1600" dirty="0">
              <a:solidFill>
                <a:srgbClr val="485E6D"/>
              </a:solidFill>
              <a:latin typeface="Arial" panose="020B0604020202020204" pitchFamily="34" charset="0"/>
              <a:cs typeface="Arial" panose="020B0604020202020204" pitchFamily="34" charset="0"/>
            </a:endParaRPr>
          </a:p>
          <a:p>
            <a:pPr>
              <a:lnSpc>
                <a:spcPct val="120000"/>
              </a:lnSpc>
            </a:pPr>
            <a:r>
              <a:rPr lang="en-GB" sz="1600" dirty="0">
                <a:solidFill>
                  <a:srgbClr val="485E6D"/>
                </a:solidFill>
                <a:latin typeface="Arial"/>
                <a:cs typeface="Arial"/>
              </a:rPr>
              <a:t>The first draft of the communication and engagement plan should be completed at the outset of your project, in the scoping phase. </a:t>
            </a:r>
          </a:p>
          <a:p>
            <a:pPr>
              <a:lnSpc>
                <a:spcPct val="120000"/>
              </a:lnSpc>
            </a:pPr>
            <a:endParaRPr lang="en-GB" sz="1600" dirty="0">
              <a:solidFill>
                <a:srgbClr val="485E6D"/>
              </a:solidFill>
              <a:latin typeface="Arial"/>
              <a:cs typeface="Arial"/>
            </a:endParaRPr>
          </a:p>
          <a:p>
            <a:pPr>
              <a:lnSpc>
                <a:spcPct val="120000"/>
              </a:lnSpc>
            </a:pPr>
            <a:r>
              <a:rPr lang="en-GB" sz="1600" dirty="0">
                <a:solidFill>
                  <a:srgbClr val="485E6D"/>
                </a:solidFill>
                <a:latin typeface="Arial"/>
                <a:cs typeface="Arial"/>
              </a:rPr>
              <a:t>This ensures good, consistent communication is implemented from the start and reduces the risk on your project.   </a:t>
            </a:r>
          </a:p>
          <a:p>
            <a:pPr>
              <a:lnSpc>
                <a:spcPct val="120000"/>
              </a:lnSpc>
            </a:pPr>
            <a:endParaRPr lang="en-GB" sz="1600" dirty="0">
              <a:solidFill>
                <a:srgbClr val="485E6D"/>
              </a:solidFill>
              <a:latin typeface="Arial"/>
              <a:cs typeface="Arial"/>
            </a:endParaRP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a:cs typeface="Arial"/>
            </a:endParaRPr>
          </a:p>
          <a:p>
            <a:endParaRPr lang="en-GB" sz="1600" dirty="0">
              <a:solidFill>
                <a:srgbClr val="485E6D"/>
              </a:solidFill>
              <a:latin typeface="Arial" panose="020B0604020202020204" pitchFamily="34" charset="0"/>
              <a:cs typeface="Arial" panose="020B0604020202020204" pitchFamily="34" charset="0"/>
            </a:endParaRPr>
          </a:p>
        </p:txBody>
      </p:sp>
      <p:graphicFrame>
        <p:nvGraphicFramePr>
          <p:cNvPr id="90" name="Content Placeholder 5">
            <a:extLst>
              <a:ext uri="{FF2B5EF4-FFF2-40B4-BE49-F238E27FC236}">
                <a16:creationId xmlns:a16="http://schemas.microsoft.com/office/drawing/2014/main" id="{18243E77-38BC-4969-9B40-B80C458C1D0B}"/>
              </a:ext>
            </a:extLst>
          </p:cNvPr>
          <p:cNvGraphicFramePr>
            <a:graphicFrameLocks/>
          </p:cNvGraphicFramePr>
          <p:nvPr/>
        </p:nvGraphicFramePr>
        <p:xfrm>
          <a:off x="4604079" y="1385392"/>
          <a:ext cx="7222540" cy="4594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FB8AEAA-786A-41D5-A10D-72B4946AC92E}"/>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Communications Management</a:t>
            </a:r>
          </a:p>
        </p:txBody>
      </p:sp>
      <p:sp>
        <p:nvSpPr>
          <p:cNvPr id="7" name="TextBox 6">
            <a:extLst>
              <a:ext uri="{FF2B5EF4-FFF2-40B4-BE49-F238E27FC236}">
                <a16:creationId xmlns:a16="http://schemas.microsoft.com/office/drawing/2014/main" id="{C761181E-7395-445F-BCC0-FE5F149FD481}"/>
              </a:ext>
            </a:extLst>
          </p:cNvPr>
          <p:cNvSpPr txBox="1"/>
          <p:nvPr/>
        </p:nvSpPr>
        <p:spPr>
          <a:xfrm>
            <a:off x="9453918" y="6448731"/>
            <a:ext cx="2225464"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Comms plan</a:t>
            </a:r>
          </a:p>
        </p:txBody>
      </p:sp>
      <p:sp>
        <p:nvSpPr>
          <p:cNvPr id="8" name="TextBox 7">
            <a:extLst>
              <a:ext uri="{FF2B5EF4-FFF2-40B4-BE49-F238E27FC236}">
                <a16:creationId xmlns:a16="http://schemas.microsoft.com/office/drawing/2014/main" id="{318E6A41-2419-4AD5-BB96-6D229AFADC88}"/>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Tools &amp; templates</a:t>
            </a:r>
          </a:p>
        </p:txBody>
      </p:sp>
    </p:spTree>
    <p:extLst>
      <p:ext uri="{BB962C8B-B14F-4D97-AF65-F5344CB8AC3E}">
        <p14:creationId xmlns:p14="http://schemas.microsoft.com/office/powerpoint/2010/main" val="26255764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ontent Placeholder 1">
            <a:extLst>
              <a:ext uri="{FF2B5EF4-FFF2-40B4-BE49-F238E27FC236}">
                <a16:creationId xmlns:a16="http://schemas.microsoft.com/office/drawing/2014/main" id="{E761EE87-D6B4-4A5F-9160-9AA719CFA24A}"/>
              </a:ext>
            </a:extLst>
          </p:cNvPr>
          <p:cNvSpPr txBox="1">
            <a:spLocks/>
          </p:cNvSpPr>
          <p:nvPr/>
        </p:nvSpPr>
        <p:spPr>
          <a:xfrm>
            <a:off x="331200" y="1296000"/>
            <a:ext cx="11523765" cy="558479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0"/>
              </a:spcBef>
            </a:pPr>
            <a:r>
              <a:rPr lang="en-GB" sz="1600" dirty="0">
                <a:solidFill>
                  <a:srgbClr val="485E6D"/>
                </a:solidFill>
                <a:latin typeface="Arial"/>
                <a:cs typeface="Arial"/>
              </a:rPr>
              <a:t>The first draft of the communication &amp; engagement plan should be completed at the outset of your project, in the scoping phase. This ensures good, consistent communication is implemented from the start and reduces the risk on your project.   </a:t>
            </a:r>
          </a:p>
          <a:p>
            <a:pPr algn="l">
              <a:lnSpc>
                <a:spcPct val="120000"/>
              </a:lnSpc>
              <a:spcBef>
                <a:spcPts val="0"/>
              </a:spcBef>
            </a:pPr>
            <a:endParaRPr lang="en-GB" sz="1600" dirty="0">
              <a:solidFill>
                <a:srgbClr val="485E6D"/>
              </a:solidFill>
              <a:latin typeface="Arial"/>
              <a:cs typeface="Arial"/>
            </a:endParaRPr>
          </a:p>
          <a:p>
            <a:pPr algn="l">
              <a:lnSpc>
                <a:spcPct val="120000"/>
              </a:lnSpc>
              <a:spcBef>
                <a:spcPts val="0"/>
              </a:spcBef>
            </a:pPr>
            <a:r>
              <a:rPr lang="en-GB" sz="1600" dirty="0">
                <a:solidFill>
                  <a:srgbClr val="485E6D"/>
                </a:solidFill>
                <a:latin typeface="Arial"/>
                <a:cs typeface="Arial"/>
              </a:rPr>
              <a:t>A communication and engagement plan identifies:</a:t>
            </a:r>
          </a:p>
          <a:p>
            <a:pPr algn="l">
              <a:lnSpc>
                <a:spcPct val="120000"/>
              </a:lnSpc>
              <a:spcBef>
                <a:spcPts val="0"/>
              </a:spcBef>
            </a:pPr>
            <a:endParaRPr lang="en-GB" sz="1600" dirty="0">
              <a:solidFill>
                <a:srgbClr val="485E6D"/>
              </a:solidFill>
              <a:latin typeface="Arial"/>
              <a:cs typeface="Arial"/>
            </a:endParaRPr>
          </a:p>
          <a:p>
            <a:pPr marL="742950" lvl="1" indent="-285750" algn="l">
              <a:lnSpc>
                <a:spcPct val="100000"/>
              </a:lnSpc>
              <a:spcBef>
                <a:spcPts val="0"/>
              </a:spcBef>
              <a:buClr>
                <a:srgbClr val="02A4A2"/>
              </a:buClr>
              <a:buFont typeface="Wingdings" panose="05000000000000000000" pitchFamily="2" charset="2"/>
              <a:buChar char="Ø"/>
            </a:pPr>
            <a:r>
              <a:rPr lang="en-GB" sz="1600" dirty="0">
                <a:solidFill>
                  <a:srgbClr val="485E6D"/>
                </a:solidFill>
                <a:latin typeface="Arial"/>
                <a:cs typeface="Arial"/>
              </a:rPr>
              <a:t>Communication &amp; engagement </a:t>
            </a:r>
            <a:r>
              <a:rPr lang="en-GB" sz="1600" b="1" dirty="0">
                <a:solidFill>
                  <a:srgbClr val="485E6D"/>
                </a:solidFill>
                <a:latin typeface="Arial"/>
                <a:cs typeface="Arial"/>
              </a:rPr>
              <a:t>goals</a:t>
            </a:r>
          </a:p>
          <a:p>
            <a:pPr marL="742950" lvl="1" indent="-285750" algn="l">
              <a:lnSpc>
                <a:spcPct val="100000"/>
              </a:lnSpc>
              <a:spcBef>
                <a:spcPts val="0"/>
              </a:spcBef>
              <a:buClr>
                <a:srgbClr val="02A4A2"/>
              </a:buClr>
              <a:buFont typeface="Wingdings" panose="05000000000000000000" pitchFamily="2" charset="2"/>
              <a:buChar char="Ø"/>
            </a:pPr>
            <a:endParaRPr lang="en-GB" sz="1600" b="1" dirty="0">
              <a:solidFill>
                <a:srgbClr val="485E6D"/>
              </a:solidFill>
              <a:latin typeface="Arial"/>
              <a:cs typeface="Arial"/>
            </a:endParaRPr>
          </a:p>
          <a:p>
            <a:pPr marL="742950" lvl="1" indent="-285750" algn="l">
              <a:lnSpc>
                <a:spcPct val="100000"/>
              </a:lnSpc>
              <a:spcBef>
                <a:spcPts val="0"/>
              </a:spcBef>
              <a:buClr>
                <a:srgbClr val="02A4A2"/>
              </a:buClr>
              <a:buFont typeface="Wingdings" panose="05000000000000000000" pitchFamily="2" charset="2"/>
              <a:buChar char="Ø"/>
            </a:pPr>
            <a:r>
              <a:rPr lang="en-GB" sz="1600" dirty="0">
                <a:solidFill>
                  <a:srgbClr val="485E6D"/>
                </a:solidFill>
                <a:latin typeface="Arial"/>
                <a:cs typeface="Arial"/>
              </a:rPr>
              <a:t>Stakeholder groups, influence, </a:t>
            </a:r>
            <a:r>
              <a:rPr lang="en-GB" sz="1600" b="1" dirty="0">
                <a:solidFill>
                  <a:srgbClr val="485E6D"/>
                </a:solidFill>
                <a:latin typeface="Arial"/>
                <a:cs typeface="Arial"/>
              </a:rPr>
              <a:t>interest and needs</a:t>
            </a:r>
          </a:p>
          <a:p>
            <a:pPr marL="742950" lvl="1" indent="-285750" algn="l">
              <a:lnSpc>
                <a:spcPct val="100000"/>
              </a:lnSpc>
              <a:spcBef>
                <a:spcPts val="0"/>
              </a:spcBef>
              <a:buClr>
                <a:srgbClr val="02A4A2"/>
              </a:buClr>
              <a:buFont typeface="Wingdings" panose="05000000000000000000" pitchFamily="2" charset="2"/>
              <a:buChar char="Ø"/>
            </a:pPr>
            <a:endParaRPr lang="en-GB" sz="1600" b="1" dirty="0">
              <a:solidFill>
                <a:srgbClr val="485E6D"/>
              </a:solidFill>
              <a:latin typeface="Arial"/>
              <a:cs typeface="Arial"/>
            </a:endParaRPr>
          </a:p>
          <a:p>
            <a:pPr marL="742950" lvl="1" indent="-285750" algn="l">
              <a:lnSpc>
                <a:spcPct val="100000"/>
              </a:lnSpc>
              <a:spcBef>
                <a:spcPts val="0"/>
              </a:spcBef>
              <a:buClr>
                <a:srgbClr val="02A4A2"/>
              </a:buClr>
              <a:buFont typeface="Wingdings" panose="05000000000000000000" pitchFamily="2" charset="2"/>
              <a:buChar char="Ø"/>
            </a:pPr>
            <a:r>
              <a:rPr lang="en-GB" sz="1600" b="1" dirty="0">
                <a:solidFill>
                  <a:srgbClr val="485E6D"/>
                </a:solidFill>
                <a:latin typeface="Arial"/>
                <a:cs typeface="Arial"/>
              </a:rPr>
              <a:t>Methods</a:t>
            </a:r>
            <a:r>
              <a:rPr lang="en-GB" sz="1600" dirty="0">
                <a:solidFill>
                  <a:srgbClr val="485E6D"/>
                </a:solidFill>
                <a:latin typeface="Arial"/>
                <a:cs typeface="Arial"/>
              </a:rPr>
              <a:t> to communicate with each group</a:t>
            </a:r>
          </a:p>
          <a:p>
            <a:pPr marL="742950" lvl="1" indent="-285750" algn="l">
              <a:lnSpc>
                <a:spcPct val="100000"/>
              </a:lnSpc>
              <a:spcBef>
                <a:spcPts val="0"/>
              </a:spcBef>
              <a:buClr>
                <a:srgbClr val="02A4A2"/>
              </a:buClr>
              <a:buFont typeface="Wingdings" panose="05000000000000000000" pitchFamily="2" charset="2"/>
              <a:buChar char="Ø"/>
            </a:pPr>
            <a:endParaRPr lang="en-GB" sz="1600" dirty="0">
              <a:solidFill>
                <a:srgbClr val="485E6D"/>
              </a:solidFill>
              <a:latin typeface="Arial"/>
              <a:cs typeface="Arial"/>
            </a:endParaRPr>
          </a:p>
          <a:p>
            <a:pPr marL="742950" lvl="1" indent="-285750" algn="l">
              <a:lnSpc>
                <a:spcPct val="100000"/>
              </a:lnSpc>
              <a:spcBef>
                <a:spcPts val="0"/>
              </a:spcBef>
              <a:buClr>
                <a:srgbClr val="02A4A2"/>
              </a:buClr>
              <a:buFont typeface="Wingdings" panose="05000000000000000000" pitchFamily="2" charset="2"/>
              <a:buChar char="Ø"/>
            </a:pPr>
            <a:r>
              <a:rPr lang="en-GB" sz="1600" b="1" dirty="0">
                <a:solidFill>
                  <a:srgbClr val="485E6D"/>
                </a:solidFill>
                <a:latin typeface="Arial"/>
                <a:cs typeface="Arial"/>
              </a:rPr>
              <a:t>Frequency &amp; timing </a:t>
            </a:r>
            <a:r>
              <a:rPr lang="en-GB" sz="1600" dirty="0">
                <a:solidFill>
                  <a:srgbClr val="485E6D"/>
                </a:solidFill>
                <a:latin typeface="Arial"/>
                <a:cs typeface="Arial"/>
              </a:rPr>
              <a:t>of communication</a:t>
            </a:r>
          </a:p>
          <a:p>
            <a:pPr marL="742950" lvl="1" indent="-285750" algn="l">
              <a:lnSpc>
                <a:spcPct val="100000"/>
              </a:lnSpc>
              <a:spcBef>
                <a:spcPts val="0"/>
              </a:spcBef>
              <a:buClr>
                <a:srgbClr val="02A4A2"/>
              </a:buClr>
              <a:buFont typeface="Wingdings" panose="05000000000000000000" pitchFamily="2" charset="2"/>
              <a:buChar char="Ø"/>
            </a:pPr>
            <a:endParaRPr lang="en-GB" sz="1600" dirty="0">
              <a:solidFill>
                <a:srgbClr val="485E6D"/>
              </a:solidFill>
              <a:latin typeface="Arial"/>
              <a:cs typeface="Arial"/>
            </a:endParaRPr>
          </a:p>
          <a:p>
            <a:pPr marL="742950" lvl="1" indent="-285750" algn="l">
              <a:lnSpc>
                <a:spcPct val="100000"/>
              </a:lnSpc>
              <a:spcBef>
                <a:spcPts val="0"/>
              </a:spcBef>
              <a:buClr>
                <a:srgbClr val="02A4A2"/>
              </a:buClr>
              <a:buFont typeface="Wingdings" panose="05000000000000000000" pitchFamily="2" charset="2"/>
              <a:buChar char="Ø"/>
            </a:pPr>
            <a:r>
              <a:rPr lang="en-GB" sz="1600" b="1" dirty="0">
                <a:solidFill>
                  <a:srgbClr val="485E6D"/>
                </a:solidFill>
                <a:latin typeface="Arial"/>
                <a:cs typeface="Arial"/>
              </a:rPr>
              <a:t>Who</a:t>
            </a:r>
            <a:r>
              <a:rPr lang="en-GB" sz="1600" dirty="0">
                <a:solidFill>
                  <a:srgbClr val="485E6D"/>
                </a:solidFill>
                <a:latin typeface="Arial"/>
                <a:cs typeface="Arial"/>
              </a:rPr>
              <a:t> will authorise release and who will deliver the information</a:t>
            </a:r>
          </a:p>
          <a:p>
            <a:pPr marL="742950" lvl="1" indent="-285750" algn="l">
              <a:lnSpc>
                <a:spcPct val="100000"/>
              </a:lnSpc>
              <a:spcBef>
                <a:spcPts val="0"/>
              </a:spcBef>
              <a:buClr>
                <a:srgbClr val="02A4A2"/>
              </a:buClr>
              <a:buFont typeface="Wingdings" panose="05000000000000000000" pitchFamily="2" charset="2"/>
              <a:buChar char="Ø"/>
            </a:pPr>
            <a:endParaRPr lang="en-GB" sz="1600" dirty="0">
              <a:solidFill>
                <a:srgbClr val="485E6D"/>
              </a:solidFill>
              <a:latin typeface="Arial"/>
              <a:cs typeface="Arial"/>
            </a:endParaRPr>
          </a:p>
          <a:p>
            <a:pPr marL="742950" lvl="1" indent="-285750" algn="l">
              <a:lnSpc>
                <a:spcPct val="100000"/>
              </a:lnSpc>
              <a:spcBef>
                <a:spcPts val="0"/>
              </a:spcBef>
              <a:buClr>
                <a:srgbClr val="02A4A2"/>
              </a:buClr>
              <a:buFont typeface="Wingdings" panose="05000000000000000000" pitchFamily="2" charset="2"/>
              <a:buChar char="Ø"/>
            </a:pPr>
            <a:r>
              <a:rPr lang="en-GB" sz="1600" b="1" dirty="0">
                <a:solidFill>
                  <a:srgbClr val="485E6D"/>
                </a:solidFill>
                <a:latin typeface="Arial"/>
                <a:cs typeface="Arial"/>
              </a:rPr>
              <a:t>How</a:t>
            </a:r>
            <a:r>
              <a:rPr lang="en-GB" sz="1600" dirty="0">
                <a:solidFill>
                  <a:srgbClr val="485E6D"/>
                </a:solidFill>
                <a:latin typeface="Arial"/>
                <a:cs typeface="Arial"/>
              </a:rPr>
              <a:t> sensitive/confidential information is communicated</a:t>
            </a:r>
          </a:p>
          <a:p>
            <a:pPr marL="742950" lvl="1" indent="-285750" algn="l">
              <a:lnSpc>
                <a:spcPct val="100000"/>
              </a:lnSpc>
              <a:spcBef>
                <a:spcPts val="0"/>
              </a:spcBef>
              <a:buClr>
                <a:srgbClr val="02A4A2"/>
              </a:buClr>
              <a:buFont typeface="Wingdings" panose="05000000000000000000" pitchFamily="2" charset="2"/>
              <a:buChar char="Ø"/>
            </a:pPr>
            <a:endParaRPr lang="en-GB" sz="1600" dirty="0">
              <a:solidFill>
                <a:srgbClr val="485E6D"/>
              </a:solidFill>
              <a:latin typeface="Arial"/>
              <a:cs typeface="Arial"/>
            </a:endParaRPr>
          </a:p>
          <a:p>
            <a:pPr marL="742950" lvl="1" indent="-285750" algn="l">
              <a:lnSpc>
                <a:spcPct val="100000"/>
              </a:lnSpc>
              <a:spcBef>
                <a:spcPts val="0"/>
              </a:spcBef>
              <a:buClr>
                <a:srgbClr val="02A4A2"/>
              </a:buClr>
              <a:buFont typeface="Wingdings" panose="05000000000000000000" pitchFamily="2" charset="2"/>
              <a:buChar char="Ø"/>
            </a:pPr>
            <a:r>
              <a:rPr lang="en-GB" sz="1600" dirty="0">
                <a:solidFill>
                  <a:srgbClr val="485E6D"/>
                </a:solidFill>
                <a:latin typeface="Arial"/>
                <a:cs typeface="Arial"/>
              </a:rPr>
              <a:t>Standard templates, </a:t>
            </a:r>
            <a:r>
              <a:rPr lang="en-GB" sz="1600" b="1" dirty="0">
                <a:solidFill>
                  <a:srgbClr val="485E6D"/>
                </a:solidFill>
                <a:latin typeface="Arial"/>
                <a:cs typeface="Arial"/>
              </a:rPr>
              <a:t>formats</a:t>
            </a:r>
            <a:r>
              <a:rPr lang="en-GB" sz="1600" dirty="0">
                <a:solidFill>
                  <a:srgbClr val="485E6D"/>
                </a:solidFill>
                <a:latin typeface="Arial"/>
                <a:cs typeface="Arial"/>
              </a:rPr>
              <a:t>, or documents for communicating </a:t>
            </a:r>
          </a:p>
          <a:p>
            <a:pPr algn="l"/>
            <a:endParaRPr lang="en-GB" sz="1600" dirty="0">
              <a:solidFill>
                <a:srgbClr val="485E6D"/>
              </a:solidFill>
              <a:latin typeface="Arial"/>
              <a:cs typeface="Arial"/>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4" name="TextBox 3">
            <a:extLst>
              <a:ext uri="{FF2B5EF4-FFF2-40B4-BE49-F238E27FC236}">
                <a16:creationId xmlns:a16="http://schemas.microsoft.com/office/drawing/2014/main" id="{E49B1591-E894-4414-A98F-CB7E3A708D00}"/>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Communications Management Plan</a:t>
            </a:r>
          </a:p>
        </p:txBody>
      </p:sp>
      <p:sp>
        <p:nvSpPr>
          <p:cNvPr id="5" name="TextBox 4">
            <a:extLst>
              <a:ext uri="{FF2B5EF4-FFF2-40B4-BE49-F238E27FC236}">
                <a16:creationId xmlns:a16="http://schemas.microsoft.com/office/drawing/2014/main" id="{C0B7DEEB-0D53-49F3-A638-B4D4D7CF4270}"/>
              </a:ext>
            </a:extLst>
          </p:cNvPr>
          <p:cNvSpPr txBox="1"/>
          <p:nvPr/>
        </p:nvSpPr>
        <p:spPr>
          <a:xfrm>
            <a:off x="9453918" y="6448731"/>
            <a:ext cx="2225464"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Comms plan contents</a:t>
            </a:r>
          </a:p>
        </p:txBody>
      </p:sp>
      <p:sp>
        <p:nvSpPr>
          <p:cNvPr id="6" name="TextBox 5">
            <a:extLst>
              <a:ext uri="{FF2B5EF4-FFF2-40B4-BE49-F238E27FC236}">
                <a16:creationId xmlns:a16="http://schemas.microsoft.com/office/drawing/2014/main" id="{511B26CC-C361-443B-9E28-5755BF91AD83}"/>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Comms management</a:t>
            </a:r>
          </a:p>
        </p:txBody>
      </p:sp>
      <p:pic>
        <p:nvPicPr>
          <p:cNvPr id="3" name="Picture 2" descr="Icon&#10;&#10;Description automatically generated">
            <a:extLst>
              <a:ext uri="{FF2B5EF4-FFF2-40B4-BE49-F238E27FC236}">
                <a16:creationId xmlns:a16="http://schemas.microsoft.com/office/drawing/2014/main" id="{E6E405E5-C6C5-412B-9F2E-42F241EF4B5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61092" y="2538798"/>
            <a:ext cx="3185652" cy="3185652"/>
          </a:xfrm>
          <a:prstGeom prst="rect">
            <a:avLst/>
          </a:prstGeom>
        </p:spPr>
      </p:pic>
    </p:spTree>
    <p:extLst>
      <p:ext uri="{BB962C8B-B14F-4D97-AF65-F5344CB8AC3E}">
        <p14:creationId xmlns:p14="http://schemas.microsoft.com/office/powerpoint/2010/main" val="37445711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77" name="Objectives76">
            <a:extLst>
              <a:ext uri="{FF2B5EF4-FFF2-40B4-BE49-F238E27FC236}">
                <a16:creationId xmlns:a16="http://schemas.microsoft.com/office/drawing/2014/main" id="{B98B8F91-62EE-440F-984F-1FCDF5010ABE}"/>
              </a:ext>
            </a:extLst>
          </p:cNvPr>
          <p:cNvSpPr/>
          <p:nvPr/>
        </p:nvSpPr>
        <p:spPr>
          <a:xfrm flipH="1">
            <a:off x="5610690" y="2578710"/>
            <a:ext cx="4392108" cy="457512"/>
          </a:xfrm>
          <a:prstGeom prst="parallelogram">
            <a:avLst>
              <a:gd name="adj" fmla="val 75526"/>
            </a:avLst>
          </a:prstGeom>
          <a:solidFill>
            <a:srgbClr val="02A2A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Arial" panose="020B0604020202020204" pitchFamily="34" charset="0"/>
                <a:cs typeface="Arial" panose="020B0604020202020204" pitchFamily="34" charset="0"/>
              </a:rPr>
              <a:t>Objectives</a:t>
            </a:r>
          </a:p>
        </p:txBody>
      </p:sp>
      <p:sp>
        <p:nvSpPr>
          <p:cNvPr id="78" name="Stakeholders77">
            <a:extLst>
              <a:ext uri="{FF2B5EF4-FFF2-40B4-BE49-F238E27FC236}">
                <a16:creationId xmlns:a16="http://schemas.microsoft.com/office/drawing/2014/main" id="{8A7D27FB-7059-422B-B340-C0ED6B5B78BA}"/>
              </a:ext>
            </a:extLst>
          </p:cNvPr>
          <p:cNvSpPr/>
          <p:nvPr/>
        </p:nvSpPr>
        <p:spPr>
          <a:xfrm flipH="1">
            <a:off x="5610690" y="3115395"/>
            <a:ext cx="4392106" cy="457512"/>
          </a:xfrm>
          <a:prstGeom prst="parallelogram">
            <a:avLst>
              <a:gd name="adj" fmla="val 75526"/>
            </a:avLst>
          </a:prstGeom>
          <a:solidFill>
            <a:srgbClr val="02A2A4">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Arial" panose="020B0604020202020204" pitchFamily="34" charset="0"/>
                <a:cs typeface="Arial" panose="020B0604020202020204" pitchFamily="34" charset="0"/>
              </a:rPr>
              <a:t>Stakeholders &amp; Audiences</a:t>
            </a:r>
          </a:p>
        </p:txBody>
      </p:sp>
      <p:sp>
        <p:nvSpPr>
          <p:cNvPr id="79" name="Approach8">
            <a:extLst>
              <a:ext uri="{FF2B5EF4-FFF2-40B4-BE49-F238E27FC236}">
                <a16:creationId xmlns:a16="http://schemas.microsoft.com/office/drawing/2014/main" id="{585296A6-2A05-434B-B298-0CA4572606B1}"/>
              </a:ext>
            </a:extLst>
          </p:cNvPr>
          <p:cNvSpPr/>
          <p:nvPr/>
        </p:nvSpPr>
        <p:spPr>
          <a:xfrm flipH="1">
            <a:off x="5610690" y="3647371"/>
            <a:ext cx="4392103" cy="457512"/>
          </a:xfrm>
          <a:prstGeom prst="parallelogram">
            <a:avLst>
              <a:gd name="adj" fmla="val 75526"/>
            </a:avLst>
          </a:prstGeom>
          <a:solidFill>
            <a:srgbClr val="03D3C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Arial" panose="020B0604020202020204" pitchFamily="34" charset="0"/>
                <a:cs typeface="Arial" panose="020B0604020202020204" pitchFamily="34" charset="0"/>
              </a:rPr>
              <a:t>Approach &amp; Messaging</a:t>
            </a:r>
          </a:p>
        </p:txBody>
      </p:sp>
      <p:sp>
        <p:nvSpPr>
          <p:cNvPr id="81" name="Timing 80">
            <a:extLst>
              <a:ext uri="{FF2B5EF4-FFF2-40B4-BE49-F238E27FC236}">
                <a16:creationId xmlns:a16="http://schemas.microsoft.com/office/drawing/2014/main" id="{514A3330-3C20-4605-9BD8-BF983D81A8D3}"/>
              </a:ext>
            </a:extLst>
          </p:cNvPr>
          <p:cNvSpPr/>
          <p:nvPr/>
        </p:nvSpPr>
        <p:spPr>
          <a:xfrm flipH="1">
            <a:off x="5610690" y="4191441"/>
            <a:ext cx="4392101" cy="457512"/>
          </a:xfrm>
          <a:prstGeom prst="parallelogram">
            <a:avLst>
              <a:gd name="adj" fmla="val 75526"/>
            </a:avLst>
          </a:prstGeom>
          <a:solidFill>
            <a:srgbClr val="02A4A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Arial" panose="020B0604020202020204" pitchFamily="34" charset="0"/>
                <a:cs typeface="Arial" panose="020B0604020202020204" pitchFamily="34" charset="0"/>
              </a:rPr>
              <a:t>Timing &amp; Frequency</a:t>
            </a:r>
          </a:p>
        </p:txBody>
      </p:sp>
      <p:sp>
        <p:nvSpPr>
          <p:cNvPr id="90" name="Tactics 89">
            <a:extLst>
              <a:ext uri="{FF2B5EF4-FFF2-40B4-BE49-F238E27FC236}">
                <a16:creationId xmlns:a16="http://schemas.microsoft.com/office/drawing/2014/main" id="{48CDDE44-0D71-42D8-A473-26A0B59E6FD7}"/>
              </a:ext>
            </a:extLst>
          </p:cNvPr>
          <p:cNvSpPr/>
          <p:nvPr/>
        </p:nvSpPr>
        <p:spPr>
          <a:xfrm flipH="1">
            <a:off x="5610690" y="4728126"/>
            <a:ext cx="4392100" cy="457512"/>
          </a:xfrm>
          <a:prstGeom prst="parallelogram">
            <a:avLst>
              <a:gd name="adj" fmla="val 75526"/>
            </a:avLst>
          </a:prstGeom>
          <a:solidFill>
            <a:srgbClr val="02A4A2">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Arial" panose="020B0604020202020204" pitchFamily="34" charset="0"/>
                <a:cs typeface="Arial" panose="020B0604020202020204" pitchFamily="34" charset="0"/>
              </a:rPr>
              <a:t>Tactics &amp; Channels</a:t>
            </a:r>
          </a:p>
        </p:txBody>
      </p:sp>
      <p:sp>
        <p:nvSpPr>
          <p:cNvPr id="92" name="cont improvement1">
            <a:extLst>
              <a:ext uri="{FF2B5EF4-FFF2-40B4-BE49-F238E27FC236}">
                <a16:creationId xmlns:a16="http://schemas.microsoft.com/office/drawing/2014/main" id="{F2BA7A88-E396-4EEC-914E-EFEEC4645482}"/>
              </a:ext>
            </a:extLst>
          </p:cNvPr>
          <p:cNvSpPr/>
          <p:nvPr/>
        </p:nvSpPr>
        <p:spPr>
          <a:xfrm flipH="1">
            <a:off x="5610690" y="5274957"/>
            <a:ext cx="4392098" cy="457512"/>
          </a:xfrm>
          <a:prstGeom prst="parallelogram">
            <a:avLst>
              <a:gd name="adj" fmla="val 75526"/>
            </a:avLst>
          </a:prstGeom>
          <a:solidFill>
            <a:srgbClr val="03D3C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Arial" panose="020B0604020202020204" pitchFamily="34" charset="0"/>
                <a:cs typeface="Arial" panose="020B0604020202020204" pitchFamily="34" charset="0"/>
              </a:rPr>
              <a:t>Continuous Improvement</a:t>
            </a:r>
          </a:p>
        </p:txBody>
      </p:sp>
      <p:sp>
        <p:nvSpPr>
          <p:cNvPr id="100" name="Parallelogram 99">
            <a:extLst>
              <a:ext uri="{FF2B5EF4-FFF2-40B4-BE49-F238E27FC236}">
                <a16:creationId xmlns:a16="http://schemas.microsoft.com/office/drawing/2014/main" id="{CD853F6C-0378-4953-8596-EBBFB4BAE126}"/>
              </a:ext>
            </a:extLst>
          </p:cNvPr>
          <p:cNvSpPr/>
          <p:nvPr/>
        </p:nvSpPr>
        <p:spPr>
          <a:xfrm flipH="1">
            <a:off x="467010" y="2576125"/>
            <a:ext cx="4745403" cy="457512"/>
          </a:xfrm>
          <a:prstGeom prst="parallelogram">
            <a:avLst>
              <a:gd name="adj" fmla="val 7552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accent5">
                    <a:lumMod val="60000"/>
                    <a:lumOff val="40000"/>
                  </a:schemeClr>
                </a:solidFill>
                <a:latin typeface="Arial" panose="020B0604020202020204" pitchFamily="34" charset="0"/>
                <a:cs typeface="Arial" panose="020B0604020202020204" pitchFamily="34" charset="0"/>
              </a:rPr>
              <a:t>Answers the question WHY?</a:t>
            </a:r>
          </a:p>
        </p:txBody>
      </p:sp>
      <p:sp>
        <p:nvSpPr>
          <p:cNvPr id="101" name="Parallelogram 100">
            <a:extLst>
              <a:ext uri="{FF2B5EF4-FFF2-40B4-BE49-F238E27FC236}">
                <a16:creationId xmlns:a16="http://schemas.microsoft.com/office/drawing/2014/main" id="{A6E59554-28FC-4A1D-9FAD-54E328DC316B}"/>
              </a:ext>
            </a:extLst>
          </p:cNvPr>
          <p:cNvSpPr/>
          <p:nvPr/>
        </p:nvSpPr>
        <p:spPr>
          <a:xfrm flipH="1">
            <a:off x="467010" y="3130012"/>
            <a:ext cx="4745403" cy="457512"/>
          </a:xfrm>
          <a:prstGeom prst="parallelogram">
            <a:avLst>
              <a:gd name="adj" fmla="val 7552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02A2A4"/>
                </a:solidFill>
                <a:latin typeface="Arial" panose="020B0604020202020204" pitchFamily="34" charset="0"/>
                <a:cs typeface="Arial" panose="020B0604020202020204" pitchFamily="34" charset="0"/>
              </a:rPr>
              <a:t>Answers the question WHO?</a:t>
            </a:r>
          </a:p>
        </p:txBody>
      </p:sp>
      <p:sp>
        <p:nvSpPr>
          <p:cNvPr id="102" name="Parallelogram 101">
            <a:extLst>
              <a:ext uri="{FF2B5EF4-FFF2-40B4-BE49-F238E27FC236}">
                <a16:creationId xmlns:a16="http://schemas.microsoft.com/office/drawing/2014/main" id="{7FCEC995-768A-4FEB-9417-7F646647FC3B}"/>
              </a:ext>
            </a:extLst>
          </p:cNvPr>
          <p:cNvSpPr/>
          <p:nvPr/>
        </p:nvSpPr>
        <p:spPr>
          <a:xfrm flipH="1">
            <a:off x="467010" y="3647371"/>
            <a:ext cx="4745403" cy="457512"/>
          </a:xfrm>
          <a:prstGeom prst="parallelogram">
            <a:avLst>
              <a:gd name="adj" fmla="val 7552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03D3CE"/>
                </a:solidFill>
                <a:latin typeface="Arial" panose="020B0604020202020204" pitchFamily="34" charset="0"/>
                <a:cs typeface="Arial" panose="020B0604020202020204" pitchFamily="34" charset="0"/>
              </a:rPr>
              <a:t>Answers the question WHAT?</a:t>
            </a:r>
          </a:p>
        </p:txBody>
      </p:sp>
      <p:sp>
        <p:nvSpPr>
          <p:cNvPr id="103" name="Parallelogram 102">
            <a:extLst>
              <a:ext uri="{FF2B5EF4-FFF2-40B4-BE49-F238E27FC236}">
                <a16:creationId xmlns:a16="http://schemas.microsoft.com/office/drawing/2014/main" id="{7462DB99-DEAE-40E1-A27B-326657D01B91}"/>
              </a:ext>
            </a:extLst>
          </p:cNvPr>
          <p:cNvSpPr/>
          <p:nvPr/>
        </p:nvSpPr>
        <p:spPr>
          <a:xfrm flipH="1">
            <a:off x="372103" y="4198288"/>
            <a:ext cx="5693765" cy="457512"/>
          </a:xfrm>
          <a:prstGeom prst="parallelogram">
            <a:avLst>
              <a:gd name="adj" fmla="val 7552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accent5">
                    <a:lumMod val="60000"/>
                    <a:lumOff val="40000"/>
                  </a:schemeClr>
                </a:solidFill>
                <a:latin typeface="Arial" panose="020B0604020202020204" pitchFamily="34" charset="0"/>
                <a:cs typeface="Arial" panose="020B0604020202020204" pitchFamily="34" charset="0"/>
              </a:rPr>
              <a:t>Answers the question WHEN?</a:t>
            </a:r>
          </a:p>
        </p:txBody>
      </p:sp>
      <p:sp>
        <p:nvSpPr>
          <p:cNvPr id="104" name="Parallelogram 103">
            <a:extLst>
              <a:ext uri="{FF2B5EF4-FFF2-40B4-BE49-F238E27FC236}">
                <a16:creationId xmlns:a16="http://schemas.microsoft.com/office/drawing/2014/main" id="{C9476A72-D398-4197-9F7B-9148ACEF7C51}"/>
              </a:ext>
            </a:extLst>
          </p:cNvPr>
          <p:cNvSpPr/>
          <p:nvPr/>
        </p:nvSpPr>
        <p:spPr>
          <a:xfrm flipH="1">
            <a:off x="382748" y="4734973"/>
            <a:ext cx="5612210" cy="457512"/>
          </a:xfrm>
          <a:prstGeom prst="parallelogram">
            <a:avLst>
              <a:gd name="adj" fmla="val 7552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02A4A2"/>
                </a:solidFill>
                <a:latin typeface="Arial" panose="020B0604020202020204" pitchFamily="34" charset="0"/>
                <a:cs typeface="Arial" panose="020B0604020202020204" pitchFamily="34" charset="0"/>
              </a:rPr>
              <a:t>Answers the question HOW?</a:t>
            </a:r>
          </a:p>
        </p:txBody>
      </p:sp>
      <p:sp>
        <p:nvSpPr>
          <p:cNvPr id="105" name="Parallelogram 104">
            <a:extLst>
              <a:ext uri="{FF2B5EF4-FFF2-40B4-BE49-F238E27FC236}">
                <a16:creationId xmlns:a16="http://schemas.microsoft.com/office/drawing/2014/main" id="{553D59F1-F480-4B73-882B-CF9804C1A4F2}"/>
              </a:ext>
            </a:extLst>
          </p:cNvPr>
          <p:cNvSpPr/>
          <p:nvPr/>
        </p:nvSpPr>
        <p:spPr>
          <a:xfrm flipH="1">
            <a:off x="382748" y="5263664"/>
            <a:ext cx="5610439" cy="457512"/>
          </a:xfrm>
          <a:prstGeom prst="parallelogram">
            <a:avLst>
              <a:gd name="adj" fmla="val 7552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03D3CE"/>
                </a:solidFill>
                <a:latin typeface="Arial" panose="020B0604020202020204" pitchFamily="34" charset="0"/>
                <a:cs typeface="Arial" panose="020B0604020202020204" pitchFamily="34" charset="0"/>
              </a:rPr>
              <a:t>Answers the question HOW WELL?</a:t>
            </a:r>
          </a:p>
        </p:txBody>
      </p:sp>
      <p:sp>
        <p:nvSpPr>
          <p:cNvPr id="106" name="Content Placeholder 1">
            <a:extLst>
              <a:ext uri="{FF2B5EF4-FFF2-40B4-BE49-F238E27FC236}">
                <a16:creationId xmlns:a16="http://schemas.microsoft.com/office/drawing/2014/main" id="{7575DD28-8E84-4A15-B889-A078E8497CC3}"/>
              </a:ext>
            </a:extLst>
          </p:cNvPr>
          <p:cNvSpPr txBox="1">
            <a:spLocks/>
          </p:cNvSpPr>
          <p:nvPr/>
        </p:nvSpPr>
        <p:spPr>
          <a:xfrm>
            <a:off x="331200" y="1296000"/>
            <a:ext cx="10840383" cy="55847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0"/>
              </a:spcBef>
            </a:pPr>
            <a:r>
              <a:rPr lang="en-GB" sz="1600" dirty="0">
                <a:solidFill>
                  <a:srgbClr val="485E6D"/>
                </a:solidFill>
                <a:latin typeface="Arial"/>
                <a:cs typeface="Arial"/>
              </a:rPr>
              <a:t>The communications management plan should hold certain key pieces of information relating to your planned communication and engagement with stakeholders.   Click on each of the coloured boxes below to find out what information that section should include. </a:t>
            </a:r>
          </a:p>
          <a:p>
            <a:pPr algn="l"/>
            <a:endParaRPr lang="en-GB" sz="1600" dirty="0">
              <a:solidFill>
                <a:srgbClr val="485E6D"/>
              </a:solidFill>
              <a:latin typeface="Arial"/>
              <a:cs typeface="Arial"/>
            </a:endParaRPr>
          </a:p>
        </p:txBody>
      </p:sp>
      <p:grpSp>
        <p:nvGrpSpPr>
          <p:cNvPr id="107" name="Text box - objectives">
            <a:extLst>
              <a:ext uri="{FF2B5EF4-FFF2-40B4-BE49-F238E27FC236}">
                <a16:creationId xmlns:a16="http://schemas.microsoft.com/office/drawing/2014/main" id="{B7583868-E310-48F9-A081-D033153050F9}"/>
              </a:ext>
            </a:extLst>
          </p:cNvPr>
          <p:cNvGrpSpPr/>
          <p:nvPr/>
        </p:nvGrpSpPr>
        <p:grpSpPr>
          <a:xfrm>
            <a:off x="2765576" y="2681306"/>
            <a:ext cx="7787816" cy="2768557"/>
            <a:chOff x="3052918" y="2016383"/>
            <a:chExt cx="6707980" cy="2677991"/>
          </a:xfrm>
        </p:grpSpPr>
        <p:grpSp>
          <p:nvGrpSpPr>
            <p:cNvPr id="108" name="Group 107">
              <a:extLst>
                <a:ext uri="{FF2B5EF4-FFF2-40B4-BE49-F238E27FC236}">
                  <a16:creationId xmlns:a16="http://schemas.microsoft.com/office/drawing/2014/main" id="{5B02E414-75A6-4D97-A08B-86332ACADAA6}"/>
                </a:ext>
              </a:extLst>
            </p:cNvPr>
            <p:cNvGrpSpPr/>
            <p:nvPr/>
          </p:nvGrpSpPr>
          <p:grpSpPr>
            <a:xfrm>
              <a:off x="3052918" y="2016383"/>
              <a:ext cx="6707980" cy="2677991"/>
              <a:chOff x="2526969" y="1951450"/>
              <a:chExt cx="6707980" cy="2677991"/>
            </a:xfrm>
          </p:grpSpPr>
          <p:grpSp>
            <p:nvGrpSpPr>
              <p:cNvPr id="110" name="Group 109">
                <a:extLst>
                  <a:ext uri="{FF2B5EF4-FFF2-40B4-BE49-F238E27FC236}">
                    <a16:creationId xmlns:a16="http://schemas.microsoft.com/office/drawing/2014/main" id="{7292F9D5-7AF2-4334-8AD5-E5E3CA259DA7}"/>
                  </a:ext>
                </a:extLst>
              </p:cNvPr>
              <p:cNvGrpSpPr/>
              <p:nvPr/>
            </p:nvGrpSpPr>
            <p:grpSpPr>
              <a:xfrm>
                <a:off x="2526969" y="1951450"/>
                <a:ext cx="6707980" cy="2677991"/>
                <a:chOff x="2635896" y="1985380"/>
                <a:chExt cx="6707980" cy="2677991"/>
              </a:xfrm>
            </p:grpSpPr>
            <p:sp>
              <p:nvSpPr>
                <p:cNvPr id="112" name="Rectangle 111">
                  <a:extLst>
                    <a:ext uri="{FF2B5EF4-FFF2-40B4-BE49-F238E27FC236}">
                      <a16:creationId xmlns:a16="http://schemas.microsoft.com/office/drawing/2014/main" id="{86CCAAA1-5EB4-4E8F-93A8-6ADC0A667BFC}"/>
                    </a:ext>
                  </a:extLst>
                </p:cNvPr>
                <p:cNvSpPr/>
                <p:nvPr/>
              </p:nvSpPr>
              <p:spPr>
                <a:xfrm>
                  <a:off x="2635896" y="1985380"/>
                  <a:ext cx="6707980" cy="2677991"/>
                </a:xfrm>
                <a:prstGeom prst="roundRect">
                  <a:avLst>
                    <a:gd name="adj" fmla="val 9045"/>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3" name="TextBox 112">
                  <a:extLst>
                    <a:ext uri="{FF2B5EF4-FFF2-40B4-BE49-F238E27FC236}">
                      <a16:creationId xmlns:a16="http://schemas.microsoft.com/office/drawing/2014/main" id="{1E080D8C-B097-4143-B7EC-A14334E6F285}"/>
                    </a:ext>
                  </a:extLst>
                </p:cNvPr>
                <p:cNvSpPr txBox="1"/>
                <p:nvPr/>
              </p:nvSpPr>
              <p:spPr>
                <a:xfrm>
                  <a:off x="2635896" y="2002452"/>
                  <a:ext cx="6707980" cy="362318"/>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Objectives</a:t>
                  </a:r>
                  <a:endParaRPr lang="en-US" sz="1600" b="1" dirty="0">
                    <a:solidFill>
                      <a:schemeClr val="bg1"/>
                    </a:solidFill>
                    <a:latin typeface="Arial" panose="020B0604020202020204" pitchFamily="34" charset="0"/>
                  </a:endParaRPr>
                </a:p>
              </p:txBody>
            </p:sp>
          </p:grpSp>
          <p:sp>
            <p:nvSpPr>
              <p:cNvPr id="111" name="Rectangle: Rounded Corners 110">
                <a:extLst>
                  <a:ext uri="{FF2B5EF4-FFF2-40B4-BE49-F238E27FC236}">
                    <a16:creationId xmlns:a16="http://schemas.microsoft.com/office/drawing/2014/main" id="{A003BC01-06BE-4683-9950-0010BFB9FC87}"/>
                  </a:ext>
                </a:extLst>
              </p:cNvPr>
              <p:cNvSpPr/>
              <p:nvPr/>
            </p:nvSpPr>
            <p:spPr>
              <a:xfrm>
                <a:off x="2704707" y="2456996"/>
                <a:ext cx="6352504" cy="1944447"/>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600" dirty="0">
                    <a:solidFill>
                      <a:srgbClr val="485E6D"/>
                    </a:solidFill>
                    <a:latin typeface="Arial" panose="020B0604020202020204" pitchFamily="34" charset="0"/>
                    <a:cs typeface="Arial" panose="020B0604020202020204" pitchFamily="34" charset="0"/>
                  </a:rPr>
                  <a:t>Try to set the scene for the project.  In this section you should outline:</a:t>
                </a:r>
              </a:p>
              <a:p>
                <a:pPr lvl="0">
                  <a:defRPr/>
                </a:pPr>
                <a:endParaRPr lang="en-GB" sz="1600"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What is the background for the project? </a:t>
                </a: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What are the projects drivers? </a:t>
                </a:r>
              </a:p>
              <a:p>
                <a:pPr marL="742950" lvl="1" indent="-285750">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What are the aims/objectives you are trying to achieve through your communications? </a:t>
                </a:r>
              </a:p>
              <a:p>
                <a:pPr marL="742950" lvl="1" indent="-285750">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How will communications help deliver the project?</a:t>
                </a:r>
              </a:p>
            </p:txBody>
          </p:sp>
        </p:grpSp>
        <p:pic>
          <p:nvPicPr>
            <p:cNvPr id="109" name="Graphic 108" descr="Close">
              <a:extLst>
                <a:ext uri="{FF2B5EF4-FFF2-40B4-BE49-F238E27FC236}">
                  <a16:creationId xmlns:a16="http://schemas.microsoft.com/office/drawing/2014/main" id="{6C6AD44F-56F7-4C0B-AB83-DFF74FD9FB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29783" y="2065063"/>
              <a:ext cx="150918" cy="251334"/>
            </a:xfrm>
            <a:prstGeom prst="roundRect">
              <a:avLst/>
            </a:prstGeom>
          </p:spPr>
        </p:pic>
      </p:grpSp>
      <p:grpSp>
        <p:nvGrpSpPr>
          <p:cNvPr id="114" name="Text box - Stakeholders">
            <a:extLst>
              <a:ext uri="{FF2B5EF4-FFF2-40B4-BE49-F238E27FC236}">
                <a16:creationId xmlns:a16="http://schemas.microsoft.com/office/drawing/2014/main" id="{DD04D9D8-B43A-492E-B791-E2EECA48E15B}"/>
              </a:ext>
            </a:extLst>
          </p:cNvPr>
          <p:cNvGrpSpPr/>
          <p:nvPr/>
        </p:nvGrpSpPr>
        <p:grpSpPr>
          <a:xfrm>
            <a:off x="2735767" y="2782674"/>
            <a:ext cx="7787816" cy="2768557"/>
            <a:chOff x="3052918" y="2016383"/>
            <a:chExt cx="6707980" cy="2677991"/>
          </a:xfrm>
        </p:grpSpPr>
        <p:grpSp>
          <p:nvGrpSpPr>
            <p:cNvPr id="115" name="Group 114">
              <a:extLst>
                <a:ext uri="{FF2B5EF4-FFF2-40B4-BE49-F238E27FC236}">
                  <a16:creationId xmlns:a16="http://schemas.microsoft.com/office/drawing/2014/main" id="{3053E66E-9B75-4398-9AD4-0C289A864056}"/>
                </a:ext>
              </a:extLst>
            </p:cNvPr>
            <p:cNvGrpSpPr/>
            <p:nvPr/>
          </p:nvGrpSpPr>
          <p:grpSpPr>
            <a:xfrm>
              <a:off x="3052918" y="2016383"/>
              <a:ext cx="6707980" cy="2677991"/>
              <a:chOff x="2526969" y="1951450"/>
              <a:chExt cx="6707980" cy="2677991"/>
            </a:xfrm>
          </p:grpSpPr>
          <p:grpSp>
            <p:nvGrpSpPr>
              <p:cNvPr id="117" name="Group 116">
                <a:extLst>
                  <a:ext uri="{FF2B5EF4-FFF2-40B4-BE49-F238E27FC236}">
                    <a16:creationId xmlns:a16="http://schemas.microsoft.com/office/drawing/2014/main" id="{C7051883-F6EA-496C-9962-977C5D2A178F}"/>
                  </a:ext>
                </a:extLst>
              </p:cNvPr>
              <p:cNvGrpSpPr/>
              <p:nvPr/>
            </p:nvGrpSpPr>
            <p:grpSpPr>
              <a:xfrm>
                <a:off x="2526969" y="1951450"/>
                <a:ext cx="6707980" cy="2677991"/>
                <a:chOff x="2635896" y="1985380"/>
                <a:chExt cx="6707980" cy="2677991"/>
              </a:xfrm>
            </p:grpSpPr>
            <p:sp>
              <p:nvSpPr>
                <p:cNvPr id="119" name="Rectangle 118">
                  <a:extLst>
                    <a:ext uri="{FF2B5EF4-FFF2-40B4-BE49-F238E27FC236}">
                      <a16:creationId xmlns:a16="http://schemas.microsoft.com/office/drawing/2014/main" id="{802721C7-B59C-4F7C-AAFA-7E7F87A03531}"/>
                    </a:ext>
                  </a:extLst>
                </p:cNvPr>
                <p:cNvSpPr/>
                <p:nvPr/>
              </p:nvSpPr>
              <p:spPr>
                <a:xfrm>
                  <a:off x="2635896" y="1985380"/>
                  <a:ext cx="6707980" cy="2677991"/>
                </a:xfrm>
                <a:prstGeom prst="round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0" name="TextBox 119">
                  <a:extLst>
                    <a:ext uri="{FF2B5EF4-FFF2-40B4-BE49-F238E27FC236}">
                      <a16:creationId xmlns:a16="http://schemas.microsoft.com/office/drawing/2014/main" id="{6A8BE946-0A69-4071-8EE7-69074A85F06E}"/>
                    </a:ext>
                  </a:extLst>
                </p:cNvPr>
                <p:cNvSpPr txBox="1"/>
                <p:nvPr/>
              </p:nvSpPr>
              <p:spPr>
                <a:xfrm>
                  <a:off x="2635896" y="2002452"/>
                  <a:ext cx="6707980" cy="362318"/>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Stakeholders &amp; Audiences</a:t>
                  </a:r>
                  <a:endParaRPr lang="en-US" sz="1600" b="1" dirty="0">
                    <a:solidFill>
                      <a:schemeClr val="bg1"/>
                    </a:solidFill>
                    <a:latin typeface="Arial" panose="020B0604020202020204" pitchFamily="34" charset="0"/>
                  </a:endParaRPr>
                </a:p>
              </p:txBody>
            </p:sp>
          </p:grpSp>
          <p:sp>
            <p:nvSpPr>
              <p:cNvPr id="118" name="Rectangle: Rounded Corners 117">
                <a:extLst>
                  <a:ext uri="{FF2B5EF4-FFF2-40B4-BE49-F238E27FC236}">
                    <a16:creationId xmlns:a16="http://schemas.microsoft.com/office/drawing/2014/main" id="{76819B10-413D-421A-B861-32E6DCAF5C97}"/>
                  </a:ext>
                </a:extLst>
              </p:cNvPr>
              <p:cNvSpPr/>
              <p:nvPr/>
            </p:nvSpPr>
            <p:spPr>
              <a:xfrm>
                <a:off x="2704707" y="2456996"/>
                <a:ext cx="6352504" cy="1944447"/>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600" dirty="0">
                    <a:solidFill>
                      <a:srgbClr val="485E6D"/>
                    </a:solidFill>
                    <a:latin typeface="Arial" panose="020B0604020202020204" pitchFamily="34" charset="0"/>
                    <a:cs typeface="Arial" panose="020B0604020202020204" pitchFamily="34" charset="0"/>
                  </a:rPr>
                  <a:t>Identify your stakeholders and audiences for communication and engagement.</a:t>
                </a:r>
              </a:p>
              <a:p>
                <a:pPr>
                  <a:defRPr/>
                </a:pPr>
                <a:endParaRPr lang="en-US" sz="1600"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Who are your primary &amp; secondary stakeholders?</a:t>
                </a: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What is their level of interest and influence?</a:t>
                </a: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What particular aspects are they interest in / not interested in?</a:t>
                </a: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Are the supportive or resistant?</a:t>
                </a:r>
              </a:p>
            </p:txBody>
          </p:sp>
        </p:grpSp>
        <p:pic>
          <p:nvPicPr>
            <p:cNvPr id="116" name="Graphic 115" descr="Close">
              <a:extLst>
                <a:ext uri="{FF2B5EF4-FFF2-40B4-BE49-F238E27FC236}">
                  <a16:creationId xmlns:a16="http://schemas.microsoft.com/office/drawing/2014/main" id="{B6FDB257-5EA0-4782-AE36-C711135267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29783" y="2065063"/>
              <a:ext cx="150918" cy="251334"/>
            </a:xfrm>
            <a:prstGeom prst="roundRect">
              <a:avLst/>
            </a:prstGeom>
          </p:spPr>
        </p:pic>
      </p:grpSp>
      <p:grpSp>
        <p:nvGrpSpPr>
          <p:cNvPr id="128" name="Text box - timing">
            <a:extLst>
              <a:ext uri="{FF2B5EF4-FFF2-40B4-BE49-F238E27FC236}">
                <a16:creationId xmlns:a16="http://schemas.microsoft.com/office/drawing/2014/main" id="{C305CED8-77C9-4D59-91F7-AD4A2B654328}"/>
              </a:ext>
            </a:extLst>
          </p:cNvPr>
          <p:cNvGrpSpPr/>
          <p:nvPr/>
        </p:nvGrpSpPr>
        <p:grpSpPr>
          <a:xfrm>
            <a:off x="2807743" y="2577740"/>
            <a:ext cx="7794066" cy="2768557"/>
            <a:chOff x="3047535" y="2016383"/>
            <a:chExt cx="6713363" cy="2677991"/>
          </a:xfrm>
        </p:grpSpPr>
        <p:grpSp>
          <p:nvGrpSpPr>
            <p:cNvPr id="129" name="Group 128">
              <a:extLst>
                <a:ext uri="{FF2B5EF4-FFF2-40B4-BE49-F238E27FC236}">
                  <a16:creationId xmlns:a16="http://schemas.microsoft.com/office/drawing/2014/main" id="{73D9500C-2D7F-46DE-A5E6-9A96CB9BE61D}"/>
                </a:ext>
              </a:extLst>
            </p:cNvPr>
            <p:cNvGrpSpPr/>
            <p:nvPr/>
          </p:nvGrpSpPr>
          <p:grpSpPr>
            <a:xfrm>
              <a:off x="3047535" y="2016383"/>
              <a:ext cx="6713363" cy="2677991"/>
              <a:chOff x="2521586" y="1951450"/>
              <a:chExt cx="6713363" cy="2677991"/>
            </a:xfrm>
          </p:grpSpPr>
          <p:grpSp>
            <p:nvGrpSpPr>
              <p:cNvPr id="131" name="Group 130">
                <a:extLst>
                  <a:ext uri="{FF2B5EF4-FFF2-40B4-BE49-F238E27FC236}">
                    <a16:creationId xmlns:a16="http://schemas.microsoft.com/office/drawing/2014/main" id="{020CBE61-6820-4E76-B32E-B833A88D1C4B}"/>
                  </a:ext>
                </a:extLst>
              </p:cNvPr>
              <p:cNvGrpSpPr/>
              <p:nvPr/>
            </p:nvGrpSpPr>
            <p:grpSpPr>
              <a:xfrm>
                <a:off x="2521586" y="1951450"/>
                <a:ext cx="6713363" cy="2677991"/>
                <a:chOff x="2630513" y="1985380"/>
                <a:chExt cx="6713363" cy="2677991"/>
              </a:xfrm>
            </p:grpSpPr>
            <p:sp>
              <p:nvSpPr>
                <p:cNvPr id="133" name="Rectangle 132">
                  <a:extLst>
                    <a:ext uri="{FF2B5EF4-FFF2-40B4-BE49-F238E27FC236}">
                      <a16:creationId xmlns:a16="http://schemas.microsoft.com/office/drawing/2014/main" id="{FDF5B88C-2C70-4880-B18A-D7956210AE7B}"/>
                    </a:ext>
                  </a:extLst>
                </p:cNvPr>
                <p:cNvSpPr/>
                <p:nvPr/>
              </p:nvSpPr>
              <p:spPr>
                <a:xfrm>
                  <a:off x="2635896" y="1985380"/>
                  <a:ext cx="6707980" cy="2677991"/>
                </a:xfrm>
                <a:prstGeom prst="roundRect">
                  <a:avLst>
                    <a:gd name="adj" fmla="val 8029"/>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5" name="TextBox 134">
                  <a:extLst>
                    <a:ext uri="{FF2B5EF4-FFF2-40B4-BE49-F238E27FC236}">
                      <a16:creationId xmlns:a16="http://schemas.microsoft.com/office/drawing/2014/main" id="{ADF21A2A-A92B-4E83-B41F-DDBFA61750DB}"/>
                    </a:ext>
                  </a:extLst>
                </p:cNvPr>
                <p:cNvSpPr txBox="1"/>
                <p:nvPr/>
              </p:nvSpPr>
              <p:spPr>
                <a:xfrm>
                  <a:off x="2630513" y="2002452"/>
                  <a:ext cx="6707980" cy="362318"/>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Timing &amp; Frequency</a:t>
                  </a:r>
                  <a:endParaRPr lang="en-US" sz="1600" b="1" dirty="0">
                    <a:solidFill>
                      <a:schemeClr val="bg1"/>
                    </a:solidFill>
                    <a:latin typeface="Arial" panose="020B0604020202020204" pitchFamily="34" charset="0"/>
                  </a:endParaRPr>
                </a:p>
              </p:txBody>
            </p:sp>
          </p:grpSp>
          <p:sp>
            <p:nvSpPr>
              <p:cNvPr id="132" name="Rectangle: Rounded Corners 131">
                <a:extLst>
                  <a:ext uri="{FF2B5EF4-FFF2-40B4-BE49-F238E27FC236}">
                    <a16:creationId xmlns:a16="http://schemas.microsoft.com/office/drawing/2014/main" id="{2BE92A83-0AF0-4D16-A6AA-9191179E8E27}"/>
                  </a:ext>
                </a:extLst>
              </p:cNvPr>
              <p:cNvSpPr/>
              <p:nvPr/>
            </p:nvSpPr>
            <p:spPr>
              <a:xfrm>
                <a:off x="2704707" y="2456996"/>
                <a:ext cx="6352504" cy="1944447"/>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600" dirty="0">
                    <a:solidFill>
                      <a:srgbClr val="485E6D"/>
                    </a:solidFill>
                    <a:latin typeface="Arial" panose="020B0604020202020204" pitchFamily="34" charset="0"/>
                    <a:cs typeface="Arial" panose="020B0604020202020204" pitchFamily="34" charset="0"/>
                  </a:rPr>
                  <a:t>Explain how often and when will you communicate:</a:t>
                </a:r>
              </a:p>
              <a:p>
                <a:pPr>
                  <a:defRPr/>
                </a:pPr>
                <a:endParaRPr lang="en-US" sz="1600"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Will there be a defined schedule for the communications?</a:t>
                </a: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Will different groups get communications at different times (e.g. will executive stakeholders always be informed before patients)?</a:t>
                </a: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How will you handle ad hoc requests for information?</a:t>
                </a:r>
              </a:p>
            </p:txBody>
          </p:sp>
        </p:grpSp>
        <p:pic>
          <p:nvPicPr>
            <p:cNvPr id="130" name="Graphic 129" descr="Close">
              <a:extLst>
                <a:ext uri="{FF2B5EF4-FFF2-40B4-BE49-F238E27FC236}">
                  <a16:creationId xmlns:a16="http://schemas.microsoft.com/office/drawing/2014/main" id="{72412F4F-DEC4-423A-AEB6-E4E2DB35A4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29783" y="2065063"/>
              <a:ext cx="150918" cy="251334"/>
            </a:xfrm>
            <a:prstGeom prst="roundRect">
              <a:avLst/>
            </a:prstGeom>
          </p:spPr>
        </p:pic>
      </p:grpSp>
      <p:grpSp>
        <p:nvGrpSpPr>
          <p:cNvPr id="136" name="Text box - tactics">
            <a:extLst>
              <a:ext uri="{FF2B5EF4-FFF2-40B4-BE49-F238E27FC236}">
                <a16:creationId xmlns:a16="http://schemas.microsoft.com/office/drawing/2014/main" id="{295A416C-C36E-40AB-A29E-579C44A111C5}"/>
              </a:ext>
            </a:extLst>
          </p:cNvPr>
          <p:cNvGrpSpPr/>
          <p:nvPr/>
        </p:nvGrpSpPr>
        <p:grpSpPr>
          <a:xfrm>
            <a:off x="2837296" y="2608286"/>
            <a:ext cx="7787816" cy="2768557"/>
            <a:chOff x="3052918" y="2016383"/>
            <a:chExt cx="6707980" cy="2677991"/>
          </a:xfrm>
        </p:grpSpPr>
        <p:grpSp>
          <p:nvGrpSpPr>
            <p:cNvPr id="137" name="Group 136">
              <a:extLst>
                <a:ext uri="{FF2B5EF4-FFF2-40B4-BE49-F238E27FC236}">
                  <a16:creationId xmlns:a16="http://schemas.microsoft.com/office/drawing/2014/main" id="{DC292C8F-BDB1-4FF2-BC0C-A95B37F05A67}"/>
                </a:ext>
              </a:extLst>
            </p:cNvPr>
            <p:cNvGrpSpPr/>
            <p:nvPr/>
          </p:nvGrpSpPr>
          <p:grpSpPr>
            <a:xfrm>
              <a:off x="3052918" y="2016383"/>
              <a:ext cx="6707980" cy="2677991"/>
              <a:chOff x="2526969" y="1951450"/>
              <a:chExt cx="6707980" cy="2677991"/>
            </a:xfrm>
          </p:grpSpPr>
          <p:grpSp>
            <p:nvGrpSpPr>
              <p:cNvPr id="139" name="Group 138">
                <a:extLst>
                  <a:ext uri="{FF2B5EF4-FFF2-40B4-BE49-F238E27FC236}">
                    <a16:creationId xmlns:a16="http://schemas.microsoft.com/office/drawing/2014/main" id="{93082FE8-A78B-4102-857C-A6A0ED939653}"/>
                  </a:ext>
                </a:extLst>
              </p:cNvPr>
              <p:cNvGrpSpPr/>
              <p:nvPr/>
            </p:nvGrpSpPr>
            <p:grpSpPr>
              <a:xfrm>
                <a:off x="2526969" y="1951450"/>
                <a:ext cx="6707980" cy="2677991"/>
                <a:chOff x="2635896" y="1985380"/>
                <a:chExt cx="6707980" cy="2677991"/>
              </a:xfrm>
            </p:grpSpPr>
            <p:sp>
              <p:nvSpPr>
                <p:cNvPr id="141" name="Rectangle 140">
                  <a:extLst>
                    <a:ext uri="{FF2B5EF4-FFF2-40B4-BE49-F238E27FC236}">
                      <a16:creationId xmlns:a16="http://schemas.microsoft.com/office/drawing/2014/main" id="{BF45BC11-0F9A-4866-8523-5C98E1FD853A}"/>
                    </a:ext>
                  </a:extLst>
                </p:cNvPr>
                <p:cNvSpPr/>
                <p:nvPr/>
              </p:nvSpPr>
              <p:spPr>
                <a:xfrm>
                  <a:off x="2635896" y="1985380"/>
                  <a:ext cx="6707980" cy="2677991"/>
                </a:xfrm>
                <a:prstGeom prst="roundRect">
                  <a:avLst>
                    <a:gd name="adj" fmla="val 8537"/>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2" name="TextBox 141">
                  <a:extLst>
                    <a:ext uri="{FF2B5EF4-FFF2-40B4-BE49-F238E27FC236}">
                      <a16:creationId xmlns:a16="http://schemas.microsoft.com/office/drawing/2014/main" id="{11B4DE6F-C95C-45F7-BCD4-D8A4D7540231}"/>
                    </a:ext>
                  </a:extLst>
                </p:cNvPr>
                <p:cNvSpPr txBox="1"/>
                <p:nvPr/>
              </p:nvSpPr>
              <p:spPr>
                <a:xfrm>
                  <a:off x="2635896" y="2002452"/>
                  <a:ext cx="6707980" cy="362318"/>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Tactics &amp; Channels</a:t>
                  </a:r>
                  <a:endParaRPr lang="en-US" sz="1600" b="1" dirty="0">
                    <a:solidFill>
                      <a:schemeClr val="bg1"/>
                    </a:solidFill>
                    <a:latin typeface="Arial" panose="020B0604020202020204" pitchFamily="34" charset="0"/>
                  </a:endParaRPr>
                </a:p>
              </p:txBody>
            </p:sp>
          </p:grpSp>
          <p:sp>
            <p:nvSpPr>
              <p:cNvPr id="140" name="Rectangle: Rounded Corners 139">
                <a:extLst>
                  <a:ext uri="{FF2B5EF4-FFF2-40B4-BE49-F238E27FC236}">
                    <a16:creationId xmlns:a16="http://schemas.microsoft.com/office/drawing/2014/main" id="{415AC7AA-C8B5-48C5-AFFF-1FFB14F0A814}"/>
                  </a:ext>
                </a:extLst>
              </p:cNvPr>
              <p:cNvSpPr/>
              <p:nvPr/>
            </p:nvSpPr>
            <p:spPr>
              <a:xfrm>
                <a:off x="2704707" y="2456996"/>
                <a:ext cx="6352504" cy="1944447"/>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600" dirty="0">
                    <a:solidFill>
                      <a:srgbClr val="485E6D"/>
                    </a:solidFill>
                    <a:latin typeface="Arial" panose="020B0604020202020204" pitchFamily="34" charset="0"/>
                    <a:cs typeface="Arial" panose="020B0604020202020204" pitchFamily="34" charset="0"/>
                  </a:rPr>
                  <a:t>Define what tactics and channels of communication you will use:</a:t>
                </a:r>
              </a:p>
              <a:p>
                <a:pPr>
                  <a:defRPr/>
                </a:pPr>
                <a:endParaRPr lang="en-US" sz="1600"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What tactics will you employ to address resistance or lack of interest? </a:t>
                </a: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What channels are available to you, and which will you use for each group of stakeholders?</a:t>
                </a: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Why have you chosen these and what benefits do you think they will offer?</a:t>
                </a: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Are there any risks that you foresee?</a:t>
                </a:r>
              </a:p>
            </p:txBody>
          </p:sp>
        </p:grpSp>
        <p:pic>
          <p:nvPicPr>
            <p:cNvPr id="138" name="Graphic 137" descr="Close">
              <a:extLst>
                <a:ext uri="{FF2B5EF4-FFF2-40B4-BE49-F238E27FC236}">
                  <a16:creationId xmlns:a16="http://schemas.microsoft.com/office/drawing/2014/main" id="{736BC6FA-2DBE-4224-9792-C28DB66D06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29783" y="2065063"/>
              <a:ext cx="150918" cy="251334"/>
            </a:xfrm>
            <a:prstGeom prst="roundRect">
              <a:avLst/>
            </a:prstGeom>
          </p:spPr>
        </p:pic>
      </p:grpSp>
      <p:grpSp>
        <p:nvGrpSpPr>
          <p:cNvPr id="121" name="Text box - approach">
            <a:extLst>
              <a:ext uri="{FF2B5EF4-FFF2-40B4-BE49-F238E27FC236}">
                <a16:creationId xmlns:a16="http://schemas.microsoft.com/office/drawing/2014/main" id="{A5A3B4C3-97EC-495E-8DE0-169E4C392224}"/>
              </a:ext>
            </a:extLst>
          </p:cNvPr>
          <p:cNvGrpSpPr/>
          <p:nvPr/>
        </p:nvGrpSpPr>
        <p:grpSpPr>
          <a:xfrm>
            <a:off x="2816528" y="2553332"/>
            <a:ext cx="7803387" cy="3046009"/>
            <a:chOff x="3052918" y="2016383"/>
            <a:chExt cx="6721392" cy="2677991"/>
          </a:xfrm>
        </p:grpSpPr>
        <p:grpSp>
          <p:nvGrpSpPr>
            <p:cNvPr id="122" name="Group 121">
              <a:extLst>
                <a:ext uri="{FF2B5EF4-FFF2-40B4-BE49-F238E27FC236}">
                  <a16:creationId xmlns:a16="http://schemas.microsoft.com/office/drawing/2014/main" id="{4BA2F250-31BA-48C4-9ED7-6F99D5164A9C}"/>
                </a:ext>
              </a:extLst>
            </p:cNvPr>
            <p:cNvGrpSpPr/>
            <p:nvPr/>
          </p:nvGrpSpPr>
          <p:grpSpPr>
            <a:xfrm>
              <a:off x="3052918" y="2016383"/>
              <a:ext cx="6721392" cy="2677991"/>
              <a:chOff x="2526969" y="1951450"/>
              <a:chExt cx="6721392" cy="2677991"/>
            </a:xfrm>
          </p:grpSpPr>
          <p:grpSp>
            <p:nvGrpSpPr>
              <p:cNvPr id="124" name="Group 123">
                <a:extLst>
                  <a:ext uri="{FF2B5EF4-FFF2-40B4-BE49-F238E27FC236}">
                    <a16:creationId xmlns:a16="http://schemas.microsoft.com/office/drawing/2014/main" id="{2DEF67A5-AF6D-4C36-96CE-C33FE0B26F6F}"/>
                  </a:ext>
                </a:extLst>
              </p:cNvPr>
              <p:cNvGrpSpPr/>
              <p:nvPr/>
            </p:nvGrpSpPr>
            <p:grpSpPr>
              <a:xfrm>
                <a:off x="2526969" y="1951450"/>
                <a:ext cx="6721392" cy="2677991"/>
                <a:chOff x="2635896" y="1985380"/>
                <a:chExt cx="6721392" cy="2677991"/>
              </a:xfrm>
            </p:grpSpPr>
            <p:sp>
              <p:nvSpPr>
                <p:cNvPr id="126" name="Rectangle 125">
                  <a:extLst>
                    <a:ext uri="{FF2B5EF4-FFF2-40B4-BE49-F238E27FC236}">
                      <a16:creationId xmlns:a16="http://schemas.microsoft.com/office/drawing/2014/main" id="{95078AAA-914C-4BE2-959A-6CB31A09EB4C}"/>
                    </a:ext>
                  </a:extLst>
                </p:cNvPr>
                <p:cNvSpPr/>
                <p:nvPr/>
              </p:nvSpPr>
              <p:spPr>
                <a:xfrm>
                  <a:off x="2635896" y="1985380"/>
                  <a:ext cx="6707980" cy="2677991"/>
                </a:xfrm>
                <a:prstGeom prst="roundRect">
                  <a:avLst>
                    <a:gd name="adj" fmla="val 8354"/>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7" name="TextBox 126">
                  <a:extLst>
                    <a:ext uri="{FF2B5EF4-FFF2-40B4-BE49-F238E27FC236}">
                      <a16:creationId xmlns:a16="http://schemas.microsoft.com/office/drawing/2014/main" id="{1C823847-3F80-4A16-865F-BF9A6B5040FF}"/>
                    </a:ext>
                  </a:extLst>
                </p:cNvPr>
                <p:cNvSpPr txBox="1"/>
                <p:nvPr/>
              </p:nvSpPr>
              <p:spPr>
                <a:xfrm>
                  <a:off x="2653784" y="2002452"/>
                  <a:ext cx="6703504" cy="327479"/>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Approach &amp; Messages</a:t>
                  </a:r>
                  <a:endParaRPr lang="en-US" sz="1600" b="1" dirty="0">
                    <a:solidFill>
                      <a:schemeClr val="bg1"/>
                    </a:solidFill>
                    <a:latin typeface="Arial" panose="020B0604020202020204" pitchFamily="34" charset="0"/>
                  </a:endParaRPr>
                </a:p>
              </p:txBody>
            </p:sp>
          </p:grpSp>
          <p:sp>
            <p:nvSpPr>
              <p:cNvPr id="125" name="Rectangle: Rounded Corners 124">
                <a:extLst>
                  <a:ext uri="{FF2B5EF4-FFF2-40B4-BE49-F238E27FC236}">
                    <a16:creationId xmlns:a16="http://schemas.microsoft.com/office/drawing/2014/main" id="{A3F2288C-594F-453A-84F6-663083C1FFFF}"/>
                  </a:ext>
                </a:extLst>
              </p:cNvPr>
              <p:cNvSpPr/>
              <p:nvPr/>
            </p:nvSpPr>
            <p:spPr>
              <a:xfrm>
                <a:off x="2704707" y="2456996"/>
                <a:ext cx="6352504" cy="1999358"/>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600" dirty="0">
                    <a:solidFill>
                      <a:srgbClr val="485E6D"/>
                    </a:solidFill>
                    <a:latin typeface="Arial" panose="020B0604020202020204" pitchFamily="34" charset="0"/>
                    <a:cs typeface="Arial" panose="020B0604020202020204" pitchFamily="34" charset="0"/>
                  </a:rPr>
                  <a:t>Define your approach for each stakeholder group.</a:t>
                </a:r>
              </a:p>
              <a:p>
                <a:pPr>
                  <a:defRPr/>
                </a:pPr>
                <a:endParaRPr lang="en-US" sz="1600"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What will your style and tone be for each group? </a:t>
                </a: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What formats will you use?</a:t>
                </a: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What messages do you want to get across?</a:t>
                </a: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How will your approaches vary depending on stakeholder interest/influence etc.?</a:t>
                </a: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Who will send / lead the communications/engagement?</a:t>
                </a:r>
              </a:p>
            </p:txBody>
          </p:sp>
        </p:grpSp>
        <p:pic>
          <p:nvPicPr>
            <p:cNvPr id="123" name="Graphic 122" descr="Close">
              <a:extLst>
                <a:ext uri="{FF2B5EF4-FFF2-40B4-BE49-F238E27FC236}">
                  <a16:creationId xmlns:a16="http://schemas.microsoft.com/office/drawing/2014/main" id="{DF41BD0C-B2C0-4EBB-AF0C-4EAF0CF9C5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8256" y="2063405"/>
              <a:ext cx="150918" cy="251334"/>
            </a:xfrm>
            <a:prstGeom prst="roundRect">
              <a:avLst/>
            </a:prstGeom>
          </p:spPr>
        </p:pic>
      </p:grpSp>
      <p:grpSp>
        <p:nvGrpSpPr>
          <p:cNvPr id="143" name="Text box - cont improve">
            <a:extLst>
              <a:ext uri="{FF2B5EF4-FFF2-40B4-BE49-F238E27FC236}">
                <a16:creationId xmlns:a16="http://schemas.microsoft.com/office/drawing/2014/main" id="{3A83C8A2-CEF8-481C-93F8-1512D299D7BB}"/>
              </a:ext>
            </a:extLst>
          </p:cNvPr>
          <p:cNvGrpSpPr/>
          <p:nvPr/>
        </p:nvGrpSpPr>
        <p:grpSpPr>
          <a:xfrm>
            <a:off x="2756535" y="2573956"/>
            <a:ext cx="7803106" cy="3125853"/>
            <a:chOff x="3052918" y="1946186"/>
            <a:chExt cx="6721150" cy="2748188"/>
          </a:xfrm>
        </p:grpSpPr>
        <p:grpSp>
          <p:nvGrpSpPr>
            <p:cNvPr id="144" name="Group 143">
              <a:extLst>
                <a:ext uri="{FF2B5EF4-FFF2-40B4-BE49-F238E27FC236}">
                  <a16:creationId xmlns:a16="http://schemas.microsoft.com/office/drawing/2014/main" id="{26FC9D6B-4575-4622-9809-2296C4338538}"/>
                </a:ext>
              </a:extLst>
            </p:cNvPr>
            <p:cNvGrpSpPr/>
            <p:nvPr/>
          </p:nvGrpSpPr>
          <p:grpSpPr>
            <a:xfrm>
              <a:off x="3052918" y="1946186"/>
              <a:ext cx="6721150" cy="2748188"/>
              <a:chOff x="2526969" y="1881253"/>
              <a:chExt cx="6721150" cy="2748188"/>
            </a:xfrm>
          </p:grpSpPr>
          <p:grpSp>
            <p:nvGrpSpPr>
              <p:cNvPr id="147" name="Group 146">
                <a:extLst>
                  <a:ext uri="{FF2B5EF4-FFF2-40B4-BE49-F238E27FC236}">
                    <a16:creationId xmlns:a16="http://schemas.microsoft.com/office/drawing/2014/main" id="{581AB7BD-B302-470B-8E1A-2168D4D2ACB3}"/>
                  </a:ext>
                </a:extLst>
              </p:cNvPr>
              <p:cNvGrpSpPr/>
              <p:nvPr/>
            </p:nvGrpSpPr>
            <p:grpSpPr>
              <a:xfrm>
                <a:off x="2526969" y="1881253"/>
                <a:ext cx="6721150" cy="2748188"/>
                <a:chOff x="2635896" y="1915183"/>
                <a:chExt cx="6721150" cy="2748188"/>
              </a:xfrm>
            </p:grpSpPr>
            <p:sp>
              <p:nvSpPr>
                <p:cNvPr id="149" name="Rectangle 148">
                  <a:extLst>
                    <a:ext uri="{FF2B5EF4-FFF2-40B4-BE49-F238E27FC236}">
                      <a16:creationId xmlns:a16="http://schemas.microsoft.com/office/drawing/2014/main" id="{A4884E70-EA35-44E1-8138-DABDD90359DC}"/>
                    </a:ext>
                  </a:extLst>
                </p:cNvPr>
                <p:cNvSpPr/>
                <p:nvPr/>
              </p:nvSpPr>
              <p:spPr>
                <a:xfrm>
                  <a:off x="2635896" y="1985380"/>
                  <a:ext cx="6707980" cy="2677991"/>
                </a:xfrm>
                <a:prstGeom prst="roundRect">
                  <a:avLst>
                    <a:gd name="adj" fmla="val 9278"/>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0" name="TextBox 149">
                  <a:extLst>
                    <a:ext uri="{FF2B5EF4-FFF2-40B4-BE49-F238E27FC236}">
                      <a16:creationId xmlns:a16="http://schemas.microsoft.com/office/drawing/2014/main" id="{50BE86BC-FB5E-4343-AA42-612397B10AF4}"/>
                    </a:ext>
                  </a:extLst>
                </p:cNvPr>
                <p:cNvSpPr txBox="1"/>
                <p:nvPr/>
              </p:nvSpPr>
              <p:spPr>
                <a:xfrm>
                  <a:off x="2649067" y="1915183"/>
                  <a:ext cx="6707979" cy="329315"/>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Continuous Improvement</a:t>
                  </a:r>
                  <a:endParaRPr lang="en-US" sz="1600" b="1" dirty="0">
                    <a:solidFill>
                      <a:schemeClr val="bg1"/>
                    </a:solidFill>
                    <a:latin typeface="Arial" panose="020B0604020202020204" pitchFamily="34" charset="0"/>
                  </a:endParaRPr>
                </a:p>
              </p:txBody>
            </p:sp>
          </p:grpSp>
          <p:sp>
            <p:nvSpPr>
              <p:cNvPr id="148" name="Rectangle: Rounded Corners 147">
                <a:extLst>
                  <a:ext uri="{FF2B5EF4-FFF2-40B4-BE49-F238E27FC236}">
                    <a16:creationId xmlns:a16="http://schemas.microsoft.com/office/drawing/2014/main" id="{A76568B0-7763-48C8-A963-FD39808FDE80}"/>
                  </a:ext>
                </a:extLst>
              </p:cNvPr>
              <p:cNvSpPr/>
              <p:nvPr/>
            </p:nvSpPr>
            <p:spPr>
              <a:xfrm>
                <a:off x="2704707" y="2456996"/>
                <a:ext cx="6352504" cy="1999358"/>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600" dirty="0">
                    <a:solidFill>
                      <a:srgbClr val="485E6D"/>
                    </a:solidFill>
                    <a:latin typeface="Arial" panose="020B0604020202020204" pitchFamily="34" charset="0"/>
                    <a:cs typeface="Arial" panose="020B0604020202020204" pitchFamily="34" charset="0"/>
                  </a:rPr>
                  <a:t>Explain what you will do to ensure that your communications and engagement remains effective.</a:t>
                </a:r>
              </a:p>
              <a:p>
                <a:pPr>
                  <a:defRPr/>
                </a:pPr>
                <a:endParaRPr lang="en-US" sz="1600" dirty="0">
                  <a:solidFill>
                    <a:srgbClr val="485E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How will you know if the comms &amp; engagement are not achieving what you expect them to? </a:t>
                </a: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How will you address this?</a:t>
                </a: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How will you gather feedback and how/will this be acted upon?</a:t>
                </a:r>
              </a:p>
              <a:p>
                <a:pPr marL="742950" lvl="1" indent="-285750">
                  <a:buFont typeface="Wingdings" panose="05000000000000000000" pitchFamily="2" charset="2"/>
                  <a:buChar char="Ø"/>
                  <a:defRPr/>
                </a:pPr>
                <a:r>
                  <a:rPr lang="en-US" sz="1600" dirty="0">
                    <a:solidFill>
                      <a:srgbClr val="485E6D"/>
                    </a:solidFill>
                    <a:latin typeface="Arial" panose="020B0604020202020204" pitchFamily="34" charset="0"/>
                    <a:cs typeface="Arial" panose="020B0604020202020204" pitchFamily="34" charset="0"/>
                  </a:rPr>
                  <a:t>How often will you review/update the comms &amp; engagement plan?</a:t>
                </a:r>
              </a:p>
            </p:txBody>
          </p:sp>
        </p:grpSp>
        <p:pic>
          <p:nvPicPr>
            <p:cNvPr id="146" name="Graphic 145" descr="Close">
              <a:extLst>
                <a:ext uri="{FF2B5EF4-FFF2-40B4-BE49-F238E27FC236}">
                  <a16:creationId xmlns:a16="http://schemas.microsoft.com/office/drawing/2014/main" id="{D1C18DF2-5DF8-415C-8979-BAA13CEF85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41655" y="1977276"/>
              <a:ext cx="150918" cy="251334"/>
            </a:xfrm>
            <a:prstGeom prst="roundRect">
              <a:avLst/>
            </a:prstGeom>
          </p:spPr>
        </p:pic>
      </p:grpSp>
      <p:sp>
        <p:nvSpPr>
          <p:cNvPr id="58" name="TextBox 57">
            <a:extLst>
              <a:ext uri="{FF2B5EF4-FFF2-40B4-BE49-F238E27FC236}">
                <a16:creationId xmlns:a16="http://schemas.microsoft.com/office/drawing/2014/main" id="{39E56F8D-289E-4A4F-AED9-9F6C610F66C4}"/>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Communications Management Plan Contents</a:t>
            </a:r>
          </a:p>
        </p:txBody>
      </p:sp>
      <p:sp>
        <p:nvSpPr>
          <p:cNvPr id="59" name="TextBox 58">
            <a:extLst>
              <a:ext uri="{FF2B5EF4-FFF2-40B4-BE49-F238E27FC236}">
                <a16:creationId xmlns:a16="http://schemas.microsoft.com/office/drawing/2014/main" id="{2765A8F8-0C10-47EB-A3FA-528FDED0C669}"/>
              </a:ext>
            </a:extLst>
          </p:cNvPr>
          <p:cNvSpPr txBox="1"/>
          <p:nvPr/>
        </p:nvSpPr>
        <p:spPr>
          <a:xfrm>
            <a:off x="9453918" y="6448731"/>
            <a:ext cx="2225464"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Comms channels</a:t>
            </a:r>
          </a:p>
        </p:txBody>
      </p:sp>
      <p:sp>
        <p:nvSpPr>
          <p:cNvPr id="61" name="TextBox 60">
            <a:extLst>
              <a:ext uri="{FF2B5EF4-FFF2-40B4-BE49-F238E27FC236}">
                <a16:creationId xmlns:a16="http://schemas.microsoft.com/office/drawing/2014/main" id="{75DC9790-20E6-4B23-86D7-328BBFD21C22}"/>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Comms plan</a:t>
            </a:r>
          </a:p>
        </p:txBody>
      </p:sp>
    </p:spTree>
    <p:extLst>
      <p:ext uri="{BB962C8B-B14F-4D97-AF65-F5344CB8AC3E}">
        <p14:creationId xmlns:p14="http://schemas.microsoft.com/office/powerpoint/2010/main" val="39888703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additive="base">
                                        <p:cTn id="7" dur="500" fill="hold"/>
                                        <p:tgtEl>
                                          <p:spTgt spid="143"/>
                                        </p:tgtEl>
                                        <p:attrNameLst>
                                          <p:attrName>ppt_x</p:attrName>
                                        </p:attrNameLst>
                                      </p:cBhvr>
                                      <p:tavLst>
                                        <p:tav tm="0">
                                          <p:val>
                                            <p:strVal val="#ppt_x"/>
                                          </p:val>
                                        </p:tav>
                                        <p:tav tm="100000">
                                          <p:val>
                                            <p:strVal val="#ppt_x"/>
                                          </p:val>
                                        </p:tav>
                                      </p:tavLst>
                                    </p:anim>
                                    <p:anim calcmode="lin" valueType="num">
                                      <p:cBhvr additive="base">
                                        <p:cTn id="8"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2"/>
                  </p:tgtEl>
                </p:cond>
              </p:nextCondLst>
            </p:seq>
            <p:seq concurrent="1" nextAc="seek">
              <p:cTn id="9" restart="whenNotActive" fill="hold" evtFilter="cancelBubble" nodeType="interactiveSeq">
                <p:stCondLst>
                  <p:cond evt="onClick" delay="0">
                    <p:tgtEl>
                      <p:spTgt spid="143"/>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43"/>
                                        </p:tgtEl>
                                        <p:attrNameLst>
                                          <p:attrName>ppt_x</p:attrName>
                                        </p:attrNameLst>
                                      </p:cBhvr>
                                      <p:tavLst>
                                        <p:tav tm="0">
                                          <p:val>
                                            <p:strVal val="ppt_x"/>
                                          </p:val>
                                        </p:tav>
                                        <p:tav tm="100000">
                                          <p:val>
                                            <p:strVal val="ppt_x"/>
                                          </p:val>
                                        </p:tav>
                                      </p:tavLst>
                                    </p:anim>
                                    <p:anim calcmode="lin" valueType="num">
                                      <p:cBhvr additive="base">
                                        <p:cTn id="14" dur="500"/>
                                        <p:tgtEl>
                                          <p:spTgt spid="143"/>
                                        </p:tgtEl>
                                        <p:attrNameLst>
                                          <p:attrName>ppt_y</p:attrName>
                                        </p:attrNameLst>
                                      </p:cBhvr>
                                      <p:tavLst>
                                        <p:tav tm="0">
                                          <p:val>
                                            <p:strVal val="ppt_y"/>
                                          </p:val>
                                        </p:tav>
                                        <p:tav tm="100000">
                                          <p:val>
                                            <p:strVal val="1+ppt_h/2"/>
                                          </p:val>
                                        </p:tav>
                                      </p:tavLst>
                                    </p:anim>
                                    <p:set>
                                      <p:cBhvr>
                                        <p:cTn id="15"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16" restart="whenNotActive" fill="hold" evtFilter="cancelBubble" nodeType="interactiveSeq">
                <p:stCondLst>
                  <p:cond evt="onClick" delay="0">
                    <p:tgtEl>
                      <p:spTgt spid="79"/>
                    </p:tgtEl>
                  </p:cond>
                </p:stCondLst>
                <p:endSync evt="end" delay="0">
                  <p:rtn val="all"/>
                </p:endSync>
                <p:childTnLst>
                  <p:par>
                    <p:cTn id="17" fill="hold">
                      <p:stCondLst>
                        <p:cond delay="0"/>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1"/>
                                        </p:tgtEl>
                                        <p:attrNameLst>
                                          <p:attrName>style.visibility</p:attrName>
                                        </p:attrNameLst>
                                      </p:cBhvr>
                                      <p:to>
                                        <p:strVal val="visible"/>
                                      </p:to>
                                    </p:set>
                                    <p:anim calcmode="lin" valueType="num">
                                      <p:cBhvr additive="base">
                                        <p:cTn id="21" dur="500" fill="hold"/>
                                        <p:tgtEl>
                                          <p:spTgt spid="121"/>
                                        </p:tgtEl>
                                        <p:attrNameLst>
                                          <p:attrName>ppt_x</p:attrName>
                                        </p:attrNameLst>
                                      </p:cBhvr>
                                      <p:tavLst>
                                        <p:tav tm="0">
                                          <p:val>
                                            <p:strVal val="#ppt_x"/>
                                          </p:val>
                                        </p:tav>
                                        <p:tav tm="100000">
                                          <p:val>
                                            <p:strVal val="#ppt_x"/>
                                          </p:val>
                                        </p:tav>
                                      </p:tavLst>
                                    </p:anim>
                                    <p:anim calcmode="lin" valueType="num">
                                      <p:cBhvr additive="base">
                                        <p:cTn id="22"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9"/>
                  </p:tgtEl>
                </p:cond>
              </p:nextCondLst>
            </p:seq>
            <p:seq concurrent="1" nextAc="seek">
              <p:cTn id="23" restart="whenNotActive" fill="hold" evtFilter="cancelBubble" nodeType="interactiveSeq">
                <p:stCondLst>
                  <p:cond evt="onClick" delay="0">
                    <p:tgtEl>
                      <p:spTgt spid="121"/>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21"/>
                                        </p:tgtEl>
                                        <p:attrNameLst>
                                          <p:attrName>ppt_x</p:attrName>
                                        </p:attrNameLst>
                                      </p:cBhvr>
                                      <p:tavLst>
                                        <p:tav tm="0">
                                          <p:val>
                                            <p:strVal val="ppt_x"/>
                                          </p:val>
                                        </p:tav>
                                        <p:tav tm="100000">
                                          <p:val>
                                            <p:strVal val="ppt_x"/>
                                          </p:val>
                                        </p:tav>
                                      </p:tavLst>
                                    </p:anim>
                                    <p:anim calcmode="lin" valueType="num">
                                      <p:cBhvr additive="base">
                                        <p:cTn id="28" dur="500"/>
                                        <p:tgtEl>
                                          <p:spTgt spid="121"/>
                                        </p:tgtEl>
                                        <p:attrNameLst>
                                          <p:attrName>ppt_y</p:attrName>
                                        </p:attrNameLst>
                                      </p:cBhvr>
                                      <p:tavLst>
                                        <p:tav tm="0">
                                          <p:val>
                                            <p:strVal val="ppt_y"/>
                                          </p:val>
                                        </p:tav>
                                        <p:tav tm="100000">
                                          <p:val>
                                            <p:strVal val="1+ppt_h/2"/>
                                          </p:val>
                                        </p:tav>
                                      </p:tavLst>
                                    </p:anim>
                                    <p:set>
                                      <p:cBhvr>
                                        <p:cTn id="29" dur="1" fill="hold">
                                          <p:stCondLst>
                                            <p:cond delay="499"/>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30" restart="whenNotActive" fill="hold" evtFilter="cancelBubble" nodeType="interactiveSeq">
                <p:stCondLst>
                  <p:cond evt="onClick" delay="0">
                    <p:tgtEl>
                      <p:spTgt spid="90"/>
                    </p:tgtEl>
                  </p:cond>
                </p:stCondLst>
                <p:endSync evt="end" delay="0">
                  <p:rtn val="all"/>
                </p:endSync>
                <p:childTnLst>
                  <p:par>
                    <p:cTn id="31" fill="hold">
                      <p:stCondLst>
                        <p:cond delay="0"/>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additive="base">
                                        <p:cTn id="35" dur="500" fill="hold"/>
                                        <p:tgtEl>
                                          <p:spTgt spid="136"/>
                                        </p:tgtEl>
                                        <p:attrNameLst>
                                          <p:attrName>ppt_x</p:attrName>
                                        </p:attrNameLst>
                                      </p:cBhvr>
                                      <p:tavLst>
                                        <p:tav tm="0">
                                          <p:val>
                                            <p:strVal val="#ppt_x"/>
                                          </p:val>
                                        </p:tav>
                                        <p:tav tm="100000">
                                          <p:val>
                                            <p:strVal val="#ppt_x"/>
                                          </p:val>
                                        </p:tav>
                                      </p:tavLst>
                                    </p:anim>
                                    <p:anim calcmode="lin" valueType="num">
                                      <p:cBhvr additive="base">
                                        <p:cTn id="36"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0"/>
                  </p:tgtEl>
                </p:cond>
              </p:nextCondLst>
            </p:seq>
            <p:seq concurrent="1" nextAc="seek">
              <p:cTn id="37" restart="whenNotActive" fill="hold" evtFilter="cancelBubble" nodeType="interactiveSeq">
                <p:stCondLst>
                  <p:cond evt="onClick" delay="0">
                    <p:tgtEl>
                      <p:spTgt spid="136"/>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36"/>
                                        </p:tgtEl>
                                        <p:attrNameLst>
                                          <p:attrName>ppt_x</p:attrName>
                                        </p:attrNameLst>
                                      </p:cBhvr>
                                      <p:tavLst>
                                        <p:tav tm="0">
                                          <p:val>
                                            <p:strVal val="ppt_x"/>
                                          </p:val>
                                        </p:tav>
                                        <p:tav tm="100000">
                                          <p:val>
                                            <p:strVal val="ppt_x"/>
                                          </p:val>
                                        </p:tav>
                                      </p:tavLst>
                                    </p:anim>
                                    <p:anim calcmode="lin" valueType="num">
                                      <p:cBhvr additive="base">
                                        <p:cTn id="42" dur="500"/>
                                        <p:tgtEl>
                                          <p:spTgt spid="136"/>
                                        </p:tgtEl>
                                        <p:attrNameLst>
                                          <p:attrName>ppt_y</p:attrName>
                                        </p:attrNameLst>
                                      </p:cBhvr>
                                      <p:tavLst>
                                        <p:tav tm="0">
                                          <p:val>
                                            <p:strVal val="ppt_y"/>
                                          </p:val>
                                        </p:tav>
                                        <p:tav tm="100000">
                                          <p:val>
                                            <p:strVal val="1+ppt_h/2"/>
                                          </p:val>
                                        </p:tav>
                                      </p:tavLst>
                                    </p:anim>
                                    <p:set>
                                      <p:cBhvr>
                                        <p:cTn id="43" dur="1" fill="hold">
                                          <p:stCondLst>
                                            <p:cond delay="499"/>
                                          </p:stCondLst>
                                        </p:cTn>
                                        <p:tgtEl>
                                          <p:spTgt spid="136"/>
                                        </p:tgtEl>
                                        <p:attrNameLst>
                                          <p:attrName>style.visibility</p:attrName>
                                        </p:attrNameLst>
                                      </p:cBhvr>
                                      <p:to>
                                        <p:strVal val="hidden"/>
                                      </p:to>
                                    </p:set>
                                  </p:childTnLst>
                                </p:cTn>
                              </p:par>
                            </p:childTnLst>
                          </p:cTn>
                        </p:par>
                      </p:childTnLst>
                    </p:cTn>
                  </p:par>
                </p:childTnLst>
              </p:cTn>
              <p:nextCondLst>
                <p:cond evt="onClick" delay="0">
                  <p:tgtEl>
                    <p:spTgt spid="136"/>
                  </p:tgtEl>
                </p:cond>
              </p:nextCondLst>
            </p:seq>
            <p:seq concurrent="1" nextAc="seek">
              <p:cTn id="44" restart="whenNotActive" fill="hold" evtFilter="cancelBubble" nodeType="interactiveSeq">
                <p:stCondLst>
                  <p:cond evt="onClick" delay="0">
                    <p:tgtEl>
                      <p:spTgt spid="81"/>
                    </p:tgtEl>
                  </p:cond>
                </p:stCondLst>
                <p:endSync evt="end" delay="0">
                  <p:rtn val="all"/>
                </p:endSync>
                <p:childTnLst>
                  <p:par>
                    <p:cTn id="45" fill="hold">
                      <p:stCondLst>
                        <p:cond delay="0"/>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8"/>
                                        </p:tgtEl>
                                        <p:attrNameLst>
                                          <p:attrName>style.visibility</p:attrName>
                                        </p:attrNameLst>
                                      </p:cBhvr>
                                      <p:to>
                                        <p:strVal val="visible"/>
                                      </p:to>
                                    </p:set>
                                    <p:anim calcmode="lin" valueType="num">
                                      <p:cBhvr additive="base">
                                        <p:cTn id="49" dur="500" fill="hold"/>
                                        <p:tgtEl>
                                          <p:spTgt spid="128"/>
                                        </p:tgtEl>
                                        <p:attrNameLst>
                                          <p:attrName>ppt_x</p:attrName>
                                        </p:attrNameLst>
                                      </p:cBhvr>
                                      <p:tavLst>
                                        <p:tav tm="0">
                                          <p:val>
                                            <p:strVal val="#ppt_x"/>
                                          </p:val>
                                        </p:tav>
                                        <p:tav tm="100000">
                                          <p:val>
                                            <p:strVal val="#ppt_x"/>
                                          </p:val>
                                        </p:tav>
                                      </p:tavLst>
                                    </p:anim>
                                    <p:anim calcmode="lin" valueType="num">
                                      <p:cBhvr additive="base">
                                        <p:cTn id="50"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81"/>
                  </p:tgtEl>
                </p:cond>
              </p:nextCondLst>
            </p:seq>
            <p:seq concurrent="1" nextAc="seek">
              <p:cTn id="51" restart="whenNotActive" fill="hold" evtFilter="cancelBubble" nodeType="interactiveSeq">
                <p:stCondLst>
                  <p:cond evt="onClick" delay="0">
                    <p:tgtEl>
                      <p:spTgt spid="128"/>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nodeType="clickEffect">
                                  <p:stCondLst>
                                    <p:cond delay="0"/>
                                  </p:stCondLst>
                                  <p:childTnLst>
                                    <p:anim calcmode="lin" valueType="num">
                                      <p:cBhvr additive="base">
                                        <p:cTn id="55" dur="500"/>
                                        <p:tgtEl>
                                          <p:spTgt spid="128"/>
                                        </p:tgtEl>
                                        <p:attrNameLst>
                                          <p:attrName>ppt_x</p:attrName>
                                        </p:attrNameLst>
                                      </p:cBhvr>
                                      <p:tavLst>
                                        <p:tav tm="0">
                                          <p:val>
                                            <p:strVal val="ppt_x"/>
                                          </p:val>
                                        </p:tav>
                                        <p:tav tm="100000">
                                          <p:val>
                                            <p:strVal val="ppt_x"/>
                                          </p:val>
                                        </p:tav>
                                      </p:tavLst>
                                    </p:anim>
                                    <p:anim calcmode="lin" valueType="num">
                                      <p:cBhvr additive="base">
                                        <p:cTn id="56" dur="500"/>
                                        <p:tgtEl>
                                          <p:spTgt spid="128"/>
                                        </p:tgtEl>
                                        <p:attrNameLst>
                                          <p:attrName>ppt_y</p:attrName>
                                        </p:attrNameLst>
                                      </p:cBhvr>
                                      <p:tavLst>
                                        <p:tav tm="0">
                                          <p:val>
                                            <p:strVal val="ppt_y"/>
                                          </p:val>
                                        </p:tav>
                                        <p:tav tm="100000">
                                          <p:val>
                                            <p:strVal val="1+ppt_h/2"/>
                                          </p:val>
                                        </p:tav>
                                      </p:tavLst>
                                    </p:anim>
                                    <p:set>
                                      <p:cBhvr>
                                        <p:cTn id="57" dur="1" fill="hold">
                                          <p:stCondLst>
                                            <p:cond delay="499"/>
                                          </p:stCondLst>
                                        </p:cTn>
                                        <p:tgtEl>
                                          <p:spTgt spid="128"/>
                                        </p:tgtEl>
                                        <p:attrNameLst>
                                          <p:attrName>style.visibility</p:attrName>
                                        </p:attrNameLst>
                                      </p:cBhvr>
                                      <p:to>
                                        <p:strVal val="hidden"/>
                                      </p:to>
                                    </p:set>
                                  </p:childTnLst>
                                </p:cTn>
                              </p:par>
                            </p:childTnLst>
                          </p:cTn>
                        </p:par>
                      </p:childTnLst>
                    </p:cTn>
                  </p:par>
                </p:childTnLst>
              </p:cTn>
              <p:nextCondLst>
                <p:cond evt="onClick" delay="0">
                  <p:tgtEl>
                    <p:spTgt spid="128"/>
                  </p:tgtEl>
                </p:cond>
              </p:nextCondLst>
            </p:seq>
            <p:seq concurrent="1" nextAc="seek">
              <p:cTn id="58" restart="whenNotActive" fill="hold" evtFilter="cancelBubble" nodeType="interactiveSeq">
                <p:stCondLst>
                  <p:cond evt="onClick" delay="0">
                    <p:tgtEl>
                      <p:spTgt spid="78"/>
                    </p:tgtEl>
                  </p:cond>
                </p:stCondLst>
                <p:endSync evt="end" delay="0">
                  <p:rtn val="all"/>
                </p:endSync>
                <p:childTnLst>
                  <p:par>
                    <p:cTn id="59" fill="hold">
                      <p:stCondLst>
                        <p:cond delay="0"/>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14"/>
                                        </p:tgtEl>
                                        <p:attrNameLst>
                                          <p:attrName>style.visibility</p:attrName>
                                        </p:attrNameLst>
                                      </p:cBhvr>
                                      <p:to>
                                        <p:strVal val="visible"/>
                                      </p:to>
                                    </p:set>
                                    <p:anim calcmode="lin" valueType="num">
                                      <p:cBhvr additive="base">
                                        <p:cTn id="63" dur="500" fill="hold"/>
                                        <p:tgtEl>
                                          <p:spTgt spid="114"/>
                                        </p:tgtEl>
                                        <p:attrNameLst>
                                          <p:attrName>ppt_x</p:attrName>
                                        </p:attrNameLst>
                                      </p:cBhvr>
                                      <p:tavLst>
                                        <p:tav tm="0">
                                          <p:val>
                                            <p:strVal val="#ppt_x"/>
                                          </p:val>
                                        </p:tav>
                                        <p:tav tm="100000">
                                          <p:val>
                                            <p:strVal val="#ppt_x"/>
                                          </p:val>
                                        </p:tav>
                                      </p:tavLst>
                                    </p:anim>
                                    <p:anim calcmode="lin" valueType="num">
                                      <p:cBhvr additive="base">
                                        <p:cTn id="64"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8"/>
                  </p:tgtEl>
                </p:cond>
              </p:nextCondLst>
            </p:seq>
            <p:seq concurrent="1" nextAc="seek">
              <p:cTn id="65" restart="whenNotActive" fill="hold" evtFilter="cancelBubble" nodeType="interactiveSeq">
                <p:stCondLst>
                  <p:cond evt="onClick" delay="0">
                    <p:tgtEl>
                      <p:spTgt spid="114"/>
                    </p:tgtEl>
                  </p:cond>
                </p:stCondLst>
                <p:endSync evt="end" delay="0">
                  <p:rtn val="all"/>
                </p:endSync>
                <p:childTnLst>
                  <p:par>
                    <p:cTn id="66" fill="hold">
                      <p:stCondLst>
                        <p:cond delay="0"/>
                      </p:stCondLst>
                      <p:childTnLst>
                        <p:par>
                          <p:cTn id="67" fill="hold">
                            <p:stCondLst>
                              <p:cond delay="0"/>
                            </p:stCondLst>
                            <p:childTnLst>
                              <p:par>
                                <p:cTn id="68" presetID="2" presetClass="exit" presetSubtype="4" fill="hold" nodeType="clickEffect">
                                  <p:stCondLst>
                                    <p:cond delay="0"/>
                                  </p:stCondLst>
                                  <p:childTnLst>
                                    <p:anim calcmode="lin" valueType="num">
                                      <p:cBhvr additive="base">
                                        <p:cTn id="69" dur="500"/>
                                        <p:tgtEl>
                                          <p:spTgt spid="114"/>
                                        </p:tgtEl>
                                        <p:attrNameLst>
                                          <p:attrName>ppt_x</p:attrName>
                                        </p:attrNameLst>
                                      </p:cBhvr>
                                      <p:tavLst>
                                        <p:tav tm="0">
                                          <p:val>
                                            <p:strVal val="ppt_x"/>
                                          </p:val>
                                        </p:tav>
                                        <p:tav tm="100000">
                                          <p:val>
                                            <p:strVal val="ppt_x"/>
                                          </p:val>
                                        </p:tav>
                                      </p:tavLst>
                                    </p:anim>
                                    <p:anim calcmode="lin" valueType="num">
                                      <p:cBhvr additive="base">
                                        <p:cTn id="70" dur="500"/>
                                        <p:tgtEl>
                                          <p:spTgt spid="114"/>
                                        </p:tgtEl>
                                        <p:attrNameLst>
                                          <p:attrName>ppt_y</p:attrName>
                                        </p:attrNameLst>
                                      </p:cBhvr>
                                      <p:tavLst>
                                        <p:tav tm="0">
                                          <p:val>
                                            <p:strVal val="ppt_y"/>
                                          </p:val>
                                        </p:tav>
                                        <p:tav tm="100000">
                                          <p:val>
                                            <p:strVal val="1+ppt_h/2"/>
                                          </p:val>
                                        </p:tav>
                                      </p:tavLst>
                                    </p:anim>
                                    <p:set>
                                      <p:cBhvr>
                                        <p:cTn id="71" dur="1" fill="hold">
                                          <p:stCondLst>
                                            <p:cond delay="4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seq concurrent="1" nextAc="seek">
              <p:cTn id="72" restart="whenNotActive" fill="hold" evtFilter="cancelBubble" nodeType="interactiveSeq">
                <p:stCondLst>
                  <p:cond evt="onClick" delay="0">
                    <p:tgtEl>
                      <p:spTgt spid="77"/>
                    </p:tgtEl>
                  </p:cond>
                </p:stCondLst>
                <p:endSync evt="end" delay="0">
                  <p:rtn val="all"/>
                </p:endSync>
                <p:childTnLst>
                  <p:par>
                    <p:cTn id="73" fill="hold">
                      <p:stCondLst>
                        <p:cond delay="0"/>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07"/>
                                        </p:tgtEl>
                                        <p:attrNameLst>
                                          <p:attrName>style.visibility</p:attrName>
                                        </p:attrNameLst>
                                      </p:cBhvr>
                                      <p:to>
                                        <p:strVal val="visible"/>
                                      </p:to>
                                    </p:set>
                                    <p:anim calcmode="lin" valueType="num">
                                      <p:cBhvr additive="base">
                                        <p:cTn id="77" dur="500" fill="hold"/>
                                        <p:tgtEl>
                                          <p:spTgt spid="107"/>
                                        </p:tgtEl>
                                        <p:attrNameLst>
                                          <p:attrName>ppt_x</p:attrName>
                                        </p:attrNameLst>
                                      </p:cBhvr>
                                      <p:tavLst>
                                        <p:tav tm="0">
                                          <p:val>
                                            <p:strVal val="#ppt_x"/>
                                          </p:val>
                                        </p:tav>
                                        <p:tav tm="100000">
                                          <p:val>
                                            <p:strVal val="#ppt_x"/>
                                          </p:val>
                                        </p:tav>
                                      </p:tavLst>
                                    </p:anim>
                                    <p:anim calcmode="lin" valueType="num">
                                      <p:cBhvr additive="base">
                                        <p:cTn id="78"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7"/>
                  </p:tgtEl>
                </p:cond>
              </p:nextCondLst>
            </p:seq>
            <p:seq concurrent="1" nextAc="seek">
              <p:cTn id="79" restart="whenNotActive" fill="hold" evtFilter="cancelBubble" nodeType="interactiveSeq">
                <p:stCondLst>
                  <p:cond evt="onClick" delay="0">
                    <p:tgtEl>
                      <p:spTgt spid="107"/>
                    </p:tgtEl>
                  </p:cond>
                </p:stCondLst>
                <p:endSync evt="end" delay="0">
                  <p:rtn val="all"/>
                </p:endSync>
                <p:childTnLst>
                  <p:par>
                    <p:cTn id="80" fill="hold">
                      <p:stCondLst>
                        <p:cond delay="0"/>
                      </p:stCondLst>
                      <p:childTnLst>
                        <p:par>
                          <p:cTn id="81" fill="hold">
                            <p:stCondLst>
                              <p:cond delay="0"/>
                            </p:stCondLst>
                            <p:childTnLst>
                              <p:par>
                                <p:cTn id="82" presetID="2" presetClass="exit" presetSubtype="4" fill="hold" nodeType="clickEffect">
                                  <p:stCondLst>
                                    <p:cond delay="0"/>
                                  </p:stCondLst>
                                  <p:childTnLst>
                                    <p:anim calcmode="lin" valueType="num">
                                      <p:cBhvr additive="base">
                                        <p:cTn id="83" dur="500"/>
                                        <p:tgtEl>
                                          <p:spTgt spid="107"/>
                                        </p:tgtEl>
                                        <p:attrNameLst>
                                          <p:attrName>ppt_x</p:attrName>
                                        </p:attrNameLst>
                                      </p:cBhvr>
                                      <p:tavLst>
                                        <p:tav tm="0">
                                          <p:val>
                                            <p:strVal val="ppt_x"/>
                                          </p:val>
                                        </p:tav>
                                        <p:tav tm="100000">
                                          <p:val>
                                            <p:strVal val="ppt_x"/>
                                          </p:val>
                                        </p:tav>
                                      </p:tavLst>
                                    </p:anim>
                                    <p:anim calcmode="lin" valueType="num">
                                      <p:cBhvr additive="base">
                                        <p:cTn id="84" dur="500"/>
                                        <p:tgtEl>
                                          <p:spTgt spid="107"/>
                                        </p:tgtEl>
                                        <p:attrNameLst>
                                          <p:attrName>ppt_y</p:attrName>
                                        </p:attrNameLst>
                                      </p:cBhvr>
                                      <p:tavLst>
                                        <p:tav tm="0">
                                          <p:val>
                                            <p:strVal val="ppt_y"/>
                                          </p:val>
                                        </p:tav>
                                        <p:tav tm="100000">
                                          <p:val>
                                            <p:strVal val="1+ppt_h/2"/>
                                          </p:val>
                                        </p:tav>
                                      </p:tavLst>
                                    </p:anim>
                                    <p:set>
                                      <p:cBhvr>
                                        <p:cTn id="85" dur="1" fill="hold">
                                          <p:stCondLst>
                                            <p:cond delay="499"/>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07"/>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ontent Placeholder 1">
            <a:extLst>
              <a:ext uri="{FF2B5EF4-FFF2-40B4-BE49-F238E27FC236}">
                <a16:creationId xmlns:a16="http://schemas.microsoft.com/office/drawing/2014/main" id="{E761EE87-D6B4-4A5F-9160-9AA719CFA24A}"/>
              </a:ext>
            </a:extLst>
          </p:cNvPr>
          <p:cNvSpPr txBox="1">
            <a:spLocks/>
          </p:cNvSpPr>
          <p:nvPr/>
        </p:nvSpPr>
        <p:spPr>
          <a:xfrm>
            <a:off x="331200" y="1296000"/>
            <a:ext cx="11523765" cy="55847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1600" dirty="0">
              <a:solidFill>
                <a:srgbClr val="485E6D"/>
              </a:solidFill>
              <a:latin typeface="Arial"/>
              <a:cs typeface="Arial"/>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2" name="Rectangle 1">
            <a:extLst>
              <a:ext uri="{FF2B5EF4-FFF2-40B4-BE49-F238E27FC236}">
                <a16:creationId xmlns:a16="http://schemas.microsoft.com/office/drawing/2014/main" id="{74EB90A2-8C19-4E93-8398-0891625C5E2F}"/>
              </a:ext>
            </a:extLst>
          </p:cNvPr>
          <p:cNvSpPr/>
          <p:nvPr/>
        </p:nvSpPr>
        <p:spPr>
          <a:xfrm>
            <a:off x="331200" y="1296000"/>
            <a:ext cx="7013497" cy="3539430"/>
          </a:xfrm>
          <a:prstGeom prst="rect">
            <a:avLst/>
          </a:prstGeom>
        </p:spPr>
        <p:txBody>
          <a:bodyPr wrap="square">
            <a:spAutoFit/>
          </a:bodyPr>
          <a:lstStyle/>
          <a:p>
            <a:r>
              <a:rPr lang="en-GB" sz="1600" dirty="0">
                <a:solidFill>
                  <a:srgbClr val="485E6D"/>
                </a:solidFill>
                <a:latin typeface="Arial" panose="020B0604020202020204" pitchFamily="34" charset="0"/>
                <a:cs typeface="Arial" panose="020B0604020202020204" pitchFamily="34" charset="0"/>
              </a:rPr>
              <a:t>Communication channels affect how efficient or inefficient the flow of information is within a project.  Without an effective communication channel, project stakeholders may be frustrated by a lack of or unclear information or lose focus of the big picture, which goes on to affect their interest or decision making.</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Choosing the right communication channel for your audiences is key to maintaining interest in your project.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Click on each type of communication in the diagram on the left to see more information. </a:t>
            </a: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p:txBody>
      </p:sp>
      <p:graphicFrame>
        <p:nvGraphicFramePr>
          <p:cNvPr id="68" name="Content Placeholder 35">
            <a:extLst>
              <a:ext uri="{FF2B5EF4-FFF2-40B4-BE49-F238E27FC236}">
                <a16:creationId xmlns:a16="http://schemas.microsoft.com/office/drawing/2014/main" id="{8AFDF5D6-DD21-4CCE-B44B-BC682890C556}"/>
              </a:ext>
            </a:extLst>
          </p:cNvPr>
          <p:cNvGraphicFramePr>
            <a:graphicFrameLocks/>
          </p:cNvGraphicFramePr>
          <p:nvPr>
            <p:extLst>
              <p:ext uri="{D42A27DB-BD31-4B8C-83A1-F6EECF244321}">
                <p14:modId xmlns:p14="http://schemas.microsoft.com/office/powerpoint/2010/main" val="3744685443"/>
              </p:ext>
            </p:extLst>
          </p:nvPr>
        </p:nvGraphicFramePr>
        <p:xfrm>
          <a:off x="7579062" y="1799865"/>
          <a:ext cx="4607103" cy="4331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Digital Oval 17">
            <a:extLst>
              <a:ext uri="{FF2B5EF4-FFF2-40B4-BE49-F238E27FC236}">
                <a16:creationId xmlns:a16="http://schemas.microsoft.com/office/drawing/2014/main" id="{6DF31FB2-C437-43FC-94CC-5DAFA3A20F07}"/>
              </a:ext>
            </a:extLst>
          </p:cNvPr>
          <p:cNvSpPr/>
          <p:nvPr/>
        </p:nvSpPr>
        <p:spPr>
          <a:xfrm>
            <a:off x="8835146" y="1978874"/>
            <a:ext cx="1007706" cy="867504"/>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77" name="External Oval 17">
            <a:extLst>
              <a:ext uri="{FF2B5EF4-FFF2-40B4-BE49-F238E27FC236}">
                <a16:creationId xmlns:a16="http://schemas.microsoft.com/office/drawing/2014/main" id="{AACE7BC0-943A-4944-8542-A55F01285F1F}"/>
              </a:ext>
            </a:extLst>
          </p:cNvPr>
          <p:cNvSpPr/>
          <p:nvPr/>
        </p:nvSpPr>
        <p:spPr>
          <a:xfrm>
            <a:off x="9653362" y="2954042"/>
            <a:ext cx="903802" cy="867504"/>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78" name="direct Oval 17">
            <a:extLst>
              <a:ext uri="{FF2B5EF4-FFF2-40B4-BE49-F238E27FC236}">
                <a16:creationId xmlns:a16="http://schemas.microsoft.com/office/drawing/2014/main" id="{869C207B-608A-4012-894D-EF5EA1026D96}"/>
              </a:ext>
            </a:extLst>
          </p:cNvPr>
          <p:cNvSpPr/>
          <p:nvPr/>
        </p:nvSpPr>
        <p:spPr>
          <a:xfrm>
            <a:off x="9653362" y="4159017"/>
            <a:ext cx="877166" cy="955718"/>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79" name="fae to face Oval 17">
            <a:extLst>
              <a:ext uri="{FF2B5EF4-FFF2-40B4-BE49-F238E27FC236}">
                <a16:creationId xmlns:a16="http://schemas.microsoft.com/office/drawing/2014/main" id="{10F7788C-6D3F-4415-9E23-6DD9B0AE4A14}"/>
              </a:ext>
            </a:extLst>
          </p:cNvPr>
          <p:cNvSpPr/>
          <p:nvPr/>
        </p:nvSpPr>
        <p:spPr>
          <a:xfrm>
            <a:off x="9122738" y="4961851"/>
            <a:ext cx="825910" cy="867504"/>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nvGrpSpPr>
          <p:cNvPr id="81" name="Text box - Digital">
            <a:extLst>
              <a:ext uri="{FF2B5EF4-FFF2-40B4-BE49-F238E27FC236}">
                <a16:creationId xmlns:a16="http://schemas.microsoft.com/office/drawing/2014/main" id="{FD312AF1-3439-406D-957E-4549322CD691}"/>
              </a:ext>
            </a:extLst>
          </p:cNvPr>
          <p:cNvGrpSpPr/>
          <p:nvPr/>
        </p:nvGrpSpPr>
        <p:grpSpPr>
          <a:xfrm>
            <a:off x="1772779" y="2882076"/>
            <a:ext cx="7787816" cy="2232659"/>
            <a:chOff x="3052918" y="2015253"/>
            <a:chExt cx="6707980" cy="1838274"/>
          </a:xfrm>
        </p:grpSpPr>
        <p:grpSp>
          <p:nvGrpSpPr>
            <p:cNvPr id="90" name="Group 89">
              <a:extLst>
                <a:ext uri="{FF2B5EF4-FFF2-40B4-BE49-F238E27FC236}">
                  <a16:creationId xmlns:a16="http://schemas.microsoft.com/office/drawing/2014/main" id="{A1C94918-2425-4163-ADD6-5F010E40C082}"/>
                </a:ext>
              </a:extLst>
            </p:cNvPr>
            <p:cNvGrpSpPr/>
            <p:nvPr/>
          </p:nvGrpSpPr>
          <p:grpSpPr>
            <a:xfrm>
              <a:off x="3052918" y="2016384"/>
              <a:ext cx="6707980" cy="1837143"/>
              <a:chOff x="2526969" y="1951451"/>
              <a:chExt cx="6707980" cy="1837143"/>
            </a:xfrm>
          </p:grpSpPr>
          <p:grpSp>
            <p:nvGrpSpPr>
              <p:cNvPr id="100" name="Group 99">
                <a:extLst>
                  <a:ext uri="{FF2B5EF4-FFF2-40B4-BE49-F238E27FC236}">
                    <a16:creationId xmlns:a16="http://schemas.microsoft.com/office/drawing/2014/main" id="{870E7E70-0547-4A19-A265-E9DEC2A47D04}"/>
                  </a:ext>
                </a:extLst>
              </p:cNvPr>
              <p:cNvGrpSpPr/>
              <p:nvPr/>
            </p:nvGrpSpPr>
            <p:grpSpPr>
              <a:xfrm>
                <a:off x="2526969" y="1951451"/>
                <a:ext cx="6707980" cy="1837143"/>
                <a:chOff x="2635896" y="1985381"/>
                <a:chExt cx="6707980" cy="1837143"/>
              </a:xfrm>
            </p:grpSpPr>
            <p:sp>
              <p:nvSpPr>
                <p:cNvPr id="102" name="Rectangle 101">
                  <a:extLst>
                    <a:ext uri="{FF2B5EF4-FFF2-40B4-BE49-F238E27FC236}">
                      <a16:creationId xmlns:a16="http://schemas.microsoft.com/office/drawing/2014/main" id="{BD9B1059-FD53-464B-9F45-F06A9F628DC9}"/>
                    </a:ext>
                  </a:extLst>
                </p:cNvPr>
                <p:cNvSpPr/>
                <p:nvPr/>
              </p:nvSpPr>
              <p:spPr>
                <a:xfrm>
                  <a:off x="2635896" y="1985381"/>
                  <a:ext cx="6707980" cy="1837143"/>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3" name="TextBox 102">
                  <a:extLst>
                    <a:ext uri="{FF2B5EF4-FFF2-40B4-BE49-F238E27FC236}">
                      <a16:creationId xmlns:a16="http://schemas.microsoft.com/office/drawing/2014/main" id="{5FEAAE1F-E9C1-488C-904C-4534B025EEFF}"/>
                    </a:ext>
                  </a:extLst>
                </p:cNvPr>
                <p:cNvSpPr txBox="1"/>
                <p:nvPr/>
              </p:nvSpPr>
              <p:spPr>
                <a:xfrm>
                  <a:off x="2662074" y="2002452"/>
                  <a:ext cx="6641850" cy="278750"/>
                </a:xfrm>
                <a:prstGeom prst="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Digital Communication</a:t>
                  </a:r>
                  <a:endParaRPr lang="en-US" sz="1600" b="1" dirty="0">
                    <a:solidFill>
                      <a:schemeClr val="bg1"/>
                    </a:solidFill>
                    <a:latin typeface="Arial" panose="020B0604020202020204" pitchFamily="34" charset="0"/>
                  </a:endParaRPr>
                </a:p>
              </p:txBody>
            </p:sp>
          </p:grpSp>
          <p:sp>
            <p:nvSpPr>
              <p:cNvPr id="101" name="Rectangle: Rounded Corners 100">
                <a:extLst>
                  <a:ext uri="{FF2B5EF4-FFF2-40B4-BE49-F238E27FC236}">
                    <a16:creationId xmlns:a16="http://schemas.microsoft.com/office/drawing/2014/main" id="{2C6BCEA2-9DBC-4A2D-8CB2-036FADD9118D}"/>
                  </a:ext>
                </a:extLst>
              </p:cNvPr>
              <p:cNvSpPr/>
              <p:nvPr/>
            </p:nvSpPr>
            <p:spPr>
              <a:xfrm>
                <a:off x="2691575" y="2412471"/>
                <a:ext cx="6352504" cy="1157441"/>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600" dirty="0">
                    <a:solidFill>
                      <a:srgbClr val="485E6D"/>
                    </a:solidFill>
                    <a:latin typeface="Arial" panose="020B0604020202020204" pitchFamily="34" charset="0"/>
                    <a:cs typeface="Arial" panose="020B0604020202020204" pitchFamily="34" charset="0"/>
                  </a:rPr>
                  <a:t>Electronic communication channels encompass email, Internet, intranet and social media platforms. This channel can be used for one-on-one, group or mass communication. It is a less personal method of communication but more efficient. When using this channel, care must be taken to craft messages with clarity. </a:t>
                </a:r>
              </a:p>
            </p:txBody>
          </p:sp>
        </p:grpSp>
        <p:pic>
          <p:nvPicPr>
            <p:cNvPr id="92" name="Graphic 91" descr="Close">
              <a:extLst>
                <a:ext uri="{FF2B5EF4-FFF2-40B4-BE49-F238E27FC236}">
                  <a16:creationId xmlns:a16="http://schemas.microsoft.com/office/drawing/2014/main" id="{D2E3199C-CCDD-41A1-B6B0-1EE921F589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70028" y="2015253"/>
              <a:ext cx="150918" cy="251334"/>
            </a:xfrm>
            <a:prstGeom prst="rect">
              <a:avLst/>
            </a:prstGeom>
          </p:spPr>
        </p:pic>
      </p:grpSp>
      <p:grpSp>
        <p:nvGrpSpPr>
          <p:cNvPr id="104" name="Text box - external">
            <a:extLst>
              <a:ext uri="{FF2B5EF4-FFF2-40B4-BE49-F238E27FC236}">
                <a16:creationId xmlns:a16="http://schemas.microsoft.com/office/drawing/2014/main" id="{E3332FA1-F71A-43B3-8976-623B0A978DFA}"/>
              </a:ext>
            </a:extLst>
          </p:cNvPr>
          <p:cNvGrpSpPr/>
          <p:nvPr/>
        </p:nvGrpSpPr>
        <p:grpSpPr>
          <a:xfrm>
            <a:off x="1743171" y="3187864"/>
            <a:ext cx="7787816" cy="1369330"/>
            <a:chOff x="3052918" y="2015253"/>
            <a:chExt cx="6707980" cy="1127447"/>
          </a:xfrm>
        </p:grpSpPr>
        <p:grpSp>
          <p:nvGrpSpPr>
            <p:cNvPr id="105" name="Group 104">
              <a:extLst>
                <a:ext uri="{FF2B5EF4-FFF2-40B4-BE49-F238E27FC236}">
                  <a16:creationId xmlns:a16="http://schemas.microsoft.com/office/drawing/2014/main" id="{C5AC7E0C-41A0-4715-8E4D-71E0A32641CF}"/>
                </a:ext>
              </a:extLst>
            </p:cNvPr>
            <p:cNvGrpSpPr/>
            <p:nvPr/>
          </p:nvGrpSpPr>
          <p:grpSpPr>
            <a:xfrm>
              <a:off x="3052918" y="2016384"/>
              <a:ext cx="6707980" cy="1126316"/>
              <a:chOff x="2526969" y="1951451"/>
              <a:chExt cx="6707980" cy="1126316"/>
            </a:xfrm>
          </p:grpSpPr>
          <p:grpSp>
            <p:nvGrpSpPr>
              <p:cNvPr id="107" name="Group 106">
                <a:extLst>
                  <a:ext uri="{FF2B5EF4-FFF2-40B4-BE49-F238E27FC236}">
                    <a16:creationId xmlns:a16="http://schemas.microsoft.com/office/drawing/2014/main" id="{0A910205-1B91-4C9F-BC19-248F43EBC83C}"/>
                  </a:ext>
                </a:extLst>
              </p:cNvPr>
              <p:cNvGrpSpPr/>
              <p:nvPr/>
            </p:nvGrpSpPr>
            <p:grpSpPr>
              <a:xfrm>
                <a:off x="2526969" y="1951451"/>
                <a:ext cx="6707980" cy="1126316"/>
                <a:chOff x="2635896" y="1985381"/>
                <a:chExt cx="6707980" cy="1126316"/>
              </a:xfrm>
            </p:grpSpPr>
            <p:sp>
              <p:nvSpPr>
                <p:cNvPr id="109" name="Rectangle 108">
                  <a:extLst>
                    <a:ext uri="{FF2B5EF4-FFF2-40B4-BE49-F238E27FC236}">
                      <a16:creationId xmlns:a16="http://schemas.microsoft.com/office/drawing/2014/main" id="{081584E2-38B7-4FAC-A1B2-C214BFB5C346}"/>
                    </a:ext>
                  </a:extLst>
                </p:cNvPr>
                <p:cNvSpPr/>
                <p:nvPr/>
              </p:nvSpPr>
              <p:spPr>
                <a:xfrm>
                  <a:off x="2635896" y="1985381"/>
                  <a:ext cx="6707980" cy="1126316"/>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0" name="TextBox 109">
                  <a:extLst>
                    <a:ext uri="{FF2B5EF4-FFF2-40B4-BE49-F238E27FC236}">
                      <a16:creationId xmlns:a16="http://schemas.microsoft.com/office/drawing/2014/main" id="{50EEB1F1-B454-401D-85DF-73DD1EE3DD85}"/>
                    </a:ext>
                  </a:extLst>
                </p:cNvPr>
                <p:cNvSpPr txBox="1"/>
                <p:nvPr/>
              </p:nvSpPr>
              <p:spPr>
                <a:xfrm>
                  <a:off x="2662074" y="2002452"/>
                  <a:ext cx="6641850" cy="278750"/>
                </a:xfrm>
                <a:prstGeom prst="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External Communication</a:t>
                  </a:r>
                  <a:endParaRPr lang="en-US" sz="1600" b="1" dirty="0">
                    <a:solidFill>
                      <a:schemeClr val="bg1"/>
                    </a:solidFill>
                    <a:latin typeface="Arial" panose="020B0604020202020204" pitchFamily="34" charset="0"/>
                  </a:endParaRPr>
                </a:p>
              </p:txBody>
            </p:sp>
          </p:grpSp>
          <p:sp>
            <p:nvSpPr>
              <p:cNvPr id="108" name="Rectangle: Rounded Corners 107">
                <a:extLst>
                  <a:ext uri="{FF2B5EF4-FFF2-40B4-BE49-F238E27FC236}">
                    <a16:creationId xmlns:a16="http://schemas.microsoft.com/office/drawing/2014/main" id="{9A1BC85F-0552-45E3-ABC9-AEC79BC0B1D2}"/>
                  </a:ext>
                </a:extLst>
              </p:cNvPr>
              <p:cNvSpPr/>
              <p:nvPr/>
            </p:nvSpPr>
            <p:spPr>
              <a:xfrm>
                <a:off x="2691575" y="2412472"/>
                <a:ext cx="6352504" cy="512482"/>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600" dirty="0">
                    <a:solidFill>
                      <a:srgbClr val="485E6D"/>
                    </a:solidFill>
                    <a:latin typeface="Arial" panose="020B0604020202020204" pitchFamily="34" charset="0"/>
                    <a:cs typeface="Arial" panose="020B0604020202020204" pitchFamily="34" charset="0"/>
                  </a:rPr>
                  <a:t>External communication is the transmission of information between a business and another person or entity in the company's external environment.</a:t>
                </a:r>
              </a:p>
            </p:txBody>
          </p:sp>
        </p:grpSp>
        <p:pic>
          <p:nvPicPr>
            <p:cNvPr id="106" name="Graphic 105" descr="Close">
              <a:extLst>
                <a:ext uri="{FF2B5EF4-FFF2-40B4-BE49-F238E27FC236}">
                  <a16:creationId xmlns:a16="http://schemas.microsoft.com/office/drawing/2014/main" id="{35A8B12C-603B-4C60-AE88-92B0057ADC2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70028" y="2015253"/>
              <a:ext cx="150918" cy="251334"/>
            </a:xfrm>
            <a:prstGeom prst="rect">
              <a:avLst/>
            </a:prstGeom>
          </p:spPr>
        </p:pic>
      </p:grpSp>
      <p:grpSp>
        <p:nvGrpSpPr>
          <p:cNvPr id="111" name="Text box - direct">
            <a:extLst>
              <a:ext uri="{FF2B5EF4-FFF2-40B4-BE49-F238E27FC236}">
                <a16:creationId xmlns:a16="http://schemas.microsoft.com/office/drawing/2014/main" id="{A5CD97E3-8046-4F25-94E6-61F7F2EF50FB}"/>
              </a:ext>
            </a:extLst>
          </p:cNvPr>
          <p:cNvGrpSpPr/>
          <p:nvPr/>
        </p:nvGrpSpPr>
        <p:grpSpPr>
          <a:xfrm>
            <a:off x="1819163" y="2980084"/>
            <a:ext cx="7787816" cy="1681549"/>
            <a:chOff x="3052918" y="2015253"/>
            <a:chExt cx="6707980" cy="1384514"/>
          </a:xfrm>
        </p:grpSpPr>
        <p:grpSp>
          <p:nvGrpSpPr>
            <p:cNvPr id="112" name="Group 111">
              <a:extLst>
                <a:ext uri="{FF2B5EF4-FFF2-40B4-BE49-F238E27FC236}">
                  <a16:creationId xmlns:a16="http://schemas.microsoft.com/office/drawing/2014/main" id="{0A52EEF0-3084-4351-A96C-1AC1F17D97E6}"/>
                </a:ext>
              </a:extLst>
            </p:cNvPr>
            <p:cNvGrpSpPr/>
            <p:nvPr/>
          </p:nvGrpSpPr>
          <p:grpSpPr>
            <a:xfrm>
              <a:off x="3052918" y="2016385"/>
              <a:ext cx="6707980" cy="1383382"/>
              <a:chOff x="2526969" y="1951452"/>
              <a:chExt cx="6707980" cy="1383382"/>
            </a:xfrm>
          </p:grpSpPr>
          <p:grpSp>
            <p:nvGrpSpPr>
              <p:cNvPr id="114" name="Group 113">
                <a:extLst>
                  <a:ext uri="{FF2B5EF4-FFF2-40B4-BE49-F238E27FC236}">
                    <a16:creationId xmlns:a16="http://schemas.microsoft.com/office/drawing/2014/main" id="{C8EEB8A4-6FDB-4893-8E6F-175F3DDDCFB7}"/>
                  </a:ext>
                </a:extLst>
              </p:cNvPr>
              <p:cNvGrpSpPr/>
              <p:nvPr/>
            </p:nvGrpSpPr>
            <p:grpSpPr>
              <a:xfrm>
                <a:off x="2526969" y="1951452"/>
                <a:ext cx="6707980" cy="1383382"/>
                <a:chOff x="2635896" y="1985382"/>
                <a:chExt cx="6707980" cy="1383382"/>
              </a:xfrm>
            </p:grpSpPr>
            <p:sp>
              <p:nvSpPr>
                <p:cNvPr id="116" name="Rectangle 115">
                  <a:extLst>
                    <a:ext uri="{FF2B5EF4-FFF2-40B4-BE49-F238E27FC236}">
                      <a16:creationId xmlns:a16="http://schemas.microsoft.com/office/drawing/2014/main" id="{FC044C3F-D98C-4E18-9B69-88F4B968435F}"/>
                    </a:ext>
                  </a:extLst>
                </p:cNvPr>
                <p:cNvSpPr/>
                <p:nvPr/>
              </p:nvSpPr>
              <p:spPr>
                <a:xfrm>
                  <a:off x="2635896" y="1985382"/>
                  <a:ext cx="6707980" cy="1383382"/>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7" name="TextBox 116">
                  <a:extLst>
                    <a:ext uri="{FF2B5EF4-FFF2-40B4-BE49-F238E27FC236}">
                      <a16:creationId xmlns:a16="http://schemas.microsoft.com/office/drawing/2014/main" id="{D29178AC-4265-4199-82D0-23DA15004349}"/>
                    </a:ext>
                  </a:extLst>
                </p:cNvPr>
                <p:cNvSpPr txBox="1"/>
                <p:nvPr/>
              </p:nvSpPr>
              <p:spPr>
                <a:xfrm>
                  <a:off x="2662074" y="2002452"/>
                  <a:ext cx="6641850" cy="278750"/>
                </a:xfrm>
                <a:prstGeom prst="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Direct Communication</a:t>
                  </a:r>
                  <a:endParaRPr lang="en-US" sz="1600" b="1" dirty="0">
                    <a:solidFill>
                      <a:schemeClr val="bg1"/>
                    </a:solidFill>
                    <a:latin typeface="Arial" panose="020B0604020202020204" pitchFamily="34" charset="0"/>
                  </a:endParaRPr>
                </a:p>
              </p:txBody>
            </p:sp>
          </p:grpSp>
          <p:sp>
            <p:nvSpPr>
              <p:cNvPr id="115" name="Rectangle: Rounded Corners 114">
                <a:extLst>
                  <a:ext uri="{FF2B5EF4-FFF2-40B4-BE49-F238E27FC236}">
                    <a16:creationId xmlns:a16="http://schemas.microsoft.com/office/drawing/2014/main" id="{CDDA3CD4-3411-42A5-8358-398B823A1F3E}"/>
                  </a:ext>
                </a:extLst>
              </p:cNvPr>
              <p:cNvSpPr/>
              <p:nvPr/>
            </p:nvSpPr>
            <p:spPr>
              <a:xfrm>
                <a:off x="2691575" y="2412472"/>
                <a:ext cx="6352504" cy="752579"/>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600" dirty="0">
                    <a:solidFill>
                      <a:srgbClr val="485E6D"/>
                    </a:solidFill>
                    <a:latin typeface="Arial" panose="020B0604020202020204" pitchFamily="34" charset="0"/>
                    <a:cs typeface="Arial" panose="020B0604020202020204" pitchFamily="34" charset="0"/>
                  </a:rPr>
                  <a:t>There is no pretence or hidden messages in direct communication; its purpose is quite simply to get or give information from one person or group of people to another and is marked by active listening and effective feedback.</a:t>
                </a:r>
              </a:p>
            </p:txBody>
          </p:sp>
        </p:grpSp>
        <p:pic>
          <p:nvPicPr>
            <p:cNvPr id="113" name="Graphic 112" descr="Close">
              <a:extLst>
                <a:ext uri="{FF2B5EF4-FFF2-40B4-BE49-F238E27FC236}">
                  <a16:creationId xmlns:a16="http://schemas.microsoft.com/office/drawing/2014/main" id="{50FE1C38-D526-4E82-A008-61ED642C0D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70028" y="2015253"/>
              <a:ext cx="150918" cy="251334"/>
            </a:xfrm>
            <a:prstGeom prst="rect">
              <a:avLst/>
            </a:prstGeom>
          </p:spPr>
        </p:pic>
      </p:grpSp>
      <p:grpSp>
        <p:nvGrpSpPr>
          <p:cNvPr id="118" name="Text box - f2f">
            <a:extLst>
              <a:ext uri="{FF2B5EF4-FFF2-40B4-BE49-F238E27FC236}">
                <a16:creationId xmlns:a16="http://schemas.microsoft.com/office/drawing/2014/main" id="{77EFF554-1597-4957-9D48-ABFBD4BF55CB}"/>
              </a:ext>
            </a:extLst>
          </p:cNvPr>
          <p:cNvGrpSpPr/>
          <p:nvPr/>
        </p:nvGrpSpPr>
        <p:grpSpPr>
          <a:xfrm>
            <a:off x="1789554" y="3043771"/>
            <a:ext cx="7787816" cy="2058613"/>
            <a:chOff x="3052918" y="2015253"/>
            <a:chExt cx="6707980" cy="1694972"/>
          </a:xfrm>
        </p:grpSpPr>
        <p:grpSp>
          <p:nvGrpSpPr>
            <p:cNvPr id="119" name="Group 118">
              <a:extLst>
                <a:ext uri="{FF2B5EF4-FFF2-40B4-BE49-F238E27FC236}">
                  <a16:creationId xmlns:a16="http://schemas.microsoft.com/office/drawing/2014/main" id="{A756BBD1-5018-4D64-A981-1BBED5532C29}"/>
                </a:ext>
              </a:extLst>
            </p:cNvPr>
            <p:cNvGrpSpPr/>
            <p:nvPr/>
          </p:nvGrpSpPr>
          <p:grpSpPr>
            <a:xfrm>
              <a:off x="3052918" y="2016385"/>
              <a:ext cx="6707980" cy="1693840"/>
              <a:chOff x="2526969" y="1951452"/>
              <a:chExt cx="6707980" cy="1693840"/>
            </a:xfrm>
          </p:grpSpPr>
          <p:grpSp>
            <p:nvGrpSpPr>
              <p:cNvPr id="121" name="Group 120">
                <a:extLst>
                  <a:ext uri="{FF2B5EF4-FFF2-40B4-BE49-F238E27FC236}">
                    <a16:creationId xmlns:a16="http://schemas.microsoft.com/office/drawing/2014/main" id="{F6E3B5D3-AD0A-4BC4-8D34-9D1738D340F1}"/>
                  </a:ext>
                </a:extLst>
              </p:cNvPr>
              <p:cNvGrpSpPr/>
              <p:nvPr/>
            </p:nvGrpSpPr>
            <p:grpSpPr>
              <a:xfrm>
                <a:off x="2526969" y="1951452"/>
                <a:ext cx="6707980" cy="1693840"/>
                <a:chOff x="2635896" y="1985382"/>
                <a:chExt cx="6707980" cy="1693840"/>
              </a:xfrm>
            </p:grpSpPr>
            <p:sp>
              <p:nvSpPr>
                <p:cNvPr id="123" name="Rectangle 122">
                  <a:extLst>
                    <a:ext uri="{FF2B5EF4-FFF2-40B4-BE49-F238E27FC236}">
                      <a16:creationId xmlns:a16="http://schemas.microsoft.com/office/drawing/2014/main" id="{2315DBD9-2D66-4286-8168-321F049672DE}"/>
                    </a:ext>
                  </a:extLst>
                </p:cNvPr>
                <p:cNvSpPr/>
                <p:nvPr/>
              </p:nvSpPr>
              <p:spPr>
                <a:xfrm>
                  <a:off x="2635896" y="1985382"/>
                  <a:ext cx="6707980" cy="1693840"/>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4" name="TextBox 123">
                  <a:extLst>
                    <a:ext uri="{FF2B5EF4-FFF2-40B4-BE49-F238E27FC236}">
                      <a16:creationId xmlns:a16="http://schemas.microsoft.com/office/drawing/2014/main" id="{727FB293-6F0A-4D14-99A7-1F7294E30A9E}"/>
                    </a:ext>
                  </a:extLst>
                </p:cNvPr>
                <p:cNvSpPr txBox="1"/>
                <p:nvPr/>
              </p:nvSpPr>
              <p:spPr>
                <a:xfrm>
                  <a:off x="2662074" y="2002452"/>
                  <a:ext cx="6641850" cy="278750"/>
                </a:xfrm>
                <a:prstGeom prst="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Face to Face Communication</a:t>
                  </a:r>
                  <a:endParaRPr lang="en-US" sz="1600" b="1" dirty="0">
                    <a:solidFill>
                      <a:schemeClr val="bg1"/>
                    </a:solidFill>
                    <a:latin typeface="Arial" panose="020B0604020202020204" pitchFamily="34" charset="0"/>
                  </a:endParaRPr>
                </a:p>
              </p:txBody>
            </p:sp>
          </p:grpSp>
          <p:sp>
            <p:nvSpPr>
              <p:cNvPr id="122" name="Rectangle: Rounded Corners 121">
                <a:extLst>
                  <a:ext uri="{FF2B5EF4-FFF2-40B4-BE49-F238E27FC236}">
                    <a16:creationId xmlns:a16="http://schemas.microsoft.com/office/drawing/2014/main" id="{133A8931-9828-436A-A6F1-51DCD4160FC7}"/>
                  </a:ext>
                </a:extLst>
              </p:cNvPr>
              <p:cNvSpPr/>
              <p:nvPr/>
            </p:nvSpPr>
            <p:spPr>
              <a:xfrm>
                <a:off x="2691575" y="2412472"/>
                <a:ext cx="6352504" cy="1044609"/>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600" dirty="0">
                    <a:solidFill>
                      <a:srgbClr val="485E6D"/>
                    </a:solidFill>
                    <a:latin typeface="Arial" panose="020B0604020202020204" pitchFamily="34" charset="0"/>
                    <a:cs typeface="Arial" panose="020B0604020202020204" pitchFamily="34" charset="0"/>
                  </a:rPr>
                  <a:t>This is the best channel to use for complex or emotionally charged messages, because it allows for interaction between speaker and recipients to clarify ambiguity. A speaker can evaluate whether an audience has received his message as intended and ask or answer follow-up questions.</a:t>
                </a:r>
              </a:p>
            </p:txBody>
          </p:sp>
        </p:grpSp>
        <p:pic>
          <p:nvPicPr>
            <p:cNvPr id="120" name="Graphic 119" descr="Close">
              <a:extLst>
                <a:ext uri="{FF2B5EF4-FFF2-40B4-BE49-F238E27FC236}">
                  <a16:creationId xmlns:a16="http://schemas.microsoft.com/office/drawing/2014/main" id="{75AB3821-05CF-4857-B8FD-1AEF5911FC1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70028" y="2015253"/>
              <a:ext cx="150918" cy="251334"/>
            </a:xfrm>
            <a:prstGeom prst="rect">
              <a:avLst/>
            </a:prstGeom>
          </p:spPr>
        </p:pic>
      </p:grpSp>
      <p:sp>
        <p:nvSpPr>
          <p:cNvPr id="38" name="TextBox 37">
            <a:extLst>
              <a:ext uri="{FF2B5EF4-FFF2-40B4-BE49-F238E27FC236}">
                <a16:creationId xmlns:a16="http://schemas.microsoft.com/office/drawing/2014/main" id="{D6622F20-AFAD-449D-90CC-8BEB866D7FDC}"/>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Communication Channels</a:t>
            </a:r>
          </a:p>
        </p:txBody>
      </p:sp>
      <p:sp>
        <p:nvSpPr>
          <p:cNvPr id="39" name="TextBox 38">
            <a:extLst>
              <a:ext uri="{FF2B5EF4-FFF2-40B4-BE49-F238E27FC236}">
                <a16:creationId xmlns:a16="http://schemas.microsoft.com/office/drawing/2014/main" id="{F384B94C-ABFB-4228-8DDB-19FA747D8A3D}"/>
              </a:ext>
            </a:extLst>
          </p:cNvPr>
          <p:cNvSpPr txBox="1"/>
          <p:nvPr/>
        </p:nvSpPr>
        <p:spPr>
          <a:xfrm>
            <a:off x="9453918" y="6448731"/>
            <a:ext cx="227741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Stakeholders</a:t>
            </a:r>
          </a:p>
        </p:txBody>
      </p:sp>
      <p:sp>
        <p:nvSpPr>
          <p:cNvPr id="40" name="TextBox 39">
            <a:extLst>
              <a:ext uri="{FF2B5EF4-FFF2-40B4-BE49-F238E27FC236}">
                <a16:creationId xmlns:a16="http://schemas.microsoft.com/office/drawing/2014/main" id="{7B6FE00E-A93D-4D78-AF4D-3567B86150AB}"/>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Comms plan contents</a:t>
            </a:r>
          </a:p>
        </p:txBody>
      </p:sp>
    </p:spTree>
    <p:extLst>
      <p:ext uri="{BB962C8B-B14F-4D97-AF65-F5344CB8AC3E}">
        <p14:creationId xmlns:p14="http://schemas.microsoft.com/office/powerpoint/2010/main" val="597134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childTnLst>
                          </p:cTn>
                        </p:par>
                      </p:childTnLst>
                    </p:cTn>
                  </p:par>
                </p:childTnLst>
              </p:cTn>
              <p:nextCondLst>
                <p:cond evt="onClick" delay="0">
                  <p:tgtEl>
                    <p:spTgt spid="79"/>
                  </p:tgtEl>
                </p:cond>
              </p:nextCondLst>
            </p:seq>
            <p:seq concurrent="1" nextAc="seek">
              <p:cTn id="7" restart="whenNotActive" fill="hold" evtFilter="cancelBubble" nodeType="interactiveSeq">
                <p:stCondLst>
                  <p:cond evt="onClick" delay="0">
                    <p:tgtEl>
                      <p:spTgt spid="11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18"/>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seq concurrent="1" nextAc="seek">
              <p:cTn id="12" restart="whenNotActive" fill="hold" evtFilter="cancelBubble" nodeType="interactiveSeq">
                <p:stCondLst>
                  <p:cond evt="onClick" delay="0">
                    <p:tgtEl>
                      <p:spTgt spid="7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1"/>
                                        </p:tgtEl>
                                        <p:attrNameLst>
                                          <p:attrName>style.visibility</p:attrName>
                                        </p:attrNameLst>
                                      </p:cBhvr>
                                      <p:to>
                                        <p:strVal val="visible"/>
                                      </p:to>
                                    </p:set>
                                  </p:childTnLst>
                                </p:cTn>
                              </p:par>
                            </p:childTnLst>
                          </p:cTn>
                        </p:par>
                      </p:childTnLst>
                    </p:cTn>
                  </p:par>
                </p:childTnLst>
              </p:cTn>
              <p:nextCondLst>
                <p:cond evt="onClick" delay="0">
                  <p:tgtEl>
                    <p:spTgt spid="78"/>
                  </p:tgtEl>
                </p:cond>
              </p:nextCondLst>
            </p:seq>
            <p:seq concurrent="1" nextAc="seek">
              <p:cTn id="17" restart="whenNotActive" fill="hold" evtFilter="cancelBubble" nodeType="interactiveSeq">
                <p:stCondLst>
                  <p:cond evt="onClick" delay="0">
                    <p:tgtEl>
                      <p:spTgt spid="111"/>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22" restart="whenNotActive" fill="hold" evtFilter="cancelBubble" nodeType="interactiveSeq">
                <p:stCondLst>
                  <p:cond evt="onClick" delay="0">
                    <p:tgtEl>
                      <p:spTgt spid="77"/>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
                                        </p:tgtEl>
                                        <p:attrNameLst>
                                          <p:attrName>style.visibility</p:attrName>
                                        </p:attrNameLst>
                                      </p:cBhvr>
                                      <p:to>
                                        <p:strVal val="visible"/>
                                      </p:to>
                                    </p:set>
                                  </p:childTnLst>
                                </p:cTn>
                              </p:par>
                            </p:childTnLst>
                          </p:cTn>
                        </p:par>
                      </p:childTnLst>
                    </p:cTn>
                  </p:par>
                </p:childTnLst>
              </p:cTn>
              <p:nextCondLst>
                <p:cond evt="onClick" delay="0">
                  <p:tgtEl>
                    <p:spTgt spid="77"/>
                  </p:tgtEl>
                </p:cond>
              </p:nextCondLst>
            </p:seq>
            <p:seq concurrent="1" nextAc="seek">
              <p:cTn id="27" restart="whenNotActive" fill="hold" evtFilter="cancelBubble" nodeType="interactiveSeq">
                <p:stCondLst>
                  <p:cond evt="onClick" delay="0">
                    <p:tgtEl>
                      <p:spTgt spid="104"/>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04"/>
                                        </p:tgtEl>
                                        <p:attrNameLst>
                                          <p:attrName>style.visibility</p:attrName>
                                        </p:attrNameLst>
                                      </p:cBhvr>
                                      <p:to>
                                        <p:strVal val="hidden"/>
                                      </p:to>
                                    </p:set>
                                  </p:childTnLst>
                                </p:cTn>
                              </p:par>
                            </p:childTnLst>
                          </p:cTn>
                        </p:par>
                      </p:childTnLst>
                    </p:cTn>
                  </p:par>
                </p:childTnLst>
              </p:cTn>
              <p:nextCondLst>
                <p:cond evt="onClick" delay="0">
                  <p:tgtEl>
                    <p:spTgt spid="104"/>
                  </p:tgtEl>
                </p:cond>
              </p:nextCondLst>
            </p:seq>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1"/>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81"/>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ontent Placeholder 1">
            <a:extLst>
              <a:ext uri="{FF2B5EF4-FFF2-40B4-BE49-F238E27FC236}">
                <a16:creationId xmlns:a16="http://schemas.microsoft.com/office/drawing/2014/main" id="{E761EE87-D6B4-4A5F-9160-9AA719CFA24A}"/>
              </a:ext>
            </a:extLst>
          </p:cNvPr>
          <p:cNvSpPr txBox="1">
            <a:spLocks/>
          </p:cNvSpPr>
          <p:nvPr/>
        </p:nvSpPr>
        <p:spPr>
          <a:xfrm>
            <a:off x="331200" y="1296000"/>
            <a:ext cx="10403061" cy="55847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0"/>
              </a:spcBef>
            </a:pPr>
            <a:r>
              <a:rPr lang="en-GB" sz="1600" dirty="0">
                <a:solidFill>
                  <a:srgbClr val="485E6D"/>
                </a:solidFill>
                <a:latin typeface="Arial"/>
                <a:cs typeface="Arial"/>
              </a:rPr>
              <a:t>Stakeholders are the people who are invested in the project and who will be affected by your project at any point along the way, and their input can directly impact the outcome. It is critical for the success of the project that these people are communicated with effectively.</a:t>
            </a:r>
          </a:p>
          <a:p>
            <a:pPr algn="l">
              <a:lnSpc>
                <a:spcPct val="120000"/>
              </a:lnSpc>
              <a:spcBef>
                <a:spcPts val="0"/>
              </a:spcBef>
            </a:pPr>
            <a:endParaRPr lang="en-GB" sz="1600" dirty="0">
              <a:solidFill>
                <a:srgbClr val="485E6D"/>
              </a:solidFill>
              <a:latin typeface="Arial"/>
              <a:cs typeface="Arial"/>
            </a:endParaRPr>
          </a:p>
          <a:p>
            <a:pPr algn="l">
              <a:lnSpc>
                <a:spcPct val="120000"/>
              </a:lnSpc>
              <a:spcBef>
                <a:spcPts val="0"/>
              </a:spcBef>
            </a:pPr>
            <a:r>
              <a:rPr lang="en-GB" sz="1600" dirty="0">
                <a:solidFill>
                  <a:srgbClr val="485E6D"/>
                </a:solidFill>
                <a:latin typeface="Arial"/>
                <a:cs typeface="Arial"/>
              </a:rPr>
              <a:t>They are typically:  </a:t>
            </a:r>
          </a:p>
          <a:p>
            <a:pPr algn="l">
              <a:lnSpc>
                <a:spcPct val="120000"/>
              </a:lnSpc>
              <a:spcBef>
                <a:spcPts val="0"/>
              </a:spcBef>
            </a:pPr>
            <a:endParaRPr lang="en-GB" sz="1600" dirty="0">
              <a:solidFill>
                <a:srgbClr val="485E6D"/>
              </a:solidFill>
              <a:latin typeface="Arial"/>
              <a:cs typeface="Arial"/>
            </a:endParaRPr>
          </a:p>
          <a:p>
            <a:pPr marL="742950" lvl="1" indent="-285750" algn="l">
              <a:lnSpc>
                <a:spcPct val="120000"/>
              </a:lnSpc>
              <a:spcBef>
                <a:spcPts val="0"/>
              </a:spcBef>
              <a:buClr>
                <a:srgbClr val="02A4A2"/>
              </a:buClr>
              <a:buFont typeface="Wingdings" panose="05000000000000000000" pitchFamily="2" charset="2"/>
              <a:buChar char="Ø"/>
            </a:pPr>
            <a:r>
              <a:rPr lang="en-GB" sz="1600" dirty="0">
                <a:solidFill>
                  <a:srgbClr val="485E6D"/>
                </a:solidFill>
                <a:latin typeface="Arial"/>
                <a:cs typeface="Arial"/>
              </a:rPr>
              <a:t>Members of a Project Team including Project Managers</a:t>
            </a:r>
          </a:p>
          <a:p>
            <a:pPr marL="742950" lvl="1" indent="-285750" algn="l">
              <a:lnSpc>
                <a:spcPct val="120000"/>
              </a:lnSpc>
              <a:spcBef>
                <a:spcPts val="0"/>
              </a:spcBef>
              <a:buClr>
                <a:srgbClr val="02A4A2"/>
              </a:buClr>
              <a:buFont typeface="Wingdings" panose="05000000000000000000" pitchFamily="2" charset="2"/>
              <a:buChar char="Ø"/>
            </a:pPr>
            <a:r>
              <a:rPr lang="en-GB" sz="1600" dirty="0">
                <a:solidFill>
                  <a:srgbClr val="485E6D"/>
                </a:solidFill>
                <a:latin typeface="Arial"/>
                <a:cs typeface="Arial"/>
              </a:rPr>
              <a:t>Executives, Project Sponsors</a:t>
            </a:r>
          </a:p>
          <a:p>
            <a:pPr marL="742950" lvl="1" indent="-285750" algn="l">
              <a:lnSpc>
                <a:spcPct val="120000"/>
              </a:lnSpc>
              <a:spcBef>
                <a:spcPts val="0"/>
              </a:spcBef>
              <a:buClr>
                <a:srgbClr val="02A4A2"/>
              </a:buClr>
              <a:buFont typeface="Wingdings" panose="05000000000000000000" pitchFamily="2" charset="2"/>
              <a:buChar char="Ø"/>
            </a:pPr>
            <a:r>
              <a:rPr lang="en-GB" sz="1600" dirty="0">
                <a:solidFill>
                  <a:srgbClr val="485E6D"/>
                </a:solidFill>
                <a:latin typeface="Arial"/>
                <a:cs typeface="Arial"/>
              </a:rPr>
              <a:t>Customers, Users and Suppliers</a:t>
            </a:r>
          </a:p>
          <a:p>
            <a:pPr algn="l">
              <a:lnSpc>
                <a:spcPct val="120000"/>
              </a:lnSpc>
              <a:spcBef>
                <a:spcPts val="0"/>
              </a:spcBef>
            </a:pPr>
            <a:endParaRPr lang="en-GB" sz="1600" dirty="0">
              <a:solidFill>
                <a:srgbClr val="485E6D"/>
              </a:solidFill>
              <a:latin typeface="Arial"/>
              <a:cs typeface="Arial"/>
            </a:endParaRPr>
          </a:p>
          <a:p>
            <a:pPr algn="l">
              <a:lnSpc>
                <a:spcPct val="120000"/>
              </a:lnSpc>
              <a:spcBef>
                <a:spcPts val="0"/>
              </a:spcBef>
            </a:pPr>
            <a:r>
              <a:rPr lang="en-GB" sz="1600" dirty="0">
                <a:solidFill>
                  <a:srgbClr val="485E6D"/>
                </a:solidFill>
                <a:latin typeface="Arial"/>
                <a:cs typeface="Arial"/>
              </a:rPr>
              <a:t>Project Managers should use a </a:t>
            </a:r>
            <a:r>
              <a:rPr lang="en-GB" sz="1600" b="1" dirty="0">
                <a:solidFill>
                  <a:srgbClr val="485E6D"/>
                </a:solidFill>
                <a:latin typeface="Arial"/>
                <a:cs typeface="Arial"/>
              </a:rPr>
              <a:t>Stakeholder Analysis </a:t>
            </a:r>
            <a:r>
              <a:rPr lang="en-GB" sz="1600" dirty="0">
                <a:solidFill>
                  <a:srgbClr val="485E6D"/>
                </a:solidFill>
                <a:latin typeface="Arial"/>
                <a:cs typeface="Arial"/>
              </a:rPr>
              <a:t>to identify the individuals and groups that the change impacts and understand their positions regarding the change. </a:t>
            </a:r>
          </a:p>
          <a:p>
            <a:pPr algn="l"/>
            <a:endParaRPr lang="en-GB" sz="1600" dirty="0">
              <a:solidFill>
                <a:srgbClr val="485E6D"/>
              </a:solidFill>
              <a:latin typeface="Arial"/>
              <a:cs typeface="Arial"/>
            </a:endParaRPr>
          </a:p>
        </p:txBody>
      </p:sp>
      <p:sp>
        <p:nvSpPr>
          <p:cNvPr id="67" name="Rectangle: Rounded Corners 66">
            <a:extLst>
              <a:ext uri="{FF2B5EF4-FFF2-40B4-BE49-F238E27FC236}">
                <a16:creationId xmlns:a16="http://schemas.microsoft.com/office/drawing/2014/main" id="{3C953819-8792-418B-9CAC-6D88265D32B7}"/>
              </a:ext>
            </a:extLst>
          </p:cNvPr>
          <p:cNvSpPr/>
          <p:nvPr/>
        </p:nvSpPr>
        <p:spPr>
          <a:xfrm>
            <a:off x="3338633" y="5380273"/>
            <a:ext cx="8265033" cy="686095"/>
          </a:xfrm>
          <a:prstGeom prst="roundRect">
            <a:avLst/>
          </a:prstGeom>
          <a:solidFill>
            <a:srgbClr val="EBECED"/>
          </a:solidFill>
          <a:ln w="28575" cap="flat" cmpd="sng" algn="ctr">
            <a:noFill/>
            <a:prstDash val="solid"/>
            <a:miter lim="800000"/>
          </a:ln>
          <a:effectLst>
            <a:outerShdw blurRad="50800" dist="38100" dir="5400000" algn="t" rotWithShape="0">
              <a:prstClr val="black">
                <a:alpha val="40000"/>
              </a:prstClr>
            </a:outerShdw>
          </a:effectLst>
        </p:spPr>
        <p:txBody>
          <a:bodyPr wrap="square" rtlCol="0" anchor="ctr">
            <a:noAutofit/>
          </a:bodyPr>
          <a:lstStyle/>
          <a:p>
            <a:pPr lvl="1"/>
            <a:r>
              <a:rPr lang="en-GB" sz="1400" b="1" dirty="0">
                <a:solidFill>
                  <a:srgbClr val="485E6D"/>
                </a:solidFill>
                <a:latin typeface="Arial" panose="020B0604020202020204" pitchFamily="34" charset="0"/>
                <a:cs typeface="Arial" panose="020B0604020202020204" pitchFamily="34" charset="0"/>
              </a:rPr>
              <a:t>Helpful Tip</a:t>
            </a:r>
            <a:r>
              <a:rPr lang="en-GB" sz="1400" dirty="0">
                <a:solidFill>
                  <a:srgbClr val="485E6D"/>
                </a:solidFill>
                <a:latin typeface="Arial" panose="020B0604020202020204" pitchFamily="34" charset="0"/>
                <a:cs typeface="Arial" panose="020B0604020202020204" pitchFamily="34" charset="0"/>
              </a:rPr>
              <a:t> Y</a:t>
            </a:r>
            <a:r>
              <a:rPr lang="en-GB" sz="1400" dirty="0">
                <a:solidFill>
                  <a:srgbClr val="485E6D"/>
                </a:solidFill>
                <a:latin typeface="Arial"/>
                <a:cs typeface="Arial"/>
              </a:rPr>
              <a:t>ou can help to kick start stakeholder identification in your project team group by having a brainstorming session and answering a series of questions.   Click </a:t>
            </a:r>
            <a:r>
              <a:rPr lang="en-GB" sz="1400" b="1" u="sng" dirty="0">
                <a:solidFill>
                  <a:srgbClr val="485E6D"/>
                </a:solidFill>
                <a:latin typeface="Arial"/>
                <a:cs typeface="Arial"/>
              </a:rPr>
              <a:t>here</a:t>
            </a:r>
            <a:r>
              <a:rPr lang="en-GB" sz="1400" dirty="0">
                <a:solidFill>
                  <a:srgbClr val="485E6D"/>
                </a:solidFill>
                <a:latin typeface="Arial"/>
                <a:cs typeface="Arial"/>
              </a:rPr>
              <a:t> to see the questions to ask.</a:t>
            </a:r>
          </a:p>
        </p:txBody>
      </p:sp>
      <p:pic>
        <p:nvPicPr>
          <p:cNvPr id="68" name="Picture 67">
            <a:extLst>
              <a:ext uri="{FF2B5EF4-FFF2-40B4-BE49-F238E27FC236}">
                <a16:creationId xmlns:a16="http://schemas.microsoft.com/office/drawing/2014/main" id="{2ACDDABA-6C1E-473F-B3DF-32E3F195CF25}"/>
              </a:ext>
            </a:extLst>
          </p:cNvPr>
          <p:cNvPicPr/>
          <p:nvPr/>
        </p:nvPicPr>
        <p:blipFill>
          <a:blip r:embed="rId2">
            <a:extLst>
              <a:ext uri="{28A0092B-C50C-407E-A947-70E740481C1C}">
                <a14:useLocalDpi xmlns:a14="http://schemas.microsoft.com/office/drawing/2010/main" val="0"/>
              </a:ext>
            </a:extLst>
          </a:blip>
          <a:srcRect/>
          <a:stretch/>
        </p:blipFill>
        <p:spPr>
          <a:xfrm>
            <a:off x="11316079" y="5305929"/>
            <a:ext cx="806906" cy="827334"/>
          </a:xfrm>
          <a:prstGeom prst="rect">
            <a:avLst/>
          </a:prstGeom>
          <a:ln>
            <a:noFill/>
          </a:ln>
          <a:effectLst>
            <a:outerShdw blurRad="50800" dist="38100" dir="5400000" algn="t" rotWithShape="0">
              <a:prstClr val="black">
                <a:alpha val="40000"/>
              </a:prstClr>
            </a:outerShdw>
          </a:effectLst>
        </p:spPr>
      </p:pic>
      <p:sp>
        <p:nvSpPr>
          <p:cNvPr id="11" name="HERE">
            <a:extLst>
              <a:ext uri="{FF2B5EF4-FFF2-40B4-BE49-F238E27FC236}">
                <a16:creationId xmlns:a16="http://schemas.microsoft.com/office/drawing/2014/main" id="{D2524F9C-C120-485C-93CA-BF6B18CB4755}"/>
              </a:ext>
            </a:extLst>
          </p:cNvPr>
          <p:cNvSpPr/>
          <p:nvPr/>
        </p:nvSpPr>
        <p:spPr>
          <a:xfrm>
            <a:off x="7218705" y="5723320"/>
            <a:ext cx="415699" cy="17698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nvGrpSpPr>
          <p:cNvPr id="79" name="Text box - Stakeholder ID">
            <a:extLst>
              <a:ext uri="{FF2B5EF4-FFF2-40B4-BE49-F238E27FC236}">
                <a16:creationId xmlns:a16="http://schemas.microsoft.com/office/drawing/2014/main" id="{F0CE81D6-907B-4D50-9219-C36FA1FB74EB}"/>
              </a:ext>
            </a:extLst>
          </p:cNvPr>
          <p:cNvGrpSpPr/>
          <p:nvPr/>
        </p:nvGrpSpPr>
        <p:grpSpPr>
          <a:xfrm>
            <a:off x="3113103" y="2195894"/>
            <a:ext cx="7787816" cy="3417429"/>
            <a:chOff x="3052918" y="2016383"/>
            <a:chExt cx="6707980" cy="2813760"/>
          </a:xfrm>
        </p:grpSpPr>
        <p:grpSp>
          <p:nvGrpSpPr>
            <p:cNvPr id="81" name="Group 80">
              <a:extLst>
                <a:ext uri="{FF2B5EF4-FFF2-40B4-BE49-F238E27FC236}">
                  <a16:creationId xmlns:a16="http://schemas.microsoft.com/office/drawing/2014/main" id="{FE799D99-0650-4357-B082-653D0869CE6E}"/>
                </a:ext>
              </a:extLst>
            </p:cNvPr>
            <p:cNvGrpSpPr/>
            <p:nvPr/>
          </p:nvGrpSpPr>
          <p:grpSpPr>
            <a:xfrm>
              <a:off x="3052918" y="2016383"/>
              <a:ext cx="6707980" cy="2813760"/>
              <a:chOff x="2526969" y="1951450"/>
              <a:chExt cx="6707980" cy="2813760"/>
            </a:xfrm>
          </p:grpSpPr>
          <p:grpSp>
            <p:nvGrpSpPr>
              <p:cNvPr id="92" name="Group 91">
                <a:extLst>
                  <a:ext uri="{FF2B5EF4-FFF2-40B4-BE49-F238E27FC236}">
                    <a16:creationId xmlns:a16="http://schemas.microsoft.com/office/drawing/2014/main" id="{B73B0DD5-4AE5-4416-BA33-C9BA17AE8DA6}"/>
                  </a:ext>
                </a:extLst>
              </p:cNvPr>
              <p:cNvGrpSpPr/>
              <p:nvPr/>
            </p:nvGrpSpPr>
            <p:grpSpPr>
              <a:xfrm>
                <a:off x="2526969" y="1951450"/>
                <a:ext cx="6707980" cy="2813760"/>
                <a:chOff x="2635896" y="1985380"/>
                <a:chExt cx="6707980" cy="2813760"/>
              </a:xfrm>
            </p:grpSpPr>
            <p:sp>
              <p:nvSpPr>
                <p:cNvPr id="101" name="Rectangle 100">
                  <a:extLst>
                    <a:ext uri="{FF2B5EF4-FFF2-40B4-BE49-F238E27FC236}">
                      <a16:creationId xmlns:a16="http://schemas.microsoft.com/office/drawing/2014/main" id="{68B5588B-729C-43A3-A58F-EF4EE2657746}"/>
                    </a:ext>
                  </a:extLst>
                </p:cNvPr>
                <p:cNvSpPr/>
                <p:nvPr/>
              </p:nvSpPr>
              <p:spPr>
                <a:xfrm>
                  <a:off x="2635896" y="1985380"/>
                  <a:ext cx="6707980" cy="2813760"/>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2" name="TextBox 101">
                  <a:extLst>
                    <a:ext uri="{FF2B5EF4-FFF2-40B4-BE49-F238E27FC236}">
                      <a16:creationId xmlns:a16="http://schemas.microsoft.com/office/drawing/2014/main" id="{2D20BF24-F6A3-4B71-8022-99F14C1C785D}"/>
                    </a:ext>
                  </a:extLst>
                </p:cNvPr>
                <p:cNvSpPr txBox="1"/>
                <p:nvPr/>
              </p:nvSpPr>
              <p:spPr>
                <a:xfrm>
                  <a:off x="2662074" y="2002452"/>
                  <a:ext cx="6641850" cy="278750"/>
                </a:xfrm>
                <a:prstGeom prst="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Stakeholder Identification Questions</a:t>
                  </a:r>
                  <a:endParaRPr lang="en-US" sz="1600" b="1" dirty="0">
                    <a:solidFill>
                      <a:schemeClr val="bg1"/>
                    </a:solidFill>
                    <a:latin typeface="Arial" panose="020B0604020202020204" pitchFamily="34" charset="0"/>
                  </a:endParaRPr>
                </a:p>
              </p:txBody>
            </p:sp>
          </p:grpSp>
          <p:sp>
            <p:nvSpPr>
              <p:cNvPr id="100" name="Rectangle: Rounded Corners 99">
                <a:extLst>
                  <a:ext uri="{FF2B5EF4-FFF2-40B4-BE49-F238E27FC236}">
                    <a16:creationId xmlns:a16="http://schemas.microsoft.com/office/drawing/2014/main" id="{F665F68D-E7AE-47CA-8F68-4627C26C55D9}"/>
                  </a:ext>
                </a:extLst>
              </p:cNvPr>
              <p:cNvSpPr/>
              <p:nvPr/>
            </p:nvSpPr>
            <p:spPr>
              <a:xfrm>
                <a:off x="2691575" y="2412471"/>
                <a:ext cx="6352504" cy="2212718"/>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Who is affected positively and negatively by the project?</a:t>
                </a:r>
              </a:p>
              <a:p>
                <a:pPr marL="285750" lvl="0" indent="-285750">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Who has the power to make it succeed (or fail)?</a:t>
                </a:r>
              </a:p>
              <a:p>
                <a:pPr marL="285750" lvl="0" indent="-285750">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Who makes the decisions about money?</a:t>
                </a:r>
              </a:p>
              <a:p>
                <a:pPr marL="285750" lvl="0" indent="-285750">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Who are the suppliers?</a:t>
                </a:r>
              </a:p>
              <a:p>
                <a:pPr marL="285750" lvl="0" indent="-285750">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Who will use the deliverables?</a:t>
                </a:r>
              </a:p>
              <a:p>
                <a:pPr marL="285750" lvl="0" indent="-285750">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Who has influence over other stakeholders?</a:t>
                </a:r>
              </a:p>
              <a:p>
                <a:pPr marL="285750" lvl="0" indent="-285750">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Who could solve potential problems with the project?</a:t>
                </a:r>
              </a:p>
              <a:p>
                <a:pPr marL="285750" lvl="0" indent="-285750">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Who is in charge of assigning or procuring resources or facilities?</a:t>
                </a:r>
              </a:p>
              <a:p>
                <a:pPr marL="285750" lvl="0" indent="-285750">
                  <a:buFont typeface="Wingdings" panose="05000000000000000000" pitchFamily="2" charset="2"/>
                  <a:buChar char="Ø"/>
                  <a:defRPr/>
                </a:pPr>
                <a:r>
                  <a:rPr lang="en-GB" sz="1600" dirty="0">
                    <a:solidFill>
                      <a:srgbClr val="485E6D"/>
                    </a:solidFill>
                    <a:latin typeface="Arial" panose="020B0604020202020204" pitchFamily="34" charset="0"/>
                    <a:cs typeface="Arial" panose="020B0604020202020204" pitchFamily="34" charset="0"/>
                  </a:rPr>
                  <a:t>Who has specialist skills which are crucial to the project?</a:t>
                </a:r>
              </a:p>
            </p:txBody>
          </p:sp>
        </p:grpSp>
        <p:pic>
          <p:nvPicPr>
            <p:cNvPr id="90" name="Graphic 89" descr="Close">
              <a:extLst>
                <a:ext uri="{FF2B5EF4-FFF2-40B4-BE49-F238E27FC236}">
                  <a16:creationId xmlns:a16="http://schemas.microsoft.com/office/drawing/2014/main" id="{C13C47BF-C76B-4A9F-80D0-E775861E09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92336" y="2047163"/>
              <a:ext cx="150918" cy="251334"/>
            </a:xfrm>
            <a:prstGeom prst="rect">
              <a:avLst/>
            </a:prstGeom>
          </p:spPr>
        </p:pic>
      </p:grpSp>
      <p:pic>
        <p:nvPicPr>
          <p:cNvPr id="78" name="Wheel">
            <a:extLst>
              <a:ext uri="{FF2B5EF4-FFF2-40B4-BE49-F238E27FC236}">
                <a16:creationId xmlns:a16="http://schemas.microsoft.com/office/drawing/2014/main" id="{37656127-22FD-48F3-995B-D5BA628F9EBE}"/>
              </a:ext>
            </a:extLst>
          </p:cNvPr>
          <p:cNvPicPr>
            <a:picLocks noChangeAspect="1"/>
          </p:cNvPicPr>
          <p:nvPr/>
        </p:nvPicPr>
        <p:blipFill rotWithShape="1">
          <a:blip r:embed="rId5">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4" name="TextBox 13">
            <a:extLst>
              <a:ext uri="{FF2B5EF4-FFF2-40B4-BE49-F238E27FC236}">
                <a16:creationId xmlns:a16="http://schemas.microsoft.com/office/drawing/2014/main" id="{F49EA07B-220B-4988-AD9B-273F0AA2F1C8}"/>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Stakeholders</a:t>
            </a:r>
          </a:p>
        </p:txBody>
      </p:sp>
      <p:sp>
        <p:nvSpPr>
          <p:cNvPr id="15" name="TextBox 14">
            <a:extLst>
              <a:ext uri="{FF2B5EF4-FFF2-40B4-BE49-F238E27FC236}">
                <a16:creationId xmlns:a16="http://schemas.microsoft.com/office/drawing/2014/main" id="{D91E425F-85D5-48B3-8833-09F6E47BF6F5}"/>
              </a:ext>
            </a:extLst>
          </p:cNvPr>
          <p:cNvSpPr txBox="1"/>
          <p:nvPr/>
        </p:nvSpPr>
        <p:spPr>
          <a:xfrm>
            <a:off x="9328096" y="6452093"/>
            <a:ext cx="2444804" cy="330860"/>
          </a:xfrm>
          <a:prstGeom prst="rect">
            <a:avLst/>
          </a:prstGeom>
          <a:noFill/>
        </p:spPr>
        <p:txBody>
          <a:bodyPr wrap="square" rtlCol="0">
            <a:spAutoFit/>
          </a:bodyPr>
          <a:lstStyle/>
          <a:p>
            <a:r>
              <a:rPr lang="en-GB" sz="1550" dirty="0">
                <a:solidFill>
                  <a:schemeClr val="bg1"/>
                </a:solidFill>
                <a:latin typeface="Arial" panose="020B0604020202020204" pitchFamily="34" charset="0"/>
                <a:cs typeface="Arial" panose="020B0604020202020204" pitchFamily="34" charset="0"/>
              </a:rPr>
              <a:t>Stakeholder management</a:t>
            </a:r>
          </a:p>
        </p:txBody>
      </p:sp>
      <p:sp>
        <p:nvSpPr>
          <p:cNvPr id="16" name="TextBox 15">
            <a:extLst>
              <a:ext uri="{FF2B5EF4-FFF2-40B4-BE49-F238E27FC236}">
                <a16:creationId xmlns:a16="http://schemas.microsoft.com/office/drawing/2014/main" id="{A47C6020-48DC-49B1-8CFC-C200CA327EED}"/>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Comms channels</a:t>
            </a:r>
          </a:p>
        </p:txBody>
      </p:sp>
    </p:spTree>
    <p:extLst>
      <p:ext uri="{BB962C8B-B14F-4D97-AF65-F5344CB8AC3E}">
        <p14:creationId xmlns:p14="http://schemas.microsoft.com/office/powerpoint/2010/main" val="4109822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7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EB90A2-8C19-4E93-8398-0891625C5E2F}"/>
              </a:ext>
            </a:extLst>
          </p:cNvPr>
          <p:cNvSpPr/>
          <p:nvPr/>
        </p:nvSpPr>
        <p:spPr>
          <a:xfrm>
            <a:off x="331200" y="1303202"/>
            <a:ext cx="10289122" cy="4770537"/>
          </a:xfrm>
          <a:prstGeom prst="rect">
            <a:avLst/>
          </a:prstGeom>
        </p:spPr>
        <p:txBody>
          <a:bodyPr wrap="square">
            <a:spAutoFit/>
          </a:bodyPr>
          <a:lstStyle/>
          <a:p>
            <a:r>
              <a:rPr lang="en-GB" sz="1600" b="1" dirty="0">
                <a:solidFill>
                  <a:srgbClr val="485E6D"/>
                </a:solidFill>
                <a:latin typeface="Arial" panose="020B0604020202020204" pitchFamily="34" charset="0"/>
                <a:cs typeface="Arial" panose="020B0604020202020204" pitchFamily="34" charset="0"/>
              </a:rPr>
              <a:t>Stakeholder Management </a:t>
            </a:r>
            <a:r>
              <a:rPr lang="en-GB" sz="1600" dirty="0">
                <a:solidFill>
                  <a:srgbClr val="485E6D"/>
                </a:solidFill>
                <a:latin typeface="Arial" panose="020B0604020202020204" pitchFamily="34" charset="0"/>
                <a:cs typeface="Arial" panose="020B0604020202020204" pitchFamily="34" charset="0"/>
              </a:rPr>
              <a:t>is the process that takes place before engagement can begin. </a:t>
            </a:r>
            <a:r>
              <a:rPr lang="en-GB" sz="1600" dirty="0">
                <a:solidFill>
                  <a:srgbClr val="485E6D"/>
                </a:solidFill>
                <a:latin typeface="Arial"/>
                <a:cs typeface="Arial"/>
              </a:rPr>
              <a:t>Stakeholders are individuals or groups with feelings, perceptions, desires and influence. </a:t>
            </a:r>
          </a:p>
          <a:p>
            <a:endParaRPr lang="en-GB" sz="1600" dirty="0">
              <a:solidFill>
                <a:srgbClr val="485E6D"/>
              </a:solidFill>
              <a:latin typeface="Arial"/>
              <a:cs typeface="Arial"/>
            </a:endParaRPr>
          </a:p>
          <a:p>
            <a:r>
              <a:rPr lang="en-GB" sz="1600" b="1" dirty="0">
                <a:solidFill>
                  <a:srgbClr val="485E6D"/>
                </a:solidFill>
                <a:latin typeface="Arial"/>
                <a:cs typeface="Arial"/>
              </a:rPr>
              <a:t>Stakeholder Engagement </a:t>
            </a:r>
            <a:r>
              <a:rPr lang="en-GB" sz="1600" dirty="0">
                <a:solidFill>
                  <a:srgbClr val="485E6D"/>
                </a:solidFill>
                <a:latin typeface="Arial"/>
                <a:cs typeface="Arial"/>
              </a:rPr>
              <a:t>is a way of achieving influence and positive outcomes through effective management of relationships.</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APM defines it as “</a:t>
            </a:r>
            <a:r>
              <a:rPr lang="en-GB" sz="1600" i="1" dirty="0">
                <a:solidFill>
                  <a:srgbClr val="485E6D"/>
                </a:solidFill>
                <a:latin typeface="Arial" panose="020B0604020202020204" pitchFamily="34" charset="0"/>
                <a:cs typeface="Arial" panose="020B0604020202020204" pitchFamily="34" charset="0"/>
              </a:rPr>
              <a:t>the systematic identification, </a:t>
            </a:r>
          </a:p>
          <a:p>
            <a:r>
              <a:rPr lang="en-GB" sz="1600" i="1" dirty="0">
                <a:solidFill>
                  <a:srgbClr val="485E6D"/>
                </a:solidFill>
                <a:latin typeface="Arial" panose="020B0604020202020204" pitchFamily="34" charset="0"/>
                <a:cs typeface="Arial" panose="020B0604020202020204" pitchFamily="34" charset="0"/>
              </a:rPr>
              <a:t>analysis, planning and implementation of actions </a:t>
            </a:r>
          </a:p>
          <a:p>
            <a:r>
              <a:rPr lang="en-GB" sz="1600" i="1" dirty="0">
                <a:solidFill>
                  <a:srgbClr val="485E6D"/>
                </a:solidFill>
                <a:latin typeface="Arial" panose="020B0604020202020204" pitchFamily="34" charset="0"/>
                <a:cs typeface="Arial" panose="020B0604020202020204" pitchFamily="34" charset="0"/>
              </a:rPr>
              <a:t>designed to engage with stakeholders”.</a:t>
            </a:r>
          </a:p>
          <a:p>
            <a:endParaRPr lang="en-GB" sz="1600" i="1" dirty="0">
              <a:solidFill>
                <a:srgbClr val="485E6D"/>
              </a:solidFill>
              <a:latin typeface="Arial" panose="020B0604020202020204" pitchFamily="34" charset="0"/>
              <a:cs typeface="Arial" panose="020B0604020202020204" pitchFamily="34" charset="0"/>
            </a:endParaRPr>
          </a:p>
          <a:p>
            <a:r>
              <a:rPr lang="en-GB" sz="1600" b="1" dirty="0">
                <a:solidFill>
                  <a:srgbClr val="485E6D"/>
                </a:solidFill>
                <a:latin typeface="Arial" panose="020B0604020202020204" pitchFamily="34" charset="0"/>
                <a:cs typeface="Arial" panose="020B0604020202020204" pitchFamily="34" charset="0"/>
              </a:rPr>
              <a:t>Why is it Important?</a:t>
            </a:r>
          </a:p>
          <a:p>
            <a:r>
              <a:rPr lang="en-GB" sz="1600" dirty="0">
                <a:solidFill>
                  <a:srgbClr val="485E6D"/>
                </a:solidFill>
                <a:latin typeface="Arial" panose="020B0604020202020204" pitchFamily="34" charset="0"/>
                <a:cs typeface="Arial" panose="020B0604020202020204" pitchFamily="34" charset="0"/>
              </a:rPr>
              <a:t> </a:t>
            </a:r>
          </a:p>
          <a:p>
            <a:pPr marL="742950" lvl="1" indent="-285750">
              <a:buClr>
                <a:srgbClr val="02A4A2"/>
              </a:buClr>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Fewer surprises</a:t>
            </a:r>
          </a:p>
          <a:p>
            <a:pPr marL="742950" lvl="1" indent="-285750">
              <a:buClr>
                <a:srgbClr val="02A4A2"/>
              </a:buClr>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Better understanding of needs</a:t>
            </a:r>
          </a:p>
          <a:p>
            <a:pPr marL="742950" lvl="1" indent="-285750">
              <a:buClr>
                <a:srgbClr val="02A4A2"/>
              </a:buClr>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Better understanding of concerns</a:t>
            </a:r>
          </a:p>
          <a:p>
            <a:pPr marL="742950" lvl="1" indent="-285750">
              <a:buClr>
                <a:srgbClr val="02A4A2"/>
              </a:buClr>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Time invested in the right places</a:t>
            </a:r>
          </a:p>
          <a:p>
            <a:pPr marL="742950" lvl="1" indent="-285750">
              <a:buClr>
                <a:srgbClr val="02A4A2"/>
              </a:buClr>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Happier stakeholders</a:t>
            </a:r>
          </a:p>
          <a:p>
            <a:pPr marL="742950" lvl="1" indent="-285750">
              <a:buClr>
                <a:srgbClr val="02A4A2"/>
              </a:buClr>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Improved communication </a:t>
            </a:r>
          </a:p>
          <a:p>
            <a:pPr marL="742950" lvl="1" indent="-285750">
              <a:buClr>
                <a:srgbClr val="02A4A2"/>
              </a:buClr>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rPr>
              <a:t>Better management of expectations</a:t>
            </a:r>
          </a:p>
        </p:txBody>
      </p:sp>
      <p:sp>
        <p:nvSpPr>
          <p:cNvPr id="128" name="Content Placeholder 1">
            <a:extLst>
              <a:ext uri="{FF2B5EF4-FFF2-40B4-BE49-F238E27FC236}">
                <a16:creationId xmlns:a16="http://schemas.microsoft.com/office/drawing/2014/main" id="{E761EE87-D6B4-4A5F-9160-9AA719CFA24A}"/>
              </a:ext>
            </a:extLst>
          </p:cNvPr>
          <p:cNvSpPr txBox="1">
            <a:spLocks/>
          </p:cNvSpPr>
          <p:nvPr/>
        </p:nvSpPr>
        <p:spPr>
          <a:xfrm>
            <a:off x="331200" y="1296000"/>
            <a:ext cx="11523765" cy="55847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1600" dirty="0">
              <a:solidFill>
                <a:srgbClr val="485E6D"/>
              </a:solidFill>
              <a:latin typeface="Arial"/>
              <a:cs typeface="Arial"/>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6" name="TextBox 5">
            <a:extLst>
              <a:ext uri="{FF2B5EF4-FFF2-40B4-BE49-F238E27FC236}">
                <a16:creationId xmlns:a16="http://schemas.microsoft.com/office/drawing/2014/main" id="{F12423B2-1648-4C25-ABBD-8AE64CB5EA0F}"/>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Stakeholder Management</a:t>
            </a:r>
          </a:p>
        </p:txBody>
      </p:sp>
      <p:grpSp>
        <p:nvGrpSpPr>
          <p:cNvPr id="15" name="Group 14">
            <a:extLst>
              <a:ext uri="{FF2B5EF4-FFF2-40B4-BE49-F238E27FC236}">
                <a16:creationId xmlns:a16="http://schemas.microsoft.com/office/drawing/2014/main" id="{80894B88-6519-4D77-B2F1-688A37E755DF}"/>
              </a:ext>
            </a:extLst>
          </p:cNvPr>
          <p:cNvGrpSpPr/>
          <p:nvPr/>
        </p:nvGrpSpPr>
        <p:grpSpPr>
          <a:xfrm>
            <a:off x="6017130" y="2715438"/>
            <a:ext cx="1434904" cy="2223063"/>
            <a:chOff x="6200781" y="2808237"/>
            <a:chExt cx="1434904" cy="2223063"/>
          </a:xfrm>
        </p:grpSpPr>
        <p:sp>
          <p:nvSpPr>
            <p:cNvPr id="8" name="Oval 7">
              <a:extLst>
                <a:ext uri="{FF2B5EF4-FFF2-40B4-BE49-F238E27FC236}">
                  <a16:creationId xmlns:a16="http://schemas.microsoft.com/office/drawing/2014/main" id="{713FA6F1-6A7D-4E80-AD9C-68043F9CE222}"/>
                </a:ext>
              </a:extLst>
            </p:cNvPr>
            <p:cNvSpPr/>
            <p:nvPr/>
          </p:nvSpPr>
          <p:spPr>
            <a:xfrm>
              <a:off x="6200781" y="2808237"/>
              <a:ext cx="1434904" cy="1280160"/>
            </a:xfrm>
            <a:prstGeom prst="ellipse">
              <a:avLst/>
            </a:prstGeom>
            <a:solidFill>
              <a:srgbClr val="02A4A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5" name="Picture 4" descr="A close up of a logo&#10;&#10;Description automatically generated">
              <a:extLst>
                <a:ext uri="{FF2B5EF4-FFF2-40B4-BE49-F238E27FC236}">
                  <a16:creationId xmlns:a16="http://schemas.microsoft.com/office/drawing/2014/main" id="{55DD9E9B-E472-4EE8-9DE1-A3B2B8626FA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94227" y="2919304"/>
              <a:ext cx="1048011" cy="932730"/>
            </a:xfrm>
            <a:prstGeom prst="rect">
              <a:avLst/>
            </a:prstGeom>
          </p:spPr>
        </p:pic>
        <p:sp>
          <p:nvSpPr>
            <p:cNvPr id="9" name="TextBox 8">
              <a:extLst>
                <a:ext uri="{FF2B5EF4-FFF2-40B4-BE49-F238E27FC236}">
                  <a16:creationId xmlns:a16="http://schemas.microsoft.com/office/drawing/2014/main" id="{40113B89-A340-402F-ABD6-866CCF03EE58}"/>
                </a:ext>
              </a:extLst>
            </p:cNvPr>
            <p:cNvSpPr txBox="1"/>
            <p:nvPr/>
          </p:nvSpPr>
          <p:spPr>
            <a:xfrm>
              <a:off x="6200781" y="4107970"/>
              <a:ext cx="1434904" cy="923330"/>
            </a:xfrm>
            <a:prstGeom prst="rect">
              <a:avLst/>
            </a:prstGeom>
            <a:noFill/>
          </p:spPr>
          <p:txBody>
            <a:bodyPr wrap="square" rtlCol="0">
              <a:spAutoFit/>
            </a:bodyPr>
            <a:lstStyle/>
            <a:p>
              <a:pPr algn="ctr"/>
              <a:r>
                <a:rPr lang="en-GB" b="1" dirty="0">
                  <a:solidFill>
                    <a:srgbClr val="02A4A7"/>
                  </a:solidFill>
                  <a:latin typeface="Arial" panose="020B0604020202020204" pitchFamily="34" charset="0"/>
                </a:rPr>
                <a:t>Engage early &amp; often</a:t>
              </a:r>
            </a:p>
          </p:txBody>
        </p:sp>
      </p:grpSp>
      <p:grpSp>
        <p:nvGrpSpPr>
          <p:cNvPr id="14" name="Group 13">
            <a:extLst>
              <a:ext uri="{FF2B5EF4-FFF2-40B4-BE49-F238E27FC236}">
                <a16:creationId xmlns:a16="http://schemas.microsoft.com/office/drawing/2014/main" id="{6DE7C095-2F6E-4C27-9647-58BD477B2F95}"/>
              </a:ext>
            </a:extLst>
          </p:cNvPr>
          <p:cNvGrpSpPr/>
          <p:nvPr/>
        </p:nvGrpSpPr>
        <p:grpSpPr>
          <a:xfrm>
            <a:off x="8942113" y="2628332"/>
            <a:ext cx="1734676" cy="1962401"/>
            <a:chOff x="8353823" y="2926301"/>
            <a:chExt cx="1734676" cy="1962401"/>
          </a:xfrm>
        </p:grpSpPr>
        <p:sp>
          <p:nvSpPr>
            <p:cNvPr id="16" name="Oval 15">
              <a:extLst>
                <a:ext uri="{FF2B5EF4-FFF2-40B4-BE49-F238E27FC236}">
                  <a16:creationId xmlns:a16="http://schemas.microsoft.com/office/drawing/2014/main" id="{429A69D1-4F46-474F-8054-DFD94E610B69}"/>
                </a:ext>
              </a:extLst>
            </p:cNvPr>
            <p:cNvSpPr/>
            <p:nvPr/>
          </p:nvSpPr>
          <p:spPr>
            <a:xfrm>
              <a:off x="8406672" y="2926301"/>
              <a:ext cx="1434904" cy="1280160"/>
            </a:xfrm>
            <a:prstGeom prst="ellipse">
              <a:avLst/>
            </a:prstGeom>
            <a:solidFill>
              <a:srgbClr val="02A4A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6729B06B-3062-474E-B693-704201FC30C4}"/>
                </a:ext>
              </a:extLst>
            </p:cNvPr>
            <p:cNvPicPr>
              <a:picLocks noChangeAspect="1"/>
            </p:cNvPicPr>
            <p:nvPr/>
          </p:nvPicPr>
          <p:blipFill>
            <a:blip r:embed="rId5">
              <a:duotone>
                <a:prstClr val="black"/>
                <a:schemeClr val="tx2">
                  <a:tint val="45000"/>
                  <a:satMod val="400000"/>
                </a:schemeClr>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649203" y="3130797"/>
              <a:ext cx="957600" cy="957600"/>
            </a:xfrm>
            <a:prstGeom prst="rect">
              <a:avLst/>
            </a:prstGeom>
          </p:spPr>
        </p:pic>
        <p:sp>
          <p:nvSpPr>
            <p:cNvPr id="17" name="TextBox 16">
              <a:extLst>
                <a:ext uri="{FF2B5EF4-FFF2-40B4-BE49-F238E27FC236}">
                  <a16:creationId xmlns:a16="http://schemas.microsoft.com/office/drawing/2014/main" id="{36731747-ADFD-42B0-A25B-118EF606D12C}"/>
                </a:ext>
              </a:extLst>
            </p:cNvPr>
            <p:cNvSpPr txBox="1"/>
            <p:nvPr/>
          </p:nvSpPr>
          <p:spPr>
            <a:xfrm>
              <a:off x="8353823" y="4242371"/>
              <a:ext cx="1734676" cy="646331"/>
            </a:xfrm>
            <a:prstGeom prst="rect">
              <a:avLst/>
            </a:prstGeom>
            <a:noFill/>
          </p:spPr>
          <p:txBody>
            <a:bodyPr wrap="square" rtlCol="0">
              <a:spAutoFit/>
            </a:bodyPr>
            <a:lstStyle/>
            <a:p>
              <a:pPr algn="ctr"/>
              <a:r>
                <a:rPr lang="en-GB" b="1" dirty="0">
                  <a:solidFill>
                    <a:srgbClr val="02A4A7"/>
                  </a:solidFill>
                  <a:latin typeface="Arial" panose="020B0604020202020204" pitchFamily="34" charset="0"/>
                </a:rPr>
                <a:t>Relationships are key</a:t>
              </a:r>
            </a:p>
          </p:txBody>
        </p:sp>
      </p:grpSp>
      <p:grpSp>
        <p:nvGrpSpPr>
          <p:cNvPr id="28" name="Group 27">
            <a:extLst>
              <a:ext uri="{FF2B5EF4-FFF2-40B4-BE49-F238E27FC236}">
                <a16:creationId xmlns:a16="http://schemas.microsoft.com/office/drawing/2014/main" id="{63961A2B-EBCE-4567-A8F6-01919F1221DC}"/>
              </a:ext>
            </a:extLst>
          </p:cNvPr>
          <p:cNvGrpSpPr/>
          <p:nvPr/>
        </p:nvGrpSpPr>
        <p:grpSpPr>
          <a:xfrm>
            <a:off x="4529377" y="4190964"/>
            <a:ext cx="1481938" cy="1956791"/>
            <a:chOff x="6626557" y="4345119"/>
            <a:chExt cx="1481938" cy="1956791"/>
          </a:xfrm>
        </p:grpSpPr>
        <p:sp>
          <p:nvSpPr>
            <p:cNvPr id="21" name="Oval 20">
              <a:extLst>
                <a:ext uri="{FF2B5EF4-FFF2-40B4-BE49-F238E27FC236}">
                  <a16:creationId xmlns:a16="http://schemas.microsoft.com/office/drawing/2014/main" id="{F0E91EF9-281B-47A4-83A3-52BACCD0D985}"/>
                </a:ext>
              </a:extLst>
            </p:cNvPr>
            <p:cNvSpPr/>
            <p:nvPr/>
          </p:nvSpPr>
          <p:spPr>
            <a:xfrm>
              <a:off x="6673591" y="4345119"/>
              <a:ext cx="1434904" cy="1280160"/>
            </a:xfrm>
            <a:prstGeom prst="ellipse">
              <a:avLst/>
            </a:prstGeom>
            <a:solidFill>
              <a:srgbClr val="02A4A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2" name="TextBox 21">
              <a:extLst>
                <a:ext uri="{FF2B5EF4-FFF2-40B4-BE49-F238E27FC236}">
                  <a16:creationId xmlns:a16="http://schemas.microsoft.com/office/drawing/2014/main" id="{8944B2C1-0402-41A1-B4EA-160678A219B9}"/>
                </a:ext>
              </a:extLst>
            </p:cNvPr>
            <p:cNvSpPr txBox="1"/>
            <p:nvPr/>
          </p:nvSpPr>
          <p:spPr>
            <a:xfrm>
              <a:off x="6626557" y="5655579"/>
              <a:ext cx="1434904" cy="646331"/>
            </a:xfrm>
            <a:prstGeom prst="rect">
              <a:avLst/>
            </a:prstGeom>
            <a:noFill/>
          </p:spPr>
          <p:txBody>
            <a:bodyPr wrap="square" rtlCol="0">
              <a:spAutoFit/>
            </a:bodyPr>
            <a:lstStyle/>
            <a:p>
              <a:pPr algn="ctr"/>
              <a:r>
                <a:rPr lang="en-GB" b="1" dirty="0">
                  <a:solidFill>
                    <a:srgbClr val="02A4A7"/>
                  </a:solidFill>
                  <a:latin typeface="Arial" panose="020B0604020202020204" pitchFamily="34" charset="0"/>
                </a:rPr>
                <a:t>Actively seek input</a:t>
              </a:r>
            </a:p>
          </p:txBody>
        </p:sp>
        <p:pic>
          <p:nvPicPr>
            <p:cNvPr id="27" name="Picture 26">
              <a:extLst>
                <a:ext uri="{FF2B5EF4-FFF2-40B4-BE49-F238E27FC236}">
                  <a16:creationId xmlns:a16="http://schemas.microsoft.com/office/drawing/2014/main" id="{D91E2DB0-871A-439F-942D-0586AE3D65FA}"/>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flipH="1">
              <a:off x="6730058" y="4536432"/>
              <a:ext cx="1336389" cy="890926"/>
            </a:xfrm>
            <a:prstGeom prst="rect">
              <a:avLst/>
            </a:prstGeom>
          </p:spPr>
        </p:pic>
      </p:grpSp>
      <p:grpSp>
        <p:nvGrpSpPr>
          <p:cNvPr id="45" name="Group 44">
            <a:extLst>
              <a:ext uri="{FF2B5EF4-FFF2-40B4-BE49-F238E27FC236}">
                <a16:creationId xmlns:a16="http://schemas.microsoft.com/office/drawing/2014/main" id="{A99173FD-A115-4687-B08F-081F5B2ED74D}"/>
              </a:ext>
            </a:extLst>
          </p:cNvPr>
          <p:cNvGrpSpPr/>
          <p:nvPr/>
        </p:nvGrpSpPr>
        <p:grpSpPr>
          <a:xfrm>
            <a:off x="7180226" y="4281840"/>
            <a:ext cx="1978520" cy="2153652"/>
            <a:chOff x="7180226" y="4281840"/>
            <a:chExt cx="1978520" cy="2153652"/>
          </a:xfrm>
        </p:grpSpPr>
        <p:sp>
          <p:nvSpPr>
            <p:cNvPr id="31" name="TextBox 30">
              <a:extLst>
                <a:ext uri="{FF2B5EF4-FFF2-40B4-BE49-F238E27FC236}">
                  <a16:creationId xmlns:a16="http://schemas.microsoft.com/office/drawing/2014/main" id="{632D612C-80C4-4C34-AC2B-034A54CF770F}"/>
                </a:ext>
              </a:extLst>
            </p:cNvPr>
            <p:cNvSpPr txBox="1"/>
            <p:nvPr/>
          </p:nvSpPr>
          <p:spPr>
            <a:xfrm>
              <a:off x="7180226" y="5512162"/>
              <a:ext cx="1978520" cy="923330"/>
            </a:xfrm>
            <a:prstGeom prst="rect">
              <a:avLst/>
            </a:prstGeom>
            <a:noFill/>
          </p:spPr>
          <p:txBody>
            <a:bodyPr wrap="square" rtlCol="0">
              <a:spAutoFit/>
            </a:bodyPr>
            <a:lstStyle/>
            <a:p>
              <a:pPr algn="ctr"/>
              <a:r>
                <a:rPr lang="en-GB" b="1" dirty="0">
                  <a:solidFill>
                    <a:srgbClr val="02A4A7"/>
                  </a:solidFill>
                  <a:latin typeface="Arial" panose="020B0604020202020204" pitchFamily="34" charset="0"/>
                </a:rPr>
                <a:t>Engagement first, scheduling second</a:t>
              </a:r>
            </a:p>
          </p:txBody>
        </p:sp>
        <p:sp>
          <p:nvSpPr>
            <p:cNvPr id="32" name="Oval 31">
              <a:extLst>
                <a:ext uri="{FF2B5EF4-FFF2-40B4-BE49-F238E27FC236}">
                  <a16:creationId xmlns:a16="http://schemas.microsoft.com/office/drawing/2014/main" id="{014815F6-DA9C-476A-A7F6-53F37552B6AB}"/>
                </a:ext>
              </a:extLst>
            </p:cNvPr>
            <p:cNvSpPr/>
            <p:nvPr/>
          </p:nvSpPr>
          <p:spPr>
            <a:xfrm>
              <a:off x="7452034" y="4281840"/>
              <a:ext cx="1434904" cy="1280160"/>
            </a:xfrm>
            <a:prstGeom prst="ellipse">
              <a:avLst/>
            </a:prstGeom>
            <a:solidFill>
              <a:srgbClr val="02A4A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44" name="Picture 43" descr="A picture containing drawing&#10;&#10;Description automatically generated">
              <a:extLst>
                <a:ext uri="{FF2B5EF4-FFF2-40B4-BE49-F238E27FC236}">
                  <a16:creationId xmlns:a16="http://schemas.microsoft.com/office/drawing/2014/main" id="{8731A548-B355-45A3-9009-8E3ED15DADC9}"/>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7778197" y="4476775"/>
              <a:ext cx="893266" cy="890289"/>
            </a:xfrm>
            <a:prstGeom prst="rect">
              <a:avLst/>
            </a:prstGeom>
          </p:spPr>
        </p:pic>
        <p:grpSp>
          <p:nvGrpSpPr>
            <p:cNvPr id="46" name="Group 45">
              <a:extLst>
                <a:ext uri="{FF2B5EF4-FFF2-40B4-BE49-F238E27FC236}">
                  <a16:creationId xmlns:a16="http://schemas.microsoft.com/office/drawing/2014/main" id="{16833EF0-5BC7-488A-8FCC-E50C2C05E212}"/>
                </a:ext>
              </a:extLst>
            </p:cNvPr>
            <p:cNvGrpSpPr/>
            <p:nvPr/>
          </p:nvGrpSpPr>
          <p:grpSpPr>
            <a:xfrm>
              <a:off x="7661787" y="4757711"/>
              <a:ext cx="420329" cy="557721"/>
              <a:chOff x="8593992" y="1615072"/>
              <a:chExt cx="2170234" cy="4223030"/>
            </a:xfrm>
          </p:grpSpPr>
          <p:sp>
            <p:nvSpPr>
              <p:cNvPr id="47" name="Freeform: Shape 46">
                <a:extLst>
                  <a:ext uri="{FF2B5EF4-FFF2-40B4-BE49-F238E27FC236}">
                    <a16:creationId xmlns:a16="http://schemas.microsoft.com/office/drawing/2014/main" id="{61C1D986-8CB0-4131-9B7C-EBF8F5549408}"/>
                  </a:ext>
                </a:extLst>
              </p:cNvPr>
              <p:cNvSpPr/>
              <p:nvPr/>
            </p:nvSpPr>
            <p:spPr>
              <a:xfrm>
                <a:off x="8593992" y="3488358"/>
                <a:ext cx="2170234" cy="2349744"/>
              </a:xfrm>
              <a:custGeom>
                <a:avLst/>
                <a:gdLst>
                  <a:gd name="connsiteX0" fmla="*/ 472901 w 2170234"/>
                  <a:gd name="connsiteY0" fmla="*/ 0 h 2126716"/>
                  <a:gd name="connsiteX1" fmla="*/ 559171 w 2170234"/>
                  <a:gd name="connsiteY1" fmla="*/ 71179 h 2126716"/>
                  <a:gd name="connsiteX2" fmla="*/ 1085117 w 2170234"/>
                  <a:gd name="connsiteY2" fmla="*/ 231833 h 2126716"/>
                  <a:gd name="connsiteX3" fmla="*/ 1611063 w 2170234"/>
                  <a:gd name="connsiteY3" fmla="*/ 71179 h 2126716"/>
                  <a:gd name="connsiteX4" fmla="*/ 1697333 w 2170234"/>
                  <a:gd name="connsiteY4" fmla="*/ 0 h 2126716"/>
                  <a:gd name="connsiteX5" fmla="*/ 1795245 w 2170234"/>
                  <a:gd name="connsiteY5" fmla="*/ 165791 h 2126716"/>
                  <a:gd name="connsiteX6" fmla="*/ 2170234 w 2170234"/>
                  <a:gd name="connsiteY6" fmla="*/ 1978157 h 2126716"/>
                  <a:gd name="connsiteX7" fmla="*/ 2166838 w 2170234"/>
                  <a:gd name="connsiteY7" fmla="*/ 2126716 h 2126716"/>
                  <a:gd name="connsiteX8" fmla="*/ 3397 w 2170234"/>
                  <a:gd name="connsiteY8" fmla="*/ 2126716 h 2126716"/>
                  <a:gd name="connsiteX9" fmla="*/ 0 w 2170234"/>
                  <a:gd name="connsiteY9" fmla="*/ 1978157 h 2126716"/>
                  <a:gd name="connsiteX10" fmla="*/ 374989 w 2170234"/>
                  <a:gd name="connsiteY10" fmla="*/ 165791 h 21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0234" h="2126716">
                    <a:moveTo>
                      <a:pt x="472901" y="0"/>
                    </a:moveTo>
                    <a:lnTo>
                      <a:pt x="559171" y="71179"/>
                    </a:lnTo>
                    <a:cubicBezTo>
                      <a:pt x="709305" y="172608"/>
                      <a:pt x="890295" y="231833"/>
                      <a:pt x="1085117" y="231833"/>
                    </a:cubicBezTo>
                    <a:cubicBezTo>
                      <a:pt x="1279939" y="231833"/>
                      <a:pt x="1460929" y="172608"/>
                      <a:pt x="1611063" y="71179"/>
                    </a:cubicBezTo>
                    <a:lnTo>
                      <a:pt x="1697333" y="0"/>
                    </a:lnTo>
                    <a:lnTo>
                      <a:pt x="1795245" y="165791"/>
                    </a:lnTo>
                    <a:cubicBezTo>
                      <a:pt x="2024938" y="605276"/>
                      <a:pt x="2170234" y="1254238"/>
                      <a:pt x="2170234" y="1978157"/>
                    </a:cubicBezTo>
                    <a:lnTo>
                      <a:pt x="2166838" y="2126716"/>
                    </a:lnTo>
                    <a:lnTo>
                      <a:pt x="3397" y="2126716"/>
                    </a:lnTo>
                    <a:lnTo>
                      <a:pt x="0" y="1978157"/>
                    </a:lnTo>
                    <a:cubicBezTo>
                      <a:pt x="0" y="1254238"/>
                      <a:pt x="145297" y="605276"/>
                      <a:pt x="374989" y="165791"/>
                    </a:cubicBezTo>
                    <a:close/>
                  </a:path>
                </a:pathLst>
              </a:cu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latin typeface="Arial" panose="020B0604020202020204" pitchFamily="34" charset="0"/>
                </a:endParaRPr>
              </a:p>
            </p:txBody>
          </p:sp>
          <p:sp>
            <p:nvSpPr>
              <p:cNvPr id="48" name="Oval 47">
                <a:extLst>
                  <a:ext uri="{FF2B5EF4-FFF2-40B4-BE49-F238E27FC236}">
                    <a16:creationId xmlns:a16="http://schemas.microsoft.com/office/drawing/2014/main" id="{21CF7871-8328-446B-979A-854A54582CCA}"/>
                  </a:ext>
                </a:extLst>
              </p:cNvPr>
              <p:cNvSpPr/>
              <p:nvPr/>
            </p:nvSpPr>
            <p:spPr>
              <a:xfrm>
                <a:off x="8738424" y="1615072"/>
                <a:ext cx="1881370" cy="1881370"/>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grpSp>
      <p:sp>
        <p:nvSpPr>
          <p:cNvPr id="52" name="TextBox 51">
            <a:extLst>
              <a:ext uri="{FF2B5EF4-FFF2-40B4-BE49-F238E27FC236}">
                <a16:creationId xmlns:a16="http://schemas.microsoft.com/office/drawing/2014/main" id="{A29DB792-1D87-45F4-B775-86A568B47896}"/>
              </a:ext>
            </a:extLst>
          </p:cNvPr>
          <p:cNvSpPr txBox="1"/>
          <p:nvPr/>
        </p:nvSpPr>
        <p:spPr>
          <a:xfrm>
            <a:off x="9453918" y="6448731"/>
            <a:ext cx="226702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Stakeholder resistance</a:t>
            </a:r>
          </a:p>
        </p:txBody>
      </p:sp>
      <p:sp>
        <p:nvSpPr>
          <p:cNvPr id="53" name="TextBox 52">
            <a:extLst>
              <a:ext uri="{FF2B5EF4-FFF2-40B4-BE49-F238E27FC236}">
                <a16:creationId xmlns:a16="http://schemas.microsoft.com/office/drawing/2014/main" id="{228B264D-3B0F-468D-A6FA-0CB507DBBD9C}"/>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Stakeholders</a:t>
            </a:r>
          </a:p>
        </p:txBody>
      </p:sp>
    </p:spTree>
    <p:extLst>
      <p:ext uri="{BB962C8B-B14F-4D97-AF65-F5344CB8AC3E}">
        <p14:creationId xmlns:p14="http://schemas.microsoft.com/office/powerpoint/2010/main" val="1944701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ontent Placeholder 1">
            <a:extLst>
              <a:ext uri="{FF2B5EF4-FFF2-40B4-BE49-F238E27FC236}">
                <a16:creationId xmlns:a16="http://schemas.microsoft.com/office/drawing/2014/main" id="{E761EE87-D6B4-4A5F-9160-9AA719CFA24A}"/>
              </a:ext>
            </a:extLst>
          </p:cNvPr>
          <p:cNvSpPr txBox="1">
            <a:spLocks/>
          </p:cNvSpPr>
          <p:nvPr/>
        </p:nvSpPr>
        <p:spPr>
          <a:xfrm>
            <a:off x="331200" y="1296000"/>
            <a:ext cx="11523765" cy="55847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1600" dirty="0">
              <a:solidFill>
                <a:srgbClr val="485E6D"/>
              </a:solidFill>
              <a:latin typeface="Arial"/>
              <a:cs typeface="Arial"/>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2" name="Rectangle 1">
            <a:extLst>
              <a:ext uri="{FF2B5EF4-FFF2-40B4-BE49-F238E27FC236}">
                <a16:creationId xmlns:a16="http://schemas.microsoft.com/office/drawing/2014/main" id="{DC728F8A-1059-43F1-A24A-461804BBFB35}"/>
              </a:ext>
            </a:extLst>
          </p:cNvPr>
          <p:cNvSpPr/>
          <p:nvPr/>
        </p:nvSpPr>
        <p:spPr>
          <a:xfrm>
            <a:off x="331200" y="1296000"/>
            <a:ext cx="10442817" cy="4770537"/>
          </a:xfrm>
          <a:prstGeom prst="rect">
            <a:avLst/>
          </a:prstGeom>
        </p:spPr>
        <p:txBody>
          <a:bodyPr wrap="square">
            <a:spAutoFit/>
          </a:bodyPr>
          <a:lstStyle/>
          <a:p>
            <a:r>
              <a:rPr lang="en-GB" sz="1600" dirty="0">
                <a:solidFill>
                  <a:srgbClr val="485E6D"/>
                </a:solidFill>
                <a:latin typeface="Arial"/>
                <a:cs typeface="Arial"/>
              </a:rPr>
              <a:t>In any transformational change there will be those that: </a:t>
            </a:r>
          </a:p>
          <a:p>
            <a:pPr lvl="1"/>
            <a:endParaRPr lang="en-GB" sz="1600" dirty="0">
              <a:solidFill>
                <a:srgbClr val="485E6D"/>
              </a:solidFill>
              <a:latin typeface="Arial"/>
              <a:cs typeface="Arial"/>
            </a:endParaRPr>
          </a:p>
          <a:p>
            <a:pPr marL="742950" lvl="1" indent="-285750">
              <a:buClr>
                <a:srgbClr val="02A4A2"/>
              </a:buClr>
              <a:buFont typeface="Wingdings" panose="05000000000000000000" pitchFamily="2" charset="2"/>
              <a:buChar char="Ø"/>
            </a:pPr>
            <a:r>
              <a:rPr lang="en-GB" sz="1600" dirty="0">
                <a:solidFill>
                  <a:srgbClr val="485E6D"/>
                </a:solidFill>
                <a:latin typeface="Arial"/>
                <a:cs typeface="Arial"/>
              </a:rPr>
              <a:t>Support or oppose it </a:t>
            </a:r>
          </a:p>
          <a:p>
            <a:pPr marL="742950" lvl="1" indent="-285750">
              <a:buClr>
                <a:srgbClr val="02A4A2"/>
              </a:buClr>
              <a:buFont typeface="Wingdings" panose="05000000000000000000" pitchFamily="2" charset="2"/>
              <a:buChar char="Ø"/>
            </a:pPr>
            <a:endParaRPr lang="en-GB" sz="1600" dirty="0">
              <a:solidFill>
                <a:srgbClr val="485E6D"/>
              </a:solidFill>
              <a:latin typeface="Arial"/>
              <a:cs typeface="Arial"/>
            </a:endParaRPr>
          </a:p>
          <a:p>
            <a:pPr marL="742950" lvl="1" indent="-285750">
              <a:buClr>
                <a:srgbClr val="02A4A2"/>
              </a:buClr>
              <a:buFont typeface="Wingdings" panose="05000000000000000000" pitchFamily="2" charset="2"/>
              <a:buChar char="Ø"/>
            </a:pPr>
            <a:r>
              <a:rPr lang="en-GB" sz="1600" dirty="0">
                <a:solidFill>
                  <a:srgbClr val="485E6D"/>
                </a:solidFill>
                <a:latin typeface="Arial"/>
                <a:cs typeface="Arial"/>
              </a:rPr>
              <a:t>End up gaining or losing when benefits are realised </a:t>
            </a:r>
          </a:p>
          <a:p>
            <a:pPr marL="742950" lvl="1" indent="-285750">
              <a:buClr>
                <a:srgbClr val="02A4A2"/>
              </a:buClr>
              <a:buFont typeface="Wingdings" panose="05000000000000000000" pitchFamily="2" charset="2"/>
              <a:buChar char="Ø"/>
            </a:pPr>
            <a:endParaRPr lang="en-GB" sz="1600" dirty="0">
              <a:solidFill>
                <a:srgbClr val="485E6D"/>
              </a:solidFill>
              <a:latin typeface="Arial"/>
              <a:cs typeface="Arial"/>
            </a:endParaRPr>
          </a:p>
          <a:p>
            <a:pPr marL="742950" lvl="1" indent="-285750">
              <a:buClr>
                <a:srgbClr val="02A4A2"/>
              </a:buClr>
              <a:buFont typeface="Wingdings" panose="05000000000000000000" pitchFamily="2" charset="2"/>
              <a:buChar char="Ø"/>
            </a:pPr>
            <a:r>
              <a:rPr lang="en-GB" sz="1600" dirty="0">
                <a:solidFill>
                  <a:srgbClr val="485E6D"/>
                </a:solidFill>
                <a:latin typeface="Arial"/>
                <a:cs typeface="Arial"/>
              </a:rPr>
              <a:t>See only a threat, perhaps convinced that they will lose despite all evidence to the contrary</a:t>
            </a:r>
          </a:p>
          <a:p>
            <a:pPr marL="742950" lvl="1" indent="-285750">
              <a:buClr>
                <a:srgbClr val="02A4A2"/>
              </a:buClr>
              <a:buFont typeface="Wingdings" panose="05000000000000000000" pitchFamily="2" charset="2"/>
              <a:buChar char="Ø"/>
            </a:pPr>
            <a:endParaRPr lang="en-GB" sz="1600" dirty="0">
              <a:solidFill>
                <a:srgbClr val="485E6D"/>
              </a:solidFill>
              <a:latin typeface="Arial"/>
              <a:cs typeface="Arial"/>
            </a:endParaRPr>
          </a:p>
          <a:p>
            <a:pPr marL="742950" lvl="1" indent="-285750">
              <a:buClr>
                <a:srgbClr val="02A4A2"/>
              </a:buClr>
              <a:buFont typeface="Wingdings" panose="05000000000000000000" pitchFamily="2" charset="2"/>
              <a:buChar char="Ø"/>
            </a:pPr>
            <a:r>
              <a:rPr lang="en-GB" sz="1600" dirty="0">
                <a:solidFill>
                  <a:srgbClr val="485E6D"/>
                </a:solidFill>
                <a:latin typeface="Arial"/>
                <a:cs typeface="Arial"/>
              </a:rPr>
              <a:t>Are inherently indifferent to the change. They may become helpful or unhelpful, depending on how they themselves are managed and influenced</a:t>
            </a:r>
          </a:p>
          <a:p>
            <a:pPr marL="742950" lvl="1" indent="-285750">
              <a:buClr>
                <a:srgbClr val="02A4A2"/>
              </a:buClr>
              <a:buFont typeface="Wingdings" panose="05000000000000000000" pitchFamily="2" charset="2"/>
              <a:buChar char="Ø"/>
            </a:pPr>
            <a:endParaRPr lang="en-GB" sz="1600" dirty="0">
              <a:solidFill>
                <a:srgbClr val="485E6D"/>
              </a:solidFill>
              <a:latin typeface="Arial"/>
              <a:cs typeface="Arial"/>
            </a:endParaRPr>
          </a:p>
          <a:p>
            <a:pPr marL="742950" lvl="1" indent="-285750">
              <a:buClr>
                <a:srgbClr val="02A4A2"/>
              </a:buClr>
              <a:buFont typeface="Wingdings" panose="05000000000000000000" pitchFamily="2" charset="2"/>
              <a:buChar char="Ø"/>
            </a:pPr>
            <a:r>
              <a:rPr lang="en-GB" sz="1600" dirty="0">
                <a:solidFill>
                  <a:srgbClr val="485E6D"/>
                </a:solidFill>
                <a:latin typeface="Arial"/>
                <a:cs typeface="Arial"/>
              </a:rPr>
              <a:t>May become either supporters or blockers of these benefits depending on how and to what level they are engaged.</a:t>
            </a:r>
          </a:p>
          <a:p>
            <a:endParaRPr lang="en-GB" sz="1600" dirty="0">
              <a:solidFill>
                <a:srgbClr val="485E6D"/>
              </a:solidFill>
              <a:latin typeface="Arial"/>
              <a:cs typeface="Arial"/>
            </a:endParaRPr>
          </a:p>
          <a:p>
            <a:r>
              <a:rPr lang="en-GB" sz="1600" dirty="0">
                <a:solidFill>
                  <a:srgbClr val="485E6D"/>
                </a:solidFill>
                <a:latin typeface="Arial"/>
                <a:cs typeface="Arial"/>
              </a:rPr>
              <a:t>By realising and identifying signs of resistance early the project manager can investigate the reasons behind these and can then try to address these by utilising strategies to turn around resistance and lack of support. </a:t>
            </a:r>
          </a:p>
          <a:p>
            <a:endParaRPr lang="en-GB" sz="1600" dirty="0">
              <a:solidFill>
                <a:srgbClr val="485E6D"/>
              </a:solidFill>
              <a:latin typeface="Arial"/>
              <a:cs typeface="Arial"/>
            </a:endParaRPr>
          </a:p>
          <a:p>
            <a:r>
              <a:rPr lang="en-GB" sz="1600" dirty="0">
                <a:solidFill>
                  <a:srgbClr val="485E6D"/>
                </a:solidFill>
                <a:latin typeface="Arial"/>
                <a:cs typeface="Arial"/>
              </a:rPr>
              <a:t>Further information can be found on the NHS Improvement website </a:t>
            </a:r>
            <a:r>
              <a:rPr lang="en-GB" sz="1600" b="1" dirty="0">
                <a:solidFill>
                  <a:srgbClr val="485E6D"/>
                </a:solidFill>
                <a:latin typeface="Arial"/>
                <a:cs typeface="Arial"/>
                <a:hlinkClick r:id="rId3"/>
              </a:rPr>
              <a:t>here.</a:t>
            </a:r>
            <a:endParaRPr lang="en-GB" sz="1600" b="1" dirty="0">
              <a:latin typeface="Arial" panose="020B0604020202020204" pitchFamily="34" charset="0"/>
            </a:endParaRPr>
          </a:p>
          <a:p>
            <a:endParaRPr lang="en-GB" sz="1600" dirty="0">
              <a:solidFill>
                <a:srgbClr val="485E6D"/>
              </a:solidFill>
              <a:latin typeface="Arial"/>
              <a:cs typeface="Arial"/>
            </a:endParaRPr>
          </a:p>
        </p:txBody>
      </p:sp>
      <p:sp>
        <p:nvSpPr>
          <p:cNvPr id="5" name="TextBox 4">
            <a:extLst>
              <a:ext uri="{FF2B5EF4-FFF2-40B4-BE49-F238E27FC236}">
                <a16:creationId xmlns:a16="http://schemas.microsoft.com/office/drawing/2014/main" id="{D8698F76-92E9-4FF3-9573-12127687EFB6}"/>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Stakeholder Resistance</a:t>
            </a:r>
          </a:p>
        </p:txBody>
      </p:sp>
      <p:grpSp>
        <p:nvGrpSpPr>
          <p:cNvPr id="6" name="Click box">
            <a:extLst>
              <a:ext uri="{FF2B5EF4-FFF2-40B4-BE49-F238E27FC236}">
                <a16:creationId xmlns:a16="http://schemas.microsoft.com/office/drawing/2014/main" id="{DE9BAC13-131D-44C2-96BF-28F47868CC55}"/>
              </a:ext>
            </a:extLst>
          </p:cNvPr>
          <p:cNvGrpSpPr/>
          <p:nvPr/>
        </p:nvGrpSpPr>
        <p:grpSpPr>
          <a:xfrm>
            <a:off x="429674" y="5906502"/>
            <a:ext cx="3602875" cy="524050"/>
            <a:chOff x="1172767" y="3608908"/>
            <a:chExt cx="3225245" cy="447922"/>
          </a:xfrm>
        </p:grpSpPr>
        <p:sp>
          <p:nvSpPr>
            <p:cNvPr id="7" name="Click box">
              <a:extLst>
                <a:ext uri="{FF2B5EF4-FFF2-40B4-BE49-F238E27FC236}">
                  <a16:creationId xmlns:a16="http://schemas.microsoft.com/office/drawing/2014/main" id="{4DA69F72-109B-4615-99A7-20385D2D0CD2}"/>
                </a:ext>
              </a:extLst>
            </p:cNvPr>
            <p:cNvSpPr txBox="1"/>
            <p:nvPr/>
          </p:nvSpPr>
          <p:spPr>
            <a:xfrm>
              <a:off x="1172767" y="3608908"/>
              <a:ext cx="3016263" cy="289373"/>
            </a:xfrm>
            <a:prstGeom prst="rect">
              <a:avLst/>
            </a:prstGeom>
            <a:solidFill>
              <a:srgbClr val="02A4A2"/>
            </a:solidFill>
            <a:ln w="28575">
              <a:noFill/>
            </a:ln>
            <a:scene3d>
              <a:camera prst="orthographicFront"/>
              <a:lightRig rig="threePt" dir="t"/>
            </a:scene3d>
            <a:sp3d>
              <a:bevelT prst="angle"/>
            </a:sp3d>
          </p:spPr>
          <p:txBody>
            <a:bodyPr wrap="square" rtlCol="0" anchor="ctr" anchorCtr="0">
              <a:spAutoFit/>
            </a:bodyPr>
            <a:lstStyle/>
            <a:p>
              <a:r>
                <a:rPr lang="en-GB" sz="1600" b="1" dirty="0">
                  <a:solidFill>
                    <a:schemeClr val="bg1"/>
                  </a:solidFill>
                  <a:latin typeface="Arial"/>
                  <a:cs typeface="Arial"/>
                </a:rPr>
                <a:t>Reasons for Resistance</a:t>
              </a:r>
              <a:endParaRPr lang="en-US" sz="1600" b="1" dirty="0">
                <a:solidFill>
                  <a:schemeClr val="bg1"/>
                </a:solidFill>
                <a:latin typeface="Arial" panose="020B0604020202020204" pitchFamily="34" charset="0"/>
              </a:endParaRPr>
            </a:p>
          </p:txBody>
        </p:sp>
        <p:pic>
          <p:nvPicPr>
            <p:cNvPr id="8" name="Picture 7" descr="Pointer Cursor PNG Icon (2) - PNG Repo Free PNG Icons">
              <a:extLst>
                <a:ext uri="{FF2B5EF4-FFF2-40B4-BE49-F238E27FC236}">
                  <a16:creationId xmlns:a16="http://schemas.microsoft.com/office/drawing/2014/main" id="{674F66BC-A119-420D-BE97-A7A8D4FB92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795974">
              <a:off x="3980048" y="3638866"/>
              <a:ext cx="417964" cy="4179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Text box - Stakeholder ID">
            <a:extLst>
              <a:ext uri="{FF2B5EF4-FFF2-40B4-BE49-F238E27FC236}">
                <a16:creationId xmlns:a16="http://schemas.microsoft.com/office/drawing/2014/main" id="{787DE046-823A-47E7-B86A-2DACEF4BC38C}"/>
              </a:ext>
            </a:extLst>
          </p:cNvPr>
          <p:cNvGrpSpPr/>
          <p:nvPr/>
        </p:nvGrpSpPr>
        <p:grpSpPr>
          <a:xfrm>
            <a:off x="2449897" y="1722090"/>
            <a:ext cx="7787816" cy="3418057"/>
            <a:chOff x="3052918" y="2016383"/>
            <a:chExt cx="6707980" cy="2814277"/>
          </a:xfrm>
        </p:grpSpPr>
        <p:grpSp>
          <p:nvGrpSpPr>
            <p:cNvPr id="10" name="Group 9">
              <a:extLst>
                <a:ext uri="{FF2B5EF4-FFF2-40B4-BE49-F238E27FC236}">
                  <a16:creationId xmlns:a16="http://schemas.microsoft.com/office/drawing/2014/main" id="{0FD00A5C-2AC8-45F9-B319-28C23476C422}"/>
                </a:ext>
              </a:extLst>
            </p:cNvPr>
            <p:cNvGrpSpPr/>
            <p:nvPr/>
          </p:nvGrpSpPr>
          <p:grpSpPr>
            <a:xfrm>
              <a:off x="3052918" y="2016383"/>
              <a:ext cx="6707980" cy="2814277"/>
              <a:chOff x="2526969" y="1951450"/>
              <a:chExt cx="6707980" cy="2814277"/>
            </a:xfrm>
          </p:grpSpPr>
          <p:grpSp>
            <p:nvGrpSpPr>
              <p:cNvPr id="12" name="Group 11">
                <a:extLst>
                  <a:ext uri="{FF2B5EF4-FFF2-40B4-BE49-F238E27FC236}">
                    <a16:creationId xmlns:a16="http://schemas.microsoft.com/office/drawing/2014/main" id="{1D66DFBF-5D4A-4CD1-8F30-C8F59D249D03}"/>
                  </a:ext>
                </a:extLst>
              </p:cNvPr>
              <p:cNvGrpSpPr/>
              <p:nvPr/>
            </p:nvGrpSpPr>
            <p:grpSpPr>
              <a:xfrm>
                <a:off x="2526969" y="1951450"/>
                <a:ext cx="6707980" cy="2814277"/>
                <a:chOff x="2635896" y="1985380"/>
                <a:chExt cx="6707980" cy="2814277"/>
              </a:xfrm>
            </p:grpSpPr>
            <p:sp>
              <p:nvSpPr>
                <p:cNvPr id="14" name="Rectangle 13">
                  <a:extLst>
                    <a:ext uri="{FF2B5EF4-FFF2-40B4-BE49-F238E27FC236}">
                      <a16:creationId xmlns:a16="http://schemas.microsoft.com/office/drawing/2014/main" id="{3CAABCE8-C211-484F-8A01-AD29E3BAE55F}"/>
                    </a:ext>
                  </a:extLst>
                </p:cNvPr>
                <p:cNvSpPr/>
                <p:nvPr/>
              </p:nvSpPr>
              <p:spPr>
                <a:xfrm>
                  <a:off x="2635896" y="1985380"/>
                  <a:ext cx="6707980" cy="2814277"/>
                </a:xfrm>
                <a:prstGeom prst="rect">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5BA0FB3E-8D4D-413E-AF7E-ADB7A0A97216}"/>
                    </a:ext>
                  </a:extLst>
                </p:cNvPr>
                <p:cNvSpPr txBox="1"/>
                <p:nvPr/>
              </p:nvSpPr>
              <p:spPr>
                <a:xfrm>
                  <a:off x="2662074" y="2002452"/>
                  <a:ext cx="6641850" cy="278750"/>
                </a:xfrm>
                <a:prstGeom prst="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Reasons for Stakeholder Resistance</a:t>
                  </a:r>
                  <a:endParaRPr lang="en-US" sz="1600" b="1" dirty="0">
                    <a:solidFill>
                      <a:schemeClr val="bg1"/>
                    </a:solidFill>
                    <a:latin typeface="Arial" panose="020B0604020202020204" pitchFamily="34" charset="0"/>
                  </a:endParaRPr>
                </a:p>
              </p:txBody>
            </p:sp>
          </p:grpSp>
          <p:sp>
            <p:nvSpPr>
              <p:cNvPr id="13" name="Rectangle: Rounded Corners 12">
                <a:extLst>
                  <a:ext uri="{FF2B5EF4-FFF2-40B4-BE49-F238E27FC236}">
                    <a16:creationId xmlns:a16="http://schemas.microsoft.com/office/drawing/2014/main" id="{90FD4AAB-9CD3-42E6-AFB5-6B58CA0CDEE0}"/>
                  </a:ext>
                </a:extLst>
              </p:cNvPr>
              <p:cNvSpPr/>
              <p:nvPr/>
            </p:nvSpPr>
            <p:spPr>
              <a:xfrm>
                <a:off x="2704707" y="2323100"/>
                <a:ext cx="6352504" cy="2270282"/>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600" dirty="0">
                    <a:solidFill>
                      <a:srgbClr val="485E6D"/>
                    </a:solidFill>
                    <a:latin typeface="Arial" panose="020B0604020202020204" pitchFamily="34" charset="0"/>
                    <a:cs typeface="Arial" panose="020B0604020202020204" pitchFamily="34" charset="0"/>
                  </a:rPr>
                  <a:t>There are many reason why stakeholders may be resistant to the changes you are trying to implement.  Some of the main causes of resistance are listed below:</a:t>
                </a:r>
              </a:p>
              <a:p>
                <a:pPr marL="285750" lvl="0" indent="-285750">
                  <a:buFont typeface="Wingdings" panose="05000000000000000000" pitchFamily="2" charset="2"/>
                  <a:buChar char="Ø"/>
                  <a:defRPr/>
                </a:pPr>
                <a:endParaRPr lang="en-GB" sz="1600" dirty="0">
                  <a:solidFill>
                    <a:srgbClr val="485E6D"/>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defRPr/>
                </a:pPr>
                <a:r>
                  <a:rPr lang="en-GB" sz="1600" b="1" dirty="0">
                    <a:solidFill>
                      <a:srgbClr val="485E6D"/>
                    </a:solidFill>
                    <a:latin typeface="Arial" panose="020B0604020202020204" pitchFamily="34" charset="0"/>
                    <a:cs typeface="Arial" panose="020B0604020202020204" pitchFamily="34" charset="0"/>
                  </a:rPr>
                  <a:t>Technological</a:t>
                </a:r>
                <a:r>
                  <a:rPr lang="en-GB" sz="1600" dirty="0">
                    <a:solidFill>
                      <a:srgbClr val="485E6D"/>
                    </a:solidFill>
                    <a:latin typeface="Arial" panose="020B0604020202020204" pitchFamily="34" charset="0"/>
                    <a:cs typeface="Arial" panose="020B0604020202020204" pitchFamily="34" charset="0"/>
                  </a:rPr>
                  <a:t> – fear of new technology, too hard to use</a:t>
                </a:r>
              </a:p>
              <a:p>
                <a:pPr marL="285750" lvl="0" indent="-285750">
                  <a:buFont typeface="Wingdings" panose="05000000000000000000" pitchFamily="2" charset="2"/>
                  <a:buChar char="Ø"/>
                  <a:defRPr/>
                </a:pPr>
                <a:endParaRPr lang="en-GB" sz="1600" b="1" dirty="0">
                  <a:solidFill>
                    <a:srgbClr val="485E6D"/>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defRPr/>
                </a:pPr>
                <a:r>
                  <a:rPr lang="en-GB" sz="1600" b="1" dirty="0">
                    <a:solidFill>
                      <a:srgbClr val="485E6D"/>
                    </a:solidFill>
                    <a:latin typeface="Arial" panose="020B0604020202020204" pitchFamily="34" charset="0"/>
                    <a:cs typeface="Arial" panose="020B0604020202020204" pitchFamily="34" charset="0"/>
                  </a:rPr>
                  <a:t>Financial </a:t>
                </a:r>
                <a:r>
                  <a:rPr lang="en-GB" sz="1600" dirty="0">
                    <a:solidFill>
                      <a:srgbClr val="485E6D"/>
                    </a:solidFill>
                    <a:latin typeface="Arial" panose="020B0604020202020204" pitchFamily="34" charset="0"/>
                    <a:cs typeface="Arial" panose="020B0604020202020204" pitchFamily="34" charset="0"/>
                  </a:rPr>
                  <a:t>– the cost of implementing change and not being able to understand the benefits</a:t>
                </a:r>
              </a:p>
              <a:p>
                <a:pPr marL="285750" lvl="0" indent="-285750">
                  <a:buFont typeface="Wingdings" panose="05000000000000000000" pitchFamily="2" charset="2"/>
                  <a:buChar char="Ø"/>
                  <a:defRPr/>
                </a:pPr>
                <a:endParaRPr lang="en-GB" sz="1600" dirty="0">
                  <a:solidFill>
                    <a:srgbClr val="485E6D"/>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defRPr/>
                </a:pPr>
                <a:r>
                  <a:rPr lang="en-GB" sz="1600" b="1" dirty="0">
                    <a:solidFill>
                      <a:srgbClr val="485E6D"/>
                    </a:solidFill>
                    <a:latin typeface="Arial" panose="020B0604020202020204" pitchFamily="34" charset="0"/>
                    <a:cs typeface="Arial" panose="020B0604020202020204" pitchFamily="34" charset="0"/>
                  </a:rPr>
                  <a:t>Human factors </a:t>
                </a:r>
                <a:r>
                  <a:rPr lang="en-GB" sz="1600" dirty="0">
                    <a:solidFill>
                      <a:srgbClr val="485E6D"/>
                    </a:solidFill>
                    <a:latin typeface="Arial" panose="020B0604020202020204" pitchFamily="34" charset="0"/>
                    <a:cs typeface="Arial" panose="020B0604020202020204" pitchFamily="34" charset="0"/>
                  </a:rPr>
                  <a:t>– fear of losing their jobs, likes the way it works now</a:t>
                </a:r>
              </a:p>
            </p:txBody>
          </p:sp>
        </p:grpSp>
        <p:pic>
          <p:nvPicPr>
            <p:cNvPr id="11" name="Graphic 10" descr="Close">
              <a:extLst>
                <a:ext uri="{FF2B5EF4-FFF2-40B4-BE49-F238E27FC236}">
                  <a16:creationId xmlns:a16="http://schemas.microsoft.com/office/drawing/2014/main" id="{3F9A85CC-CD2B-46EC-B68E-1832FA8B49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92336" y="2047163"/>
              <a:ext cx="150918" cy="251334"/>
            </a:xfrm>
            <a:prstGeom prst="rect">
              <a:avLst/>
            </a:prstGeom>
          </p:spPr>
        </p:pic>
      </p:grpSp>
      <p:sp>
        <p:nvSpPr>
          <p:cNvPr id="16" name="TextBox 15">
            <a:extLst>
              <a:ext uri="{FF2B5EF4-FFF2-40B4-BE49-F238E27FC236}">
                <a16:creationId xmlns:a16="http://schemas.microsoft.com/office/drawing/2014/main" id="{D9316ED7-56C8-4E95-A04F-E950A7F7363F}"/>
              </a:ext>
            </a:extLst>
          </p:cNvPr>
          <p:cNvSpPr txBox="1"/>
          <p:nvPr/>
        </p:nvSpPr>
        <p:spPr>
          <a:xfrm>
            <a:off x="9453918" y="6448731"/>
            <a:ext cx="230840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Stakeholder mapping</a:t>
            </a:r>
          </a:p>
        </p:txBody>
      </p:sp>
      <p:sp>
        <p:nvSpPr>
          <p:cNvPr id="17" name="TextBox 16">
            <a:extLst>
              <a:ext uri="{FF2B5EF4-FFF2-40B4-BE49-F238E27FC236}">
                <a16:creationId xmlns:a16="http://schemas.microsoft.com/office/drawing/2014/main" id="{01C60E3F-C223-4D7E-9D2E-62A51932CE83}"/>
              </a:ext>
            </a:extLst>
          </p:cNvPr>
          <p:cNvSpPr txBox="1"/>
          <p:nvPr/>
        </p:nvSpPr>
        <p:spPr>
          <a:xfrm>
            <a:off x="429674" y="6430552"/>
            <a:ext cx="2485328" cy="330860"/>
          </a:xfrm>
          <a:prstGeom prst="rect">
            <a:avLst/>
          </a:prstGeom>
          <a:noFill/>
        </p:spPr>
        <p:txBody>
          <a:bodyPr wrap="square" rtlCol="0">
            <a:spAutoFit/>
          </a:bodyPr>
          <a:lstStyle/>
          <a:p>
            <a:r>
              <a:rPr lang="en-GB" sz="1550" dirty="0">
                <a:solidFill>
                  <a:schemeClr val="bg1"/>
                </a:solidFill>
                <a:latin typeface="Arial" panose="020B0604020202020204" pitchFamily="34" charset="0"/>
                <a:cs typeface="Arial" panose="020B0604020202020204" pitchFamily="34" charset="0"/>
              </a:rPr>
              <a:t>Stakeholder management</a:t>
            </a:r>
          </a:p>
        </p:txBody>
      </p:sp>
    </p:spTree>
    <p:extLst>
      <p:ext uri="{BB962C8B-B14F-4D97-AF65-F5344CB8AC3E}">
        <p14:creationId xmlns:p14="http://schemas.microsoft.com/office/powerpoint/2010/main" val="39479027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2" presetClass="exit" presetSubtype="8" fill="hold" nodeType="clickEffect">
                                  <p:stCondLst>
                                    <p:cond delay="0"/>
                                  </p:stCondLst>
                                  <p:childTnLst>
                                    <p:anim calcmode="lin" valueType="num">
                                      <p:cBhvr additive="base">
                                        <p:cTn id="13" dur="500"/>
                                        <p:tgtEl>
                                          <p:spTgt spid="9"/>
                                        </p:tgtEl>
                                        <p:attrNameLst>
                                          <p:attrName>ppt_x</p:attrName>
                                        </p:attrNameLst>
                                      </p:cBhvr>
                                      <p:tavLst>
                                        <p:tav tm="0">
                                          <p:val>
                                            <p:strVal val="ppt_x"/>
                                          </p:val>
                                        </p:tav>
                                        <p:tav tm="100000">
                                          <p:val>
                                            <p:strVal val="0-ppt_w/2"/>
                                          </p:val>
                                        </p:tav>
                                      </p:tavLst>
                                    </p:anim>
                                    <p:anim calcmode="lin" valueType="num">
                                      <p:cBhvr additive="base">
                                        <p:cTn id="14" dur="500"/>
                                        <p:tgtEl>
                                          <p:spTgt spid="9"/>
                                        </p:tgtEl>
                                        <p:attrNameLst>
                                          <p:attrName>ppt_y</p:attrName>
                                        </p:attrNameLst>
                                      </p:cBhvr>
                                      <p:tavLst>
                                        <p:tav tm="0">
                                          <p:val>
                                            <p:strVal val="ppt_y"/>
                                          </p:val>
                                        </p:tav>
                                        <p:tav tm="100000">
                                          <p:val>
                                            <p:strVal val="ppt_y"/>
                                          </p:val>
                                        </p:tav>
                                      </p:tavLst>
                                    </p:anim>
                                    <p:set>
                                      <p:cBhvr>
                                        <p:cTn id="1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66E17D17-4672-4ACE-BA63-EE2E0A3110C9}"/>
              </a:ext>
            </a:extLst>
          </p:cNvPr>
          <p:cNvSpPr/>
          <p:nvPr/>
        </p:nvSpPr>
        <p:spPr>
          <a:xfrm>
            <a:off x="0" y="6345382"/>
            <a:ext cx="12192000" cy="512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8" name="Content Placeholder 1">
            <a:extLst>
              <a:ext uri="{FF2B5EF4-FFF2-40B4-BE49-F238E27FC236}">
                <a16:creationId xmlns:a16="http://schemas.microsoft.com/office/drawing/2014/main" id="{E761EE87-D6B4-4A5F-9160-9AA719CFA24A}"/>
              </a:ext>
            </a:extLst>
          </p:cNvPr>
          <p:cNvSpPr txBox="1">
            <a:spLocks/>
          </p:cNvSpPr>
          <p:nvPr/>
        </p:nvSpPr>
        <p:spPr>
          <a:xfrm>
            <a:off x="331200" y="1296000"/>
            <a:ext cx="11523765" cy="55847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1600" dirty="0">
              <a:solidFill>
                <a:srgbClr val="485E6D"/>
              </a:solidFill>
              <a:latin typeface="Arial"/>
              <a:cs typeface="Arial"/>
            </a:endParaRPr>
          </a:p>
        </p:txBody>
      </p:sp>
      <p:sp>
        <p:nvSpPr>
          <p:cNvPr id="34" name="Action Button: Go Forward or Next 33">
            <a:hlinkClick r:id="" action="ppaction://hlinkshowjump?jump=nextslide" highlightClick="1"/>
            <a:extLst>
              <a:ext uri="{FF2B5EF4-FFF2-40B4-BE49-F238E27FC236}">
                <a16:creationId xmlns:a16="http://schemas.microsoft.com/office/drawing/2014/main" id="{DDB65562-DC15-4C99-B3B1-8D000F39C2A9}"/>
              </a:ext>
            </a:extLst>
          </p:cNvPr>
          <p:cNvSpPr/>
          <p:nvPr/>
        </p:nvSpPr>
        <p:spPr>
          <a:xfrm>
            <a:off x="11674469" y="6413591"/>
            <a:ext cx="376200" cy="376200"/>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5" name="Action Button: Go Forward or Next 34">
            <a:hlinkClick r:id="" action="ppaction://hlinkshowjump?jump=previousslide" highlightClick="1"/>
            <a:extLst>
              <a:ext uri="{FF2B5EF4-FFF2-40B4-BE49-F238E27FC236}">
                <a16:creationId xmlns:a16="http://schemas.microsoft.com/office/drawing/2014/main" id="{D66E7955-F2DD-4B73-A1DE-6A9004C62C1A}"/>
              </a:ext>
            </a:extLst>
          </p:cNvPr>
          <p:cNvSpPr/>
          <p:nvPr/>
        </p:nvSpPr>
        <p:spPr>
          <a:xfrm rot="10800000">
            <a:off x="141331" y="6413591"/>
            <a:ext cx="376200" cy="381156"/>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3" name="Rectangle 32"/>
          <p:cNvSpPr/>
          <p:nvPr/>
        </p:nvSpPr>
        <p:spPr>
          <a:xfrm>
            <a:off x="9370054" y="6413591"/>
            <a:ext cx="2304415"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Personality types</a:t>
            </a:r>
          </a:p>
        </p:txBody>
      </p:sp>
      <p:sp>
        <p:nvSpPr>
          <p:cNvPr id="69" name="Rectangle 68"/>
          <p:cNvSpPr/>
          <p:nvPr/>
        </p:nvSpPr>
        <p:spPr>
          <a:xfrm>
            <a:off x="517531" y="6413591"/>
            <a:ext cx="2253241"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Stakeholder resistance</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pic>
        <p:nvPicPr>
          <p:cNvPr id="6" name="Graphic 5" descr="Mining tools">
            <a:hlinkClick r:id="rId4" tooltip="Tools &amp; Templates"/>
            <a:extLst>
              <a:ext uri="{FF2B5EF4-FFF2-40B4-BE49-F238E27FC236}">
                <a16:creationId xmlns:a16="http://schemas.microsoft.com/office/drawing/2014/main" id="{435BADB0-EEC8-41AC-AF77-163DADE9E2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53524" y="6331691"/>
            <a:ext cx="550572" cy="540000"/>
          </a:xfrm>
          <a:prstGeom prst="rect">
            <a:avLst/>
          </a:prstGeom>
        </p:spPr>
      </p:pic>
      <p:pic>
        <p:nvPicPr>
          <p:cNvPr id="15" name="Graphic 14" descr="Open book">
            <a:hlinkClick r:id="rId4" tooltip="Glossary"/>
            <a:extLst>
              <a:ext uri="{FF2B5EF4-FFF2-40B4-BE49-F238E27FC236}">
                <a16:creationId xmlns:a16="http://schemas.microsoft.com/office/drawing/2014/main" id="{5C5384C9-C34A-4C8C-A5C8-FF88A97AFB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15735" y="6345382"/>
            <a:ext cx="550572" cy="540000"/>
          </a:xfrm>
          <a:prstGeom prst="rect">
            <a:avLst/>
          </a:prstGeom>
        </p:spPr>
      </p:pic>
      <p:pic>
        <p:nvPicPr>
          <p:cNvPr id="17" name="Graphic 16" descr="Classroom">
            <a:hlinkClick r:id="rId9" tooltip="Training &amp; Development "/>
            <a:extLst>
              <a:ext uri="{FF2B5EF4-FFF2-40B4-BE49-F238E27FC236}">
                <a16:creationId xmlns:a16="http://schemas.microsoft.com/office/drawing/2014/main" id="{114D0709-4810-4EC9-AFC1-B8056922942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70818" y="6345382"/>
            <a:ext cx="550572" cy="540000"/>
          </a:xfrm>
          <a:prstGeom prst="rect">
            <a:avLst/>
          </a:prstGeom>
        </p:spPr>
      </p:pic>
      <p:sp>
        <p:nvSpPr>
          <p:cNvPr id="2" name="Rectangle 1">
            <a:extLst>
              <a:ext uri="{FF2B5EF4-FFF2-40B4-BE49-F238E27FC236}">
                <a16:creationId xmlns:a16="http://schemas.microsoft.com/office/drawing/2014/main" id="{74EB90A2-8C19-4E93-8398-0891625C5E2F}"/>
              </a:ext>
            </a:extLst>
          </p:cNvPr>
          <p:cNvSpPr/>
          <p:nvPr/>
        </p:nvSpPr>
        <p:spPr>
          <a:xfrm>
            <a:off x="329430" y="1251757"/>
            <a:ext cx="5223074" cy="1815882"/>
          </a:xfrm>
          <a:prstGeom prst="rect">
            <a:avLst/>
          </a:prstGeom>
        </p:spPr>
        <p:txBody>
          <a:bodyPr wrap="square">
            <a:spAutoFit/>
          </a:bodyPr>
          <a:lstStyle/>
          <a:p>
            <a:r>
              <a:rPr lang="en-GB" sz="1600" dirty="0">
                <a:solidFill>
                  <a:srgbClr val="485E6D"/>
                </a:solidFill>
                <a:latin typeface="Arial" panose="020B0604020202020204" pitchFamily="34" charset="0"/>
                <a:cs typeface="Arial" panose="020B0604020202020204" pitchFamily="34" charset="0"/>
              </a:rPr>
              <a:t>The way in which you manage each group of stakeholders will vary according to their level of interest and influence and they can be mapped regarding their level of interest and influence.</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Further information can be seen in the table to the right. </a:t>
            </a:r>
          </a:p>
          <a:p>
            <a:endParaRPr lang="en-GB" sz="1600" dirty="0">
              <a:solidFill>
                <a:srgbClr val="485E6D"/>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73FD670-0380-453C-8787-2DB1E66D7B64}"/>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Stakeholder Mapping</a:t>
            </a:r>
          </a:p>
        </p:txBody>
      </p:sp>
      <p:grpSp>
        <p:nvGrpSpPr>
          <p:cNvPr id="3" name="Group 2">
            <a:extLst>
              <a:ext uri="{FF2B5EF4-FFF2-40B4-BE49-F238E27FC236}">
                <a16:creationId xmlns:a16="http://schemas.microsoft.com/office/drawing/2014/main" id="{1331599F-BA5F-461E-9416-D0E1AB690FD7}"/>
              </a:ext>
            </a:extLst>
          </p:cNvPr>
          <p:cNvGrpSpPr/>
          <p:nvPr/>
        </p:nvGrpSpPr>
        <p:grpSpPr>
          <a:xfrm>
            <a:off x="5410431" y="1693609"/>
            <a:ext cx="5111830" cy="4593405"/>
            <a:chOff x="7079603" y="2133632"/>
            <a:chExt cx="2626082" cy="2616002"/>
          </a:xfrm>
        </p:grpSpPr>
        <p:grpSp>
          <p:nvGrpSpPr>
            <p:cNvPr id="39" name="Group 38">
              <a:extLst>
                <a:ext uri="{FF2B5EF4-FFF2-40B4-BE49-F238E27FC236}">
                  <a16:creationId xmlns:a16="http://schemas.microsoft.com/office/drawing/2014/main" id="{D772BE18-2085-4080-880B-DB4891D2C8D7}"/>
                </a:ext>
              </a:extLst>
            </p:cNvPr>
            <p:cNvGrpSpPr/>
            <p:nvPr/>
          </p:nvGrpSpPr>
          <p:grpSpPr>
            <a:xfrm>
              <a:off x="7079603" y="2133632"/>
              <a:ext cx="2626082" cy="2616002"/>
              <a:chOff x="3946884" y="1032512"/>
              <a:chExt cx="5543017" cy="5521739"/>
            </a:xfrm>
          </p:grpSpPr>
          <p:sp>
            <p:nvSpPr>
              <p:cNvPr id="40" name="Rectangle 39">
                <a:extLst>
                  <a:ext uri="{FF2B5EF4-FFF2-40B4-BE49-F238E27FC236}">
                    <a16:creationId xmlns:a16="http://schemas.microsoft.com/office/drawing/2014/main" id="{F837D046-17C3-426B-BFF5-30739DCF8B11}"/>
                  </a:ext>
                </a:extLst>
              </p:cNvPr>
              <p:cNvSpPr/>
              <p:nvPr/>
            </p:nvSpPr>
            <p:spPr>
              <a:xfrm>
                <a:off x="4401534" y="1193880"/>
                <a:ext cx="2463501" cy="2463501"/>
              </a:xfrm>
              <a:prstGeom prst="rect">
                <a:avLst/>
              </a:prstGeom>
              <a:solidFill>
                <a:srgbClr val="FFD05B"/>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1" name="Rectangle 40">
                <a:extLst>
                  <a:ext uri="{FF2B5EF4-FFF2-40B4-BE49-F238E27FC236}">
                    <a16:creationId xmlns:a16="http://schemas.microsoft.com/office/drawing/2014/main" id="{190BC6B6-FD34-48DA-833A-98511F3CE757}"/>
                  </a:ext>
                </a:extLst>
              </p:cNvPr>
              <p:cNvSpPr/>
              <p:nvPr/>
            </p:nvSpPr>
            <p:spPr>
              <a:xfrm>
                <a:off x="6865034" y="1193878"/>
                <a:ext cx="2463501" cy="2463502"/>
              </a:xfrm>
              <a:prstGeom prst="rect">
                <a:avLst/>
              </a:prstGeom>
              <a:solidFill>
                <a:srgbClr val="FF605E"/>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2" name="Rectangle 41">
                <a:extLst>
                  <a:ext uri="{FF2B5EF4-FFF2-40B4-BE49-F238E27FC236}">
                    <a16:creationId xmlns:a16="http://schemas.microsoft.com/office/drawing/2014/main" id="{968D2CBE-9C3A-45A8-BFAC-472F931F1834}"/>
                  </a:ext>
                </a:extLst>
              </p:cNvPr>
              <p:cNvSpPr/>
              <p:nvPr/>
            </p:nvSpPr>
            <p:spPr>
              <a:xfrm>
                <a:off x="4401533" y="3657380"/>
                <a:ext cx="2463501" cy="2463501"/>
              </a:xfrm>
              <a:prstGeom prst="rect">
                <a:avLst/>
              </a:prstGeom>
              <a:solidFill>
                <a:srgbClr val="92D05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3" name="Rectangle 42">
                <a:extLst>
                  <a:ext uri="{FF2B5EF4-FFF2-40B4-BE49-F238E27FC236}">
                    <a16:creationId xmlns:a16="http://schemas.microsoft.com/office/drawing/2014/main" id="{D903A20D-6ED4-4FF0-8233-CF1FDF14F2DB}"/>
                  </a:ext>
                </a:extLst>
              </p:cNvPr>
              <p:cNvSpPr/>
              <p:nvPr/>
            </p:nvSpPr>
            <p:spPr>
              <a:xfrm>
                <a:off x="6865034" y="3657379"/>
                <a:ext cx="2463501" cy="2463501"/>
              </a:xfrm>
              <a:prstGeom prst="rect">
                <a:avLst/>
              </a:prstGeom>
              <a:solidFill>
                <a:srgbClr val="FFFF9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cxnSp>
            <p:nvCxnSpPr>
              <p:cNvPr id="44" name="Straight Arrow Connector 43">
                <a:extLst>
                  <a:ext uri="{FF2B5EF4-FFF2-40B4-BE49-F238E27FC236}">
                    <a16:creationId xmlns:a16="http://schemas.microsoft.com/office/drawing/2014/main" id="{BD2FCF78-BDDD-493B-8662-E1A35441FAE8}"/>
                  </a:ext>
                </a:extLst>
              </p:cNvPr>
              <p:cNvCxnSpPr>
                <a:cxnSpLocks/>
              </p:cNvCxnSpPr>
              <p:nvPr/>
            </p:nvCxnSpPr>
            <p:spPr>
              <a:xfrm>
                <a:off x="4401533" y="6120880"/>
                <a:ext cx="5088368" cy="0"/>
              </a:xfrm>
              <a:prstGeom prst="straightConnector1">
                <a:avLst/>
              </a:prstGeom>
              <a:noFill/>
              <a:ln w="57150" cap="flat" cmpd="sng" algn="ctr">
                <a:solidFill>
                  <a:srgbClr val="3B3838"/>
                </a:solidFill>
                <a:prstDash val="solid"/>
                <a:miter lim="800000"/>
                <a:tailEnd type="triangle"/>
              </a:ln>
              <a:effectLst/>
            </p:spPr>
          </p:cxnSp>
          <p:cxnSp>
            <p:nvCxnSpPr>
              <p:cNvPr id="45" name="Straight Arrow Connector 44">
                <a:extLst>
                  <a:ext uri="{FF2B5EF4-FFF2-40B4-BE49-F238E27FC236}">
                    <a16:creationId xmlns:a16="http://schemas.microsoft.com/office/drawing/2014/main" id="{5F1EAB29-0C04-495C-A765-CEC4D28903B7}"/>
                  </a:ext>
                </a:extLst>
              </p:cNvPr>
              <p:cNvCxnSpPr>
                <a:cxnSpLocks/>
              </p:cNvCxnSpPr>
              <p:nvPr/>
            </p:nvCxnSpPr>
            <p:spPr>
              <a:xfrm flipV="1">
                <a:off x="4401532" y="1032512"/>
                <a:ext cx="0" cy="5117963"/>
              </a:xfrm>
              <a:prstGeom prst="straightConnector1">
                <a:avLst/>
              </a:prstGeom>
              <a:noFill/>
              <a:ln w="57150" cap="flat" cmpd="sng" algn="ctr">
                <a:solidFill>
                  <a:srgbClr val="3B3838"/>
                </a:solidFill>
                <a:prstDash val="solid"/>
                <a:miter lim="800000"/>
                <a:tailEnd type="triangle"/>
              </a:ln>
              <a:effectLst/>
            </p:spPr>
          </p:cxnSp>
          <p:sp>
            <p:nvSpPr>
              <p:cNvPr id="46" name="TextBox 45">
                <a:extLst>
                  <a:ext uri="{FF2B5EF4-FFF2-40B4-BE49-F238E27FC236}">
                    <a16:creationId xmlns:a16="http://schemas.microsoft.com/office/drawing/2014/main" id="{7FC1571D-D496-433D-94C4-C70E612BA717}"/>
                  </a:ext>
                </a:extLst>
              </p:cNvPr>
              <p:cNvSpPr txBox="1"/>
              <p:nvPr/>
            </p:nvSpPr>
            <p:spPr>
              <a:xfrm>
                <a:off x="4401533" y="6184272"/>
                <a:ext cx="4927000" cy="369979"/>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Interest of stakeholder</a:t>
                </a:r>
              </a:p>
            </p:txBody>
          </p:sp>
          <p:sp>
            <p:nvSpPr>
              <p:cNvPr id="47" name="TextBox 46">
                <a:extLst>
                  <a:ext uri="{FF2B5EF4-FFF2-40B4-BE49-F238E27FC236}">
                    <a16:creationId xmlns:a16="http://schemas.microsoft.com/office/drawing/2014/main" id="{FE11299D-1586-4819-8B93-41779B71D40B}"/>
                  </a:ext>
                </a:extLst>
              </p:cNvPr>
              <p:cNvSpPr txBox="1"/>
              <p:nvPr/>
            </p:nvSpPr>
            <p:spPr>
              <a:xfrm rot="16200000">
                <a:off x="1650252" y="3509025"/>
                <a:ext cx="4927002" cy="33373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Influence of stakeholder</a:t>
                </a:r>
              </a:p>
            </p:txBody>
          </p:sp>
        </p:grpSp>
        <p:sp>
          <p:nvSpPr>
            <p:cNvPr id="48" name="TextBox 47">
              <a:extLst>
                <a:ext uri="{FF2B5EF4-FFF2-40B4-BE49-F238E27FC236}">
                  <a16:creationId xmlns:a16="http://schemas.microsoft.com/office/drawing/2014/main" id="{E708C434-3DE8-4CD4-999A-044C2E377FF3}"/>
                </a:ext>
              </a:extLst>
            </p:cNvPr>
            <p:cNvSpPr txBox="1"/>
            <p:nvPr/>
          </p:nvSpPr>
          <p:spPr>
            <a:xfrm>
              <a:off x="7303190" y="2264624"/>
              <a:ext cx="1161741" cy="981583"/>
            </a:xfrm>
            <a:prstGeom prst="rect">
              <a:avLst/>
            </a:prstGeom>
            <a:noFill/>
          </p:spPr>
          <p:txBody>
            <a:bodyPr wrap="square" rtlCol="0">
              <a:spAutoFit/>
            </a:bodyPr>
            <a:lstStyle/>
            <a:p>
              <a:pPr algn="ctr" defTabSz="457200"/>
              <a:r>
                <a:rPr lang="en-GB" b="1" dirty="0">
                  <a:solidFill>
                    <a:prstClr val="black"/>
                  </a:solidFill>
                  <a:latin typeface="Arial" panose="020B0604020202020204" pitchFamily="34" charset="0"/>
                  <a:cs typeface="Arial" panose="020B0604020202020204" pitchFamily="34" charset="0"/>
                </a:rPr>
                <a:t>Raise interest</a:t>
              </a:r>
            </a:p>
            <a:p>
              <a:pPr algn="ctr" defTabSz="457200"/>
              <a:endParaRPr lang="en-GB" b="1" dirty="0">
                <a:solidFill>
                  <a:prstClr val="black"/>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Engage &amp; consult on interest area</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Promote benefits</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Try to increase level of interest </a:t>
              </a:r>
            </a:p>
          </p:txBody>
        </p:sp>
        <p:sp>
          <p:nvSpPr>
            <p:cNvPr id="49" name="TextBox 48">
              <a:extLst>
                <a:ext uri="{FF2B5EF4-FFF2-40B4-BE49-F238E27FC236}">
                  <a16:creationId xmlns:a16="http://schemas.microsoft.com/office/drawing/2014/main" id="{5534D3C3-132B-493F-8BF2-E830993A588D}"/>
                </a:ext>
              </a:extLst>
            </p:cNvPr>
            <p:cNvSpPr txBox="1"/>
            <p:nvPr/>
          </p:nvSpPr>
          <p:spPr>
            <a:xfrm>
              <a:off x="7299154" y="3421888"/>
              <a:ext cx="1167119" cy="1139337"/>
            </a:xfrm>
            <a:prstGeom prst="rect">
              <a:avLst/>
            </a:prstGeom>
            <a:noFill/>
          </p:spPr>
          <p:txBody>
            <a:bodyPr wrap="square" rtlCol="0">
              <a:spAutoFit/>
            </a:bodyPr>
            <a:lstStyle/>
            <a:p>
              <a:pPr algn="ctr" defTabSz="457200"/>
              <a:r>
                <a:rPr lang="en-GB" b="1" dirty="0">
                  <a:solidFill>
                    <a:prstClr val="black"/>
                  </a:solidFill>
                  <a:latin typeface="Arial" panose="020B0604020202020204" pitchFamily="34" charset="0"/>
                  <a:cs typeface="Arial" panose="020B0604020202020204" pitchFamily="34" charset="0"/>
                </a:rPr>
                <a:t>Keep informed</a:t>
              </a:r>
            </a:p>
            <a:p>
              <a:pPr algn="ctr" defTabSz="457200"/>
              <a:endParaRPr lang="en-GB" b="1" dirty="0">
                <a:solidFill>
                  <a:prstClr val="black"/>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Inform via general communication methods</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Try to increase level of interest</a:t>
              </a:r>
            </a:p>
            <a:p>
              <a:pPr algn="ctr" defTabSz="457200"/>
              <a:endParaRPr lang="en-GB" b="1" dirty="0">
                <a:solidFill>
                  <a:prstClr val="black"/>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D01AD741-35D7-45C2-B729-7001A1F09E7E}"/>
                </a:ext>
              </a:extLst>
            </p:cNvPr>
            <p:cNvSpPr txBox="1"/>
            <p:nvPr/>
          </p:nvSpPr>
          <p:spPr>
            <a:xfrm>
              <a:off x="8462116" y="2263351"/>
              <a:ext cx="1167118" cy="946526"/>
            </a:xfrm>
            <a:prstGeom prst="rect">
              <a:avLst/>
            </a:prstGeom>
            <a:noFill/>
          </p:spPr>
          <p:txBody>
            <a:bodyPr wrap="square" rtlCol="0">
              <a:spAutoFit/>
            </a:bodyPr>
            <a:lstStyle/>
            <a:p>
              <a:pPr algn="ctr" defTabSz="457200"/>
              <a:r>
                <a:rPr lang="en-GB" b="1" dirty="0">
                  <a:solidFill>
                    <a:prstClr val="black"/>
                  </a:solidFill>
                  <a:latin typeface="Arial" panose="020B0604020202020204" pitchFamily="34" charset="0"/>
                  <a:cs typeface="Arial" panose="020B0604020202020204" pitchFamily="34" charset="0"/>
                </a:rPr>
                <a:t>Key players</a:t>
              </a:r>
            </a:p>
            <a:p>
              <a:pPr marL="171450" lvl="0" indent="-171450" defTabSz="457200">
                <a:buFont typeface="Arial" panose="020B0604020202020204" pitchFamily="34" charset="0"/>
                <a:buChar char="•"/>
                <a:defRPr/>
              </a:pPr>
              <a:endParaRPr lang="en-GB" sz="1400" kern="0" dirty="0">
                <a:solidFill>
                  <a:prstClr val="black"/>
                </a:solidFill>
                <a:latin typeface="Arial" panose="020B0604020202020204" pitchFamily="34" charset="0"/>
                <a:cs typeface="Arial" panose="020B0604020202020204" pitchFamily="34" charset="0"/>
              </a:endParaRPr>
            </a:p>
            <a:p>
              <a:pPr marL="171450" lvl="0" indent="-171450" defTabSz="457200">
                <a:buFont typeface="Arial" panose="020B0604020202020204" pitchFamily="34" charset="0"/>
                <a:buChar char="•"/>
                <a:defRPr/>
              </a:pPr>
              <a:r>
                <a:rPr lang="en-GB" sz="1400" kern="0" dirty="0">
                  <a:solidFill>
                    <a:prstClr val="black"/>
                  </a:solidFill>
                  <a:latin typeface="Arial" panose="020B0604020202020204" pitchFamily="34" charset="0"/>
                  <a:cs typeface="Arial" panose="020B0604020202020204" pitchFamily="34" charset="0"/>
                </a:rPr>
                <a:t>Focus efforts here</a:t>
              </a:r>
            </a:p>
            <a:p>
              <a:pPr marL="171450" lvl="0" indent="-171450" defTabSz="457200">
                <a:buFont typeface="Arial" panose="020B0604020202020204" pitchFamily="34" charset="0"/>
                <a:buChar char="•"/>
                <a:defRPr/>
              </a:pPr>
              <a:r>
                <a:rPr lang="en-GB" sz="1400" kern="0" dirty="0">
                  <a:solidFill>
                    <a:prstClr val="black"/>
                  </a:solidFill>
                  <a:latin typeface="Arial" panose="020B0604020202020204" pitchFamily="34" charset="0"/>
                  <a:cs typeface="Arial" panose="020B0604020202020204" pitchFamily="34" charset="0"/>
                </a:rPr>
                <a:t>Involve in decision making</a:t>
              </a:r>
            </a:p>
            <a:p>
              <a:pPr marL="171450" lvl="0" indent="-171450" defTabSz="457200">
                <a:buFont typeface="Arial" panose="020B0604020202020204" pitchFamily="34" charset="0"/>
                <a:buChar char="•"/>
                <a:defRPr/>
              </a:pPr>
              <a:r>
                <a:rPr lang="en-GB" sz="1400" kern="0" dirty="0">
                  <a:solidFill>
                    <a:prstClr val="black"/>
                  </a:solidFill>
                  <a:latin typeface="Arial" panose="020B0604020202020204" pitchFamily="34" charset="0"/>
                  <a:cs typeface="Arial" panose="020B0604020202020204" pitchFamily="34" charset="0"/>
                </a:rPr>
                <a:t>Engage &amp; consult regularly</a:t>
              </a:r>
            </a:p>
          </p:txBody>
        </p:sp>
        <p:sp>
          <p:nvSpPr>
            <p:cNvPr id="51" name="TextBox 50">
              <a:extLst>
                <a:ext uri="{FF2B5EF4-FFF2-40B4-BE49-F238E27FC236}">
                  <a16:creationId xmlns:a16="http://schemas.microsoft.com/office/drawing/2014/main" id="{A2FAC6B3-D7A7-400C-BC18-D275433BB558}"/>
                </a:ext>
              </a:extLst>
            </p:cNvPr>
            <p:cNvSpPr txBox="1"/>
            <p:nvPr/>
          </p:nvSpPr>
          <p:spPr>
            <a:xfrm>
              <a:off x="8470429" y="3421259"/>
              <a:ext cx="1167119" cy="1262035"/>
            </a:xfrm>
            <a:prstGeom prst="rect">
              <a:avLst/>
            </a:prstGeom>
            <a:noFill/>
          </p:spPr>
          <p:txBody>
            <a:bodyPr wrap="square" rtlCol="0">
              <a:spAutoFit/>
            </a:bodyPr>
            <a:lstStyle/>
            <a:p>
              <a:pPr algn="ctr" defTabSz="457200"/>
              <a:r>
                <a:rPr lang="en-GB" b="1" dirty="0">
                  <a:solidFill>
                    <a:prstClr val="black"/>
                  </a:solidFill>
                  <a:latin typeface="Arial" panose="020B0604020202020204" pitchFamily="34" charset="0"/>
                  <a:cs typeface="Arial" panose="020B0604020202020204" pitchFamily="34" charset="0"/>
                </a:rPr>
                <a:t>Keep engaged</a:t>
              </a:r>
            </a:p>
            <a:p>
              <a:pPr algn="ctr" defTabSz="457200"/>
              <a:endParaRPr lang="en-GB" b="1"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Keep informed &amp; consulted</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Involve in low-risk areas</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Potential supporter or ambassador</a:t>
              </a:r>
            </a:p>
            <a:p>
              <a:pPr algn="ctr" defTabSz="457200"/>
              <a:endParaRPr lang="en-GB" b="1" dirty="0">
                <a:solidFill>
                  <a:prstClr val="black"/>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710130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0899F4-0CB8-4042-A097-78E6DE0BB529}"/>
              </a:ext>
            </a:extLst>
          </p:cNvPr>
          <p:cNvSpPr/>
          <p:nvPr/>
        </p:nvSpPr>
        <p:spPr>
          <a:xfrm>
            <a:off x="198916" y="1365602"/>
            <a:ext cx="4769211" cy="3785652"/>
          </a:xfrm>
          <a:prstGeom prst="rect">
            <a:avLst/>
          </a:prstGeom>
        </p:spPr>
        <p:txBody>
          <a:bodyPr wrap="square">
            <a:spAutoFit/>
          </a:bodyPr>
          <a:lstStyle/>
          <a:p>
            <a:r>
              <a:rPr lang="en-GB" sz="1600" dirty="0">
                <a:solidFill>
                  <a:srgbClr val="485E6D"/>
                </a:solidFill>
                <a:latin typeface="Arial" panose="020B0604020202020204" pitchFamily="34" charset="0"/>
                <a:cs typeface="Arial" panose="020B0604020202020204" pitchFamily="34" charset="0"/>
              </a:rPr>
              <a:t>Differing personality types within a team will lead to different styles of communication and often this can lead to conflict.   </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Understanding the differences in communication styles and paying attention to which styles teammates gravitate toward and why, can improve team performance, interpersonal skills, build trust, and help the project team work more efficiently together.</a:t>
            </a:r>
          </a:p>
          <a:p>
            <a:endParaRPr lang="en-GB" sz="1600" dirty="0">
              <a:solidFill>
                <a:srgbClr val="485E6D"/>
              </a:solidFill>
              <a:latin typeface="Arial" panose="020B0604020202020204" pitchFamily="34" charset="0"/>
              <a:cs typeface="Arial" panose="020B0604020202020204" pitchFamily="34" charset="0"/>
            </a:endParaRPr>
          </a:p>
          <a:p>
            <a:r>
              <a:rPr lang="en-GB" sz="1600" b="1" dirty="0">
                <a:solidFill>
                  <a:srgbClr val="485E6D"/>
                </a:solidFill>
                <a:latin typeface="Arial" panose="020B0604020202020204" pitchFamily="34" charset="0"/>
                <a:cs typeface="Arial" panose="020B0604020202020204" pitchFamily="34" charset="0"/>
              </a:rPr>
              <a:t>Click on each of the personality types in the diagram </a:t>
            </a:r>
            <a:r>
              <a:rPr lang="en-GB" sz="1600" dirty="0">
                <a:solidFill>
                  <a:srgbClr val="485E6D"/>
                </a:solidFill>
                <a:latin typeface="Arial" panose="020B0604020202020204" pitchFamily="34" charset="0"/>
                <a:cs typeface="Arial" panose="020B0604020202020204" pitchFamily="34" charset="0"/>
              </a:rPr>
              <a:t>to see more about the communication styles for that personality type. </a:t>
            </a:r>
          </a:p>
          <a:p>
            <a:endParaRPr lang="en-GB" sz="1600" dirty="0">
              <a:solidFill>
                <a:srgbClr val="485E6D"/>
              </a:solidFill>
              <a:latin typeface="Arial" panose="020B0604020202020204" pitchFamily="34" charset="0"/>
              <a:cs typeface="Arial" panose="020B0604020202020204" pitchFamily="34" charset="0"/>
            </a:endParaRPr>
          </a:p>
        </p:txBody>
      </p:sp>
      <p:pic>
        <p:nvPicPr>
          <p:cNvPr id="67" name="Picture 66">
            <a:extLst>
              <a:ext uri="{FF2B5EF4-FFF2-40B4-BE49-F238E27FC236}">
                <a16:creationId xmlns:a16="http://schemas.microsoft.com/office/drawing/2014/main" id="{41A1080C-9FB1-4E92-A341-B31E05A6C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8076" y="1302797"/>
            <a:ext cx="5571852" cy="4698470"/>
          </a:xfrm>
          <a:prstGeom prst="rect">
            <a:avLst/>
          </a:prstGeom>
        </p:spPr>
      </p:pic>
      <p:sp>
        <p:nvSpPr>
          <p:cNvPr id="128" name="Content Placeholder 1">
            <a:extLst>
              <a:ext uri="{FF2B5EF4-FFF2-40B4-BE49-F238E27FC236}">
                <a16:creationId xmlns:a16="http://schemas.microsoft.com/office/drawing/2014/main" id="{E761EE87-D6B4-4A5F-9160-9AA719CFA24A}"/>
              </a:ext>
            </a:extLst>
          </p:cNvPr>
          <p:cNvSpPr txBox="1">
            <a:spLocks/>
          </p:cNvSpPr>
          <p:nvPr/>
        </p:nvSpPr>
        <p:spPr>
          <a:xfrm>
            <a:off x="331200" y="1296000"/>
            <a:ext cx="11523765" cy="55847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1600" dirty="0">
              <a:solidFill>
                <a:srgbClr val="485E6D"/>
              </a:solidFill>
              <a:latin typeface="Arial"/>
              <a:cs typeface="Arial"/>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grpSp>
        <p:nvGrpSpPr>
          <p:cNvPr id="114" name="Text box - consien">
            <a:extLst>
              <a:ext uri="{FF2B5EF4-FFF2-40B4-BE49-F238E27FC236}">
                <a16:creationId xmlns:a16="http://schemas.microsoft.com/office/drawing/2014/main" id="{1DDBB6C3-F7C4-439C-A35B-9410CCF1AC10}"/>
              </a:ext>
            </a:extLst>
          </p:cNvPr>
          <p:cNvGrpSpPr/>
          <p:nvPr/>
        </p:nvGrpSpPr>
        <p:grpSpPr>
          <a:xfrm>
            <a:off x="3711358" y="1189780"/>
            <a:ext cx="6004749" cy="5022447"/>
            <a:chOff x="3048029" y="2016385"/>
            <a:chExt cx="6712869" cy="2830229"/>
          </a:xfrm>
        </p:grpSpPr>
        <p:grpSp>
          <p:nvGrpSpPr>
            <p:cNvPr id="115" name="Group 114">
              <a:extLst>
                <a:ext uri="{FF2B5EF4-FFF2-40B4-BE49-F238E27FC236}">
                  <a16:creationId xmlns:a16="http://schemas.microsoft.com/office/drawing/2014/main" id="{08AED967-D791-45C6-A4F2-2E03C7317E70}"/>
                </a:ext>
              </a:extLst>
            </p:cNvPr>
            <p:cNvGrpSpPr/>
            <p:nvPr/>
          </p:nvGrpSpPr>
          <p:grpSpPr>
            <a:xfrm>
              <a:off x="3048029" y="2016385"/>
              <a:ext cx="6712869" cy="2830229"/>
              <a:chOff x="2522080" y="1951452"/>
              <a:chExt cx="6712869" cy="2830229"/>
            </a:xfrm>
          </p:grpSpPr>
          <p:grpSp>
            <p:nvGrpSpPr>
              <p:cNvPr id="117" name="Group 116">
                <a:extLst>
                  <a:ext uri="{FF2B5EF4-FFF2-40B4-BE49-F238E27FC236}">
                    <a16:creationId xmlns:a16="http://schemas.microsoft.com/office/drawing/2014/main" id="{282E4080-1F7E-424D-9FC0-8CAD267EC1DD}"/>
                  </a:ext>
                </a:extLst>
              </p:cNvPr>
              <p:cNvGrpSpPr/>
              <p:nvPr/>
            </p:nvGrpSpPr>
            <p:grpSpPr>
              <a:xfrm>
                <a:off x="2522080" y="1951452"/>
                <a:ext cx="6712869" cy="2830229"/>
                <a:chOff x="2631007" y="1985382"/>
                <a:chExt cx="6712869" cy="2830229"/>
              </a:xfrm>
            </p:grpSpPr>
            <p:sp>
              <p:nvSpPr>
                <p:cNvPr id="119" name="Rectangle 118">
                  <a:extLst>
                    <a:ext uri="{FF2B5EF4-FFF2-40B4-BE49-F238E27FC236}">
                      <a16:creationId xmlns:a16="http://schemas.microsoft.com/office/drawing/2014/main" id="{C63AED15-A8A4-4262-A52C-02DE36301297}"/>
                    </a:ext>
                  </a:extLst>
                </p:cNvPr>
                <p:cNvSpPr/>
                <p:nvPr/>
              </p:nvSpPr>
              <p:spPr>
                <a:xfrm>
                  <a:off x="2635896" y="1985382"/>
                  <a:ext cx="6707980" cy="2830229"/>
                </a:xfrm>
                <a:prstGeom prst="roundRect">
                  <a:avLst>
                    <a:gd name="adj" fmla="val 4627"/>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0" name="TextBox 119">
                  <a:extLst>
                    <a:ext uri="{FF2B5EF4-FFF2-40B4-BE49-F238E27FC236}">
                      <a16:creationId xmlns:a16="http://schemas.microsoft.com/office/drawing/2014/main" id="{A63650C4-94DF-4986-A3AF-297493058CEB}"/>
                    </a:ext>
                  </a:extLst>
                </p:cNvPr>
                <p:cNvSpPr txBox="1"/>
                <p:nvPr/>
              </p:nvSpPr>
              <p:spPr>
                <a:xfrm>
                  <a:off x="2631007" y="1986355"/>
                  <a:ext cx="6707980" cy="211077"/>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Conscientious Personalities</a:t>
                  </a:r>
                  <a:endParaRPr lang="en-US" sz="1600" b="1" dirty="0">
                    <a:solidFill>
                      <a:schemeClr val="bg1"/>
                    </a:solidFill>
                    <a:latin typeface="Arial" panose="020B0604020202020204" pitchFamily="34" charset="0"/>
                  </a:endParaRPr>
                </a:p>
              </p:txBody>
            </p:sp>
          </p:grpSp>
          <p:sp>
            <p:nvSpPr>
              <p:cNvPr id="118" name="Rectangle: Rounded Corners 117">
                <a:extLst>
                  <a:ext uri="{FF2B5EF4-FFF2-40B4-BE49-F238E27FC236}">
                    <a16:creationId xmlns:a16="http://schemas.microsoft.com/office/drawing/2014/main" id="{C84B1A3D-2765-4E28-9EE7-8ECA6FD106DB}"/>
                  </a:ext>
                </a:extLst>
              </p:cNvPr>
              <p:cNvSpPr/>
              <p:nvPr/>
            </p:nvSpPr>
            <p:spPr>
              <a:xfrm>
                <a:off x="2734428" y="2238056"/>
                <a:ext cx="6352504" cy="2442813"/>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400" dirty="0">
                    <a:solidFill>
                      <a:srgbClr val="485E6D"/>
                    </a:solidFill>
                    <a:latin typeface="Arial" panose="020B0604020202020204" pitchFamily="34" charset="0"/>
                    <a:cs typeface="Arial" panose="020B0604020202020204" pitchFamily="34" charset="0"/>
                  </a:rPr>
                  <a:t>Conscientious personalities prioritise attention to detail and place high value on competency. They jump at the chance to demonstrate their expertise and build new skills.</a:t>
                </a:r>
              </a:p>
              <a:p>
                <a:pPr lvl="0">
                  <a:defRPr/>
                </a:pPr>
                <a:endParaRPr lang="en-GB" sz="1400" dirty="0">
                  <a:solidFill>
                    <a:srgbClr val="485E6D"/>
                  </a:solidFill>
                  <a:latin typeface="Arial" panose="020B0604020202020204" pitchFamily="34" charset="0"/>
                  <a:cs typeface="Arial" panose="020B0604020202020204" pitchFamily="34" charset="0"/>
                </a:endParaRPr>
              </a:p>
              <a:p>
                <a:pPr lvl="0">
                  <a:defRPr/>
                </a:pPr>
                <a:r>
                  <a:rPr lang="en-GB" sz="1400" b="1" dirty="0">
                    <a:solidFill>
                      <a:srgbClr val="485E6D"/>
                    </a:solidFill>
                    <a:latin typeface="Arial" panose="020B0604020202020204" pitchFamily="34" charset="0"/>
                    <a:cs typeface="Arial" panose="020B0604020202020204" pitchFamily="34" charset="0"/>
                  </a:rPr>
                  <a:t>Try to…</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Be organised, provide as many details as possible up front</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Give them clear expectations and space to work independently</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Expect them to double- and triple-check all the relevant info before making a decision</a:t>
                </a:r>
              </a:p>
              <a:p>
                <a:pPr marL="285750" lvl="0" indent="-285750">
                  <a:buFont typeface="Wingdings" panose="05000000000000000000" pitchFamily="2" charset="2"/>
                  <a:buChar char="Ø"/>
                  <a:defRPr/>
                </a:pPr>
                <a:endParaRPr lang="en-GB" sz="1400" dirty="0">
                  <a:solidFill>
                    <a:srgbClr val="485E6D"/>
                  </a:solidFill>
                  <a:latin typeface="Arial" panose="020B0604020202020204" pitchFamily="34" charset="0"/>
                  <a:cs typeface="Arial" panose="020B0604020202020204" pitchFamily="34" charset="0"/>
                </a:endParaRPr>
              </a:p>
              <a:p>
                <a:pPr lvl="0">
                  <a:defRPr/>
                </a:pPr>
                <a:r>
                  <a:rPr lang="en-GB" sz="1400" b="1" dirty="0">
                    <a:solidFill>
                      <a:srgbClr val="485E6D"/>
                    </a:solidFill>
                    <a:latin typeface="Arial" panose="020B0604020202020204" pitchFamily="34" charset="0"/>
                    <a:cs typeface="Arial" panose="020B0604020202020204" pitchFamily="34" charset="0"/>
                  </a:rPr>
                  <a:t>Avoid… </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Framing feedback on their work as “criticism”</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Responding to them emotionally – use words like “know” or “think” instead of “feel”</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Expecting them to ease into a conversation with chit-chat</a:t>
                </a:r>
              </a:p>
            </p:txBody>
          </p:sp>
        </p:grpSp>
        <p:pic>
          <p:nvPicPr>
            <p:cNvPr id="116" name="Graphic 115" descr="Close">
              <a:extLst>
                <a:ext uri="{FF2B5EF4-FFF2-40B4-BE49-F238E27FC236}">
                  <a16:creationId xmlns:a16="http://schemas.microsoft.com/office/drawing/2014/main" id="{8D7BD4FE-ECDF-41F4-89DD-46EDF798CA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53652" y="2060717"/>
              <a:ext cx="300648" cy="130198"/>
            </a:xfrm>
            <a:prstGeom prst="roundRect">
              <a:avLst/>
            </a:prstGeom>
          </p:spPr>
        </p:pic>
      </p:grpSp>
      <p:sp>
        <p:nvSpPr>
          <p:cNvPr id="18" name="Consciencious Rectangle 17">
            <a:extLst>
              <a:ext uri="{FF2B5EF4-FFF2-40B4-BE49-F238E27FC236}">
                <a16:creationId xmlns:a16="http://schemas.microsoft.com/office/drawing/2014/main" id="{823DCD98-D30B-40F1-893B-8FEB4DF3BD04}"/>
              </a:ext>
            </a:extLst>
          </p:cNvPr>
          <p:cNvSpPr/>
          <p:nvPr/>
        </p:nvSpPr>
        <p:spPr>
          <a:xfrm>
            <a:off x="5931135" y="3622127"/>
            <a:ext cx="1855756" cy="194936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21" name="dominant Rectangle 17">
            <a:extLst>
              <a:ext uri="{FF2B5EF4-FFF2-40B4-BE49-F238E27FC236}">
                <a16:creationId xmlns:a16="http://schemas.microsoft.com/office/drawing/2014/main" id="{CB26961B-FBB9-425B-86E1-F84D12AEA3D5}"/>
              </a:ext>
            </a:extLst>
          </p:cNvPr>
          <p:cNvSpPr/>
          <p:nvPr/>
        </p:nvSpPr>
        <p:spPr>
          <a:xfrm>
            <a:off x="5802115" y="1674881"/>
            <a:ext cx="1984776" cy="204888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22" name="influencer Rectangle 17">
            <a:extLst>
              <a:ext uri="{FF2B5EF4-FFF2-40B4-BE49-F238E27FC236}">
                <a16:creationId xmlns:a16="http://schemas.microsoft.com/office/drawing/2014/main" id="{91498A4F-0EDA-4E48-A7EE-85CD5926D529}"/>
              </a:ext>
            </a:extLst>
          </p:cNvPr>
          <p:cNvSpPr/>
          <p:nvPr/>
        </p:nvSpPr>
        <p:spPr>
          <a:xfrm>
            <a:off x="7660493" y="1573246"/>
            <a:ext cx="2221476" cy="204888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23" name="steady Rectangle 17">
            <a:extLst>
              <a:ext uri="{FF2B5EF4-FFF2-40B4-BE49-F238E27FC236}">
                <a16:creationId xmlns:a16="http://schemas.microsoft.com/office/drawing/2014/main" id="{C09D01BB-10E1-46A1-B53B-D2F6D47A9C3C}"/>
              </a:ext>
            </a:extLst>
          </p:cNvPr>
          <p:cNvSpPr/>
          <p:nvPr/>
        </p:nvSpPr>
        <p:spPr>
          <a:xfrm>
            <a:off x="7946347" y="3737882"/>
            <a:ext cx="2050910" cy="204888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38" name="TextBox 37">
            <a:extLst>
              <a:ext uri="{FF2B5EF4-FFF2-40B4-BE49-F238E27FC236}">
                <a16:creationId xmlns:a16="http://schemas.microsoft.com/office/drawing/2014/main" id="{1EC43944-6CC2-416F-8526-55BC84FF78AE}"/>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Personality Types</a:t>
            </a:r>
          </a:p>
        </p:txBody>
      </p:sp>
      <p:grpSp>
        <p:nvGrpSpPr>
          <p:cNvPr id="2" name="Group 1">
            <a:extLst>
              <a:ext uri="{FF2B5EF4-FFF2-40B4-BE49-F238E27FC236}">
                <a16:creationId xmlns:a16="http://schemas.microsoft.com/office/drawing/2014/main" id="{3965C856-B8FA-4C5A-8EFB-3D18A1BCA2F6}"/>
              </a:ext>
            </a:extLst>
          </p:cNvPr>
          <p:cNvGrpSpPr/>
          <p:nvPr/>
        </p:nvGrpSpPr>
        <p:grpSpPr>
          <a:xfrm>
            <a:off x="3939727" y="1218772"/>
            <a:ext cx="5697430" cy="4866519"/>
            <a:chOff x="3313041" y="1259776"/>
            <a:chExt cx="5697430" cy="4866519"/>
          </a:xfrm>
        </p:grpSpPr>
        <p:grpSp>
          <p:nvGrpSpPr>
            <p:cNvPr id="101" name="Group 100">
              <a:extLst>
                <a:ext uri="{FF2B5EF4-FFF2-40B4-BE49-F238E27FC236}">
                  <a16:creationId xmlns:a16="http://schemas.microsoft.com/office/drawing/2014/main" id="{4799020C-B4FA-41D1-A64E-80E19EA5B99D}"/>
                </a:ext>
              </a:extLst>
            </p:cNvPr>
            <p:cNvGrpSpPr/>
            <p:nvPr/>
          </p:nvGrpSpPr>
          <p:grpSpPr>
            <a:xfrm>
              <a:off x="3313041" y="1259776"/>
              <a:ext cx="5697430" cy="4866519"/>
              <a:chOff x="2526969" y="1951452"/>
              <a:chExt cx="6707980" cy="2830229"/>
            </a:xfrm>
          </p:grpSpPr>
          <p:grpSp>
            <p:nvGrpSpPr>
              <p:cNvPr id="103" name="Group 102">
                <a:extLst>
                  <a:ext uri="{FF2B5EF4-FFF2-40B4-BE49-F238E27FC236}">
                    <a16:creationId xmlns:a16="http://schemas.microsoft.com/office/drawing/2014/main" id="{F96D2BBF-29EF-4AA6-B599-A0A9A9B4638E}"/>
                  </a:ext>
                </a:extLst>
              </p:cNvPr>
              <p:cNvGrpSpPr/>
              <p:nvPr/>
            </p:nvGrpSpPr>
            <p:grpSpPr>
              <a:xfrm>
                <a:off x="2526969" y="1951452"/>
                <a:ext cx="6707980" cy="2830229"/>
                <a:chOff x="2635896" y="1985382"/>
                <a:chExt cx="6707980" cy="2830229"/>
              </a:xfrm>
            </p:grpSpPr>
            <p:sp>
              <p:nvSpPr>
                <p:cNvPr id="105" name="Rectangle 104">
                  <a:extLst>
                    <a:ext uri="{FF2B5EF4-FFF2-40B4-BE49-F238E27FC236}">
                      <a16:creationId xmlns:a16="http://schemas.microsoft.com/office/drawing/2014/main" id="{57E09D72-4838-474B-A68B-C8E9BFC59E01}"/>
                    </a:ext>
                  </a:extLst>
                </p:cNvPr>
                <p:cNvSpPr/>
                <p:nvPr/>
              </p:nvSpPr>
              <p:spPr>
                <a:xfrm>
                  <a:off x="2635896" y="1985382"/>
                  <a:ext cx="6707980" cy="2830229"/>
                </a:xfrm>
                <a:prstGeom prst="roundRect">
                  <a:avLst>
                    <a:gd name="adj" fmla="val 2726"/>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6" name="TextBox 105">
                  <a:extLst>
                    <a:ext uri="{FF2B5EF4-FFF2-40B4-BE49-F238E27FC236}">
                      <a16:creationId xmlns:a16="http://schemas.microsoft.com/office/drawing/2014/main" id="{276F7F1A-B5DB-42B9-A043-D32E82E0E188}"/>
                    </a:ext>
                  </a:extLst>
                </p:cNvPr>
                <p:cNvSpPr txBox="1"/>
                <p:nvPr/>
              </p:nvSpPr>
              <p:spPr>
                <a:xfrm>
                  <a:off x="2649173" y="2002452"/>
                  <a:ext cx="6690282" cy="221813"/>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Influencer Personalities</a:t>
                  </a:r>
                  <a:endParaRPr lang="en-US" sz="1600" b="1" dirty="0">
                    <a:solidFill>
                      <a:schemeClr val="bg1"/>
                    </a:solidFill>
                    <a:latin typeface="Arial" panose="020B0604020202020204" pitchFamily="34" charset="0"/>
                  </a:endParaRPr>
                </a:p>
              </p:txBody>
            </p:sp>
          </p:grpSp>
          <p:sp>
            <p:nvSpPr>
              <p:cNvPr id="104" name="Rectangle: Rounded Corners 103">
                <a:extLst>
                  <a:ext uri="{FF2B5EF4-FFF2-40B4-BE49-F238E27FC236}">
                    <a16:creationId xmlns:a16="http://schemas.microsoft.com/office/drawing/2014/main" id="{F649EEC2-570D-4D7A-B9C5-DBF1ACC851B4}"/>
                  </a:ext>
                </a:extLst>
              </p:cNvPr>
              <p:cNvSpPr/>
              <p:nvPr/>
            </p:nvSpPr>
            <p:spPr>
              <a:xfrm>
                <a:off x="2699881" y="2261617"/>
                <a:ext cx="6352504" cy="2442813"/>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400" dirty="0">
                    <a:solidFill>
                      <a:srgbClr val="485E6D"/>
                    </a:solidFill>
                    <a:latin typeface="Arial" panose="020B0604020202020204" pitchFamily="34" charset="0"/>
                    <a:cs typeface="Arial" panose="020B0604020202020204" pitchFamily="34" charset="0"/>
                  </a:rPr>
                  <a:t>Influencer personalities are your classic “people” people. They are friendly, upbeat, and thrive relationships, which make them first class collaborators.  </a:t>
                </a:r>
              </a:p>
              <a:p>
                <a:pPr lvl="0">
                  <a:defRPr/>
                </a:pPr>
                <a:endParaRPr lang="en-GB" sz="1400" dirty="0">
                  <a:solidFill>
                    <a:srgbClr val="485E6D"/>
                  </a:solidFill>
                  <a:latin typeface="Arial" panose="020B0604020202020204" pitchFamily="34" charset="0"/>
                  <a:cs typeface="Arial" panose="020B0604020202020204" pitchFamily="34" charset="0"/>
                </a:endParaRPr>
              </a:p>
              <a:p>
                <a:pPr lvl="0">
                  <a:defRPr/>
                </a:pPr>
                <a:r>
                  <a:rPr lang="en-GB" sz="1400" b="1" dirty="0">
                    <a:solidFill>
                      <a:srgbClr val="485E6D"/>
                    </a:solidFill>
                    <a:latin typeface="Arial" panose="020B0604020202020204" pitchFamily="34" charset="0"/>
                    <a:cs typeface="Arial" panose="020B0604020202020204" pitchFamily="34" charset="0"/>
                  </a:rPr>
                  <a:t>Try to:</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Approach them in a more relaxed manner and share your sense of humour</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Put details and facts in writing for them to refer back to after a verbal conversation</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Expect them to be a little too optimistic about ideas, as well as their own abilities and the abilities of those around them</a:t>
                </a:r>
              </a:p>
              <a:p>
                <a:pPr lvl="1">
                  <a:defRPr/>
                </a:pPr>
                <a:endParaRPr lang="en-GB" sz="1400" dirty="0">
                  <a:solidFill>
                    <a:srgbClr val="485E6D"/>
                  </a:solidFill>
                  <a:latin typeface="Arial" panose="020B0604020202020204" pitchFamily="34" charset="0"/>
                  <a:cs typeface="Arial" panose="020B0604020202020204" pitchFamily="34" charset="0"/>
                </a:endParaRPr>
              </a:p>
              <a:p>
                <a:pPr>
                  <a:defRPr/>
                </a:pPr>
                <a:r>
                  <a:rPr lang="en-GB" sz="1400" b="1" dirty="0">
                    <a:solidFill>
                      <a:srgbClr val="485E6D"/>
                    </a:solidFill>
                    <a:latin typeface="Arial" panose="020B0604020202020204" pitchFamily="34" charset="0"/>
                    <a:cs typeface="Arial" panose="020B0604020202020204" pitchFamily="34" charset="0"/>
                  </a:rPr>
                  <a:t>Avoid:</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Talking down to them or being curt.</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Trying to confine the conversation or stifle their freedom to express ideas and emotions.</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Expecting them to dive into the details with you</a:t>
                </a:r>
              </a:p>
            </p:txBody>
          </p:sp>
        </p:grpSp>
        <p:pic>
          <p:nvPicPr>
            <p:cNvPr id="39" name="Graphic 38" descr="Close">
              <a:extLst>
                <a:ext uri="{FF2B5EF4-FFF2-40B4-BE49-F238E27FC236}">
                  <a16:creationId xmlns:a16="http://schemas.microsoft.com/office/drawing/2014/main" id="{93FE6CFD-925D-4B6B-94B2-AFAF7E874B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03316" y="1364803"/>
              <a:ext cx="268934" cy="231046"/>
            </a:xfrm>
            <a:prstGeom prst="roundRect">
              <a:avLst/>
            </a:prstGeom>
          </p:spPr>
        </p:pic>
      </p:grpSp>
      <p:grpSp>
        <p:nvGrpSpPr>
          <p:cNvPr id="3" name="Group 2">
            <a:extLst>
              <a:ext uri="{FF2B5EF4-FFF2-40B4-BE49-F238E27FC236}">
                <a16:creationId xmlns:a16="http://schemas.microsoft.com/office/drawing/2014/main" id="{267AC258-1C23-4139-985B-5FFE1FD7DEB7}"/>
              </a:ext>
            </a:extLst>
          </p:cNvPr>
          <p:cNvGrpSpPr/>
          <p:nvPr/>
        </p:nvGrpSpPr>
        <p:grpSpPr>
          <a:xfrm>
            <a:off x="3925383" y="1286513"/>
            <a:ext cx="5518946" cy="4292490"/>
            <a:chOff x="3325929" y="1557922"/>
            <a:chExt cx="5518946" cy="4292490"/>
          </a:xfrm>
        </p:grpSpPr>
        <p:grpSp>
          <p:nvGrpSpPr>
            <p:cNvPr id="77" name="Group 76">
              <a:extLst>
                <a:ext uri="{FF2B5EF4-FFF2-40B4-BE49-F238E27FC236}">
                  <a16:creationId xmlns:a16="http://schemas.microsoft.com/office/drawing/2014/main" id="{06315703-B0B5-447C-9E40-2C8BE948F7D2}"/>
                </a:ext>
              </a:extLst>
            </p:cNvPr>
            <p:cNvGrpSpPr/>
            <p:nvPr/>
          </p:nvGrpSpPr>
          <p:grpSpPr>
            <a:xfrm>
              <a:off x="3325929" y="1557922"/>
              <a:ext cx="5518946" cy="4292490"/>
              <a:chOff x="2526969" y="1944798"/>
              <a:chExt cx="6707980" cy="2325605"/>
            </a:xfrm>
          </p:grpSpPr>
          <p:grpSp>
            <p:nvGrpSpPr>
              <p:cNvPr id="79" name="Group 78">
                <a:extLst>
                  <a:ext uri="{FF2B5EF4-FFF2-40B4-BE49-F238E27FC236}">
                    <a16:creationId xmlns:a16="http://schemas.microsoft.com/office/drawing/2014/main" id="{F5B735D1-03EF-463C-8A32-F999B4AB19AB}"/>
                  </a:ext>
                </a:extLst>
              </p:cNvPr>
              <p:cNvGrpSpPr/>
              <p:nvPr/>
            </p:nvGrpSpPr>
            <p:grpSpPr>
              <a:xfrm>
                <a:off x="2526969" y="1944798"/>
                <a:ext cx="6707980" cy="2325605"/>
                <a:chOff x="2635896" y="1978728"/>
                <a:chExt cx="6707980" cy="2325605"/>
              </a:xfrm>
            </p:grpSpPr>
            <p:sp>
              <p:nvSpPr>
                <p:cNvPr id="90" name="Rectangle 89">
                  <a:extLst>
                    <a:ext uri="{FF2B5EF4-FFF2-40B4-BE49-F238E27FC236}">
                      <a16:creationId xmlns:a16="http://schemas.microsoft.com/office/drawing/2014/main" id="{B9FA3E94-7DF4-42CB-8CC7-FE2B371B09FD}"/>
                    </a:ext>
                  </a:extLst>
                </p:cNvPr>
                <p:cNvSpPr/>
                <p:nvPr/>
              </p:nvSpPr>
              <p:spPr>
                <a:xfrm>
                  <a:off x="2635896" y="1985382"/>
                  <a:ext cx="6707980" cy="2318951"/>
                </a:xfrm>
                <a:prstGeom prst="roundRect">
                  <a:avLst>
                    <a:gd name="adj" fmla="val 4178"/>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2" name="TextBox 91">
                  <a:extLst>
                    <a:ext uri="{FF2B5EF4-FFF2-40B4-BE49-F238E27FC236}">
                      <a16:creationId xmlns:a16="http://schemas.microsoft.com/office/drawing/2014/main" id="{29C1B5EA-509F-46E1-8A1F-B9A0AB99826F}"/>
                    </a:ext>
                  </a:extLst>
                </p:cNvPr>
                <p:cNvSpPr txBox="1"/>
                <p:nvPr/>
              </p:nvSpPr>
              <p:spPr>
                <a:xfrm>
                  <a:off x="2635896" y="1978728"/>
                  <a:ext cx="6707979" cy="202937"/>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Dominant Personalities</a:t>
                  </a:r>
                  <a:endParaRPr lang="en-US" sz="1600" b="1" dirty="0">
                    <a:solidFill>
                      <a:schemeClr val="bg1"/>
                    </a:solidFill>
                    <a:latin typeface="Arial" panose="020B0604020202020204" pitchFamily="34" charset="0"/>
                  </a:endParaRPr>
                </a:p>
              </p:txBody>
            </p:sp>
          </p:grpSp>
          <p:sp>
            <p:nvSpPr>
              <p:cNvPr id="81" name="Rectangle: Rounded Corners 80">
                <a:extLst>
                  <a:ext uri="{FF2B5EF4-FFF2-40B4-BE49-F238E27FC236}">
                    <a16:creationId xmlns:a16="http://schemas.microsoft.com/office/drawing/2014/main" id="{B8D5BB45-747B-40AA-AC36-AECCDF2DEC6F}"/>
                  </a:ext>
                </a:extLst>
              </p:cNvPr>
              <p:cNvSpPr/>
              <p:nvPr/>
            </p:nvSpPr>
            <p:spPr>
              <a:xfrm>
                <a:off x="2704706" y="2220733"/>
                <a:ext cx="6352503" cy="1967782"/>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400" dirty="0">
                    <a:solidFill>
                      <a:srgbClr val="485E6D"/>
                    </a:solidFill>
                    <a:latin typeface="Arial" panose="020B0604020202020204" pitchFamily="34" charset="0"/>
                    <a:cs typeface="Arial" panose="020B0604020202020204" pitchFamily="34" charset="0"/>
                  </a:rPr>
                  <a:t>People who have a ‘dominant’ personal style love action and are focused on results.   A few things to keep in mind when communicating with dominant personalities:</a:t>
                </a:r>
              </a:p>
              <a:p>
                <a:pPr lvl="0">
                  <a:defRPr/>
                </a:pPr>
                <a:endParaRPr lang="en-GB" sz="1400" dirty="0">
                  <a:solidFill>
                    <a:srgbClr val="485E6D"/>
                  </a:solidFill>
                  <a:latin typeface="Arial" panose="020B0604020202020204" pitchFamily="34" charset="0"/>
                  <a:cs typeface="Arial" panose="020B0604020202020204" pitchFamily="34" charset="0"/>
                </a:endParaRPr>
              </a:p>
              <a:p>
                <a:pPr lvl="0">
                  <a:defRPr/>
                </a:pPr>
                <a:r>
                  <a:rPr lang="en-GB" sz="1400" b="1" dirty="0">
                    <a:solidFill>
                      <a:srgbClr val="485E6D"/>
                    </a:solidFill>
                    <a:latin typeface="Arial" panose="020B0604020202020204" pitchFamily="34" charset="0"/>
                    <a:cs typeface="Arial" panose="020B0604020202020204" pitchFamily="34" charset="0"/>
                  </a:rPr>
                  <a:t>Try to:</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Get right down to business, and stay on topic </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Be prepared to field follow-up questions on the spot so you can answer with confidence</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Expect them to be decisive and fairly blunt</a:t>
                </a:r>
              </a:p>
              <a:p>
                <a:pPr lvl="0">
                  <a:defRPr/>
                </a:pPr>
                <a:endParaRPr lang="en-GB" sz="1400" dirty="0">
                  <a:solidFill>
                    <a:srgbClr val="485E6D"/>
                  </a:solidFill>
                  <a:latin typeface="Arial" panose="020B0604020202020204" pitchFamily="34" charset="0"/>
                  <a:cs typeface="Arial" panose="020B0604020202020204" pitchFamily="34" charset="0"/>
                </a:endParaRPr>
              </a:p>
              <a:p>
                <a:pPr lvl="0">
                  <a:defRPr/>
                </a:pPr>
                <a:r>
                  <a:rPr lang="en-GB" sz="1400" b="1" dirty="0">
                    <a:solidFill>
                      <a:srgbClr val="485E6D"/>
                    </a:solidFill>
                    <a:latin typeface="Arial" panose="020B0604020202020204" pitchFamily="34" charset="0"/>
                    <a:cs typeface="Arial" panose="020B0604020202020204" pitchFamily="34" charset="0"/>
                  </a:rPr>
                  <a:t>Avoid:</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Taking their bluntness, questions or impatience personally</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Making promises you can’t deliver on</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Expecting them to share their weekend plans with you</a:t>
                </a:r>
              </a:p>
            </p:txBody>
          </p:sp>
        </p:grpSp>
        <p:pic>
          <p:nvPicPr>
            <p:cNvPr id="41" name="Graphic 40" descr="Close">
              <a:extLst>
                <a:ext uri="{FF2B5EF4-FFF2-40B4-BE49-F238E27FC236}">
                  <a16:creationId xmlns:a16="http://schemas.microsoft.com/office/drawing/2014/main" id="{E5DC46E6-C20F-4A38-8D91-8FB27DB96D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0932" y="1643741"/>
              <a:ext cx="268934" cy="231046"/>
            </a:xfrm>
            <a:prstGeom prst="roundRect">
              <a:avLst/>
            </a:prstGeom>
          </p:spPr>
        </p:pic>
      </p:grpSp>
      <p:grpSp>
        <p:nvGrpSpPr>
          <p:cNvPr id="4" name="Group 3">
            <a:extLst>
              <a:ext uri="{FF2B5EF4-FFF2-40B4-BE49-F238E27FC236}">
                <a16:creationId xmlns:a16="http://schemas.microsoft.com/office/drawing/2014/main" id="{0814E3A1-4143-482B-BF10-C360BBFFBAD2}"/>
              </a:ext>
            </a:extLst>
          </p:cNvPr>
          <p:cNvGrpSpPr/>
          <p:nvPr/>
        </p:nvGrpSpPr>
        <p:grpSpPr>
          <a:xfrm>
            <a:off x="1121213" y="8795664"/>
            <a:ext cx="6235727" cy="4877195"/>
            <a:chOff x="-662364" y="1938188"/>
            <a:chExt cx="6235727" cy="4877195"/>
          </a:xfrm>
        </p:grpSpPr>
        <p:grpSp>
          <p:nvGrpSpPr>
            <p:cNvPr id="108" name="Group 107">
              <a:extLst>
                <a:ext uri="{FF2B5EF4-FFF2-40B4-BE49-F238E27FC236}">
                  <a16:creationId xmlns:a16="http://schemas.microsoft.com/office/drawing/2014/main" id="{C1B7A041-C6E4-4030-A9C9-6A9D83EDF025}"/>
                </a:ext>
              </a:extLst>
            </p:cNvPr>
            <p:cNvGrpSpPr/>
            <p:nvPr/>
          </p:nvGrpSpPr>
          <p:grpSpPr>
            <a:xfrm>
              <a:off x="-662364" y="1938188"/>
              <a:ext cx="6235727" cy="4877195"/>
              <a:chOff x="2526968" y="1942447"/>
              <a:chExt cx="6707981" cy="2839234"/>
            </a:xfrm>
          </p:grpSpPr>
          <p:grpSp>
            <p:nvGrpSpPr>
              <p:cNvPr id="110" name="Group 109">
                <a:extLst>
                  <a:ext uri="{FF2B5EF4-FFF2-40B4-BE49-F238E27FC236}">
                    <a16:creationId xmlns:a16="http://schemas.microsoft.com/office/drawing/2014/main" id="{6B02FE7A-B63C-4066-B1C5-F53A0373943F}"/>
                  </a:ext>
                </a:extLst>
              </p:cNvPr>
              <p:cNvGrpSpPr/>
              <p:nvPr/>
            </p:nvGrpSpPr>
            <p:grpSpPr>
              <a:xfrm>
                <a:off x="2526968" y="1942447"/>
                <a:ext cx="6707981" cy="2839234"/>
                <a:chOff x="2635895" y="1976377"/>
                <a:chExt cx="6707981" cy="2839234"/>
              </a:xfrm>
            </p:grpSpPr>
            <p:sp>
              <p:nvSpPr>
                <p:cNvPr id="112" name="Rectangle 111">
                  <a:extLst>
                    <a:ext uri="{FF2B5EF4-FFF2-40B4-BE49-F238E27FC236}">
                      <a16:creationId xmlns:a16="http://schemas.microsoft.com/office/drawing/2014/main" id="{D75ECFB0-7395-4B48-A5DC-0D02BCE198ED}"/>
                    </a:ext>
                  </a:extLst>
                </p:cNvPr>
                <p:cNvSpPr/>
                <p:nvPr/>
              </p:nvSpPr>
              <p:spPr>
                <a:xfrm>
                  <a:off x="2635896" y="1985382"/>
                  <a:ext cx="6707980" cy="2830229"/>
                </a:xfrm>
                <a:prstGeom prst="roundRect">
                  <a:avLst>
                    <a:gd name="adj" fmla="val 3623"/>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3" name="TextBox 112">
                  <a:extLst>
                    <a:ext uri="{FF2B5EF4-FFF2-40B4-BE49-F238E27FC236}">
                      <a16:creationId xmlns:a16="http://schemas.microsoft.com/office/drawing/2014/main" id="{EE0822F9-0A7E-4974-A62A-E0E04C5DB180}"/>
                    </a:ext>
                  </a:extLst>
                </p:cNvPr>
                <p:cNvSpPr txBox="1"/>
                <p:nvPr/>
              </p:nvSpPr>
              <p:spPr>
                <a:xfrm>
                  <a:off x="2635895" y="1976377"/>
                  <a:ext cx="6707981" cy="221813"/>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Steady personalities</a:t>
                  </a:r>
                  <a:endParaRPr lang="en-US" sz="1600" b="1" dirty="0">
                    <a:solidFill>
                      <a:schemeClr val="bg1"/>
                    </a:solidFill>
                    <a:latin typeface="Arial" panose="020B0604020202020204" pitchFamily="34" charset="0"/>
                  </a:endParaRPr>
                </a:p>
              </p:txBody>
            </p:sp>
          </p:grpSp>
          <p:sp>
            <p:nvSpPr>
              <p:cNvPr id="111" name="Rectangle: Rounded Corners 110">
                <a:extLst>
                  <a:ext uri="{FF2B5EF4-FFF2-40B4-BE49-F238E27FC236}">
                    <a16:creationId xmlns:a16="http://schemas.microsoft.com/office/drawing/2014/main" id="{F3AA7149-C5AD-487E-83FE-624D19193863}"/>
                  </a:ext>
                </a:extLst>
              </p:cNvPr>
              <p:cNvSpPr/>
              <p:nvPr/>
            </p:nvSpPr>
            <p:spPr>
              <a:xfrm>
                <a:off x="2734428" y="2238056"/>
                <a:ext cx="6352504" cy="2442813"/>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400" dirty="0">
                    <a:solidFill>
                      <a:srgbClr val="485E6D"/>
                    </a:solidFill>
                    <a:latin typeface="Arial" panose="020B0604020202020204" pitchFamily="34" charset="0"/>
                    <a:cs typeface="Arial" panose="020B0604020202020204" pitchFamily="34" charset="0"/>
                  </a:rPr>
                  <a:t>People who have a “steady” personal style put emphasis on cooperation  They value consistency, stability, and loyalty.</a:t>
                </a:r>
              </a:p>
              <a:p>
                <a:pPr lvl="0">
                  <a:defRPr/>
                </a:pPr>
                <a:endParaRPr lang="en-GB" sz="1400" dirty="0">
                  <a:solidFill>
                    <a:srgbClr val="485E6D"/>
                  </a:solidFill>
                  <a:latin typeface="Arial" panose="020B0604020202020204" pitchFamily="34" charset="0"/>
                  <a:cs typeface="Arial" panose="020B0604020202020204" pitchFamily="34" charset="0"/>
                </a:endParaRPr>
              </a:p>
              <a:p>
                <a:pPr lvl="0">
                  <a:defRPr/>
                </a:pPr>
                <a:r>
                  <a:rPr lang="en-GB" sz="1400" b="1" dirty="0">
                    <a:solidFill>
                      <a:srgbClr val="485E6D"/>
                    </a:solidFill>
                    <a:latin typeface="Arial" panose="020B0604020202020204" pitchFamily="34" charset="0"/>
                    <a:cs typeface="Arial" panose="020B0604020202020204" pitchFamily="34" charset="0"/>
                  </a:rPr>
                  <a:t>Try to:</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Practice active listening, and confirm that you’ve heard them by summarizing what they’ve just said to you</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Approach them with a relaxed vibe, and break the ice by acknowledging a recent contribution they’ve made</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Expect them to ask for details</a:t>
                </a:r>
              </a:p>
              <a:p>
                <a:pPr lvl="1">
                  <a:defRPr/>
                </a:pPr>
                <a:endParaRPr lang="en-GB" sz="1400" dirty="0">
                  <a:solidFill>
                    <a:srgbClr val="485E6D"/>
                  </a:solidFill>
                  <a:latin typeface="Arial" panose="020B0604020202020204" pitchFamily="34" charset="0"/>
                  <a:cs typeface="Arial" panose="020B0604020202020204" pitchFamily="34" charset="0"/>
                </a:endParaRPr>
              </a:p>
              <a:p>
                <a:pPr>
                  <a:defRPr/>
                </a:pPr>
                <a:r>
                  <a:rPr lang="en-GB" sz="1400" b="1" dirty="0">
                    <a:solidFill>
                      <a:srgbClr val="485E6D"/>
                    </a:solidFill>
                    <a:latin typeface="Arial" panose="020B0604020202020204" pitchFamily="34" charset="0"/>
                    <a:cs typeface="Arial" panose="020B0604020202020204" pitchFamily="34" charset="0"/>
                  </a:rPr>
                  <a:t>Avoid:</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Rushing them into a decision</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Assuming they support an idea 100% just because they don’t voice opposition</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Expecting them to know priorities and deadlines – it’s helpful if you spell those out</a:t>
                </a:r>
              </a:p>
            </p:txBody>
          </p:sp>
        </p:grpSp>
        <p:pic>
          <p:nvPicPr>
            <p:cNvPr id="43" name="Graphic 42" descr="Close">
              <a:extLst>
                <a:ext uri="{FF2B5EF4-FFF2-40B4-BE49-F238E27FC236}">
                  <a16:creationId xmlns:a16="http://schemas.microsoft.com/office/drawing/2014/main" id="{BD841C29-79BC-46DF-AF95-1F576D920F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90219" y="2058636"/>
              <a:ext cx="268934" cy="231046"/>
            </a:xfrm>
            <a:prstGeom prst="roundRect">
              <a:avLst/>
            </a:prstGeom>
          </p:spPr>
        </p:pic>
      </p:grpSp>
      <p:sp>
        <p:nvSpPr>
          <p:cNvPr id="40" name="TextBox 39">
            <a:extLst>
              <a:ext uri="{FF2B5EF4-FFF2-40B4-BE49-F238E27FC236}">
                <a16:creationId xmlns:a16="http://schemas.microsoft.com/office/drawing/2014/main" id="{E8951B66-3C20-48ED-A9C2-93F731D28627}"/>
              </a:ext>
            </a:extLst>
          </p:cNvPr>
          <p:cNvSpPr txBox="1"/>
          <p:nvPr/>
        </p:nvSpPr>
        <p:spPr>
          <a:xfrm>
            <a:off x="9453918" y="6448731"/>
            <a:ext cx="223585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Change management</a:t>
            </a:r>
          </a:p>
        </p:txBody>
      </p:sp>
      <p:sp>
        <p:nvSpPr>
          <p:cNvPr id="42" name="TextBox 41">
            <a:extLst>
              <a:ext uri="{FF2B5EF4-FFF2-40B4-BE49-F238E27FC236}">
                <a16:creationId xmlns:a16="http://schemas.microsoft.com/office/drawing/2014/main" id="{5A50735E-1DAF-49E6-8871-D204FA52D724}"/>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Stakeholder mapping</a:t>
            </a:r>
          </a:p>
        </p:txBody>
      </p:sp>
      <p:grpSp>
        <p:nvGrpSpPr>
          <p:cNvPr id="44" name="Steady text">
            <a:extLst>
              <a:ext uri="{FF2B5EF4-FFF2-40B4-BE49-F238E27FC236}">
                <a16:creationId xmlns:a16="http://schemas.microsoft.com/office/drawing/2014/main" id="{33889055-6429-4F46-9DA3-AB6890CCAA10}"/>
              </a:ext>
            </a:extLst>
          </p:cNvPr>
          <p:cNvGrpSpPr/>
          <p:nvPr/>
        </p:nvGrpSpPr>
        <p:grpSpPr>
          <a:xfrm>
            <a:off x="3847853" y="1288355"/>
            <a:ext cx="5518946" cy="4588881"/>
            <a:chOff x="3325929" y="1557922"/>
            <a:chExt cx="5518946" cy="4588881"/>
          </a:xfrm>
        </p:grpSpPr>
        <p:grpSp>
          <p:nvGrpSpPr>
            <p:cNvPr id="45" name="Group 44">
              <a:extLst>
                <a:ext uri="{FF2B5EF4-FFF2-40B4-BE49-F238E27FC236}">
                  <a16:creationId xmlns:a16="http://schemas.microsoft.com/office/drawing/2014/main" id="{6ACE88F8-0C78-4826-BD04-C4B673776420}"/>
                </a:ext>
              </a:extLst>
            </p:cNvPr>
            <p:cNvGrpSpPr/>
            <p:nvPr/>
          </p:nvGrpSpPr>
          <p:grpSpPr>
            <a:xfrm>
              <a:off x="3325929" y="1557922"/>
              <a:ext cx="5518946" cy="4588881"/>
              <a:chOff x="2526969" y="1944798"/>
              <a:chExt cx="6707980" cy="2486185"/>
            </a:xfrm>
          </p:grpSpPr>
          <p:grpSp>
            <p:nvGrpSpPr>
              <p:cNvPr id="47" name="Group 46">
                <a:extLst>
                  <a:ext uri="{FF2B5EF4-FFF2-40B4-BE49-F238E27FC236}">
                    <a16:creationId xmlns:a16="http://schemas.microsoft.com/office/drawing/2014/main" id="{92EEDAF6-5783-4CF4-A2E9-9B5D2CDE77CA}"/>
                  </a:ext>
                </a:extLst>
              </p:cNvPr>
              <p:cNvGrpSpPr/>
              <p:nvPr/>
            </p:nvGrpSpPr>
            <p:grpSpPr>
              <a:xfrm>
                <a:off x="2526969" y="1944798"/>
                <a:ext cx="6707980" cy="2486185"/>
                <a:chOff x="2635896" y="1978728"/>
                <a:chExt cx="6707980" cy="2486185"/>
              </a:xfrm>
            </p:grpSpPr>
            <p:sp>
              <p:nvSpPr>
                <p:cNvPr id="49" name="Rectangle 89">
                  <a:extLst>
                    <a:ext uri="{FF2B5EF4-FFF2-40B4-BE49-F238E27FC236}">
                      <a16:creationId xmlns:a16="http://schemas.microsoft.com/office/drawing/2014/main" id="{C1EE4553-76FE-453B-A972-DD5915AD5E4B}"/>
                    </a:ext>
                  </a:extLst>
                </p:cNvPr>
                <p:cNvSpPr/>
                <p:nvPr/>
              </p:nvSpPr>
              <p:spPr>
                <a:xfrm>
                  <a:off x="2635896" y="1985382"/>
                  <a:ext cx="6707980" cy="2479531"/>
                </a:xfrm>
                <a:prstGeom prst="roundRect">
                  <a:avLst>
                    <a:gd name="adj" fmla="val 4178"/>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 name="TextBox 49">
                  <a:extLst>
                    <a:ext uri="{FF2B5EF4-FFF2-40B4-BE49-F238E27FC236}">
                      <a16:creationId xmlns:a16="http://schemas.microsoft.com/office/drawing/2014/main" id="{836EABD1-7EC2-4AB1-BB8C-BB8916D996FA}"/>
                    </a:ext>
                  </a:extLst>
                </p:cNvPr>
                <p:cNvSpPr txBox="1"/>
                <p:nvPr/>
              </p:nvSpPr>
              <p:spPr>
                <a:xfrm>
                  <a:off x="2635896" y="1978728"/>
                  <a:ext cx="6707979" cy="202937"/>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Steady Personalities</a:t>
                  </a:r>
                  <a:endParaRPr lang="en-US" sz="1600" b="1" dirty="0">
                    <a:solidFill>
                      <a:schemeClr val="bg1"/>
                    </a:solidFill>
                    <a:latin typeface="Arial" panose="020B0604020202020204" pitchFamily="34" charset="0"/>
                  </a:endParaRPr>
                </a:p>
              </p:txBody>
            </p:sp>
          </p:grpSp>
          <p:sp>
            <p:nvSpPr>
              <p:cNvPr id="48" name="Rectangle: Rounded Corners 47">
                <a:extLst>
                  <a:ext uri="{FF2B5EF4-FFF2-40B4-BE49-F238E27FC236}">
                    <a16:creationId xmlns:a16="http://schemas.microsoft.com/office/drawing/2014/main" id="{B58CBE86-B57C-4B1C-8846-9EA8884761DE}"/>
                  </a:ext>
                </a:extLst>
              </p:cNvPr>
              <p:cNvSpPr/>
              <p:nvPr/>
            </p:nvSpPr>
            <p:spPr>
              <a:xfrm>
                <a:off x="2704706" y="2220733"/>
                <a:ext cx="6352503" cy="2118666"/>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400" dirty="0">
                    <a:solidFill>
                      <a:srgbClr val="485E6D"/>
                    </a:solidFill>
                    <a:latin typeface="Arial" panose="020B0604020202020204" pitchFamily="34" charset="0"/>
                    <a:cs typeface="Arial" panose="020B0604020202020204" pitchFamily="34" charset="0"/>
                  </a:rPr>
                  <a:t>People who have a ‘steady’ personal demonstrate conscientiousness, focus on building relationships and being a team player.    A few things to keep in mind when communicating with steady personalities:</a:t>
                </a:r>
              </a:p>
              <a:p>
                <a:pPr lvl="0">
                  <a:defRPr/>
                </a:pPr>
                <a:endParaRPr lang="en-GB" sz="1400" dirty="0">
                  <a:solidFill>
                    <a:srgbClr val="485E6D"/>
                  </a:solidFill>
                  <a:latin typeface="Arial" panose="020B0604020202020204" pitchFamily="34" charset="0"/>
                  <a:cs typeface="Arial" panose="020B0604020202020204" pitchFamily="34" charset="0"/>
                </a:endParaRPr>
              </a:p>
              <a:p>
                <a:pPr lvl="0">
                  <a:defRPr/>
                </a:pPr>
                <a:r>
                  <a:rPr lang="en-GB" sz="1400" b="1" dirty="0">
                    <a:solidFill>
                      <a:srgbClr val="485E6D"/>
                    </a:solidFill>
                    <a:latin typeface="Arial" panose="020B0604020202020204" pitchFamily="34" charset="0"/>
                    <a:cs typeface="Arial" panose="020B0604020202020204" pitchFamily="34" charset="0"/>
                  </a:rPr>
                  <a:t>Try to:</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Provide with guidance and direction to help them complete tasks correctly</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Use a calm, agreeable tone and be considerate of their feelings</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Ask questions to understand where they may have concerns or thoughts</a:t>
                </a:r>
              </a:p>
              <a:p>
                <a:pPr lvl="0">
                  <a:defRPr/>
                </a:pPr>
                <a:r>
                  <a:rPr lang="en-GB" sz="1400" b="1" dirty="0">
                    <a:solidFill>
                      <a:srgbClr val="485E6D"/>
                    </a:solidFill>
                    <a:latin typeface="Arial" panose="020B0604020202020204" pitchFamily="34" charset="0"/>
                    <a:cs typeface="Arial" panose="020B0604020202020204" pitchFamily="34" charset="0"/>
                  </a:rPr>
                  <a:t>Avoid:</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Forcing changes on them to quickly</a:t>
                </a:r>
              </a:p>
              <a:p>
                <a:pPr marL="742950" lvl="1" indent="-285750">
                  <a:buFont typeface="Wingdings" panose="05000000000000000000" pitchFamily="2" charset="2"/>
                  <a:buChar char="Ø"/>
                  <a:defRPr/>
                </a:pPr>
                <a:r>
                  <a:rPr lang="en-GB" sz="1400" dirty="0">
                    <a:solidFill>
                      <a:srgbClr val="485E6D"/>
                    </a:solidFill>
                    <a:latin typeface="Arial" panose="020B0604020202020204" pitchFamily="34" charset="0"/>
                    <a:cs typeface="Arial" panose="020B0604020202020204" pitchFamily="34" charset="0"/>
                  </a:rPr>
                  <a:t>Questioning their commitment or loyalty</a:t>
                </a:r>
              </a:p>
            </p:txBody>
          </p:sp>
        </p:grpSp>
        <p:pic>
          <p:nvPicPr>
            <p:cNvPr id="46" name="Graphic 45" descr="Close">
              <a:extLst>
                <a:ext uri="{FF2B5EF4-FFF2-40B4-BE49-F238E27FC236}">
                  <a16:creationId xmlns:a16="http://schemas.microsoft.com/office/drawing/2014/main" id="{AF7AEE34-E532-4913-99A5-8FEBEA0F6B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0932" y="1643741"/>
              <a:ext cx="268934" cy="231046"/>
            </a:xfrm>
            <a:prstGeom prst="roundRect">
              <a:avLst/>
            </a:prstGeom>
          </p:spPr>
        </p:pic>
      </p:grpSp>
    </p:spTree>
    <p:extLst>
      <p:ext uri="{BB962C8B-B14F-4D97-AF65-F5344CB8AC3E}">
        <p14:creationId xmlns:p14="http://schemas.microsoft.com/office/powerpoint/2010/main" val="5242089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1"/>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21"/>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3"/>
                                        </p:tgtEl>
                                        <p:attrNameLst>
                                          <p:attrName>ppt_x</p:attrName>
                                        </p:attrNameLst>
                                      </p:cBhvr>
                                      <p:tavLst>
                                        <p:tav tm="0">
                                          <p:val>
                                            <p:strVal val="ppt_x"/>
                                          </p:val>
                                        </p:tav>
                                        <p:tav tm="100000">
                                          <p:val>
                                            <p:strVal val="ppt_x"/>
                                          </p:val>
                                        </p:tav>
                                      </p:tavLst>
                                    </p:anim>
                                    <p:anim calcmode="lin" valueType="num">
                                      <p:cBhvr additive="base">
                                        <p:cTn id="14" dur="500"/>
                                        <p:tgtEl>
                                          <p:spTgt spid="3"/>
                                        </p:tgtEl>
                                        <p:attrNameLst>
                                          <p:attrName>ppt_y</p:attrName>
                                        </p:attrNameLst>
                                      </p:cBhvr>
                                      <p:tavLst>
                                        <p:tav tm="0">
                                          <p:val>
                                            <p:strVal val="ppt_y"/>
                                          </p:val>
                                        </p:tav>
                                        <p:tav tm="100000">
                                          <p:val>
                                            <p:strVal val="1+ppt_h/2"/>
                                          </p:val>
                                        </p:tav>
                                      </p:tavLst>
                                    </p:anim>
                                    <p:set>
                                      <p:cBhvr>
                                        <p:cTn id="15"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122"/>
                    </p:tgtEl>
                  </p:cond>
                </p:stCondLst>
                <p:endSync evt="end" delay="0">
                  <p:rtn val="all"/>
                </p:endSync>
                <p:childTnLst>
                  <p:par>
                    <p:cTn id="17" fill="hold">
                      <p:stCondLst>
                        <p:cond delay="0"/>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22"/>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2"/>
                                        </p:tgtEl>
                                        <p:attrNameLst>
                                          <p:attrName>ppt_x</p:attrName>
                                        </p:attrNameLst>
                                      </p:cBhvr>
                                      <p:tavLst>
                                        <p:tav tm="0">
                                          <p:val>
                                            <p:strVal val="ppt_x"/>
                                          </p:val>
                                        </p:tav>
                                        <p:tav tm="100000">
                                          <p:val>
                                            <p:strVal val="ppt_x"/>
                                          </p:val>
                                        </p:tav>
                                      </p:tavLst>
                                    </p:anim>
                                    <p:anim calcmode="lin" valueType="num">
                                      <p:cBhvr additive="base">
                                        <p:cTn id="28" dur="500"/>
                                        <p:tgtEl>
                                          <p:spTgt spid="2"/>
                                        </p:tgtEl>
                                        <p:attrNameLst>
                                          <p:attrName>ppt_y</p:attrName>
                                        </p:attrNameLst>
                                      </p:cBhvr>
                                      <p:tavLst>
                                        <p:tav tm="0">
                                          <p:val>
                                            <p:strVal val="ppt_y"/>
                                          </p:val>
                                        </p:tav>
                                        <p:tav tm="100000">
                                          <p:val>
                                            <p:strVal val="1+ppt_h/2"/>
                                          </p:val>
                                        </p:tav>
                                      </p:tavLst>
                                    </p:anim>
                                    <p:set>
                                      <p:cBhvr>
                                        <p:cTn id="29"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4"/>
                                        </p:tgtEl>
                                        <p:attrNameLst>
                                          <p:attrName>style.visibility</p:attrName>
                                        </p:attrNameLst>
                                      </p:cBhvr>
                                      <p:to>
                                        <p:strVal val="visible"/>
                                      </p:to>
                                    </p:set>
                                    <p:anim calcmode="lin" valueType="num">
                                      <p:cBhvr additive="base">
                                        <p:cTn id="35" dur="500" fill="hold"/>
                                        <p:tgtEl>
                                          <p:spTgt spid="114"/>
                                        </p:tgtEl>
                                        <p:attrNameLst>
                                          <p:attrName>ppt_x</p:attrName>
                                        </p:attrNameLst>
                                      </p:cBhvr>
                                      <p:tavLst>
                                        <p:tav tm="0">
                                          <p:val>
                                            <p:strVal val="#ppt_x"/>
                                          </p:val>
                                        </p:tav>
                                        <p:tav tm="100000">
                                          <p:val>
                                            <p:strVal val="#ppt_x"/>
                                          </p:val>
                                        </p:tav>
                                      </p:tavLst>
                                    </p:anim>
                                    <p:anim calcmode="lin" valueType="num">
                                      <p:cBhvr additive="base">
                                        <p:cTn id="36"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14"/>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14"/>
                                        </p:tgtEl>
                                        <p:attrNameLst>
                                          <p:attrName>ppt_x</p:attrName>
                                        </p:attrNameLst>
                                      </p:cBhvr>
                                      <p:tavLst>
                                        <p:tav tm="0">
                                          <p:val>
                                            <p:strVal val="ppt_x"/>
                                          </p:val>
                                        </p:tav>
                                        <p:tav tm="100000">
                                          <p:val>
                                            <p:strVal val="ppt_x"/>
                                          </p:val>
                                        </p:tav>
                                      </p:tavLst>
                                    </p:anim>
                                    <p:anim calcmode="lin" valueType="num">
                                      <p:cBhvr additive="base">
                                        <p:cTn id="42" dur="500"/>
                                        <p:tgtEl>
                                          <p:spTgt spid="114"/>
                                        </p:tgtEl>
                                        <p:attrNameLst>
                                          <p:attrName>ppt_y</p:attrName>
                                        </p:attrNameLst>
                                      </p:cBhvr>
                                      <p:tavLst>
                                        <p:tav tm="0">
                                          <p:val>
                                            <p:strVal val="ppt_y"/>
                                          </p:val>
                                        </p:tav>
                                        <p:tav tm="100000">
                                          <p:val>
                                            <p:strVal val="1+ppt_h/2"/>
                                          </p:val>
                                        </p:tav>
                                      </p:tavLst>
                                    </p:anim>
                                    <p:set>
                                      <p:cBhvr>
                                        <p:cTn id="43" dur="1" fill="hold">
                                          <p:stCondLst>
                                            <p:cond delay="4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seq concurrent="1" nextAc="seek">
              <p:cTn id="44" restart="whenNotActive" fill="hold" evtFilter="cancelBubble" nodeType="interactiveSeq">
                <p:stCondLst>
                  <p:cond evt="onClick" delay="0">
                    <p:tgtEl>
                      <p:spTgt spid="123"/>
                    </p:tgtEl>
                  </p:cond>
                </p:stCondLst>
                <p:endSync evt="end" delay="0">
                  <p:rtn val="all"/>
                </p:endSync>
                <p:childTnLst>
                  <p:par>
                    <p:cTn id="45" fill="hold">
                      <p:stCondLst>
                        <p:cond delay="0"/>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additive="base">
                                        <p:cTn id="49" dur="500" fill="hold"/>
                                        <p:tgtEl>
                                          <p:spTgt spid="44"/>
                                        </p:tgtEl>
                                        <p:attrNameLst>
                                          <p:attrName>ppt_x</p:attrName>
                                        </p:attrNameLst>
                                      </p:cBhvr>
                                      <p:tavLst>
                                        <p:tav tm="0">
                                          <p:val>
                                            <p:strVal val="#ppt_x"/>
                                          </p:val>
                                        </p:tav>
                                        <p:tav tm="100000">
                                          <p:val>
                                            <p:strVal val="#ppt_x"/>
                                          </p:val>
                                        </p:tav>
                                      </p:tavLst>
                                    </p:anim>
                                    <p:anim calcmode="lin" valueType="num">
                                      <p:cBhvr additive="base">
                                        <p:cTn id="5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23"/>
                  </p:tgtEl>
                </p:cond>
              </p:nextCondLst>
            </p:seq>
            <p:seq concurrent="1" nextAc="seek">
              <p:cTn id="51" restart="whenNotActive" fill="hold" evtFilter="cancelBubble" nodeType="interactiveSeq">
                <p:stCondLst>
                  <p:cond evt="onClick" delay="0">
                    <p:tgtEl>
                      <p:spTgt spid="44"/>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nodeType="clickEffect">
                                  <p:stCondLst>
                                    <p:cond delay="0"/>
                                  </p:stCondLst>
                                  <p:childTnLst>
                                    <p:anim calcmode="lin" valueType="num">
                                      <p:cBhvr additive="base">
                                        <p:cTn id="55" dur="500"/>
                                        <p:tgtEl>
                                          <p:spTgt spid="44"/>
                                        </p:tgtEl>
                                        <p:attrNameLst>
                                          <p:attrName>ppt_x</p:attrName>
                                        </p:attrNameLst>
                                      </p:cBhvr>
                                      <p:tavLst>
                                        <p:tav tm="0">
                                          <p:val>
                                            <p:strVal val="ppt_x"/>
                                          </p:val>
                                        </p:tav>
                                        <p:tav tm="100000">
                                          <p:val>
                                            <p:strVal val="ppt_x"/>
                                          </p:val>
                                        </p:tav>
                                      </p:tavLst>
                                    </p:anim>
                                    <p:anim calcmode="lin" valueType="num">
                                      <p:cBhvr additive="base">
                                        <p:cTn id="56" dur="500"/>
                                        <p:tgtEl>
                                          <p:spTgt spid="44"/>
                                        </p:tgtEl>
                                        <p:attrNameLst>
                                          <p:attrName>ppt_y</p:attrName>
                                        </p:attrNameLst>
                                      </p:cBhvr>
                                      <p:tavLst>
                                        <p:tav tm="0">
                                          <p:val>
                                            <p:strVal val="ppt_y"/>
                                          </p:val>
                                        </p:tav>
                                        <p:tav tm="100000">
                                          <p:val>
                                            <p:strVal val="1+ppt_h/2"/>
                                          </p:val>
                                        </p:tav>
                                      </p:tavLst>
                                    </p:anim>
                                    <p:set>
                                      <p:cBhvr>
                                        <p:cTn id="5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7678" t="18964"/>
          <a:stretch/>
        </p:blipFill>
        <p:spPr>
          <a:xfrm>
            <a:off x="7344009" y="6355223"/>
            <a:ext cx="580791" cy="525571"/>
          </a:xfrm>
          <a:prstGeom prst="rect">
            <a:avLst/>
          </a:prstGeom>
        </p:spPr>
      </p:pic>
      <p:grpSp>
        <p:nvGrpSpPr>
          <p:cNvPr id="11" name="Group 10">
            <a:extLst>
              <a:ext uri="{FF2B5EF4-FFF2-40B4-BE49-F238E27FC236}">
                <a16:creationId xmlns:a16="http://schemas.microsoft.com/office/drawing/2014/main" id="{823DB0E6-FF68-437A-82F2-1991D35C75DD}"/>
              </a:ext>
            </a:extLst>
          </p:cNvPr>
          <p:cNvGrpSpPr/>
          <p:nvPr/>
        </p:nvGrpSpPr>
        <p:grpSpPr>
          <a:xfrm>
            <a:off x="2900971" y="1902003"/>
            <a:ext cx="5954566" cy="3300311"/>
            <a:chOff x="2538452" y="3117068"/>
            <a:chExt cx="5954566" cy="3300311"/>
          </a:xfrm>
        </p:grpSpPr>
        <p:sp>
          <p:nvSpPr>
            <p:cNvPr id="78" name="Rounded Rectangle 22">
              <a:extLst>
                <a:ext uri="{FF2B5EF4-FFF2-40B4-BE49-F238E27FC236}">
                  <a16:creationId xmlns:a16="http://schemas.microsoft.com/office/drawing/2014/main" id="{15C3DDAA-6E75-4988-801F-CD391D638592}"/>
                </a:ext>
              </a:extLst>
            </p:cNvPr>
            <p:cNvSpPr>
              <a:spLocks/>
            </p:cNvSpPr>
            <p:nvPr/>
          </p:nvSpPr>
          <p:spPr bwMode="auto">
            <a:xfrm flipH="1">
              <a:off x="2555452" y="4298718"/>
              <a:ext cx="5937565" cy="2118661"/>
            </a:xfrm>
            <a:prstGeom prst="roundRect">
              <a:avLst>
                <a:gd name="adj" fmla="val 6883"/>
              </a:avLst>
            </a:prstGeom>
            <a:solidFill>
              <a:srgbClr val="02A4A2">
                <a:alpha val="10000"/>
              </a:srgbClr>
            </a:solidFill>
            <a:ln w="31750" cap="flat" cmpd="sng" algn="ctr">
              <a:solidFill>
                <a:srgbClr val="02A4A7"/>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grpSp>
          <p:nvGrpSpPr>
            <p:cNvPr id="2" name="Group 1">
              <a:extLst>
                <a:ext uri="{FF2B5EF4-FFF2-40B4-BE49-F238E27FC236}">
                  <a16:creationId xmlns:a16="http://schemas.microsoft.com/office/drawing/2014/main" id="{7773839B-380F-4B77-87FE-6B0ED5041E7C}"/>
                </a:ext>
              </a:extLst>
            </p:cNvPr>
            <p:cNvGrpSpPr/>
            <p:nvPr/>
          </p:nvGrpSpPr>
          <p:grpSpPr>
            <a:xfrm>
              <a:off x="2538452" y="3117068"/>
              <a:ext cx="5954566" cy="1936497"/>
              <a:chOff x="4229748" y="2947858"/>
              <a:chExt cx="3487798" cy="1487266"/>
            </a:xfrm>
          </p:grpSpPr>
          <p:sp>
            <p:nvSpPr>
              <p:cNvPr id="68" name="TextBox 67">
                <a:extLst>
                  <a:ext uri="{FF2B5EF4-FFF2-40B4-BE49-F238E27FC236}">
                    <a16:creationId xmlns:a16="http://schemas.microsoft.com/office/drawing/2014/main" id="{D1EF478E-2615-4B30-A3FF-E03D518700C5}"/>
                  </a:ext>
                </a:extLst>
              </p:cNvPr>
              <p:cNvSpPr txBox="1"/>
              <p:nvPr/>
            </p:nvSpPr>
            <p:spPr>
              <a:xfrm>
                <a:off x="4229748" y="2985920"/>
                <a:ext cx="3477840" cy="1449204"/>
              </a:xfrm>
              <a:prstGeom prst="rect">
                <a:avLst/>
              </a:prstGeom>
              <a:noFill/>
            </p:spPr>
            <p:txBody>
              <a:bodyPr wrap="square" rtlCol="0" anchor="ctr">
                <a:spAutoFit/>
              </a:bodyPr>
              <a:lstStyle/>
              <a:p>
                <a:endParaRPr lang="en-US" sz="1400" dirty="0">
                  <a:solidFill>
                    <a:srgbClr val="02A4A7"/>
                  </a:solidFill>
                  <a:latin typeface="Arial" panose="020B0604020202020204" pitchFamily="34" charset="0"/>
                  <a:cs typeface="Arial" panose="020B0604020202020204" pitchFamily="34" charset="0"/>
                </a:endParaRPr>
              </a:p>
            </p:txBody>
          </p:sp>
          <p:sp>
            <p:nvSpPr>
              <p:cNvPr id="77" name="Rectangle 76">
                <a:extLst>
                  <a:ext uri="{FF2B5EF4-FFF2-40B4-BE49-F238E27FC236}">
                    <a16:creationId xmlns:a16="http://schemas.microsoft.com/office/drawing/2014/main" id="{947228D2-9DDD-4D8C-AFBE-802682F50E89}"/>
                  </a:ext>
                </a:extLst>
              </p:cNvPr>
              <p:cNvSpPr/>
              <p:nvPr/>
            </p:nvSpPr>
            <p:spPr>
              <a:xfrm>
                <a:off x="4239706" y="2947858"/>
                <a:ext cx="3477840" cy="638221"/>
              </a:xfrm>
              <a:prstGeom prst="rect">
                <a:avLst/>
              </a:prstGeom>
            </p:spPr>
            <p:txBody>
              <a:bodyPr wrap="square">
                <a:spAutoFit/>
              </a:bodyPr>
              <a:lstStyle/>
              <a:p>
                <a:r>
                  <a:rPr lang="en-GB" sz="1600" dirty="0">
                    <a:solidFill>
                      <a:srgbClr val="475C6D"/>
                    </a:solidFill>
                    <a:latin typeface="Arial" panose="020B0604020202020204" pitchFamily="34" charset="0"/>
                    <a:cs typeface="Arial" panose="020B0604020202020204" pitchFamily="34" charset="0"/>
                  </a:rPr>
                  <a:t>The purpose of change management is to implement strategies for effecting change, controlling change and helping people to adapt to change.</a:t>
                </a:r>
              </a:p>
            </p:txBody>
          </p:sp>
        </p:grpSp>
      </p:grpSp>
      <p:sp>
        <p:nvSpPr>
          <p:cNvPr id="79" name="Rectangle 78">
            <a:extLst>
              <a:ext uri="{FF2B5EF4-FFF2-40B4-BE49-F238E27FC236}">
                <a16:creationId xmlns:a16="http://schemas.microsoft.com/office/drawing/2014/main" id="{1F4C2C7B-E82C-42B4-B5B5-4C660E1FAF78}"/>
              </a:ext>
            </a:extLst>
          </p:cNvPr>
          <p:cNvSpPr/>
          <p:nvPr/>
        </p:nvSpPr>
        <p:spPr>
          <a:xfrm>
            <a:off x="2900971" y="2921664"/>
            <a:ext cx="5937565" cy="2800767"/>
          </a:xfrm>
          <a:prstGeom prst="rect">
            <a:avLst/>
          </a:prstGeom>
        </p:spPr>
        <p:txBody>
          <a:bodyPr wrap="square" anchor="t">
            <a:spAutoFit/>
          </a:bodyPr>
          <a:lstStyle/>
          <a:p>
            <a:pPr marL="742950" lvl="1" indent="-285750">
              <a:buFont typeface="Wingdings" panose="05000000000000000000" pitchFamily="2" charset="2"/>
              <a:buChar char="Ø"/>
            </a:pPr>
            <a:endParaRPr lang="en-GB" sz="1600" b="1" dirty="0">
              <a:solidFill>
                <a:srgbClr val="02A2A4"/>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GB" sz="1600" dirty="0">
              <a:solidFill>
                <a:srgbClr val="02A4A7"/>
              </a:solidFill>
              <a:latin typeface="Arial"/>
              <a:cs typeface="Arial"/>
            </a:endParaRPr>
          </a:p>
          <a:p>
            <a:pPr marL="742950" lvl="1" indent="-285750">
              <a:buFont typeface="Wingdings" panose="05000000000000000000" pitchFamily="2" charset="2"/>
              <a:buChar char="Ø"/>
            </a:pPr>
            <a:r>
              <a:rPr lang="en-GB" sz="1600" dirty="0">
                <a:solidFill>
                  <a:srgbClr val="475C6D"/>
                </a:solidFill>
                <a:latin typeface="Arial"/>
                <a:cs typeface="Arial"/>
                <a:hlinkClick r:id="rId5" action="ppaction://hlinksldjump"/>
              </a:rPr>
              <a:t>Change Management Tools &amp; Templates</a:t>
            </a:r>
            <a:endParaRPr lang="en-GB" sz="1600" dirty="0">
              <a:solidFill>
                <a:srgbClr val="475C6D"/>
              </a:solidFill>
              <a:latin typeface="Arial"/>
              <a:cs typeface="Arial"/>
            </a:endParaRPr>
          </a:p>
          <a:p>
            <a:pPr marL="742950" lvl="1" indent="-285750">
              <a:buFont typeface="Wingdings" panose="05000000000000000000" pitchFamily="2" charset="2"/>
              <a:buChar char="Ø"/>
            </a:pPr>
            <a:r>
              <a:rPr lang="en-GB" sz="1600" dirty="0">
                <a:solidFill>
                  <a:srgbClr val="475C6D"/>
                </a:solidFill>
                <a:latin typeface="Arial"/>
                <a:cs typeface="Arial"/>
                <a:hlinkClick r:id="rId6" action="ppaction://hlinksldjump"/>
              </a:rPr>
              <a:t>Engaging Stakeholders in Change</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a:cs typeface="Arial"/>
                <a:hlinkClick r:id="rId7" action="ppaction://hlinksldjump"/>
              </a:rPr>
              <a:t>Readiness Assessments</a:t>
            </a:r>
            <a:endParaRPr lang="en-GB" sz="1600" dirty="0">
              <a:solidFill>
                <a:srgbClr val="475C6D"/>
              </a:solidFill>
              <a:latin typeface="Arial"/>
              <a:cs typeface="Arial"/>
            </a:endParaRPr>
          </a:p>
          <a:p>
            <a:pPr marL="742950" lvl="1" indent="-285750">
              <a:buFont typeface="Wingdings" panose="05000000000000000000" pitchFamily="2" charset="2"/>
              <a:buChar char="Ø"/>
            </a:pPr>
            <a:r>
              <a:rPr lang="en-GB" sz="1600" dirty="0">
                <a:solidFill>
                  <a:srgbClr val="475C6D"/>
                </a:solidFill>
                <a:latin typeface="Arial"/>
                <a:cs typeface="Arial"/>
                <a:hlinkClick r:id="rId8" action="ppaction://hlinksldjump"/>
              </a:rPr>
              <a:t>Stages of Change</a:t>
            </a:r>
            <a:endParaRPr lang="en-GB" sz="1600" dirty="0">
              <a:solidFill>
                <a:srgbClr val="475C6D"/>
              </a:solidFill>
              <a:latin typeface="Arial"/>
              <a:cs typeface="Arial"/>
            </a:endParaRPr>
          </a:p>
          <a:p>
            <a:pPr marL="742950" lvl="1" indent="-285750">
              <a:buFont typeface="Wingdings" panose="05000000000000000000" pitchFamily="2" charset="2"/>
              <a:buChar char="Ø"/>
            </a:pPr>
            <a:r>
              <a:rPr lang="en-GB" sz="1600" dirty="0">
                <a:solidFill>
                  <a:srgbClr val="475C6D"/>
                </a:solidFill>
                <a:latin typeface="Arial"/>
                <a:cs typeface="Arial"/>
                <a:hlinkClick r:id="rId9" action="ppaction://hlinksldjump"/>
              </a:rPr>
              <a:t>Creating the Climate for Change</a:t>
            </a:r>
            <a:endParaRPr lang="en-GB" sz="1600" dirty="0">
              <a:solidFill>
                <a:srgbClr val="475C6D"/>
              </a:solidFill>
              <a:latin typeface="Arial"/>
              <a:cs typeface="Arial"/>
            </a:endParaRPr>
          </a:p>
          <a:p>
            <a:pPr marL="742950" lvl="1" indent="-285750">
              <a:buFont typeface="Wingdings" panose="05000000000000000000" pitchFamily="2" charset="2"/>
              <a:buChar char="Ø"/>
            </a:pPr>
            <a:r>
              <a:rPr lang="en-GB" sz="1600" dirty="0">
                <a:solidFill>
                  <a:srgbClr val="475C6D"/>
                </a:solidFill>
                <a:latin typeface="Arial"/>
                <a:cs typeface="Arial"/>
                <a:hlinkClick r:id="rId10" action="ppaction://hlinksldjump"/>
              </a:rPr>
              <a:t>Change Control</a:t>
            </a:r>
            <a:endParaRPr lang="en-GB" sz="1600" dirty="0">
              <a:solidFill>
                <a:srgbClr val="475C6D"/>
              </a:solidFill>
              <a:latin typeface="Arial"/>
              <a:cs typeface="Arial"/>
            </a:endParaRPr>
          </a:p>
          <a:p>
            <a:pPr marL="742950" lvl="1" indent="-285750">
              <a:buFont typeface="Wingdings" panose="05000000000000000000" pitchFamily="2" charset="2"/>
              <a:buChar char="Ø"/>
            </a:pPr>
            <a:endParaRPr lang="en-GB" sz="1600" dirty="0">
              <a:solidFill>
                <a:srgbClr val="02A4A7"/>
              </a:solidFill>
              <a:latin typeface="Arial"/>
              <a:cs typeface="Arial"/>
            </a:endParaRPr>
          </a:p>
          <a:p>
            <a:pPr marL="742950" lvl="1" indent="-285750">
              <a:buFont typeface="Wingdings" panose="05000000000000000000" pitchFamily="2" charset="2"/>
              <a:buChar char="Ø"/>
            </a:pPr>
            <a:endParaRPr lang="en-GB" sz="1600" dirty="0">
              <a:solidFill>
                <a:srgbClr val="02A2A4"/>
              </a:solidFill>
              <a:latin typeface="Arial"/>
              <a:cs typeface="Arial"/>
            </a:endParaRPr>
          </a:p>
          <a:p>
            <a:pPr marL="742950" lvl="1" indent="-285750">
              <a:buFont typeface="Wingdings" panose="05000000000000000000" pitchFamily="2" charset="2"/>
              <a:buChar char="Ø"/>
            </a:pPr>
            <a:endParaRPr lang="en-GB" sz="1600" dirty="0">
              <a:solidFill>
                <a:srgbClr val="02A2A4"/>
              </a:solidFill>
              <a:latin typeface="Arial"/>
              <a:cs typeface="Arial"/>
            </a:endParaRPr>
          </a:p>
        </p:txBody>
      </p:sp>
      <p:sp>
        <p:nvSpPr>
          <p:cNvPr id="10" name="TextBox 9">
            <a:extLst>
              <a:ext uri="{FF2B5EF4-FFF2-40B4-BE49-F238E27FC236}">
                <a16:creationId xmlns:a16="http://schemas.microsoft.com/office/drawing/2014/main" id="{4764231B-1B18-4D98-967C-3BB71B83D2F0}"/>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Change Management</a:t>
            </a:r>
          </a:p>
        </p:txBody>
      </p:sp>
      <p:sp>
        <p:nvSpPr>
          <p:cNvPr id="12" name="TextBox 11">
            <a:extLst>
              <a:ext uri="{FF2B5EF4-FFF2-40B4-BE49-F238E27FC236}">
                <a16:creationId xmlns:a16="http://schemas.microsoft.com/office/drawing/2014/main" id="{809B6AD1-7D58-48F7-9FD9-1E720C2F8273}"/>
              </a:ext>
            </a:extLst>
          </p:cNvPr>
          <p:cNvSpPr txBox="1"/>
          <p:nvPr/>
        </p:nvSpPr>
        <p:spPr>
          <a:xfrm>
            <a:off x="9453918" y="6448731"/>
            <a:ext cx="226702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Tools &amp; templates</a:t>
            </a:r>
          </a:p>
        </p:txBody>
      </p:sp>
      <p:sp>
        <p:nvSpPr>
          <p:cNvPr id="13" name="TextBox 12">
            <a:extLst>
              <a:ext uri="{FF2B5EF4-FFF2-40B4-BE49-F238E27FC236}">
                <a16:creationId xmlns:a16="http://schemas.microsoft.com/office/drawing/2014/main" id="{93A87F7B-3D39-46E1-8ECF-F72884D9BB08}"/>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Personality types</a:t>
            </a:r>
          </a:p>
        </p:txBody>
      </p:sp>
    </p:spTree>
    <p:extLst>
      <p:ext uri="{BB962C8B-B14F-4D97-AF65-F5344CB8AC3E}">
        <p14:creationId xmlns:p14="http://schemas.microsoft.com/office/powerpoint/2010/main" val="3299557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0"/>
                    </a14:imgEffect>
                  </a14:imgLayer>
                </a14:imgProps>
              </a:ext>
            </a:extLst>
          </a:blip>
          <a:srcRect l="7678" t="18964"/>
          <a:stretch/>
        </p:blipFill>
        <p:spPr>
          <a:xfrm>
            <a:off x="7344009" y="6355223"/>
            <a:ext cx="580791" cy="525571"/>
          </a:xfrm>
          <a:prstGeom prst="rect">
            <a:avLst/>
          </a:prstGeom>
        </p:spPr>
      </p:pic>
      <p:grpSp>
        <p:nvGrpSpPr>
          <p:cNvPr id="67" name="Group 66">
            <a:extLst>
              <a:ext uri="{FF2B5EF4-FFF2-40B4-BE49-F238E27FC236}">
                <a16:creationId xmlns:a16="http://schemas.microsoft.com/office/drawing/2014/main" id="{4B606326-326E-45FC-8E87-448DEC745A15}"/>
              </a:ext>
            </a:extLst>
          </p:cNvPr>
          <p:cNvGrpSpPr/>
          <p:nvPr/>
        </p:nvGrpSpPr>
        <p:grpSpPr>
          <a:xfrm>
            <a:off x="1435446" y="2636832"/>
            <a:ext cx="4927445" cy="3964610"/>
            <a:chOff x="487134" y="1024000"/>
            <a:chExt cx="4927445" cy="3964610"/>
          </a:xfrm>
        </p:grpSpPr>
        <p:sp>
          <p:nvSpPr>
            <p:cNvPr id="68" name="Rounded Rectangle 22">
              <a:extLst>
                <a:ext uri="{FF2B5EF4-FFF2-40B4-BE49-F238E27FC236}">
                  <a16:creationId xmlns:a16="http://schemas.microsoft.com/office/drawing/2014/main" id="{B60FDA76-4866-49AC-AA19-057824416DB9}"/>
                </a:ext>
              </a:extLst>
            </p:cNvPr>
            <p:cNvSpPr>
              <a:spLocks/>
            </p:cNvSpPr>
            <p:nvPr/>
          </p:nvSpPr>
          <p:spPr bwMode="auto">
            <a:xfrm flipH="1">
              <a:off x="533619" y="1610565"/>
              <a:ext cx="3828347" cy="2988000"/>
            </a:xfrm>
            <a:prstGeom prst="roundRect">
              <a:avLst>
                <a:gd name="adj" fmla="val 6883"/>
              </a:avLst>
            </a:prstGeom>
            <a:solidFill>
              <a:srgbClr val="FFFFFF"/>
            </a:solidFill>
            <a:ln w="31750" cap="flat" cmpd="sng" algn="ctr">
              <a:solidFill>
                <a:srgbClr val="724E90"/>
              </a:solidFill>
              <a:prstDash val="sysDot"/>
              <a:miter lim="400000"/>
              <a:headEnd type="none" w="med" len="med"/>
              <a:tailEnd type="none" w="med" len="med"/>
            </a:ln>
            <a:effectLst/>
          </p:spPr>
          <p:txBody>
            <a:bodyPr wrap="square" lIns="38100" tIns="38100" rIns="38100" bIns="38100" anchor="ctr">
              <a:spAutoFit/>
            </a:bodyPr>
            <a:lstStyle/>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US" altLang="en-US" sz="2000" b="0" i="0" u="none" strike="noStrike" kern="1200" cap="none" spc="0" normalizeH="0" baseline="0" noProof="0" dirty="0">
                <a:ln>
                  <a:noFill/>
                </a:ln>
                <a:solidFill>
                  <a:srgbClr val="724E90"/>
                </a:solidFill>
                <a:effectLst/>
                <a:uLnTx/>
                <a:uFillTx/>
                <a:latin typeface="Poppins" charset="0"/>
                <a:sym typeface="Poppins" charset="0"/>
              </a:endParaRPr>
            </a:p>
          </p:txBody>
        </p:sp>
        <p:sp>
          <p:nvSpPr>
            <p:cNvPr id="77" name="TextBox 76">
              <a:extLst>
                <a:ext uri="{FF2B5EF4-FFF2-40B4-BE49-F238E27FC236}">
                  <a16:creationId xmlns:a16="http://schemas.microsoft.com/office/drawing/2014/main" id="{2767E6F4-0D6D-4A4F-8847-F1F81D40A2CF}"/>
                </a:ext>
              </a:extLst>
            </p:cNvPr>
            <p:cNvSpPr txBox="1"/>
            <p:nvPr/>
          </p:nvSpPr>
          <p:spPr>
            <a:xfrm>
              <a:off x="487134" y="1053075"/>
              <a:ext cx="387304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sz="2400" b="1" dirty="0">
                  <a:ln w="0"/>
                  <a:solidFill>
                    <a:srgbClr val="724E9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Lato Black"/>
                </a:rPr>
                <a:t>Tools &amp; Templates</a:t>
              </a:r>
            </a:p>
          </p:txBody>
        </p:sp>
        <p:pic>
          <p:nvPicPr>
            <p:cNvPr id="78" name="Graphic 77" descr="Mining tools">
              <a:hlinkClick r:id="rId4" tooltip="Tools &amp; Templates"/>
              <a:extLst>
                <a:ext uri="{FF2B5EF4-FFF2-40B4-BE49-F238E27FC236}">
                  <a16:creationId xmlns:a16="http://schemas.microsoft.com/office/drawing/2014/main" id="{389530ED-0318-4F10-A792-8A4C84B79C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7134" y="1024000"/>
              <a:ext cx="550572" cy="540000"/>
            </a:xfrm>
            <a:prstGeom prst="rect">
              <a:avLst/>
            </a:prstGeom>
          </p:spPr>
        </p:pic>
        <p:sp>
          <p:nvSpPr>
            <p:cNvPr id="79" name="TextBox 78">
              <a:extLst>
                <a:ext uri="{FF2B5EF4-FFF2-40B4-BE49-F238E27FC236}">
                  <a16:creationId xmlns:a16="http://schemas.microsoft.com/office/drawing/2014/main" id="{3C8BB20C-75FE-4EC8-B998-E4F59600F18B}"/>
                </a:ext>
              </a:extLst>
            </p:cNvPr>
            <p:cNvSpPr txBox="1"/>
            <p:nvPr/>
          </p:nvSpPr>
          <p:spPr>
            <a:xfrm>
              <a:off x="533619" y="1563820"/>
              <a:ext cx="4880960" cy="3424790"/>
            </a:xfrm>
            <a:prstGeom prst="rect">
              <a:avLst/>
            </a:prstGeom>
            <a:noFill/>
          </p:spPr>
          <p:txBody>
            <a:bodyPr wrap="square" rtlCol="0">
              <a:spAutoFit/>
            </a:bodyPr>
            <a:lstStyle/>
            <a:p>
              <a:pPr marL="285750"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7"/>
                </a:rPr>
                <a:t>Project Vision</a:t>
              </a:r>
              <a:r>
                <a:rPr lang="en-GB" sz="1600" dirty="0">
                  <a:solidFill>
                    <a:srgbClr val="475C6D"/>
                  </a:solidFill>
                  <a:latin typeface="Arial" panose="020B0604020202020204" pitchFamily="34" charset="0"/>
                  <a:cs typeface="Arial" panose="020B0604020202020204" pitchFamily="34" charset="0"/>
                </a:rPr>
                <a:t> </a:t>
              </a:r>
            </a:p>
            <a:p>
              <a:pPr marL="285750"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Problem Definition Tools</a:t>
              </a:r>
            </a:p>
            <a:p>
              <a:pPr marL="742950" lvl="1" indent="-285750">
                <a:buFont typeface="Arial" panose="020B0604020202020204" pitchFamily="34" charset="0"/>
                <a:buChar char="•"/>
              </a:pPr>
              <a:r>
                <a:rPr lang="en-GB" sz="1600" dirty="0">
                  <a:solidFill>
                    <a:srgbClr val="475C6D"/>
                  </a:solidFill>
                  <a:latin typeface="Arial" panose="020B0604020202020204" pitchFamily="34" charset="0"/>
                  <a:cs typeface="Arial" panose="020B0604020202020204" pitchFamily="34" charset="0"/>
                  <a:hlinkClick r:id="rId8"/>
                </a:rPr>
                <a:t>Fishbone Diagram</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1600" dirty="0">
                  <a:solidFill>
                    <a:srgbClr val="475C6D"/>
                  </a:solidFill>
                  <a:latin typeface="Arial" panose="020B0604020202020204" pitchFamily="34" charset="0"/>
                  <a:cs typeface="Arial" panose="020B0604020202020204" pitchFamily="34" charset="0"/>
                  <a:hlinkClick r:id="rId9"/>
                </a:rPr>
                <a:t>Driver Diagram</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1600" dirty="0">
                  <a:solidFill>
                    <a:srgbClr val="475C6D"/>
                  </a:solidFill>
                  <a:latin typeface="Arial" panose="020B0604020202020204" pitchFamily="34" charset="0"/>
                  <a:cs typeface="Arial" panose="020B0604020202020204" pitchFamily="34" charset="0"/>
                  <a:hlinkClick r:id="rId10"/>
                </a:rPr>
                <a:t>Affinity Diagram</a:t>
              </a:r>
              <a:endParaRPr lang="en-GB" sz="1600"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11"/>
                </a:rPr>
                <a:t>SMART Objectives </a:t>
              </a:r>
              <a:endParaRPr lang="en-GB" sz="1600" u="sng"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12"/>
                </a:rPr>
                <a:t>Project Roles </a:t>
              </a:r>
              <a:endParaRPr lang="en-GB" sz="1600"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13"/>
                </a:rPr>
                <a:t>Stakeholder</a:t>
              </a:r>
              <a:r>
                <a:rPr lang="en-GB" sz="1600" dirty="0">
                  <a:solidFill>
                    <a:srgbClr val="475C6D"/>
                  </a:solidFill>
                  <a:latin typeface="Arial" panose="020B0604020202020204" pitchFamily="34" charset="0"/>
                  <a:cs typeface="Arial" panose="020B0604020202020204" pitchFamily="34" charset="0"/>
                </a:rPr>
                <a:t> </a:t>
              </a:r>
            </a:p>
            <a:p>
              <a:pPr marL="285750"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14"/>
                </a:rPr>
                <a:t>Terms of Reference </a:t>
              </a:r>
              <a:endParaRPr lang="en-GB" sz="1600"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15"/>
                </a:rPr>
                <a:t>Project Proposal</a:t>
              </a:r>
              <a:endParaRPr lang="en-GB" sz="1600" u="sng"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16"/>
                </a:rPr>
                <a:t>Project Initiation Document</a:t>
              </a:r>
              <a:endParaRPr lang="en-GB" sz="1600" u="sng"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17"/>
                </a:rPr>
                <a:t>Impact Assessment - DPIA</a:t>
              </a:r>
              <a:endParaRPr lang="en-GB" sz="1600" dirty="0">
                <a:solidFill>
                  <a:srgbClr val="475C6D"/>
                </a:solidFill>
                <a:latin typeface="Arial" panose="020B0604020202020204" pitchFamily="34" charset="0"/>
                <a:cs typeface="Arial" panose="020B0604020202020204" pitchFamily="34" charset="0"/>
              </a:endParaRPr>
            </a:p>
            <a:p>
              <a:endParaRPr lang="en-GB" dirty="0">
                <a:latin typeface="Arial" panose="020B0604020202020204" pitchFamily="34" charset="0"/>
              </a:endParaRPr>
            </a:p>
          </p:txBody>
        </p:sp>
      </p:grpSp>
      <p:grpSp>
        <p:nvGrpSpPr>
          <p:cNvPr id="81" name="Group 80">
            <a:extLst>
              <a:ext uri="{FF2B5EF4-FFF2-40B4-BE49-F238E27FC236}">
                <a16:creationId xmlns:a16="http://schemas.microsoft.com/office/drawing/2014/main" id="{7C783278-DB31-41D5-B5A7-35C10B3C26CA}"/>
              </a:ext>
            </a:extLst>
          </p:cNvPr>
          <p:cNvGrpSpPr/>
          <p:nvPr/>
        </p:nvGrpSpPr>
        <p:grpSpPr>
          <a:xfrm>
            <a:off x="6419566" y="2645811"/>
            <a:ext cx="3945266" cy="3551293"/>
            <a:chOff x="6969374" y="1266745"/>
            <a:chExt cx="3945266" cy="3551293"/>
          </a:xfrm>
        </p:grpSpPr>
        <p:grpSp>
          <p:nvGrpSpPr>
            <p:cNvPr id="90" name="Group 89">
              <a:extLst>
                <a:ext uri="{FF2B5EF4-FFF2-40B4-BE49-F238E27FC236}">
                  <a16:creationId xmlns:a16="http://schemas.microsoft.com/office/drawing/2014/main" id="{BB3E2BB3-A3B8-493F-BAD1-0BFF6CAB18BB}"/>
                </a:ext>
              </a:extLst>
            </p:cNvPr>
            <p:cNvGrpSpPr/>
            <p:nvPr/>
          </p:nvGrpSpPr>
          <p:grpSpPr>
            <a:xfrm>
              <a:off x="7020626" y="1296000"/>
              <a:ext cx="3894014" cy="3522038"/>
              <a:chOff x="351130" y="1052591"/>
              <a:chExt cx="3894014" cy="3522038"/>
            </a:xfrm>
          </p:grpSpPr>
          <p:sp>
            <p:nvSpPr>
              <p:cNvPr id="100" name="Rounded Rectangle 22">
                <a:extLst>
                  <a:ext uri="{FF2B5EF4-FFF2-40B4-BE49-F238E27FC236}">
                    <a16:creationId xmlns:a16="http://schemas.microsoft.com/office/drawing/2014/main" id="{93CE3C06-E937-4BA2-A2CD-B5A452ABBDC3}"/>
                  </a:ext>
                </a:extLst>
              </p:cNvPr>
              <p:cNvSpPr>
                <a:spLocks/>
              </p:cNvSpPr>
              <p:nvPr/>
            </p:nvSpPr>
            <p:spPr bwMode="auto">
              <a:xfrm flipH="1">
                <a:off x="351130" y="1586629"/>
                <a:ext cx="3826800" cy="2988000"/>
              </a:xfrm>
              <a:prstGeom prst="roundRect">
                <a:avLst>
                  <a:gd name="adj" fmla="val 6883"/>
                </a:avLst>
              </a:prstGeom>
              <a:solidFill>
                <a:srgbClr val="FFFFFF"/>
              </a:solidFill>
              <a:ln w="31750" cap="flat" cmpd="sng" algn="ctr">
                <a:solidFill>
                  <a:srgbClr val="724E90"/>
                </a:solidFill>
                <a:prstDash val="sysDot"/>
                <a:miter lim="400000"/>
                <a:headEnd type="none" w="med" len="med"/>
                <a:tailEnd type="none" w="med" len="med"/>
              </a:ln>
              <a:effectLst/>
            </p:spPr>
            <p:txBody>
              <a:bodyPr wrap="square" lIns="38100" tIns="38100" rIns="38100" bIns="38100" anchor="ctr">
                <a:spAutoFit/>
              </a:bodyPr>
              <a:lstStyle/>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24E90"/>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24E90"/>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US" altLang="en-US" sz="2000" b="0" i="0" u="none" strike="noStrike" kern="1200" cap="none" spc="0" normalizeH="0" baseline="0" noProof="0" dirty="0">
                  <a:ln>
                    <a:noFill/>
                  </a:ln>
                  <a:solidFill>
                    <a:srgbClr val="724E90"/>
                  </a:solidFill>
                  <a:effectLst/>
                  <a:uLnTx/>
                  <a:uFillTx/>
                  <a:latin typeface="Poppins" charset="0"/>
                  <a:sym typeface="Poppins" charset="0"/>
                </a:endParaRPr>
              </a:p>
            </p:txBody>
          </p:sp>
          <p:sp>
            <p:nvSpPr>
              <p:cNvPr id="101" name="TextBox 100">
                <a:extLst>
                  <a:ext uri="{FF2B5EF4-FFF2-40B4-BE49-F238E27FC236}">
                    <a16:creationId xmlns:a16="http://schemas.microsoft.com/office/drawing/2014/main" id="{31CA30B6-66B4-4C79-8DD5-44F29BE70C1C}"/>
                  </a:ext>
                </a:extLst>
              </p:cNvPr>
              <p:cNvSpPr txBox="1"/>
              <p:nvPr/>
            </p:nvSpPr>
            <p:spPr>
              <a:xfrm>
                <a:off x="372103" y="1052591"/>
                <a:ext cx="387304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sz="2400" b="1" dirty="0">
                    <a:ln w="0"/>
                    <a:solidFill>
                      <a:srgbClr val="724E9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Lato Black"/>
                  </a:rPr>
                  <a:t>Guidance</a:t>
                </a:r>
              </a:p>
            </p:txBody>
          </p:sp>
          <p:sp>
            <p:nvSpPr>
              <p:cNvPr id="102" name="TextBox 101">
                <a:extLst>
                  <a:ext uri="{FF2B5EF4-FFF2-40B4-BE49-F238E27FC236}">
                    <a16:creationId xmlns:a16="http://schemas.microsoft.com/office/drawing/2014/main" id="{33A1C294-57B9-4687-88EE-F9704D219A59}"/>
                  </a:ext>
                </a:extLst>
              </p:cNvPr>
              <p:cNvSpPr txBox="1"/>
              <p:nvPr/>
            </p:nvSpPr>
            <p:spPr>
              <a:xfrm>
                <a:off x="443240" y="1563336"/>
                <a:ext cx="3730766" cy="1846659"/>
              </a:xfrm>
              <a:prstGeom prst="rect">
                <a:avLst/>
              </a:prstGeom>
              <a:noFill/>
            </p:spPr>
            <p:txBody>
              <a:bodyPr wrap="square" rtlCol="0">
                <a:spAutoFit/>
              </a:bodyPr>
              <a:lstStyle/>
              <a:p>
                <a:pPr marL="285750" indent="-285750">
                  <a:buFont typeface="Wingdings" panose="05000000000000000000" pitchFamily="2" charset="2"/>
                  <a:buChar char="Ø"/>
                </a:pPr>
                <a:r>
                  <a:rPr lang="en-GB" sz="1600" u="sng" dirty="0">
                    <a:solidFill>
                      <a:srgbClr val="475C6D"/>
                    </a:solidFill>
                    <a:latin typeface="Arial" panose="020B0604020202020204" pitchFamily="34" charset="0"/>
                    <a:cs typeface="Arial" panose="020B0604020202020204" pitchFamily="34" charset="0"/>
                    <a:hlinkClick r:id="rId18"/>
                  </a:rPr>
                  <a:t>Creating a Vision </a:t>
                </a:r>
                <a:endParaRPr lang="en-GB" sz="1600" dirty="0">
                  <a:solidFill>
                    <a:srgbClr val="485E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19"/>
                  </a:rPr>
                  <a:t>Project Roles and Responsibilities</a:t>
                </a:r>
              </a:p>
              <a:p>
                <a:pPr marL="285750"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20"/>
                  </a:rPr>
                  <a:t>Stakeholder analysis</a:t>
                </a:r>
                <a:endParaRPr lang="en-GB" sz="1600" dirty="0">
                  <a:solidFill>
                    <a:srgbClr val="475C6D"/>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21"/>
                  </a:rPr>
                  <a:t>Stakeholder involvement</a:t>
                </a:r>
                <a:endParaRPr lang="en-GB" sz="1600" dirty="0">
                  <a:solidFill>
                    <a:srgbClr val="475C6D"/>
                  </a:solidFill>
                  <a:latin typeface="Arial" panose="020B0604020202020204" pitchFamily="34" charset="0"/>
                  <a:cs typeface="Arial" panose="020B0604020202020204" pitchFamily="34" charset="0"/>
                  <a:hlinkClick r:id="rId19"/>
                </a:endParaRPr>
              </a:p>
              <a:p>
                <a:pPr marL="285750"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22"/>
                  </a:rPr>
                  <a:t>Impact Assessment - DPIA</a:t>
                </a:r>
                <a:endParaRPr lang="en-GB" sz="1600" dirty="0">
                  <a:solidFill>
                    <a:srgbClr val="475C6D"/>
                  </a:solidFill>
                  <a:latin typeface="Arial" panose="020B0604020202020204" pitchFamily="34" charset="0"/>
                  <a:cs typeface="Arial" panose="020B0604020202020204" pitchFamily="34" charset="0"/>
                </a:endParaRPr>
              </a:p>
              <a:p>
                <a:endParaRPr lang="en-GB" sz="1600" dirty="0">
                  <a:solidFill>
                    <a:srgbClr val="475C6D"/>
                  </a:solidFill>
                  <a:latin typeface="Arial" panose="020B0604020202020204" pitchFamily="34" charset="0"/>
                  <a:cs typeface="Arial" panose="020B0604020202020204" pitchFamily="34" charset="0"/>
                </a:endParaRPr>
              </a:p>
              <a:p>
                <a:endParaRPr lang="en-GB" dirty="0">
                  <a:latin typeface="Arial" panose="020B0604020202020204" pitchFamily="34" charset="0"/>
                </a:endParaRPr>
              </a:p>
            </p:txBody>
          </p:sp>
        </p:grpSp>
        <p:pic>
          <p:nvPicPr>
            <p:cNvPr id="92" name="Graphic 91" descr="Classroom">
              <a:hlinkClick r:id="rId23" tooltip="Training &amp; Development "/>
              <a:extLst>
                <a:ext uri="{FF2B5EF4-FFF2-40B4-BE49-F238E27FC236}">
                  <a16:creationId xmlns:a16="http://schemas.microsoft.com/office/drawing/2014/main" id="{93FC423B-8774-4E58-9E6F-054B0E39469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969374" y="1266745"/>
              <a:ext cx="550572" cy="540000"/>
            </a:xfrm>
            <a:prstGeom prst="rect">
              <a:avLst/>
            </a:prstGeom>
          </p:spPr>
        </p:pic>
      </p:grpSp>
      <p:sp>
        <p:nvSpPr>
          <p:cNvPr id="2" name="Rectangle 1">
            <a:extLst>
              <a:ext uri="{FF2B5EF4-FFF2-40B4-BE49-F238E27FC236}">
                <a16:creationId xmlns:a16="http://schemas.microsoft.com/office/drawing/2014/main" id="{41034190-07DC-4B3B-8CD7-EE258D024FB7}"/>
              </a:ext>
            </a:extLst>
          </p:cNvPr>
          <p:cNvSpPr/>
          <p:nvPr/>
        </p:nvSpPr>
        <p:spPr>
          <a:xfrm>
            <a:off x="329431" y="1209008"/>
            <a:ext cx="11128297" cy="1323439"/>
          </a:xfrm>
          <a:prstGeom prst="rect">
            <a:avLst/>
          </a:prstGeom>
        </p:spPr>
        <p:txBody>
          <a:bodyPr wrap="square">
            <a:spAutoFit/>
          </a:bodyPr>
          <a:lstStyle/>
          <a:p>
            <a:r>
              <a:rPr lang="en-GB" sz="1600" dirty="0">
                <a:solidFill>
                  <a:srgbClr val="485E6D"/>
                </a:solidFill>
                <a:latin typeface="Arial"/>
                <a:cs typeface="Arial"/>
              </a:rPr>
              <a:t>The main tools and templates that you will use during the start stage are listed below, along with some key guides </a:t>
            </a:r>
          </a:p>
          <a:p>
            <a:r>
              <a:rPr lang="en-GB" sz="1600" dirty="0">
                <a:solidFill>
                  <a:srgbClr val="485E6D"/>
                </a:solidFill>
                <a:latin typeface="Arial"/>
                <a:cs typeface="Arial"/>
              </a:rPr>
              <a:t>to help you get your project started.</a:t>
            </a:r>
          </a:p>
          <a:p>
            <a:endParaRPr lang="en-GB" sz="1600" dirty="0">
              <a:solidFill>
                <a:srgbClr val="485E6D"/>
              </a:solidFill>
              <a:latin typeface="Arial" panose="020B0604020202020204" pitchFamily="34" charset="0"/>
              <a:cs typeface="Arial" panose="020B0604020202020204" pitchFamily="34" charset="0"/>
            </a:endParaRPr>
          </a:p>
          <a:p>
            <a:r>
              <a:rPr lang="en-GB" sz="1600" dirty="0">
                <a:solidFill>
                  <a:srgbClr val="485E6D"/>
                </a:solidFill>
                <a:latin typeface="Arial" panose="020B0604020202020204" pitchFamily="34" charset="0"/>
                <a:cs typeface="Arial" panose="020B0604020202020204" pitchFamily="34" charset="0"/>
              </a:rPr>
              <a:t>Further tools, templates and guides can be found in our Tools &amp; Resources page on the website:  </a:t>
            </a:r>
            <a:r>
              <a:rPr lang="fr-FR" sz="1600" dirty="0">
                <a:latin typeface="Arial" panose="020B0604020202020204" pitchFamily="34" charset="0"/>
                <a:hlinkClick r:id="rId26"/>
              </a:rPr>
              <a:t>Transformation – Our Dorset ICS Transformation</a:t>
            </a:r>
            <a:endParaRPr lang="en-GB" sz="1600" dirty="0">
              <a:solidFill>
                <a:srgbClr val="485E6D"/>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119D042-C6DC-4D40-8E5D-902E7C9A73B5}"/>
              </a:ext>
            </a:extLst>
          </p:cNvPr>
          <p:cNvSpPr txBox="1"/>
          <p:nvPr/>
        </p:nvSpPr>
        <p:spPr>
          <a:xfrm>
            <a:off x="641684" y="6448731"/>
            <a:ext cx="213360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Start stage intro</a:t>
            </a:r>
          </a:p>
        </p:txBody>
      </p:sp>
      <p:sp>
        <p:nvSpPr>
          <p:cNvPr id="16" name="TextBox 15">
            <a:extLst>
              <a:ext uri="{FF2B5EF4-FFF2-40B4-BE49-F238E27FC236}">
                <a16:creationId xmlns:a16="http://schemas.microsoft.com/office/drawing/2014/main" id="{0225C7D6-483E-46D4-B6FB-804C785B03A8}"/>
              </a:ext>
            </a:extLst>
          </p:cNvPr>
          <p:cNvSpPr txBox="1"/>
          <p:nvPr/>
        </p:nvSpPr>
        <p:spPr>
          <a:xfrm>
            <a:off x="331200" y="558000"/>
            <a:ext cx="5279025"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Start Stage Tools &amp; Templates</a:t>
            </a:r>
          </a:p>
        </p:txBody>
      </p:sp>
      <p:sp>
        <p:nvSpPr>
          <p:cNvPr id="17" name="TextBox 16">
            <a:extLst>
              <a:ext uri="{FF2B5EF4-FFF2-40B4-BE49-F238E27FC236}">
                <a16:creationId xmlns:a16="http://schemas.microsoft.com/office/drawing/2014/main" id="{B94D6E93-C95B-43F4-8C6A-AD851DEA3E93}"/>
              </a:ext>
            </a:extLst>
          </p:cNvPr>
          <p:cNvSpPr txBox="1"/>
          <p:nvPr/>
        </p:nvSpPr>
        <p:spPr>
          <a:xfrm>
            <a:off x="9410921" y="6448731"/>
            <a:ext cx="2339999" cy="338554"/>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Project discovery</a:t>
            </a:r>
          </a:p>
        </p:txBody>
      </p:sp>
    </p:spTree>
    <p:extLst>
      <p:ext uri="{BB962C8B-B14F-4D97-AF65-F5344CB8AC3E}">
        <p14:creationId xmlns:p14="http://schemas.microsoft.com/office/powerpoint/2010/main" val="24079138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728EAB0-51B6-40BE-830B-EDA081D8E07A}"/>
              </a:ext>
            </a:extLst>
          </p:cNvPr>
          <p:cNvSpPr/>
          <p:nvPr/>
        </p:nvSpPr>
        <p:spPr>
          <a:xfrm>
            <a:off x="0" y="6345382"/>
            <a:ext cx="12192000" cy="512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4" name="Action Button: Go Forward or Next 33">
            <a:hlinkClick r:id="" action="ppaction://hlinkshowjump?jump=nextslide" highlightClick="1"/>
            <a:extLst>
              <a:ext uri="{FF2B5EF4-FFF2-40B4-BE49-F238E27FC236}">
                <a16:creationId xmlns:a16="http://schemas.microsoft.com/office/drawing/2014/main" id="{DDB65562-DC15-4C99-B3B1-8D000F39C2A9}"/>
              </a:ext>
            </a:extLst>
          </p:cNvPr>
          <p:cNvSpPr/>
          <p:nvPr/>
        </p:nvSpPr>
        <p:spPr>
          <a:xfrm>
            <a:off x="11674469" y="6413591"/>
            <a:ext cx="376200" cy="376200"/>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5" name="Action Button: Go Forward or Next 34">
            <a:hlinkClick r:id="" action="ppaction://hlinkshowjump?jump=previousslide" highlightClick="1"/>
            <a:extLst>
              <a:ext uri="{FF2B5EF4-FFF2-40B4-BE49-F238E27FC236}">
                <a16:creationId xmlns:a16="http://schemas.microsoft.com/office/drawing/2014/main" id="{D66E7955-F2DD-4B73-A1DE-6A9004C62C1A}"/>
              </a:ext>
            </a:extLst>
          </p:cNvPr>
          <p:cNvSpPr/>
          <p:nvPr/>
        </p:nvSpPr>
        <p:spPr>
          <a:xfrm rot="10800000">
            <a:off x="141331" y="6413591"/>
            <a:ext cx="376200" cy="381156"/>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3" name="Rectangle 32"/>
          <p:cNvSpPr/>
          <p:nvPr/>
        </p:nvSpPr>
        <p:spPr>
          <a:xfrm>
            <a:off x="9537895" y="6413591"/>
            <a:ext cx="2136574"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Engage </a:t>
            </a:r>
            <a:r>
              <a:rPr lang="en-GB" sz="1600" dirty="0">
                <a:solidFill>
                  <a:prstClr val="white"/>
                </a:solidFill>
                <a:latin typeface="Arial" panose="020B0604020202020204" pitchFamily="34" charset="0"/>
                <a:cs typeface="Arial" panose="020B0604020202020204" pitchFamily="34" charset="0"/>
              </a:rPr>
              <a:t>to </a:t>
            </a: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change</a:t>
            </a:r>
          </a:p>
        </p:txBody>
      </p:sp>
      <p:sp>
        <p:nvSpPr>
          <p:cNvPr id="69" name="Rectangle 68"/>
          <p:cNvSpPr/>
          <p:nvPr/>
        </p:nvSpPr>
        <p:spPr>
          <a:xfrm>
            <a:off x="517532" y="6413591"/>
            <a:ext cx="2138400"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Change management</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0"/>
                    </a14:imgEffect>
                  </a14:imgLayer>
                </a14:imgProps>
              </a:ext>
            </a:extLst>
          </a:blip>
          <a:srcRect l="7678" t="18964"/>
          <a:stretch/>
        </p:blipFill>
        <p:spPr>
          <a:xfrm>
            <a:off x="7344009" y="6355223"/>
            <a:ext cx="580791" cy="525571"/>
          </a:xfrm>
          <a:prstGeom prst="rect">
            <a:avLst/>
          </a:prstGeom>
        </p:spPr>
      </p:pic>
      <p:pic>
        <p:nvPicPr>
          <p:cNvPr id="6" name="Graphic 5" descr="Mining tools">
            <a:hlinkClick r:id="rId4" tooltip="Tools &amp; Templates"/>
            <a:extLst>
              <a:ext uri="{FF2B5EF4-FFF2-40B4-BE49-F238E27FC236}">
                <a16:creationId xmlns:a16="http://schemas.microsoft.com/office/drawing/2014/main" id="{435BADB0-EEC8-41AC-AF77-163DADE9E2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53524" y="6331691"/>
            <a:ext cx="550572" cy="540000"/>
          </a:xfrm>
          <a:prstGeom prst="rect">
            <a:avLst/>
          </a:prstGeom>
        </p:spPr>
      </p:pic>
      <p:pic>
        <p:nvPicPr>
          <p:cNvPr id="15" name="Graphic 14" descr="Open book">
            <a:hlinkClick r:id="rId4" tooltip="Glossary"/>
            <a:extLst>
              <a:ext uri="{FF2B5EF4-FFF2-40B4-BE49-F238E27FC236}">
                <a16:creationId xmlns:a16="http://schemas.microsoft.com/office/drawing/2014/main" id="{5C5384C9-C34A-4C8C-A5C8-FF88A97AFB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15735" y="6345382"/>
            <a:ext cx="550572" cy="540000"/>
          </a:xfrm>
          <a:prstGeom prst="rect">
            <a:avLst/>
          </a:prstGeom>
        </p:spPr>
      </p:pic>
      <p:pic>
        <p:nvPicPr>
          <p:cNvPr id="17" name="Graphic 16" descr="Classroom">
            <a:hlinkClick r:id="rId9" tooltip="Training &amp; Development "/>
            <a:extLst>
              <a:ext uri="{FF2B5EF4-FFF2-40B4-BE49-F238E27FC236}">
                <a16:creationId xmlns:a16="http://schemas.microsoft.com/office/drawing/2014/main" id="{114D0709-4810-4EC9-AFC1-B8056922942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70818" y="6345382"/>
            <a:ext cx="550572" cy="540000"/>
          </a:xfrm>
          <a:prstGeom prst="rect">
            <a:avLst/>
          </a:prstGeom>
        </p:spPr>
      </p:pic>
      <p:sp>
        <p:nvSpPr>
          <p:cNvPr id="77" name="Rectangle 76">
            <a:extLst>
              <a:ext uri="{FF2B5EF4-FFF2-40B4-BE49-F238E27FC236}">
                <a16:creationId xmlns:a16="http://schemas.microsoft.com/office/drawing/2014/main" id="{92779F01-66D5-4924-AF6C-D0DAFE006A5C}"/>
              </a:ext>
            </a:extLst>
          </p:cNvPr>
          <p:cNvSpPr/>
          <p:nvPr/>
        </p:nvSpPr>
        <p:spPr>
          <a:xfrm>
            <a:off x="331200" y="1296000"/>
            <a:ext cx="10244035" cy="1569660"/>
          </a:xfrm>
          <a:prstGeom prst="rect">
            <a:avLst/>
          </a:prstGeom>
        </p:spPr>
        <p:txBody>
          <a:bodyPr wrap="square">
            <a:spAutoFit/>
          </a:bodyPr>
          <a:lstStyle/>
          <a:p>
            <a:r>
              <a:rPr lang="en-GB" sz="1600" dirty="0">
                <a:solidFill>
                  <a:srgbClr val="485E6D"/>
                </a:solidFill>
                <a:latin typeface="Arial" panose="020B0604020202020204" pitchFamily="34" charset="0"/>
                <a:cs typeface="Arial" panose="020B0604020202020204" pitchFamily="34" charset="0"/>
              </a:rPr>
              <a:t>Further information and training on change management is being developed and will be available in due course. </a:t>
            </a:r>
          </a:p>
          <a:p>
            <a:endParaRPr lang="en-GB" sz="1600" dirty="0">
              <a:solidFill>
                <a:srgbClr val="485E6D"/>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In the meantime, you may find the below resources useful which can all be found </a:t>
            </a:r>
            <a:r>
              <a:rPr lang="en-GB" sz="1600" dirty="0">
                <a:solidFill>
                  <a:srgbClr val="485E6D"/>
                </a:solidFill>
                <a:latin typeface="Arial" panose="020B0604020202020204" pitchFamily="34" charset="0"/>
                <a:cs typeface="Arial" panose="020B0604020202020204" pitchFamily="34" charset="0"/>
              </a:rPr>
              <a:t>in our Tools &amp; Resources page on the website:  </a:t>
            </a:r>
            <a:r>
              <a:rPr lang="fr-FR" sz="1600" dirty="0">
                <a:latin typeface="Arial" panose="020B0604020202020204" pitchFamily="34" charset="0"/>
                <a:cs typeface="Arial" panose="020B0604020202020204" pitchFamily="34" charset="0"/>
                <a:hlinkClick r:id="rId12"/>
              </a:rPr>
              <a:t>Transformation – Our Dorset ICS Transformation</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sz="1600" dirty="0">
              <a:solidFill>
                <a:srgbClr val="485E6D"/>
              </a:solidFill>
              <a:latin typeface="Arial" panose="020B0604020202020204" pitchFamily="34" charset="0"/>
              <a:cs typeface="Arial" panose="020B0604020202020204" pitchFamily="34" charset="0"/>
            </a:endParaRPr>
          </a:p>
        </p:txBody>
      </p:sp>
      <p:grpSp>
        <p:nvGrpSpPr>
          <p:cNvPr id="78" name="Group 77">
            <a:extLst>
              <a:ext uri="{FF2B5EF4-FFF2-40B4-BE49-F238E27FC236}">
                <a16:creationId xmlns:a16="http://schemas.microsoft.com/office/drawing/2014/main" id="{AC7E4F4D-ED62-4405-99FE-A2207A9679F5}"/>
              </a:ext>
            </a:extLst>
          </p:cNvPr>
          <p:cNvGrpSpPr/>
          <p:nvPr/>
        </p:nvGrpSpPr>
        <p:grpSpPr>
          <a:xfrm>
            <a:off x="1414399" y="2934272"/>
            <a:ext cx="3903153" cy="2885082"/>
            <a:chOff x="329431" y="2691347"/>
            <a:chExt cx="3903153" cy="2885082"/>
          </a:xfrm>
        </p:grpSpPr>
        <p:sp>
          <p:nvSpPr>
            <p:cNvPr id="79" name="Rounded Rectangle 22">
              <a:extLst>
                <a:ext uri="{FF2B5EF4-FFF2-40B4-BE49-F238E27FC236}">
                  <a16:creationId xmlns:a16="http://schemas.microsoft.com/office/drawing/2014/main" id="{E611AD98-3B85-4A00-B0AE-B2317753F66E}"/>
                </a:ext>
              </a:extLst>
            </p:cNvPr>
            <p:cNvSpPr>
              <a:spLocks/>
            </p:cNvSpPr>
            <p:nvPr/>
          </p:nvSpPr>
          <p:spPr bwMode="auto">
            <a:xfrm flipH="1">
              <a:off x="331199" y="3258729"/>
              <a:ext cx="3771670" cy="2317700"/>
            </a:xfrm>
            <a:prstGeom prst="roundRect">
              <a:avLst>
                <a:gd name="adj" fmla="val 6883"/>
              </a:avLst>
            </a:prstGeom>
            <a:solidFill>
              <a:srgbClr val="FFFFFF"/>
            </a:solidFill>
            <a:ln w="31750" cap="flat" cmpd="sng" algn="ctr">
              <a:solidFill>
                <a:srgbClr val="02A2A4"/>
              </a:solidFill>
              <a:prstDash val="sysDot"/>
              <a:miter lim="400000"/>
              <a:headEnd type="none" w="med" len="med"/>
              <a:tailEnd type="none" w="med" len="med"/>
            </a:ln>
            <a:effectLst/>
          </p:spPr>
          <p:txBody>
            <a:bodyPr wrap="square" lIns="38100" tIns="38100" rIns="38100" bIns="38100" anchor="ctr">
              <a:spAutoFit/>
            </a:bodyPr>
            <a:lstStyle/>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81" name="TextBox 80">
              <a:extLst>
                <a:ext uri="{FF2B5EF4-FFF2-40B4-BE49-F238E27FC236}">
                  <a16:creationId xmlns:a16="http://schemas.microsoft.com/office/drawing/2014/main" id="{441DE6A1-495C-44C4-BD05-650D7F6DEE70}"/>
                </a:ext>
              </a:extLst>
            </p:cNvPr>
            <p:cNvSpPr txBox="1"/>
            <p:nvPr/>
          </p:nvSpPr>
          <p:spPr>
            <a:xfrm>
              <a:off x="359543" y="2715269"/>
              <a:ext cx="387304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sz="2400" b="1" dirty="0">
                  <a:ln w="0"/>
                  <a:solidFill>
                    <a:srgbClr val="02A2A4"/>
                  </a:solidFill>
                  <a:latin typeface="Arial" panose="020B0604020202020204" pitchFamily="34" charset="0"/>
                  <a:cs typeface="Arial" panose="020B0604020202020204" pitchFamily="34" charset="0"/>
                  <a:sym typeface="Lato Black"/>
                </a:rPr>
                <a:t>Tools &amp; Templates</a:t>
              </a:r>
            </a:p>
          </p:txBody>
        </p:sp>
        <p:pic>
          <p:nvPicPr>
            <p:cNvPr id="90" name="Graphic 89" descr="Mining tools">
              <a:hlinkClick r:id="rId4" tooltip="Tools &amp; Templates"/>
              <a:extLst>
                <a:ext uri="{FF2B5EF4-FFF2-40B4-BE49-F238E27FC236}">
                  <a16:creationId xmlns:a16="http://schemas.microsoft.com/office/drawing/2014/main" id="{FED123EC-E082-4449-9D4B-0610942163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9431" y="2691347"/>
              <a:ext cx="550572" cy="540000"/>
            </a:xfrm>
            <a:prstGeom prst="rect">
              <a:avLst/>
            </a:prstGeom>
          </p:spPr>
        </p:pic>
        <p:sp>
          <p:nvSpPr>
            <p:cNvPr id="92" name="TextBox 91">
              <a:extLst>
                <a:ext uri="{FF2B5EF4-FFF2-40B4-BE49-F238E27FC236}">
                  <a16:creationId xmlns:a16="http://schemas.microsoft.com/office/drawing/2014/main" id="{B67D5FC9-AA47-491A-A4C5-8B5200125662}"/>
                </a:ext>
              </a:extLst>
            </p:cNvPr>
            <p:cNvSpPr txBox="1"/>
            <p:nvPr/>
          </p:nvSpPr>
          <p:spPr>
            <a:xfrm>
              <a:off x="372103" y="3829862"/>
              <a:ext cx="3730766" cy="338554"/>
            </a:xfrm>
            <a:prstGeom prst="rect">
              <a:avLst/>
            </a:prstGeom>
            <a:noFill/>
          </p:spPr>
          <p:txBody>
            <a:bodyPr wrap="square" rtlCol="0">
              <a:spAutoFit/>
            </a:bodyPr>
            <a:lstStyle/>
            <a:p>
              <a:pPr marL="285750" indent="-285750">
                <a:buFont typeface="Wingdings" panose="05000000000000000000" pitchFamily="2" charset="2"/>
                <a:buChar char="Ø"/>
              </a:pPr>
              <a:r>
                <a:rPr lang="en-GB" sz="1600" b="0" i="0" u="none" strike="noStrike" dirty="0">
                  <a:effectLst/>
                  <a:latin typeface="Arial" panose="020B0604020202020204" pitchFamily="34" charset="0"/>
                  <a:hlinkClick r:id="rId13"/>
                </a:rPr>
                <a:t>Rich Picture Vision Template</a:t>
              </a:r>
              <a:endParaRPr lang="en-GB" dirty="0">
                <a:latin typeface="Arial" panose="020B0604020202020204" pitchFamily="34" charset="0"/>
              </a:endParaRPr>
            </a:p>
          </p:txBody>
        </p:sp>
      </p:grpSp>
      <p:grpSp>
        <p:nvGrpSpPr>
          <p:cNvPr id="100" name="Group 99">
            <a:extLst>
              <a:ext uri="{FF2B5EF4-FFF2-40B4-BE49-F238E27FC236}">
                <a16:creationId xmlns:a16="http://schemas.microsoft.com/office/drawing/2014/main" id="{FC6A0F7A-243B-441E-AC7B-03DC6B77E31E}"/>
              </a:ext>
            </a:extLst>
          </p:cNvPr>
          <p:cNvGrpSpPr/>
          <p:nvPr/>
        </p:nvGrpSpPr>
        <p:grpSpPr>
          <a:xfrm>
            <a:off x="6470818" y="2895247"/>
            <a:ext cx="3901385" cy="2876332"/>
            <a:chOff x="7000695" y="2943506"/>
            <a:chExt cx="3901385" cy="2876332"/>
          </a:xfrm>
        </p:grpSpPr>
        <p:grpSp>
          <p:nvGrpSpPr>
            <p:cNvPr id="101" name="Group 100">
              <a:extLst>
                <a:ext uri="{FF2B5EF4-FFF2-40B4-BE49-F238E27FC236}">
                  <a16:creationId xmlns:a16="http://schemas.microsoft.com/office/drawing/2014/main" id="{8ABB0733-9FA8-4FE4-B1A5-0CB548EE2AA6}"/>
                </a:ext>
              </a:extLst>
            </p:cNvPr>
            <p:cNvGrpSpPr/>
            <p:nvPr/>
          </p:nvGrpSpPr>
          <p:grpSpPr>
            <a:xfrm>
              <a:off x="7000695" y="2974720"/>
              <a:ext cx="3901385" cy="2845118"/>
              <a:chOff x="331199" y="2731311"/>
              <a:chExt cx="3901385" cy="2845118"/>
            </a:xfrm>
          </p:grpSpPr>
          <p:sp>
            <p:nvSpPr>
              <p:cNvPr id="103" name="Rounded Rectangle 22">
                <a:extLst>
                  <a:ext uri="{FF2B5EF4-FFF2-40B4-BE49-F238E27FC236}">
                    <a16:creationId xmlns:a16="http://schemas.microsoft.com/office/drawing/2014/main" id="{33A6E43A-3EE3-4FFD-BEAA-F593DF39FAC9}"/>
                  </a:ext>
                </a:extLst>
              </p:cNvPr>
              <p:cNvSpPr>
                <a:spLocks/>
              </p:cNvSpPr>
              <p:nvPr/>
            </p:nvSpPr>
            <p:spPr bwMode="auto">
              <a:xfrm flipH="1">
                <a:off x="331199" y="3258729"/>
                <a:ext cx="3771670" cy="2317700"/>
              </a:xfrm>
              <a:prstGeom prst="roundRect">
                <a:avLst>
                  <a:gd name="adj" fmla="val 6883"/>
                </a:avLst>
              </a:prstGeom>
              <a:solidFill>
                <a:srgbClr val="FFFFFF"/>
              </a:solidFill>
              <a:ln w="31750" cap="flat" cmpd="sng" algn="ctr">
                <a:solidFill>
                  <a:srgbClr val="02A2A4"/>
                </a:solidFill>
                <a:prstDash val="sysDot"/>
                <a:miter lim="400000"/>
                <a:headEnd type="none" w="med" len="med"/>
                <a:tailEnd type="none" w="med" len="med"/>
              </a:ln>
              <a:effectLst/>
            </p:spPr>
            <p:txBody>
              <a:bodyPr wrap="square" lIns="38100" tIns="38100" rIns="38100" bIns="38100" anchor="ctr">
                <a:spAutoFit/>
              </a:bodyPr>
              <a:lstStyle/>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lang="en-GB" altLang="en-US" sz="2000" dirty="0">
                  <a:solidFill>
                    <a:srgbClr val="74808C"/>
                  </a:solidFill>
                  <a:latin typeface="Arial" panose="020B0604020202020204" pitchFamily="34" charset="0"/>
                  <a:cs typeface="Arial" panose="020B0604020202020204" pitchFamily="34" charset="0"/>
                  <a:sym typeface="Poppins" charset="0"/>
                </a:endParaRPr>
              </a:p>
              <a:p>
                <a:pPr lvl="0" defTabSz="825500" fontAlgn="base" hangingPunct="0">
                  <a:spcBef>
                    <a:spcPct val="0"/>
                  </a:spcBef>
                  <a:spcAft>
                    <a:spcPct val="0"/>
                  </a:spcAf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104" name="TextBox 103">
                <a:extLst>
                  <a:ext uri="{FF2B5EF4-FFF2-40B4-BE49-F238E27FC236}">
                    <a16:creationId xmlns:a16="http://schemas.microsoft.com/office/drawing/2014/main" id="{2B4E7844-F36F-45DE-9F4F-07FAB26DBF71}"/>
                  </a:ext>
                </a:extLst>
              </p:cNvPr>
              <p:cNvSpPr txBox="1"/>
              <p:nvPr/>
            </p:nvSpPr>
            <p:spPr>
              <a:xfrm>
                <a:off x="359543" y="2731311"/>
                <a:ext cx="387304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lnSpc>
                    <a:spcPct val="120000"/>
                  </a:lnSpc>
                </a:pPr>
                <a:r>
                  <a:rPr lang="en-US" sz="2400" b="1" dirty="0">
                    <a:ln w="0"/>
                    <a:solidFill>
                      <a:srgbClr val="02A2A4"/>
                    </a:solidFill>
                    <a:latin typeface="Arial" panose="020B0604020202020204" pitchFamily="34" charset="0"/>
                    <a:cs typeface="Arial" panose="020B0604020202020204" pitchFamily="34" charset="0"/>
                    <a:sym typeface="Lato Black"/>
                  </a:rPr>
                  <a:t>Guides &amp; Training</a:t>
                </a:r>
              </a:p>
            </p:txBody>
          </p:sp>
          <p:sp>
            <p:nvSpPr>
              <p:cNvPr id="105" name="TextBox 104">
                <a:extLst>
                  <a:ext uri="{FF2B5EF4-FFF2-40B4-BE49-F238E27FC236}">
                    <a16:creationId xmlns:a16="http://schemas.microsoft.com/office/drawing/2014/main" id="{5179E6A2-FFD8-473D-89BA-A497F070F759}"/>
                  </a:ext>
                </a:extLst>
              </p:cNvPr>
              <p:cNvSpPr txBox="1"/>
              <p:nvPr/>
            </p:nvSpPr>
            <p:spPr>
              <a:xfrm>
                <a:off x="372103" y="3829862"/>
                <a:ext cx="3730766" cy="584775"/>
              </a:xfrm>
              <a:prstGeom prst="rect">
                <a:avLst/>
              </a:prstGeom>
              <a:noFill/>
            </p:spPr>
            <p:txBody>
              <a:bodyPr wrap="square" rtlCol="0">
                <a:spAutoFit/>
              </a:bodyPr>
              <a:lstStyle/>
              <a:p>
                <a:pPr marL="285750" indent="-285750">
                  <a:buFont typeface="Wingdings" panose="05000000000000000000" pitchFamily="2" charset="2"/>
                  <a:buChar char="Ø"/>
                </a:pPr>
                <a:r>
                  <a:rPr lang="en-GB" sz="1600" dirty="0">
                    <a:solidFill>
                      <a:srgbClr val="485E6D"/>
                    </a:solidFill>
                    <a:latin typeface="Arial" panose="020B0604020202020204" pitchFamily="34" charset="0"/>
                    <a:cs typeface="Arial" panose="020B0604020202020204" pitchFamily="34" charset="0"/>
                    <a:hlinkClick r:id="rId14"/>
                  </a:rPr>
                  <a:t>Commitment, enrolment and compliance</a:t>
                </a:r>
                <a:endParaRPr lang="en-GB" dirty="0">
                  <a:latin typeface="Arial" panose="020B0604020202020204" pitchFamily="34" charset="0"/>
                </a:endParaRPr>
              </a:p>
            </p:txBody>
          </p:sp>
        </p:grpSp>
        <p:pic>
          <p:nvPicPr>
            <p:cNvPr id="102" name="Graphic 101" descr="Classroom">
              <a:hlinkClick r:id="rId9" tooltip="Training &amp; Development "/>
              <a:extLst>
                <a:ext uri="{FF2B5EF4-FFF2-40B4-BE49-F238E27FC236}">
                  <a16:creationId xmlns:a16="http://schemas.microsoft.com/office/drawing/2014/main" id="{C4586A29-388D-418B-BBF6-4C586DE155F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81068" y="2943506"/>
              <a:ext cx="550572" cy="540000"/>
            </a:xfrm>
            <a:prstGeom prst="rect">
              <a:avLst/>
            </a:prstGeom>
          </p:spPr>
        </p:pic>
      </p:grpSp>
      <p:sp>
        <p:nvSpPr>
          <p:cNvPr id="23" name="TextBox 22">
            <a:extLst>
              <a:ext uri="{FF2B5EF4-FFF2-40B4-BE49-F238E27FC236}">
                <a16:creationId xmlns:a16="http://schemas.microsoft.com/office/drawing/2014/main" id="{F0549224-6F71-4ABE-8B9B-6F04ECAFCAAC}"/>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Change Management Tools &amp; Templates</a:t>
            </a:r>
          </a:p>
        </p:txBody>
      </p:sp>
    </p:spTree>
    <p:extLst>
      <p:ext uri="{BB962C8B-B14F-4D97-AF65-F5344CB8AC3E}">
        <p14:creationId xmlns:p14="http://schemas.microsoft.com/office/powerpoint/2010/main" val="34360195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a:extLst>
              <a:ext uri="{FF2B5EF4-FFF2-40B4-BE49-F238E27FC236}">
                <a16:creationId xmlns:a16="http://schemas.microsoft.com/office/drawing/2014/main" id="{E538CB49-2747-4DC4-90A7-98EBDF6055D2}"/>
              </a:ext>
            </a:extLst>
          </p:cNvPr>
          <p:cNvSpPr/>
          <p:nvPr/>
        </p:nvSpPr>
        <p:spPr>
          <a:xfrm>
            <a:off x="331200" y="1296000"/>
            <a:ext cx="10421264" cy="2800767"/>
          </a:xfrm>
          <a:prstGeom prst="rect">
            <a:avLst/>
          </a:prstGeom>
        </p:spPr>
        <p:txBody>
          <a:bodyPr wrap="square">
            <a:spAutoFit/>
          </a:bodyPr>
          <a:lstStyle/>
          <a:p>
            <a:pPr lvl="0" fontAlgn="base"/>
            <a:r>
              <a:rPr lang="en-GB" sz="1600" dirty="0">
                <a:solidFill>
                  <a:srgbClr val="485D6F"/>
                </a:solidFill>
                <a:latin typeface="Arial" panose="020B0604020202020204" pitchFamily="34" charset="0"/>
                <a:cs typeface="Arial" panose="020B0604020202020204" pitchFamily="34" charset="0"/>
              </a:rPr>
              <a:t>Engagement with stakeholders and wider team project is vital to communicate what is changing and why.  Their continued involvement with defining the problem and developing the change solutions to achieve the vision will mean engaged stakeholders that will champion the project and help in the event of issues or threats to the project.</a:t>
            </a:r>
            <a:r>
              <a:rPr lang="en-US" sz="1600" dirty="0">
                <a:solidFill>
                  <a:srgbClr val="485D6F"/>
                </a:solidFill>
                <a:latin typeface="Arial" panose="020B0604020202020204" pitchFamily="34" charset="0"/>
                <a:cs typeface="Arial" panose="020B0604020202020204" pitchFamily="34" charset="0"/>
              </a:rPr>
              <a:t>​</a:t>
            </a:r>
          </a:p>
          <a:p>
            <a:pPr lvl="0" fontAlgn="base"/>
            <a:r>
              <a:rPr lang="en-GB" sz="1600" dirty="0">
                <a:solidFill>
                  <a:srgbClr val="485D6F"/>
                </a:solidFill>
                <a:latin typeface="Arial" panose="020B0604020202020204" pitchFamily="34" charset="0"/>
                <a:cs typeface="Arial" panose="020B0604020202020204" pitchFamily="34" charset="0"/>
              </a:rPr>
              <a:t>​</a:t>
            </a:r>
          </a:p>
          <a:p>
            <a:pPr lvl="0" fontAlgn="base"/>
            <a:r>
              <a:rPr lang="en-GB" sz="1600" dirty="0">
                <a:solidFill>
                  <a:srgbClr val="485D6F"/>
                </a:solidFill>
                <a:latin typeface="Arial" panose="020B0604020202020204" pitchFamily="34" charset="0"/>
                <a:cs typeface="Arial" panose="020B0604020202020204" pitchFamily="34" charset="0"/>
              </a:rPr>
              <a:t>Engagement helps builds relationships and in turn the cohesiveness of the team, getting them to work together, enabling people to contribute to their fullest potential and help project success.</a:t>
            </a:r>
            <a:r>
              <a:rPr lang="en-US" sz="1600" dirty="0">
                <a:solidFill>
                  <a:srgbClr val="485D6F"/>
                </a:solidFill>
                <a:latin typeface="Arial" panose="020B0604020202020204" pitchFamily="34" charset="0"/>
                <a:cs typeface="Arial" panose="020B0604020202020204" pitchFamily="34" charset="0"/>
              </a:rPr>
              <a:t>​  </a:t>
            </a:r>
            <a:r>
              <a:rPr lang="en-GB" sz="1600" dirty="0">
                <a:solidFill>
                  <a:srgbClr val="485D6F"/>
                </a:solidFill>
                <a:latin typeface="Arial" panose="020B0604020202020204" pitchFamily="34" charset="0"/>
                <a:cs typeface="Arial" panose="020B0604020202020204" pitchFamily="34" charset="0"/>
              </a:rPr>
              <a:t>Establishing benchmarks to measure where you are now against the outcomes you want to improve and setting </a:t>
            </a:r>
            <a:r>
              <a:rPr lang="en-GB" sz="1600" b="1" dirty="0">
                <a:solidFill>
                  <a:srgbClr val="485D6F"/>
                </a:solidFill>
                <a:latin typeface="Arial" panose="020B0604020202020204" pitchFamily="34" charset="0"/>
                <a:cs typeface="Arial" panose="020B0604020202020204" pitchFamily="34" charset="0"/>
              </a:rPr>
              <a:t>SMART </a:t>
            </a:r>
            <a:r>
              <a:rPr lang="en-GB" sz="1600" dirty="0">
                <a:solidFill>
                  <a:srgbClr val="485D6F"/>
                </a:solidFill>
                <a:latin typeface="Arial" panose="020B0604020202020204" pitchFamily="34" charset="0"/>
                <a:cs typeface="Arial" panose="020B0604020202020204" pitchFamily="34" charset="0"/>
              </a:rPr>
              <a:t>(Specific, Measurable, Achievable, Realistic, Timebound) project objectives that will link to benefits will also aid success. </a:t>
            </a:r>
            <a:endParaRPr lang="en-US" sz="1600" dirty="0">
              <a:solidFill>
                <a:srgbClr val="485D6F"/>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35" name="TextBox 34">
            <a:extLst>
              <a:ext uri="{FF2B5EF4-FFF2-40B4-BE49-F238E27FC236}">
                <a16:creationId xmlns:a16="http://schemas.microsoft.com/office/drawing/2014/main" id="{2FDC4D58-AF52-4141-B68A-0FD114E8EC49}"/>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Engaging Stakeholders in Change</a:t>
            </a:r>
          </a:p>
        </p:txBody>
      </p:sp>
      <p:sp>
        <p:nvSpPr>
          <p:cNvPr id="36" name="TextBox 35">
            <a:extLst>
              <a:ext uri="{FF2B5EF4-FFF2-40B4-BE49-F238E27FC236}">
                <a16:creationId xmlns:a16="http://schemas.microsoft.com/office/drawing/2014/main" id="{CB52493C-12D7-49DF-946E-9647C1D0E6A3}"/>
              </a:ext>
            </a:extLst>
          </p:cNvPr>
          <p:cNvSpPr txBox="1"/>
          <p:nvPr/>
        </p:nvSpPr>
        <p:spPr>
          <a:xfrm>
            <a:off x="9339617" y="6444707"/>
            <a:ext cx="2422891"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Readiness assessments</a:t>
            </a:r>
          </a:p>
        </p:txBody>
      </p:sp>
      <p:sp>
        <p:nvSpPr>
          <p:cNvPr id="37" name="TextBox 36">
            <a:extLst>
              <a:ext uri="{FF2B5EF4-FFF2-40B4-BE49-F238E27FC236}">
                <a16:creationId xmlns:a16="http://schemas.microsoft.com/office/drawing/2014/main" id="{1D27067F-CC46-489F-B587-458A037CDAE8}"/>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Tools &amp; templates</a:t>
            </a:r>
          </a:p>
        </p:txBody>
      </p:sp>
      <p:grpSp>
        <p:nvGrpSpPr>
          <p:cNvPr id="2" name="Group 1">
            <a:extLst>
              <a:ext uri="{FF2B5EF4-FFF2-40B4-BE49-F238E27FC236}">
                <a16:creationId xmlns:a16="http://schemas.microsoft.com/office/drawing/2014/main" id="{51BF2D58-DDD1-6167-FE13-E38B0171A54D}"/>
              </a:ext>
            </a:extLst>
          </p:cNvPr>
          <p:cNvGrpSpPr/>
          <p:nvPr/>
        </p:nvGrpSpPr>
        <p:grpSpPr>
          <a:xfrm>
            <a:off x="1871766" y="3725559"/>
            <a:ext cx="7938310" cy="2012756"/>
            <a:chOff x="3385815" y="2964627"/>
            <a:chExt cx="5751105" cy="1546513"/>
          </a:xfrm>
        </p:grpSpPr>
        <p:sp>
          <p:nvSpPr>
            <p:cNvPr id="3" name="Oval 2">
              <a:extLst>
                <a:ext uri="{FF2B5EF4-FFF2-40B4-BE49-F238E27FC236}">
                  <a16:creationId xmlns:a16="http://schemas.microsoft.com/office/drawing/2014/main" id="{7222CF27-0E47-6954-3AA4-A26986394933}"/>
                </a:ext>
              </a:extLst>
            </p:cNvPr>
            <p:cNvSpPr/>
            <p:nvPr/>
          </p:nvSpPr>
          <p:spPr>
            <a:xfrm>
              <a:off x="3385815" y="3323628"/>
              <a:ext cx="1130931" cy="896213"/>
            </a:xfrm>
            <a:prstGeom prst="ellipse">
              <a:avLst/>
            </a:prstGeom>
            <a:noFill/>
            <a:ln w="254000">
              <a:solidFill>
                <a:srgbClr val="7E579F">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4" name="Oval 3">
              <a:extLst>
                <a:ext uri="{FF2B5EF4-FFF2-40B4-BE49-F238E27FC236}">
                  <a16:creationId xmlns:a16="http://schemas.microsoft.com/office/drawing/2014/main" id="{A5017076-3903-AC23-D852-8B45981962CE}"/>
                </a:ext>
              </a:extLst>
            </p:cNvPr>
            <p:cNvSpPr/>
            <p:nvPr/>
          </p:nvSpPr>
          <p:spPr>
            <a:xfrm>
              <a:off x="4520799" y="3323628"/>
              <a:ext cx="1156768" cy="896213"/>
            </a:xfrm>
            <a:prstGeom prst="ellipse">
              <a:avLst/>
            </a:prstGeom>
            <a:noFill/>
            <a:ln w="254000">
              <a:solidFill>
                <a:srgbClr val="7E579F">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5" name="Arc 4">
              <a:extLst>
                <a:ext uri="{FF2B5EF4-FFF2-40B4-BE49-F238E27FC236}">
                  <a16:creationId xmlns:a16="http://schemas.microsoft.com/office/drawing/2014/main" id="{CB15FEAC-A28F-9712-B0B4-28F3B61FC027}"/>
                </a:ext>
              </a:extLst>
            </p:cNvPr>
            <p:cNvSpPr/>
            <p:nvPr/>
          </p:nvSpPr>
          <p:spPr>
            <a:xfrm>
              <a:off x="3405323" y="3305812"/>
              <a:ext cx="1111422" cy="893125"/>
            </a:xfrm>
            <a:prstGeom prst="arc">
              <a:avLst>
                <a:gd name="adj1" fmla="val 10766207"/>
                <a:gd name="adj2" fmla="val 0"/>
              </a:avLst>
            </a:prstGeom>
            <a:noFill/>
            <a:ln w="254000" cap="rnd">
              <a:solidFill>
                <a:srgbClr val="8B65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latin typeface="Arial" panose="020B0604020202020204" pitchFamily="34" charset="0"/>
              </a:endParaRPr>
            </a:p>
          </p:txBody>
        </p:sp>
        <p:sp>
          <p:nvSpPr>
            <p:cNvPr id="6" name="Oval 5">
              <a:extLst>
                <a:ext uri="{FF2B5EF4-FFF2-40B4-BE49-F238E27FC236}">
                  <a16:creationId xmlns:a16="http://schemas.microsoft.com/office/drawing/2014/main" id="{60F22BD5-DB35-650E-5891-17FD4D33A62E}"/>
                </a:ext>
              </a:extLst>
            </p:cNvPr>
            <p:cNvSpPr/>
            <p:nvPr/>
          </p:nvSpPr>
          <p:spPr>
            <a:xfrm>
              <a:off x="5673744" y="3323628"/>
              <a:ext cx="1156768" cy="896213"/>
            </a:xfrm>
            <a:prstGeom prst="ellipse">
              <a:avLst/>
            </a:prstGeom>
            <a:noFill/>
            <a:ln w="254000">
              <a:solidFill>
                <a:srgbClr val="7E579F">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7" name="Arc 6">
              <a:extLst>
                <a:ext uri="{FF2B5EF4-FFF2-40B4-BE49-F238E27FC236}">
                  <a16:creationId xmlns:a16="http://schemas.microsoft.com/office/drawing/2014/main" id="{A7F1822B-52ED-40FC-030D-C083285CDC0B}"/>
                </a:ext>
              </a:extLst>
            </p:cNvPr>
            <p:cNvSpPr/>
            <p:nvPr/>
          </p:nvSpPr>
          <p:spPr>
            <a:xfrm rot="10800000">
              <a:off x="4521646" y="3324473"/>
              <a:ext cx="1155561" cy="895277"/>
            </a:xfrm>
            <a:prstGeom prst="arc">
              <a:avLst>
                <a:gd name="adj1" fmla="val 10766207"/>
                <a:gd name="adj2" fmla="val 0"/>
              </a:avLst>
            </a:prstGeom>
            <a:noFill/>
            <a:ln w="254000" cap="rnd">
              <a:solidFill>
                <a:srgbClr val="8B65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latin typeface="Arial" panose="020B0604020202020204" pitchFamily="34" charset="0"/>
              </a:endParaRPr>
            </a:p>
          </p:txBody>
        </p:sp>
        <p:sp>
          <p:nvSpPr>
            <p:cNvPr id="8" name="Oval 7">
              <a:extLst>
                <a:ext uri="{FF2B5EF4-FFF2-40B4-BE49-F238E27FC236}">
                  <a16:creationId xmlns:a16="http://schemas.microsoft.com/office/drawing/2014/main" id="{44FB7447-C0D9-A036-1F98-1EA23661B50A}"/>
                </a:ext>
              </a:extLst>
            </p:cNvPr>
            <p:cNvSpPr/>
            <p:nvPr/>
          </p:nvSpPr>
          <p:spPr>
            <a:xfrm>
              <a:off x="6808731" y="3323628"/>
              <a:ext cx="1156768" cy="896213"/>
            </a:xfrm>
            <a:prstGeom prst="ellipse">
              <a:avLst/>
            </a:prstGeom>
            <a:noFill/>
            <a:ln w="254000">
              <a:solidFill>
                <a:srgbClr val="7E579F">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9" name="Arc 8">
              <a:extLst>
                <a:ext uri="{FF2B5EF4-FFF2-40B4-BE49-F238E27FC236}">
                  <a16:creationId xmlns:a16="http://schemas.microsoft.com/office/drawing/2014/main" id="{E80D0B8F-E74C-06D6-97EF-238B42879890}"/>
                </a:ext>
              </a:extLst>
            </p:cNvPr>
            <p:cNvSpPr/>
            <p:nvPr/>
          </p:nvSpPr>
          <p:spPr>
            <a:xfrm>
              <a:off x="5674595" y="3323538"/>
              <a:ext cx="1133201" cy="896213"/>
            </a:xfrm>
            <a:prstGeom prst="arc">
              <a:avLst>
                <a:gd name="adj1" fmla="val 10766207"/>
                <a:gd name="adj2" fmla="val 0"/>
              </a:avLst>
            </a:prstGeom>
            <a:noFill/>
            <a:ln w="254000" cap="rnd">
              <a:solidFill>
                <a:srgbClr val="8B65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latin typeface="Arial" panose="020B0604020202020204" pitchFamily="34" charset="0"/>
              </a:endParaRPr>
            </a:p>
          </p:txBody>
        </p:sp>
        <p:sp>
          <p:nvSpPr>
            <p:cNvPr id="10" name="Oval 9">
              <a:extLst>
                <a:ext uri="{FF2B5EF4-FFF2-40B4-BE49-F238E27FC236}">
                  <a16:creationId xmlns:a16="http://schemas.microsoft.com/office/drawing/2014/main" id="{A7FED9F6-CBCC-4417-2F9E-CD3F36B57B69}"/>
                </a:ext>
              </a:extLst>
            </p:cNvPr>
            <p:cNvSpPr/>
            <p:nvPr/>
          </p:nvSpPr>
          <p:spPr>
            <a:xfrm>
              <a:off x="7960916" y="3298745"/>
              <a:ext cx="1176004" cy="896213"/>
            </a:xfrm>
            <a:prstGeom prst="ellipse">
              <a:avLst/>
            </a:prstGeom>
            <a:noFill/>
            <a:ln w="254000">
              <a:solidFill>
                <a:srgbClr val="7E579F">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1" name="Arc 10">
              <a:extLst>
                <a:ext uri="{FF2B5EF4-FFF2-40B4-BE49-F238E27FC236}">
                  <a16:creationId xmlns:a16="http://schemas.microsoft.com/office/drawing/2014/main" id="{8DF08C7C-23D0-3726-4242-1D33072094FD}"/>
                </a:ext>
              </a:extLst>
            </p:cNvPr>
            <p:cNvSpPr/>
            <p:nvPr/>
          </p:nvSpPr>
          <p:spPr>
            <a:xfrm rot="10800000">
              <a:off x="6809572" y="3324473"/>
              <a:ext cx="1155561" cy="895277"/>
            </a:xfrm>
            <a:prstGeom prst="arc">
              <a:avLst>
                <a:gd name="adj1" fmla="val 10766207"/>
                <a:gd name="adj2" fmla="val 0"/>
              </a:avLst>
            </a:prstGeom>
            <a:noFill/>
            <a:ln w="254000" cap="rnd">
              <a:solidFill>
                <a:srgbClr val="8B65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latin typeface="Arial" panose="020B0604020202020204" pitchFamily="34" charset="0"/>
              </a:endParaRPr>
            </a:p>
          </p:txBody>
        </p:sp>
        <p:sp>
          <p:nvSpPr>
            <p:cNvPr id="12" name="Arc 11">
              <a:extLst>
                <a:ext uri="{FF2B5EF4-FFF2-40B4-BE49-F238E27FC236}">
                  <a16:creationId xmlns:a16="http://schemas.microsoft.com/office/drawing/2014/main" id="{61F61086-65FC-A083-C1A5-5B1BAFD1E23E}"/>
                </a:ext>
              </a:extLst>
            </p:cNvPr>
            <p:cNvSpPr/>
            <p:nvPr/>
          </p:nvSpPr>
          <p:spPr>
            <a:xfrm>
              <a:off x="7980426" y="3299591"/>
              <a:ext cx="1155561" cy="895277"/>
            </a:xfrm>
            <a:prstGeom prst="arc">
              <a:avLst>
                <a:gd name="adj1" fmla="val 10766207"/>
                <a:gd name="adj2" fmla="val 0"/>
              </a:avLst>
            </a:prstGeom>
            <a:noFill/>
            <a:ln w="254000" cap="rnd">
              <a:solidFill>
                <a:srgbClr val="8B65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latin typeface="Arial" panose="020B0604020202020204" pitchFamily="34" charset="0"/>
              </a:endParaRPr>
            </a:p>
          </p:txBody>
        </p:sp>
        <p:sp>
          <p:nvSpPr>
            <p:cNvPr id="13" name="Oval 12">
              <a:extLst>
                <a:ext uri="{FF2B5EF4-FFF2-40B4-BE49-F238E27FC236}">
                  <a16:creationId xmlns:a16="http://schemas.microsoft.com/office/drawing/2014/main" id="{D2B55920-F197-63C3-D66B-E5D25D370F34}"/>
                </a:ext>
              </a:extLst>
            </p:cNvPr>
            <p:cNvSpPr/>
            <p:nvPr/>
          </p:nvSpPr>
          <p:spPr>
            <a:xfrm>
              <a:off x="3533872" y="3464327"/>
              <a:ext cx="835572" cy="6086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E579F"/>
                  </a:solidFill>
                  <a:latin typeface="Arial" panose="020B0604020202020204" pitchFamily="34" charset="0"/>
                  <a:cs typeface="Arial" panose="020B0604020202020204" pitchFamily="34" charset="0"/>
                </a:rPr>
                <a:t>S</a:t>
              </a:r>
            </a:p>
          </p:txBody>
        </p:sp>
        <p:sp>
          <p:nvSpPr>
            <p:cNvPr id="14" name="Oval 13">
              <a:extLst>
                <a:ext uri="{FF2B5EF4-FFF2-40B4-BE49-F238E27FC236}">
                  <a16:creationId xmlns:a16="http://schemas.microsoft.com/office/drawing/2014/main" id="{A8FF50DC-87BC-61A7-C2C2-C88401438933}"/>
                </a:ext>
              </a:extLst>
            </p:cNvPr>
            <p:cNvSpPr/>
            <p:nvPr/>
          </p:nvSpPr>
          <p:spPr>
            <a:xfrm>
              <a:off x="4678541" y="3464327"/>
              <a:ext cx="835572" cy="6086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E579F"/>
                  </a:solidFill>
                  <a:latin typeface="Arial" panose="020B0604020202020204" pitchFamily="34" charset="0"/>
                  <a:cs typeface="Arial" panose="020B0604020202020204" pitchFamily="34" charset="0"/>
                </a:rPr>
                <a:t>M</a:t>
              </a:r>
            </a:p>
          </p:txBody>
        </p:sp>
        <p:sp>
          <p:nvSpPr>
            <p:cNvPr id="15" name="Oval 14">
              <a:extLst>
                <a:ext uri="{FF2B5EF4-FFF2-40B4-BE49-F238E27FC236}">
                  <a16:creationId xmlns:a16="http://schemas.microsoft.com/office/drawing/2014/main" id="{EA226380-AE64-A65E-8F46-57D9E587FB32}"/>
                </a:ext>
              </a:extLst>
            </p:cNvPr>
            <p:cNvSpPr/>
            <p:nvPr/>
          </p:nvSpPr>
          <p:spPr>
            <a:xfrm>
              <a:off x="5838049" y="3464327"/>
              <a:ext cx="835572" cy="6086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E579F"/>
                  </a:solidFill>
                  <a:latin typeface="Arial" panose="020B0604020202020204" pitchFamily="34" charset="0"/>
                  <a:cs typeface="Arial" panose="020B0604020202020204" pitchFamily="34" charset="0"/>
                </a:rPr>
                <a:t>A</a:t>
              </a:r>
            </a:p>
          </p:txBody>
        </p:sp>
        <p:sp>
          <p:nvSpPr>
            <p:cNvPr id="16" name="Oval 15">
              <a:extLst>
                <a:ext uri="{FF2B5EF4-FFF2-40B4-BE49-F238E27FC236}">
                  <a16:creationId xmlns:a16="http://schemas.microsoft.com/office/drawing/2014/main" id="{0F5EDECC-ADF4-61AF-7C34-2458FD2DC8A2}"/>
                </a:ext>
              </a:extLst>
            </p:cNvPr>
            <p:cNvSpPr/>
            <p:nvPr/>
          </p:nvSpPr>
          <p:spPr>
            <a:xfrm>
              <a:off x="6970262" y="3464327"/>
              <a:ext cx="835572" cy="6086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E579F"/>
                  </a:solidFill>
                  <a:latin typeface="Arial" panose="020B0604020202020204" pitchFamily="34" charset="0"/>
                  <a:cs typeface="Arial" panose="020B0604020202020204" pitchFamily="34" charset="0"/>
                </a:rPr>
                <a:t>R</a:t>
              </a:r>
            </a:p>
          </p:txBody>
        </p:sp>
        <p:sp>
          <p:nvSpPr>
            <p:cNvPr id="17" name="Oval 16">
              <a:extLst>
                <a:ext uri="{FF2B5EF4-FFF2-40B4-BE49-F238E27FC236}">
                  <a16:creationId xmlns:a16="http://schemas.microsoft.com/office/drawing/2014/main" id="{E7B6B026-B364-B877-7430-956EF6F8A3ED}"/>
                </a:ext>
              </a:extLst>
            </p:cNvPr>
            <p:cNvSpPr/>
            <p:nvPr/>
          </p:nvSpPr>
          <p:spPr>
            <a:xfrm>
              <a:off x="8153817" y="3464327"/>
              <a:ext cx="835572" cy="6086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E579F"/>
                  </a:solidFill>
                  <a:latin typeface="Arial" panose="020B0604020202020204" pitchFamily="34" charset="0"/>
                  <a:cs typeface="Arial" panose="020B0604020202020204" pitchFamily="34" charset="0"/>
                </a:rPr>
                <a:t>T</a:t>
              </a:r>
            </a:p>
          </p:txBody>
        </p:sp>
        <p:sp>
          <p:nvSpPr>
            <p:cNvPr id="18" name="TextBox 17">
              <a:extLst>
                <a:ext uri="{FF2B5EF4-FFF2-40B4-BE49-F238E27FC236}">
                  <a16:creationId xmlns:a16="http://schemas.microsoft.com/office/drawing/2014/main" id="{B436243E-23C8-5B60-A9A1-DDA239DE1299}"/>
                </a:ext>
              </a:extLst>
            </p:cNvPr>
            <p:cNvSpPr txBox="1"/>
            <p:nvPr/>
          </p:nvSpPr>
          <p:spPr>
            <a:xfrm>
              <a:off x="3646170" y="4072015"/>
              <a:ext cx="962881" cy="283778"/>
            </a:xfrm>
            <a:prstGeom prst="rect">
              <a:avLst/>
            </a:prstGeom>
            <a:noFill/>
          </p:spPr>
          <p:txBody>
            <a:bodyPr wrap="square" rtlCol="0">
              <a:spAutoFit/>
            </a:bodyPr>
            <a:lstStyle/>
            <a:p>
              <a:r>
                <a:rPr lang="en-GB" dirty="0">
                  <a:solidFill>
                    <a:srgbClr val="475C6D"/>
                  </a:solidFill>
                  <a:latin typeface="Arial" panose="020B0604020202020204" pitchFamily="34" charset="0"/>
                </a:rPr>
                <a:t>Specific</a:t>
              </a:r>
            </a:p>
          </p:txBody>
        </p:sp>
        <p:sp>
          <p:nvSpPr>
            <p:cNvPr id="19" name="TextBox 18">
              <a:extLst>
                <a:ext uri="{FF2B5EF4-FFF2-40B4-BE49-F238E27FC236}">
                  <a16:creationId xmlns:a16="http://schemas.microsoft.com/office/drawing/2014/main" id="{D8DE3B30-87E5-6341-C40D-58E98F509D2E}"/>
                </a:ext>
              </a:extLst>
            </p:cNvPr>
            <p:cNvSpPr txBox="1"/>
            <p:nvPr/>
          </p:nvSpPr>
          <p:spPr>
            <a:xfrm>
              <a:off x="4660506" y="3228979"/>
              <a:ext cx="1315222" cy="283778"/>
            </a:xfrm>
            <a:prstGeom prst="rect">
              <a:avLst/>
            </a:prstGeom>
            <a:noFill/>
          </p:spPr>
          <p:txBody>
            <a:bodyPr wrap="square" rtlCol="0">
              <a:spAutoFit/>
            </a:bodyPr>
            <a:lstStyle/>
            <a:p>
              <a:r>
                <a:rPr lang="en-GB" dirty="0">
                  <a:solidFill>
                    <a:srgbClr val="475C6D"/>
                  </a:solidFill>
                  <a:latin typeface="Arial" panose="020B0604020202020204" pitchFamily="34" charset="0"/>
                </a:rPr>
                <a:t>Measurable</a:t>
              </a:r>
            </a:p>
          </p:txBody>
        </p:sp>
        <p:sp>
          <p:nvSpPr>
            <p:cNvPr id="20" name="TextBox 19">
              <a:extLst>
                <a:ext uri="{FF2B5EF4-FFF2-40B4-BE49-F238E27FC236}">
                  <a16:creationId xmlns:a16="http://schemas.microsoft.com/office/drawing/2014/main" id="{C43A69D2-80C2-BF13-4C91-A3385B15A0FB}"/>
                </a:ext>
              </a:extLst>
            </p:cNvPr>
            <p:cNvSpPr txBox="1">
              <a:spLocks/>
            </p:cNvSpPr>
            <p:nvPr/>
          </p:nvSpPr>
          <p:spPr>
            <a:xfrm>
              <a:off x="5864924" y="4052396"/>
              <a:ext cx="1352539" cy="283778"/>
            </a:xfrm>
            <a:prstGeom prst="rect">
              <a:avLst/>
            </a:prstGeom>
            <a:noFill/>
          </p:spPr>
          <p:txBody>
            <a:bodyPr wrap="square" rtlCol="0" anchor="t">
              <a:spAutoFit/>
            </a:bodyPr>
            <a:lstStyle/>
            <a:p>
              <a:r>
                <a:rPr lang="en-GB" dirty="0">
                  <a:solidFill>
                    <a:srgbClr val="475C6D"/>
                  </a:solidFill>
                  <a:latin typeface="Arial" panose="020B0604020202020204" pitchFamily="34" charset="0"/>
                </a:rPr>
                <a:t>Achievable</a:t>
              </a:r>
            </a:p>
          </p:txBody>
        </p:sp>
        <p:sp>
          <p:nvSpPr>
            <p:cNvPr id="21" name="TextBox 20">
              <a:extLst>
                <a:ext uri="{FF2B5EF4-FFF2-40B4-BE49-F238E27FC236}">
                  <a16:creationId xmlns:a16="http://schemas.microsoft.com/office/drawing/2014/main" id="{1F080CBB-CF65-FD4F-9349-28071417194F}"/>
                </a:ext>
              </a:extLst>
            </p:cNvPr>
            <p:cNvSpPr txBox="1"/>
            <p:nvPr/>
          </p:nvSpPr>
          <p:spPr>
            <a:xfrm>
              <a:off x="7091451" y="3194452"/>
              <a:ext cx="962881" cy="283778"/>
            </a:xfrm>
            <a:prstGeom prst="rect">
              <a:avLst/>
            </a:prstGeom>
            <a:noFill/>
          </p:spPr>
          <p:txBody>
            <a:bodyPr wrap="square" rtlCol="0">
              <a:spAutoFit/>
            </a:bodyPr>
            <a:lstStyle/>
            <a:p>
              <a:r>
                <a:rPr lang="en-GB" dirty="0">
                  <a:solidFill>
                    <a:srgbClr val="475C6D"/>
                  </a:solidFill>
                  <a:latin typeface="Arial" panose="020B0604020202020204" pitchFamily="34" charset="0"/>
                </a:rPr>
                <a:t>Realistic</a:t>
              </a:r>
            </a:p>
          </p:txBody>
        </p:sp>
        <p:sp>
          <p:nvSpPr>
            <p:cNvPr id="22" name="TextBox 21">
              <a:extLst>
                <a:ext uri="{FF2B5EF4-FFF2-40B4-BE49-F238E27FC236}">
                  <a16:creationId xmlns:a16="http://schemas.microsoft.com/office/drawing/2014/main" id="{947778DD-8544-58AE-C4B2-5380D0B8616A}"/>
                </a:ext>
              </a:extLst>
            </p:cNvPr>
            <p:cNvSpPr txBox="1"/>
            <p:nvPr/>
          </p:nvSpPr>
          <p:spPr>
            <a:xfrm>
              <a:off x="8109403" y="4000783"/>
              <a:ext cx="962881" cy="283778"/>
            </a:xfrm>
            <a:prstGeom prst="rect">
              <a:avLst/>
            </a:prstGeom>
            <a:noFill/>
          </p:spPr>
          <p:txBody>
            <a:bodyPr wrap="square" rtlCol="0">
              <a:spAutoFit/>
            </a:bodyPr>
            <a:lstStyle/>
            <a:p>
              <a:r>
                <a:rPr lang="en-GB" dirty="0">
                  <a:solidFill>
                    <a:srgbClr val="475C6D"/>
                  </a:solidFill>
                  <a:latin typeface="Arial" panose="020B0604020202020204" pitchFamily="34" charset="0"/>
                </a:rPr>
                <a:t>Timebound</a:t>
              </a:r>
            </a:p>
          </p:txBody>
        </p:sp>
        <p:sp>
          <p:nvSpPr>
            <p:cNvPr id="23" name="Oval 22">
              <a:extLst>
                <a:ext uri="{FF2B5EF4-FFF2-40B4-BE49-F238E27FC236}">
                  <a16:creationId xmlns:a16="http://schemas.microsoft.com/office/drawing/2014/main" id="{83BAEE6E-4BD4-8501-723F-B3B0B218D55A}"/>
                </a:ext>
              </a:extLst>
            </p:cNvPr>
            <p:cNvSpPr/>
            <p:nvPr/>
          </p:nvSpPr>
          <p:spPr>
            <a:xfrm>
              <a:off x="3622262" y="2999263"/>
              <a:ext cx="619990" cy="533400"/>
            </a:xfrm>
            <a:prstGeom prst="ellipse">
              <a:avLst/>
            </a:prstGeom>
            <a:solidFill>
              <a:srgbClr val="2C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24" name="Graphic 14" descr="Target">
              <a:extLst>
                <a:ext uri="{FF2B5EF4-FFF2-40B4-BE49-F238E27FC236}">
                  <a16:creationId xmlns:a16="http://schemas.microsoft.com/office/drawing/2014/main" id="{053A28C0-7F1A-1682-E22F-9ABA7CBFFC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56898" y="2999263"/>
              <a:ext cx="568037" cy="533401"/>
            </a:xfrm>
            <a:prstGeom prst="rect">
              <a:avLst/>
            </a:prstGeom>
          </p:spPr>
        </p:pic>
        <p:sp>
          <p:nvSpPr>
            <p:cNvPr id="25" name="Oval 24">
              <a:extLst>
                <a:ext uri="{FF2B5EF4-FFF2-40B4-BE49-F238E27FC236}">
                  <a16:creationId xmlns:a16="http://schemas.microsoft.com/office/drawing/2014/main" id="{EC416138-2571-83FE-FEBD-3DAA97F1BBEF}"/>
                </a:ext>
              </a:extLst>
            </p:cNvPr>
            <p:cNvSpPr/>
            <p:nvPr/>
          </p:nvSpPr>
          <p:spPr>
            <a:xfrm>
              <a:off x="7077236" y="3977740"/>
              <a:ext cx="619990" cy="533400"/>
            </a:xfrm>
            <a:prstGeom prst="ellipse">
              <a:avLst/>
            </a:prstGeom>
            <a:solidFill>
              <a:srgbClr val="2C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F9C87BA5-F2B4-BE33-194F-0DD47FAA1DEC}"/>
                </a:ext>
              </a:extLst>
            </p:cNvPr>
            <p:cNvSpPr/>
            <p:nvPr/>
          </p:nvSpPr>
          <p:spPr>
            <a:xfrm>
              <a:off x="5960216" y="3051217"/>
              <a:ext cx="619990" cy="533400"/>
            </a:xfrm>
            <a:prstGeom prst="ellipse">
              <a:avLst/>
            </a:prstGeom>
            <a:solidFill>
              <a:srgbClr val="2C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3A4DE8F3-15A5-96A3-9076-10C0B6208A48}"/>
                </a:ext>
              </a:extLst>
            </p:cNvPr>
            <p:cNvSpPr/>
            <p:nvPr/>
          </p:nvSpPr>
          <p:spPr>
            <a:xfrm>
              <a:off x="4765261" y="3925786"/>
              <a:ext cx="619990" cy="533400"/>
            </a:xfrm>
            <a:prstGeom prst="ellipse">
              <a:avLst/>
            </a:prstGeom>
            <a:solidFill>
              <a:srgbClr val="2C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28" name="Graphic 20" descr="Gauge">
              <a:extLst>
                <a:ext uri="{FF2B5EF4-FFF2-40B4-BE49-F238E27FC236}">
                  <a16:creationId xmlns:a16="http://schemas.microsoft.com/office/drawing/2014/main" id="{0C1A9222-2311-2B63-A09C-A59BFD0638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86909" y="3826205"/>
              <a:ext cx="585355" cy="611333"/>
            </a:xfrm>
            <a:prstGeom prst="rect">
              <a:avLst/>
            </a:prstGeom>
          </p:spPr>
        </p:pic>
        <p:pic>
          <p:nvPicPr>
            <p:cNvPr id="29" name="Graphic 22" descr="Checklist">
              <a:extLst>
                <a:ext uri="{FF2B5EF4-FFF2-40B4-BE49-F238E27FC236}">
                  <a16:creationId xmlns:a16="http://schemas.microsoft.com/office/drawing/2014/main" id="{08985B30-E256-2086-7C1C-D904B63DC4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29489" y="3085854"/>
              <a:ext cx="481445" cy="481446"/>
            </a:xfrm>
            <a:prstGeom prst="rect">
              <a:avLst/>
            </a:prstGeom>
          </p:spPr>
        </p:pic>
        <p:sp>
          <p:nvSpPr>
            <p:cNvPr id="30" name="Oval 29">
              <a:extLst>
                <a:ext uri="{FF2B5EF4-FFF2-40B4-BE49-F238E27FC236}">
                  <a16:creationId xmlns:a16="http://schemas.microsoft.com/office/drawing/2014/main" id="{704068DF-28E3-C2C4-FAA4-300D87CB5923}"/>
                </a:ext>
              </a:extLst>
            </p:cNvPr>
            <p:cNvSpPr/>
            <p:nvPr/>
          </p:nvSpPr>
          <p:spPr>
            <a:xfrm>
              <a:off x="8280849" y="3033898"/>
              <a:ext cx="619990" cy="533400"/>
            </a:xfrm>
            <a:prstGeom prst="ellipse">
              <a:avLst/>
            </a:prstGeom>
            <a:solidFill>
              <a:srgbClr val="2C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31" name="Graphic 18" descr="Stopwatch">
              <a:extLst>
                <a:ext uri="{FF2B5EF4-FFF2-40B4-BE49-F238E27FC236}">
                  <a16:creationId xmlns:a16="http://schemas.microsoft.com/office/drawing/2014/main" id="{938D4EA6-C358-D2D5-7487-35F9337C7BD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46213" y="2964627"/>
              <a:ext cx="680604" cy="663287"/>
            </a:xfrm>
            <a:prstGeom prst="rect">
              <a:avLst/>
            </a:prstGeom>
          </p:spPr>
        </p:pic>
        <p:pic>
          <p:nvPicPr>
            <p:cNvPr id="32" name="Graphic 16" descr="Bar chart">
              <a:extLst>
                <a:ext uri="{FF2B5EF4-FFF2-40B4-BE49-F238E27FC236}">
                  <a16:creationId xmlns:a16="http://schemas.microsoft.com/office/drawing/2014/main" id="{38D4D73B-9228-A5F0-2C05-E167A443AC3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42184" y="3990728"/>
              <a:ext cx="498764" cy="507423"/>
            </a:xfrm>
            <a:prstGeom prst="rect">
              <a:avLst/>
            </a:prstGeom>
          </p:spPr>
        </p:pic>
      </p:grpSp>
    </p:spTree>
    <p:extLst>
      <p:ext uri="{BB962C8B-B14F-4D97-AF65-F5344CB8AC3E}">
        <p14:creationId xmlns:p14="http://schemas.microsoft.com/office/powerpoint/2010/main" val="22563791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129">
            <a:extLst>
              <a:ext uri="{FF2B5EF4-FFF2-40B4-BE49-F238E27FC236}">
                <a16:creationId xmlns:a16="http://schemas.microsoft.com/office/drawing/2014/main" id="{4D0B4E83-9992-4E71-ABE8-48D5EC188D38}"/>
              </a:ext>
            </a:extLst>
          </p:cNvPr>
          <p:cNvSpPr/>
          <p:nvPr/>
        </p:nvSpPr>
        <p:spPr>
          <a:xfrm>
            <a:off x="331200" y="1296000"/>
            <a:ext cx="10322111" cy="3539430"/>
          </a:xfrm>
          <a:prstGeom prst="rect">
            <a:avLst/>
          </a:prstGeom>
        </p:spPr>
        <p:txBody>
          <a:bodyPr wrap="square">
            <a:spAutoFit/>
          </a:bodyPr>
          <a:lstStyle/>
          <a:p>
            <a:pPr fontAlgn="base"/>
            <a:r>
              <a:rPr lang="en-GB" sz="1600" dirty="0">
                <a:solidFill>
                  <a:srgbClr val="485D6F"/>
                </a:solidFill>
                <a:latin typeface="Arial" panose="020B0604020202020204" pitchFamily="34" charset="0"/>
                <a:cs typeface="Arial" panose="020B0604020202020204" pitchFamily="34" charset="0"/>
              </a:rPr>
              <a:t>The management of change encompasses all approaches to prepare and support individuals, teams, and organisations in making organisational change.​ Organisational change is introduced into corporate settings through projects, programmes and portfolios in order to deliver business value. </a:t>
            </a:r>
            <a:r>
              <a:rPr lang="en-US" sz="1600" dirty="0">
                <a:solidFill>
                  <a:srgbClr val="485D6F"/>
                </a:solidFill>
                <a:latin typeface="Arial" panose="020B0604020202020204" pitchFamily="34" charset="0"/>
                <a:cs typeface="Arial" panose="020B0604020202020204" pitchFamily="34" charset="0"/>
              </a:rPr>
              <a:t>​</a:t>
            </a:r>
          </a:p>
          <a:p>
            <a:pPr fontAlgn="base"/>
            <a:r>
              <a:rPr lang="en-GB" sz="1600" dirty="0">
                <a:solidFill>
                  <a:srgbClr val="485D6F"/>
                </a:solidFill>
                <a:latin typeface="Arial" panose="020B0604020202020204" pitchFamily="34" charset="0"/>
                <a:cs typeface="Arial" panose="020B0604020202020204" pitchFamily="34" charset="0"/>
              </a:rPr>
              <a:t>​</a:t>
            </a:r>
          </a:p>
          <a:p>
            <a:pPr fontAlgn="base"/>
            <a:r>
              <a:rPr lang="en-GB" sz="1600" dirty="0">
                <a:solidFill>
                  <a:srgbClr val="485D6F"/>
                </a:solidFill>
                <a:latin typeface="Arial" panose="020B0604020202020204" pitchFamily="34" charset="0"/>
                <a:cs typeface="Arial" panose="020B0604020202020204" pitchFamily="34" charset="0"/>
              </a:rPr>
              <a:t>Change needs to be planned. When you introduce a change you will impact one or more of the following areas:​</a:t>
            </a:r>
            <a:r>
              <a:rPr lang="en-US" sz="1600" dirty="0">
                <a:solidFill>
                  <a:srgbClr val="485D6F"/>
                </a:solidFill>
                <a:latin typeface="Arial" panose="020B0604020202020204" pitchFamily="34" charset="0"/>
                <a:cs typeface="Arial" panose="020B0604020202020204" pitchFamily="34" charset="0"/>
              </a:rPr>
              <a:t>​</a:t>
            </a:r>
          </a:p>
          <a:p>
            <a:pPr fontAlgn="base"/>
            <a:endParaRPr lang="en-GB" sz="1600" dirty="0">
              <a:solidFill>
                <a:srgbClr val="485D6F"/>
              </a:solidFill>
              <a:latin typeface="Arial" panose="020B0604020202020204" pitchFamily="34" charset="0"/>
              <a:cs typeface="Arial" panose="020B0604020202020204" pitchFamily="34" charset="0"/>
            </a:endParaRPr>
          </a:p>
          <a:p>
            <a:pPr marL="742950" lvl="1" indent="-285750" fontAlgn="base">
              <a:buClr>
                <a:srgbClr val="02A4A2"/>
              </a:buClr>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​Processes​</a:t>
            </a:r>
            <a:r>
              <a:rPr lang="en-US" sz="1600" dirty="0">
                <a:solidFill>
                  <a:srgbClr val="485D6F"/>
                </a:solidFill>
                <a:latin typeface="Arial" panose="020B0604020202020204" pitchFamily="34" charset="0"/>
                <a:cs typeface="Arial" panose="020B0604020202020204" pitchFamily="34" charset="0"/>
              </a:rPr>
              <a:t>​</a:t>
            </a:r>
          </a:p>
          <a:p>
            <a:pPr marL="742950" lvl="1" indent="-285750" fontAlgn="base">
              <a:buClr>
                <a:srgbClr val="02A4A2"/>
              </a:buClr>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Systems​</a:t>
            </a:r>
            <a:r>
              <a:rPr lang="en-US" sz="1600" dirty="0">
                <a:solidFill>
                  <a:srgbClr val="485D6F"/>
                </a:solidFill>
                <a:latin typeface="Arial" panose="020B0604020202020204" pitchFamily="34" charset="0"/>
                <a:cs typeface="Arial" panose="020B0604020202020204" pitchFamily="34" charset="0"/>
              </a:rPr>
              <a:t>​</a:t>
            </a:r>
          </a:p>
          <a:p>
            <a:pPr marL="742950" lvl="1" indent="-285750" fontAlgn="base">
              <a:buClr>
                <a:srgbClr val="02A4A2"/>
              </a:buClr>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Organisation structure​</a:t>
            </a:r>
            <a:r>
              <a:rPr lang="en-US" sz="1600" dirty="0">
                <a:solidFill>
                  <a:srgbClr val="485D6F"/>
                </a:solidFill>
                <a:latin typeface="Arial" panose="020B0604020202020204" pitchFamily="34" charset="0"/>
                <a:cs typeface="Arial" panose="020B0604020202020204" pitchFamily="34" charset="0"/>
              </a:rPr>
              <a:t>​</a:t>
            </a:r>
          </a:p>
          <a:p>
            <a:pPr marL="742950" lvl="1" indent="-285750" fontAlgn="base">
              <a:buClr>
                <a:srgbClr val="02A4A2"/>
              </a:buClr>
              <a:buFont typeface="Wingdings" panose="05000000000000000000" pitchFamily="2" charset="2"/>
              <a:buChar char="Ø"/>
            </a:pPr>
            <a:r>
              <a:rPr lang="en-GB" sz="1600" dirty="0">
                <a:solidFill>
                  <a:srgbClr val="485D6F"/>
                </a:solidFill>
                <a:latin typeface="Arial" panose="020B0604020202020204" pitchFamily="34" charset="0"/>
                <a:cs typeface="Arial" panose="020B0604020202020204" pitchFamily="34" charset="0"/>
              </a:rPr>
              <a:t>Job roles​</a:t>
            </a:r>
            <a:r>
              <a:rPr lang="en-US" sz="1600" dirty="0">
                <a:solidFill>
                  <a:srgbClr val="485D6F"/>
                </a:solidFill>
                <a:latin typeface="Arial" panose="020B0604020202020204" pitchFamily="34" charset="0"/>
                <a:cs typeface="Arial" panose="020B0604020202020204" pitchFamily="34" charset="0"/>
              </a:rPr>
              <a:t>​</a:t>
            </a:r>
          </a:p>
          <a:p>
            <a:pPr fontAlgn="base"/>
            <a:r>
              <a:rPr lang="en-GB" sz="1600" dirty="0">
                <a:solidFill>
                  <a:srgbClr val="485D6F"/>
                </a:solidFill>
                <a:latin typeface="Arial" panose="020B0604020202020204" pitchFamily="34" charset="0"/>
                <a:cs typeface="Arial" panose="020B0604020202020204" pitchFamily="34" charset="0"/>
              </a:rPr>
              <a:t>​</a:t>
            </a:r>
          </a:p>
          <a:p>
            <a:pPr fontAlgn="base"/>
            <a:r>
              <a:rPr lang="en-GB" sz="1600" b="1" dirty="0">
                <a:solidFill>
                  <a:srgbClr val="485D6F"/>
                </a:solidFill>
                <a:latin typeface="Arial" panose="020B0604020202020204" pitchFamily="34" charset="0"/>
                <a:cs typeface="Arial" panose="020B0604020202020204" pitchFamily="34" charset="0"/>
              </a:rPr>
              <a:t>Readiness assessments </a:t>
            </a:r>
            <a:r>
              <a:rPr lang="en-GB" sz="1600" dirty="0">
                <a:solidFill>
                  <a:srgbClr val="485D6F"/>
                </a:solidFill>
                <a:latin typeface="Arial" panose="020B0604020202020204" pitchFamily="34" charset="0"/>
                <a:cs typeface="Arial" panose="020B0604020202020204" pitchFamily="34" charset="0"/>
              </a:rPr>
              <a:t>are tools used by a change management team or project leader to assess the organisation's readiness to change and can be used to evaluate the challenges and opportunities that may be faced in any area affected by the change. </a:t>
            </a:r>
            <a:r>
              <a:rPr lang="en-US" sz="1600" dirty="0">
                <a:solidFill>
                  <a:srgbClr val="485D6F"/>
                </a:solidFill>
                <a:latin typeface="Arial" panose="020B0604020202020204" pitchFamily="34" charset="0"/>
                <a:cs typeface="Arial" panose="020B0604020202020204" pitchFamily="34" charset="0"/>
              </a:rPr>
              <a:t>​ </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4" name="TextBox 3">
            <a:extLst>
              <a:ext uri="{FF2B5EF4-FFF2-40B4-BE49-F238E27FC236}">
                <a16:creationId xmlns:a16="http://schemas.microsoft.com/office/drawing/2014/main" id="{A30D6239-7DCF-46D6-99BC-8FF49B6FCD75}"/>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Readiness Assessments</a:t>
            </a:r>
          </a:p>
        </p:txBody>
      </p:sp>
      <p:sp>
        <p:nvSpPr>
          <p:cNvPr id="5" name="TextBox 4">
            <a:extLst>
              <a:ext uri="{FF2B5EF4-FFF2-40B4-BE49-F238E27FC236}">
                <a16:creationId xmlns:a16="http://schemas.microsoft.com/office/drawing/2014/main" id="{247ED790-7D4B-4E17-B0CE-F3107838EBAC}"/>
              </a:ext>
            </a:extLst>
          </p:cNvPr>
          <p:cNvSpPr txBox="1"/>
          <p:nvPr/>
        </p:nvSpPr>
        <p:spPr>
          <a:xfrm>
            <a:off x="9453918" y="6448731"/>
            <a:ext cx="2246246"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Stages of change</a:t>
            </a:r>
          </a:p>
        </p:txBody>
      </p:sp>
      <p:sp>
        <p:nvSpPr>
          <p:cNvPr id="6" name="TextBox 5">
            <a:extLst>
              <a:ext uri="{FF2B5EF4-FFF2-40B4-BE49-F238E27FC236}">
                <a16:creationId xmlns:a16="http://schemas.microsoft.com/office/drawing/2014/main" id="{DEF18295-0D68-437B-BB04-4928F421D85A}"/>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Engage to change</a:t>
            </a:r>
          </a:p>
        </p:txBody>
      </p:sp>
      <p:grpSp>
        <p:nvGrpSpPr>
          <p:cNvPr id="7" name="Click box">
            <a:extLst>
              <a:ext uri="{FF2B5EF4-FFF2-40B4-BE49-F238E27FC236}">
                <a16:creationId xmlns:a16="http://schemas.microsoft.com/office/drawing/2014/main" id="{49D7B195-BC45-4FAC-89D3-65FCF2293421}"/>
              </a:ext>
            </a:extLst>
          </p:cNvPr>
          <p:cNvGrpSpPr/>
          <p:nvPr/>
        </p:nvGrpSpPr>
        <p:grpSpPr>
          <a:xfrm>
            <a:off x="331200" y="5143286"/>
            <a:ext cx="4520541" cy="501775"/>
            <a:chOff x="1172766" y="3608908"/>
            <a:chExt cx="4046727" cy="428883"/>
          </a:xfrm>
        </p:grpSpPr>
        <p:sp>
          <p:nvSpPr>
            <p:cNvPr id="8" name="Click box">
              <a:extLst>
                <a:ext uri="{FF2B5EF4-FFF2-40B4-BE49-F238E27FC236}">
                  <a16:creationId xmlns:a16="http://schemas.microsoft.com/office/drawing/2014/main" id="{8ED663DD-1275-4EAC-BB47-703D704E86F9}"/>
                </a:ext>
              </a:extLst>
            </p:cNvPr>
            <p:cNvSpPr txBox="1"/>
            <p:nvPr/>
          </p:nvSpPr>
          <p:spPr>
            <a:xfrm>
              <a:off x="1172766" y="3608908"/>
              <a:ext cx="3728797" cy="289373"/>
            </a:xfrm>
            <a:prstGeom prst="rect">
              <a:avLst/>
            </a:prstGeom>
            <a:solidFill>
              <a:srgbClr val="02A4A2"/>
            </a:solidFill>
            <a:ln w="28575">
              <a:noFill/>
            </a:ln>
            <a:scene3d>
              <a:camera prst="orthographicFront"/>
              <a:lightRig rig="threePt" dir="t"/>
            </a:scene3d>
            <a:sp3d>
              <a:bevelT prst="angle"/>
            </a:sp3d>
          </p:spPr>
          <p:txBody>
            <a:bodyPr wrap="square" rtlCol="0" anchor="ctr" anchorCtr="0">
              <a:spAutoFit/>
            </a:bodyPr>
            <a:lstStyle/>
            <a:p>
              <a:r>
                <a:rPr lang="en-GB" sz="1600" b="1" dirty="0">
                  <a:solidFill>
                    <a:schemeClr val="bg1"/>
                  </a:solidFill>
                  <a:latin typeface="Arial"/>
                  <a:cs typeface="Arial"/>
                </a:rPr>
                <a:t>What do Readiness Assessments cover?</a:t>
              </a:r>
              <a:endParaRPr lang="en-US" sz="1600" b="1" dirty="0">
                <a:solidFill>
                  <a:schemeClr val="bg1"/>
                </a:solidFill>
                <a:latin typeface="Arial" panose="020B0604020202020204" pitchFamily="34" charset="0"/>
              </a:endParaRPr>
            </a:p>
          </p:txBody>
        </p:sp>
        <p:pic>
          <p:nvPicPr>
            <p:cNvPr id="9" name="Picture 8" descr="Pointer Cursor PNG Icon (2) - PNG Repo Free PNG Icons">
              <a:extLst>
                <a:ext uri="{FF2B5EF4-FFF2-40B4-BE49-F238E27FC236}">
                  <a16:creationId xmlns:a16="http://schemas.microsoft.com/office/drawing/2014/main" id="{1D414C05-691D-49E3-ADB9-9A2C28669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795974">
              <a:off x="4801529" y="3619827"/>
              <a:ext cx="417964" cy="4179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3C524A1A-5C61-424E-A1B7-3DE2BD30904E}"/>
              </a:ext>
            </a:extLst>
          </p:cNvPr>
          <p:cNvGrpSpPr/>
          <p:nvPr/>
        </p:nvGrpSpPr>
        <p:grpSpPr>
          <a:xfrm>
            <a:off x="3847853" y="1412689"/>
            <a:ext cx="5871334" cy="3534794"/>
            <a:chOff x="3847853" y="1300638"/>
            <a:chExt cx="5871334" cy="3534794"/>
          </a:xfrm>
        </p:grpSpPr>
        <p:grpSp>
          <p:nvGrpSpPr>
            <p:cNvPr id="10" name="Steady text">
              <a:extLst>
                <a:ext uri="{FF2B5EF4-FFF2-40B4-BE49-F238E27FC236}">
                  <a16:creationId xmlns:a16="http://schemas.microsoft.com/office/drawing/2014/main" id="{CB280007-1891-4B26-8D2D-B353C3B3CDFE}"/>
                </a:ext>
              </a:extLst>
            </p:cNvPr>
            <p:cNvGrpSpPr/>
            <p:nvPr/>
          </p:nvGrpSpPr>
          <p:grpSpPr>
            <a:xfrm>
              <a:off x="3847853" y="1300638"/>
              <a:ext cx="5871334" cy="3534794"/>
              <a:chOff x="3325929" y="1570205"/>
              <a:chExt cx="5871334" cy="3534794"/>
            </a:xfrm>
          </p:grpSpPr>
          <p:grpSp>
            <p:nvGrpSpPr>
              <p:cNvPr id="11" name="Group 10">
                <a:extLst>
                  <a:ext uri="{FF2B5EF4-FFF2-40B4-BE49-F238E27FC236}">
                    <a16:creationId xmlns:a16="http://schemas.microsoft.com/office/drawing/2014/main" id="{08306E55-2BB1-4D04-9442-E033293AED76}"/>
                  </a:ext>
                </a:extLst>
              </p:cNvPr>
              <p:cNvGrpSpPr/>
              <p:nvPr/>
            </p:nvGrpSpPr>
            <p:grpSpPr>
              <a:xfrm>
                <a:off x="3325929" y="1570205"/>
                <a:ext cx="5871334" cy="3534794"/>
                <a:chOff x="2526969" y="1951453"/>
                <a:chExt cx="7136289" cy="1915097"/>
              </a:xfrm>
            </p:grpSpPr>
            <p:grpSp>
              <p:nvGrpSpPr>
                <p:cNvPr id="13" name="Group 12">
                  <a:extLst>
                    <a:ext uri="{FF2B5EF4-FFF2-40B4-BE49-F238E27FC236}">
                      <a16:creationId xmlns:a16="http://schemas.microsoft.com/office/drawing/2014/main" id="{4FFB45F3-DEFF-4831-B82B-E6D3AF17F7DA}"/>
                    </a:ext>
                  </a:extLst>
                </p:cNvPr>
                <p:cNvGrpSpPr/>
                <p:nvPr/>
              </p:nvGrpSpPr>
              <p:grpSpPr>
                <a:xfrm>
                  <a:off x="2526969" y="1951453"/>
                  <a:ext cx="7136289" cy="1915097"/>
                  <a:chOff x="2635896" y="1985383"/>
                  <a:chExt cx="7136289" cy="1915097"/>
                </a:xfrm>
              </p:grpSpPr>
              <p:sp>
                <p:nvSpPr>
                  <p:cNvPr id="15" name="Rectangle 89">
                    <a:extLst>
                      <a:ext uri="{FF2B5EF4-FFF2-40B4-BE49-F238E27FC236}">
                        <a16:creationId xmlns:a16="http://schemas.microsoft.com/office/drawing/2014/main" id="{61FB617A-A0C3-42EC-BBA8-80A6C3C6EBE3}"/>
                      </a:ext>
                    </a:extLst>
                  </p:cNvPr>
                  <p:cNvSpPr/>
                  <p:nvPr/>
                </p:nvSpPr>
                <p:spPr>
                  <a:xfrm>
                    <a:off x="2635896" y="1985383"/>
                    <a:ext cx="7136289" cy="1915097"/>
                  </a:xfrm>
                  <a:prstGeom prst="roundRect">
                    <a:avLst>
                      <a:gd name="adj" fmla="val 4178"/>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F64DBCF7-D013-42D2-BA55-39BF23BC88B6}"/>
                      </a:ext>
                    </a:extLst>
                  </p:cNvPr>
                  <p:cNvSpPr txBox="1"/>
                  <p:nvPr/>
                </p:nvSpPr>
                <p:spPr>
                  <a:xfrm>
                    <a:off x="2635896" y="1997188"/>
                    <a:ext cx="7136289" cy="202937"/>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Readiness Assessments                                                    </a:t>
                    </a:r>
                    <a:endParaRPr lang="en-US" sz="1600" b="1" dirty="0">
                      <a:solidFill>
                        <a:schemeClr val="bg1"/>
                      </a:solidFill>
                      <a:latin typeface="Arial" panose="020B0604020202020204" pitchFamily="34" charset="0"/>
                    </a:endParaRPr>
                  </a:p>
                </p:txBody>
              </p:sp>
            </p:grpSp>
            <p:sp>
              <p:nvSpPr>
                <p:cNvPr id="14" name="Rectangle: Rounded Corners 13">
                  <a:extLst>
                    <a:ext uri="{FF2B5EF4-FFF2-40B4-BE49-F238E27FC236}">
                      <a16:creationId xmlns:a16="http://schemas.microsoft.com/office/drawing/2014/main" id="{B9413FE0-ACEF-4F80-BA07-CF765450F87D}"/>
                    </a:ext>
                  </a:extLst>
                </p:cNvPr>
                <p:cNvSpPr/>
                <p:nvPr/>
              </p:nvSpPr>
              <p:spPr>
                <a:xfrm>
                  <a:off x="2704706" y="2220733"/>
                  <a:ext cx="6707978" cy="1553012"/>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GB" sz="1400" dirty="0">
                    <a:solidFill>
                      <a:srgbClr val="485E6D"/>
                    </a:solidFill>
                    <a:latin typeface="Arial" panose="020B0604020202020204" pitchFamily="34" charset="0"/>
                    <a:cs typeface="Arial" panose="020B0604020202020204" pitchFamily="34" charset="0"/>
                  </a:endParaRPr>
                </a:p>
              </p:txBody>
            </p:sp>
          </p:grpSp>
          <p:pic>
            <p:nvPicPr>
              <p:cNvPr id="12" name="Graphic 11" descr="Close">
                <a:extLst>
                  <a:ext uri="{FF2B5EF4-FFF2-40B4-BE49-F238E27FC236}">
                    <a16:creationId xmlns:a16="http://schemas.microsoft.com/office/drawing/2014/main" id="{B8049757-7DCB-4E64-8014-15F8A4CC3D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6638" y="1643851"/>
                <a:ext cx="268934" cy="231046"/>
              </a:xfrm>
              <a:prstGeom prst="roundRect">
                <a:avLst/>
              </a:prstGeom>
            </p:spPr>
          </p:pic>
        </p:grpSp>
        <p:sp>
          <p:nvSpPr>
            <p:cNvPr id="2" name="Rectangle 1">
              <a:extLst>
                <a:ext uri="{FF2B5EF4-FFF2-40B4-BE49-F238E27FC236}">
                  <a16:creationId xmlns:a16="http://schemas.microsoft.com/office/drawing/2014/main" id="{C816CCA6-A583-46DE-9612-756D43AD010C}"/>
                </a:ext>
              </a:extLst>
            </p:cNvPr>
            <p:cNvSpPr/>
            <p:nvPr/>
          </p:nvSpPr>
          <p:spPr>
            <a:xfrm>
              <a:off x="4178599" y="1912696"/>
              <a:ext cx="5149915" cy="2554545"/>
            </a:xfrm>
            <a:prstGeom prst="rect">
              <a:avLst/>
            </a:prstGeom>
          </p:spPr>
          <p:txBody>
            <a:bodyPr wrap="square">
              <a:spAutoFit/>
            </a:bodyPr>
            <a:lstStyle/>
            <a:p>
              <a:r>
                <a:rPr lang="en-GB" sz="1600" dirty="0">
                  <a:solidFill>
                    <a:srgbClr val="475C6D"/>
                  </a:solidFill>
                  <a:latin typeface="Arial" panose="020B0604020202020204" pitchFamily="34" charset="0"/>
                  <a:cs typeface="Arial" panose="020B0604020202020204" pitchFamily="34" charset="0"/>
                </a:rPr>
                <a:t>Common areas that readiness assessments may cover include:  </a:t>
              </a:r>
            </a:p>
            <a:p>
              <a:pPr marL="742950" lvl="1" indent="-285750">
                <a:buClr>
                  <a:srgbClr val="02A4A2"/>
                </a:buClr>
                <a:buFont typeface="Wingdings" panose="05000000000000000000" pitchFamily="2" charset="2"/>
                <a:buChar char="Ø"/>
              </a:pPr>
              <a:endParaRPr lang="en-GB" sz="1600" dirty="0">
                <a:solidFill>
                  <a:srgbClr val="475C6D"/>
                </a:solidFill>
                <a:latin typeface="Arial" panose="020B0604020202020204" pitchFamily="34" charset="0"/>
                <a:cs typeface="Arial" panose="020B0604020202020204" pitchFamily="34" charset="0"/>
              </a:endParaRPr>
            </a:p>
            <a:p>
              <a:pPr marL="742950" lvl="1" indent="-285750">
                <a:buClr>
                  <a:srgbClr val="02A4A2"/>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The size of the change</a:t>
              </a:r>
            </a:p>
            <a:p>
              <a:pPr marL="742950" lvl="1" indent="-285750">
                <a:buClr>
                  <a:srgbClr val="02A4A2"/>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Is there the capacity to change</a:t>
              </a:r>
            </a:p>
            <a:p>
              <a:pPr marL="742950" lvl="1" indent="-285750">
                <a:buClr>
                  <a:srgbClr val="02A4A2"/>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How many people are affected</a:t>
              </a:r>
            </a:p>
            <a:p>
              <a:pPr marL="742950" lvl="1" indent="-285750">
                <a:buClr>
                  <a:srgbClr val="02A4A2"/>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Is it a gradual or radical change</a:t>
              </a:r>
            </a:p>
            <a:p>
              <a:pPr marL="742950" lvl="1" indent="-285750">
                <a:buClr>
                  <a:srgbClr val="02A4A2"/>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How much change is already going on</a:t>
              </a:r>
            </a:p>
            <a:p>
              <a:pPr marL="742950" lvl="1" indent="-285750">
                <a:buClr>
                  <a:srgbClr val="02A4A2"/>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What type of resistance can be expected</a:t>
              </a:r>
            </a:p>
            <a:p>
              <a:pPr marL="742950" lvl="1" indent="-285750">
                <a:buClr>
                  <a:srgbClr val="02A4A2"/>
                </a:buClr>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How will culture be affected</a:t>
              </a:r>
            </a:p>
          </p:txBody>
        </p:sp>
      </p:grpSp>
    </p:spTree>
    <p:extLst>
      <p:ext uri="{BB962C8B-B14F-4D97-AF65-F5344CB8AC3E}">
        <p14:creationId xmlns:p14="http://schemas.microsoft.com/office/powerpoint/2010/main" val="17387247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3"/>
                                        </p:tgtEl>
                                        <p:attrNameLst>
                                          <p:attrName>ppt_x</p:attrName>
                                        </p:attrNameLst>
                                      </p:cBhvr>
                                      <p:tavLst>
                                        <p:tav tm="0">
                                          <p:val>
                                            <p:strVal val="ppt_x"/>
                                          </p:val>
                                        </p:tav>
                                        <p:tav tm="100000">
                                          <p:val>
                                            <p:strVal val="ppt_x"/>
                                          </p:val>
                                        </p:tav>
                                      </p:tavLst>
                                    </p:anim>
                                    <p:anim calcmode="lin" valueType="num">
                                      <p:cBhvr additive="base">
                                        <p:cTn id="14" dur="500"/>
                                        <p:tgtEl>
                                          <p:spTgt spid="3"/>
                                        </p:tgtEl>
                                        <p:attrNameLst>
                                          <p:attrName>ppt_y</p:attrName>
                                        </p:attrNameLst>
                                      </p:cBhvr>
                                      <p:tavLst>
                                        <p:tav tm="0">
                                          <p:val>
                                            <p:strVal val="ppt_y"/>
                                          </p:val>
                                        </p:tav>
                                        <p:tav tm="100000">
                                          <p:val>
                                            <p:strVal val="1+ppt_h/2"/>
                                          </p:val>
                                        </p:tav>
                                      </p:tavLst>
                                    </p:anim>
                                    <p:set>
                                      <p:cBhvr>
                                        <p:cTn id="15"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2">
            <a:extLst>
              <a:ext uri="{FF2B5EF4-FFF2-40B4-BE49-F238E27FC236}">
                <a16:creationId xmlns:a16="http://schemas.microsoft.com/office/drawing/2014/main" id="{D4B64669-AEDA-40F4-BB98-64540CD38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2892" y="2169795"/>
            <a:ext cx="7123290" cy="3990362"/>
          </a:xfrm>
          <a:prstGeom prst="rect">
            <a:avLst/>
          </a:prstGeom>
          <a:noFill/>
          <a:extLst>
            <a:ext uri="{909E8E84-426E-40DD-AFC4-6F175D3DCCD1}">
              <a14:hiddenFill xmlns:a14="http://schemas.microsoft.com/office/drawing/2010/main">
                <a:solidFill>
                  <a:srgbClr val="FFFFFF"/>
                </a:solidFill>
              </a14:hiddenFill>
            </a:ext>
          </a:extLst>
        </p:spPr>
      </p:pic>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28" name="Rectangle 127">
            <a:extLst>
              <a:ext uri="{FF2B5EF4-FFF2-40B4-BE49-F238E27FC236}">
                <a16:creationId xmlns:a16="http://schemas.microsoft.com/office/drawing/2014/main" id="{9E269AF0-A1C4-49FC-B958-37E955C9DDA6}"/>
              </a:ext>
            </a:extLst>
          </p:cNvPr>
          <p:cNvSpPr/>
          <p:nvPr/>
        </p:nvSpPr>
        <p:spPr>
          <a:xfrm>
            <a:off x="332327" y="1296000"/>
            <a:ext cx="9205568" cy="2800767"/>
          </a:xfrm>
          <a:prstGeom prst="rect">
            <a:avLst/>
          </a:prstGeom>
        </p:spPr>
        <p:txBody>
          <a:bodyPr wrap="square">
            <a:spAutoFit/>
          </a:bodyPr>
          <a:lstStyle/>
          <a:p>
            <a:pPr lvl="0" fontAlgn="base"/>
            <a:r>
              <a:rPr lang="en-GB" sz="1600" dirty="0">
                <a:solidFill>
                  <a:srgbClr val="485D6F"/>
                </a:solidFill>
                <a:latin typeface="Arial" panose="020B0604020202020204" pitchFamily="34" charset="0"/>
                <a:cs typeface="Arial" panose="020B0604020202020204" pitchFamily="34" charset="0"/>
              </a:rPr>
              <a:t>There are many theories on how to implement </a:t>
            </a:r>
          </a:p>
          <a:p>
            <a:pPr lvl="0" fontAlgn="base"/>
            <a:r>
              <a:rPr lang="en-GB" sz="1600" dirty="0">
                <a:solidFill>
                  <a:srgbClr val="485D6F"/>
                </a:solidFill>
                <a:latin typeface="Arial" panose="020B0604020202020204" pitchFamily="34" charset="0"/>
                <a:cs typeface="Arial" panose="020B0604020202020204" pitchFamily="34" charset="0"/>
              </a:rPr>
              <a:t>change successfully, however many of these </a:t>
            </a:r>
          </a:p>
          <a:p>
            <a:pPr lvl="0" fontAlgn="base"/>
            <a:r>
              <a:rPr lang="en-GB" sz="1600" dirty="0">
                <a:solidFill>
                  <a:srgbClr val="485D6F"/>
                </a:solidFill>
                <a:latin typeface="Arial" panose="020B0604020202020204" pitchFamily="34" charset="0"/>
                <a:cs typeface="Arial" panose="020B0604020202020204" pitchFamily="34" charset="0"/>
              </a:rPr>
              <a:t>originate with leadership and change </a:t>
            </a:r>
          </a:p>
          <a:p>
            <a:pPr lvl="0" fontAlgn="base"/>
            <a:r>
              <a:rPr lang="en-GB" sz="1600" dirty="0">
                <a:solidFill>
                  <a:srgbClr val="485D6F"/>
                </a:solidFill>
                <a:latin typeface="Arial" panose="020B0604020202020204" pitchFamily="34" charset="0"/>
                <a:cs typeface="Arial" panose="020B0604020202020204" pitchFamily="34" charset="0"/>
              </a:rPr>
              <a:t>management guru, John Kotter, a professor</a:t>
            </a:r>
          </a:p>
          <a:p>
            <a:pPr lvl="0" fontAlgn="base"/>
            <a:r>
              <a:rPr lang="en-GB" sz="1600" dirty="0">
                <a:solidFill>
                  <a:srgbClr val="485D6F"/>
                </a:solidFill>
                <a:latin typeface="Arial" panose="020B0604020202020204" pitchFamily="34" charset="0"/>
                <a:cs typeface="Arial" panose="020B0604020202020204" pitchFamily="34" charset="0"/>
              </a:rPr>
              <a:t>at Harvard Business School and </a:t>
            </a:r>
          </a:p>
          <a:p>
            <a:pPr lvl="0" fontAlgn="base"/>
            <a:r>
              <a:rPr lang="en-GB" sz="1600" dirty="0">
                <a:solidFill>
                  <a:srgbClr val="485D6F"/>
                </a:solidFill>
                <a:latin typeface="Arial" panose="020B0604020202020204" pitchFamily="34" charset="0"/>
                <a:cs typeface="Arial" panose="020B0604020202020204" pitchFamily="34" charset="0"/>
              </a:rPr>
              <a:t>world-renowned change expert.​ ​</a:t>
            </a:r>
            <a:r>
              <a:rPr lang="en-US" sz="1600" dirty="0">
                <a:solidFill>
                  <a:srgbClr val="485D6F"/>
                </a:solidFill>
                <a:latin typeface="Arial" panose="020B0604020202020204" pitchFamily="34" charset="0"/>
                <a:cs typeface="Arial" panose="020B0604020202020204" pitchFamily="34" charset="0"/>
              </a:rPr>
              <a:t>​</a:t>
            </a:r>
          </a:p>
          <a:p>
            <a:pPr lvl="0" fontAlgn="base"/>
            <a:r>
              <a:rPr lang="en-GB" sz="1600" dirty="0">
                <a:solidFill>
                  <a:srgbClr val="485D6F"/>
                </a:solidFill>
                <a:latin typeface="Arial" panose="020B0604020202020204" pitchFamily="34" charset="0"/>
                <a:cs typeface="Arial" panose="020B0604020202020204" pitchFamily="34" charset="0"/>
              </a:rPr>
              <a:t>​</a:t>
            </a:r>
          </a:p>
          <a:p>
            <a:pPr lvl="0" fontAlgn="base"/>
            <a:r>
              <a:rPr lang="en-GB" sz="1600" dirty="0">
                <a:solidFill>
                  <a:srgbClr val="485D6F"/>
                </a:solidFill>
                <a:latin typeface="Arial" panose="020B0604020202020204" pitchFamily="34" charset="0"/>
                <a:cs typeface="Arial" panose="020B0604020202020204" pitchFamily="34" charset="0"/>
              </a:rPr>
              <a:t>The theories define the stages that </a:t>
            </a:r>
          </a:p>
          <a:p>
            <a:pPr lvl="0" fontAlgn="base"/>
            <a:r>
              <a:rPr lang="en-GB" sz="1600" dirty="0">
                <a:solidFill>
                  <a:srgbClr val="485D6F"/>
                </a:solidFill>
                <a:latin typeface="Arial" panose="020B0604020202020204" pitchFamily="34" charset="0"/>
                <a:cs typeface="Arial" panose="020B0604020202020204" pitchFamily="34" charset="0"/>
              </a:rPr>
              <a:t>should be considered but are flexible</a:t>
            </a:r>
          </a:p>
          <a:p>
            <a:pPr lvl="0" fontAlgn="base"/>
            <a:r>
              <a:rPr lang="en-GB" sz="1600" dirty="0">
                <a:solidFill>
                  <a:srgbClr val="485D6F"/>
                </a:solidFill>
                <a:latin typeface="Arial" panose="020B0604020202020204" pitchFamily="34" charset="0"/>
                <a:cs typeface="Arial" panose="020B0604020202020204" pitchFamily="34" charset="0"/>
              </a:rPr>
              <a:t>to enable use and adaptation for any </a:t>
            </a:r>
          </a:p>
          <a:p>
            <a:pPr lvl="0" fontAlgn="base"/>
            <a:r>
              <a:rPr lang="en-GB" sz="1600" dirty="0">
                <a:solidFill>
                  <a:srgbClr val="485D6F"/>
                </a:solidFill>
                <a:latin typeface="Arial" panose="020B0604020202020204" pitchFamily="34" charset="0"/>
                <a:cs typeface="Arial" panose="020B0604020202020204" pitchFamily="34" charset="0"/>
              </a:rPr>
              <a:t>project or change implementation.</a:t>
            </a:r>
            <a:endParaRPr lang="en-US" sz="1600" dirty="0">
              <a:solidFill>
                <a:srgbClr val="485D6F"/>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9429099-4665-483A-823C-3F0466D365D0}"/>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Stages of Change</a:t>
            </a:r>
          </a:p>
        </p:txBody>
      </p:sp>
      <p:sp>
        <p:nvSpPr>
          <p:cNvPr id="6" name="TextBox 5">
            <a:extLst>
              <a:ext uri="{FF2B5EF4-FFF2-40B4-BE49-F238E27FC236}">
                <a16:creationId xmlns:a16="http://schemas.microsoft.com/office/drawing/2014/main" id="{8A4E6E33-C8FA-4A43-ADFF-C388539466B9}"/>
              </a:ext>
            </a:extLst>
          </p:cNvPr>
          <p:cNvSpPr txBox="1"/>
          <p:nvPr/>
        </p:nvSpPr>
        <p:spPr>
          <a:xfrm>
            <a:off x="9453918" y="6448731"/>
            <a:ext cx="22785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Climate for change</a:t>
            </a:r>
          </a:p>
        </p:txBody>
      </p:sp>
      <p:sp>
        <p:nvSpPr>
          <p:cNvPr id="7" name="TextBox 6">
            <a:extLst>
              <a:ext uri="{FF2B5EF4-FFF2-40B4-BE49-F238E27FC236}">
                <a16:creationId xmlns:a16="http://schemas.microsoft.com/office/drawing/2014/main" id="{675B2180-6841-4762-900D-D20802BA44ED}"/>
              </a:ext>
            </a:extLst>
          </p:cNvPr>
          <p:cNvSpPr txBox="1"/>
          <p:nvPr/>
        </p:nvSpPr>
        <p:spPr>
          <a:xfrm>
            <a:off x="459483" y="6454459"/>
            <a:ext cx="2424394"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Readiness assessments</a:t>
            </a:r>
          </a:p>
        </p:txBody>
      </p:sp>
    </p:spTree>
    <p:extLst>
      <p:ext uri="{BB962C8B-B14F-4D97-AF65-F5344CB8AC3E}">
        <p14:creationId xmlns:p14="http://schemas.microsoft.com/office/powerpoint/2010/main" val="21803690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a:extLst>
              <a:ext uri="{FF2B5EF4-FFF2-40B4-BE49-F238E27FC236}">
                <a16:creationId xmlns:a16="http://schemas.microsoft.com/office/drawing/2014/main" id="{1BD2C2FF-1D1F-48C4-856D-4E5FFB054BD3}"/>
              </a:ext>
            </a:extLst>
          </p:cNvPr>
          <p:cNvSpPr/>
          <p:nvPr/>
        </p:nvSpPr>
        <p:spPr>
          <a:xfrm>
            <a:off x="331200" y="1296000"/>
            <a:ext cx="10442818" cy="3293209"/>
          </a:xfrm>
          <a:prstGeom prst="rect">
            <a:avLst/>
          </a:prstGeom>
        </p:spPr>
        <p:txBody>
          <a:bodyPr wrap="square">
            <a:spAutoFit/>
          </a:bodyPr>
          <a:lstStyle/>
          <a:p>
            <a:pPr fontAlgn="base"/>
            <a:r>
              <a:rPr lang="en-GB" sz="1600" dirty="0">
                <a:solidFill>
                  <a:srgbClr val="485D6F"/>
                </a:solidFill>
                <a:latin typeface="Arial" panose="020B0604020202020204" pitchFamily="34" charset="0"/>
                <a:cs typeface="Arial" panose="020B0604020202020204" pitchFamily="34" charset="0"/>
              </a:rPr>
              <a:t>People are key to a project's success so engaging stakeholders early and getting them to acknowledge and understand the need for change is essential. ​</a:t>
            </a:r>
          </a:p>
          <a:p>
            <a:pPr fontAlgn="base"/>
            <a:r>
              <a:rPr lang="en-GB" sz="1600" dirty="0">
                <a:solidFill>
                  <a:srgbClr val="485D6F"/>
                </a:solidFill>
                <a:latin typeface="Arial" panose="020B0604020202020204" pitchFamily="34" charset="0"/>
                <a:cs typeface="Arial" panose="020B0604020202020204" pitchFamily="34" charset="0"/>
              </a:rPr>
              <a:t>​</a:t>
            </a:r>
          </a:p>
          <a:p>
            <a:pPr fontAlgn="base"/>
            <a:r>
              <a:rPr lang="en-GB" sz="1600" dirty="0">
                <a:solidFill>
                  <a:srgbClr val="485D6F"/>
                </a:solidFill>
                <a:latin typeface="Arial" panose="020B0604020202020204" pitchFamily="34" charset="0"/>
                <a:cs typeface="Arial" panose="020B0604020202020204" pitchFamily="34" charset="0"/>
              </a:rPr>
              <a:t>A first step is to develop a project vision statement by involving stakeholders, getting them onboard and be advocates for the project.   </a:t>
            </a:r>
          </a:p>
          <a:p>
            <a:pPr fontAlgn="base"/>
            <a:endParaRPr lang="en-GB" sz="1600" dirty="0">
              <a:solidFill>
                <a:srgbClr val="485D6F"/>
              </a:solidFill>
              <a:latin typeface="Arial" panose="020B0604020202020204" pitchFamily="34" charset="0"/>
              <a:cs typeface="Arial" panose="020B0604020202020204" pitchFamily="34" charset="0"/>
            </a:endParaRPr>
          </a:p>
          <a:p>
            <a:pPr fontAlgn="base"/>
            <a:r>
              <a:rPr lang="en-GB" sz="1600" dirty="0">
                <a:solidFill>
                  <a:srgbClr val="485D6F"/>
                </a:solidFill>
                <a:latin typeface="Arial" panose="020B0604020202020204" pitchFamily="34" charset="0"/>
                <a:cs typeface="Arial" panose="020B0604020202020204" pitchFamily="34" charset="0"/>
              </a:rPr>
              <a:t>The vision statement clearly and briefly describes the desired outcomes to be produced for the business after successful project completion. </a:t>
            </a:r>
          </a:p>
          <a:p>
            <a:pPr fontAlgn="base"/>
            <a:endParaRPr lang="en-GB" sz="1600" dirty="0">
              <a:solidFill>
                <a:srgbClr val="485D6F"/>
              </a:solidFill>
              <a:latin typeface="Arial" panose="020B0604020202020204" pitchFamily="34" charset="0"/>
              <a:cs typeface="Arial" panose="020B0604020202020204" pitchFamily="34" charset="0"/>
            </a:endParaRPr>
          </a:p>
          <a:p>
            <a:pPr fontAlgn="base"/>
            <a:r>
              <a:rPr lang="en-GB" sz="1600" dirty="0">
                <a:solidFill>
                  <a:srgbClr val="485D6F"/>
                </a:solidFill>
                <a:latin typeface="Arial" panose="020B0604020202020204" pitchFamily="34" charset="0"/>
                <a:cs typeface="Arial" panose="020B0604020202020204" pitchFamily="34" charset="0"/>
              </a:rPr>
              <a:t>It is a vivid description of what the business will be like to inspire the project beneficiaries to initiate the project.  A well-developed vision also helps teams and stakeholders understand the problem and avoids confusion about what the project hopes to accomplish. ​</a:t>
            </a:r>
          </a:p>
          <a:p>
            <a:pPr fontAlgn="base"/>
            <a:r>
              <a:rPr lang="en-GB" sz="1600" dirty="0">
                <a:solidFill>
                  <a:srgbClr val="485D6F"/>
                </a:solidFill>
                <a:latin typeface="Arial" panose="020B0604020202020204" pitchFamily="34" charset="0"/>
                <a:cs typeface="Arial" panose="020B0604020202020204" pitchFamily="34" charset="0"/>
              </a:rPr>
              <a:t>​</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4" name="TextBox 3">
            <a:extLst>
              <a:ext uri="{FF2B5EF4-FFF2-40B4-BE49-F238E27FC236}">
                <a16:creationId xmlns:a16="http://schemas.microsoft.com/office/drawing/2014/main" id="{2BDAA185-09EC-4AC8-926B-B1903527300F}"/>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Creating the Climate for Change</a:t>
            </a:r>
          </a:p>
        </p:txBody>
      </p:sp>
      <p:sp>
        <p:nvSpPr>
          <p:cNvPr id="5" name="TextBox 4">
            <a:extLst>
              <a:ext uri="{FF2B5EF4-FFF2-40B4-BE49-F238E27FC236}">
                <a16:creationId xmlns:a16="http://schemas.microsoft.com/office/drawing/2014/main" id="{3945C6DD-7AC4-45EE-B917-74413691779B}"/>
              </a:ext>
            </a:extLst>
          </p:cNvPr>
          <p:cNvSpPr txBox="1"/>
          <p:nvPr/>
        </p:nvSpPr>
        <p:spPr>
          <a:xfrm>
            <a:off x="9453918" y="6448731"/>
            <a:ext cx="2246246"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Change control</a:t>
            </a:r>
          </a:p>
        </p:txBody>
      </p:sp>
      <p:sp>
        <p:nvSpPr>
          <p:cNvPr id="6" name="TextBox 5">
            <a:extLst>
              <a:ext uri="{FF2B5EF4-FFF2-40B4-BE49-F238E27FC236}">
                <a16:creationId xmlns:a16="http://schemas.microsoft.com/office/drawing/2014/main" id="{C6723EE0-FB3E-495D-A5C8-D77B10817A3F}"/>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Stages of change</a:t>
            </a:r>
          </a:p>
        </p:txBody>
      </p:sp>
      <p:grpSp>
        <p:nvGrpSpPr>
          <p:cNvPr id="7" name="Click box">
            <a:extLst>
              <a:ext uri="{FF2B5EF4-FFF2-40B4-BE49-F238E27FC236}">
                <a16:creationId xmlns:a16="http://schemas.microsoft.com/office/drawing/2014/main" id="{BC51988F-7B63-48BD-B1DB-EEF56BC3EED3}"/>
              </a:ext>
            </a:extLst>
          </p:cNvPr>
          <p:cNvGrpSpPr/>
          <p:nvPr/>
        </p:nvGrpSpPr>
        <p:grpSpPr>
          <a:xfrm>
            <a:off x="331200" y="5172675"/>
            <a:ext cx="3604095" cy="550854"/>
            <a:chOff x="1172766" y="3634032"/>
            <a:chExt cx="3226337" cy="470833"/>
          </a:xfrm>
        </p:grpSpPr>
        <p:sp>
          <p:nvSpPr>
            <p:cNvPr id="8" name="Click box">
              <a:extLst>
                <a:ext uri="{FF2B5EF4-FFF2-40B4-BE49-F238E27FC236}">
                  <a16:creationId xmlns:a16="http://schemas.microsoft.com/office/drawing/2014/main" id="{EF0EC51E-3BAB-4EEA-B04D-A6307533C7D0}"/>
                </a:ext>
              </a:extLst>
            </p:cNvPr>
            <p:cNvSpPr txBox="1"/>
            <p:nvPr/>
          </p:nvSpPr>
          <p:spPr>
            <a:xfrm>
              <a:off x="1172766" y="3634032"/>
              <a:ext cx="3017356" cy="289373"/>
            </a:xfrm>
            <a:prstGeom prst="rect">
              <a:avLst/>
            </a:prstGeom>
            <a:solidFill>
              <a:srgbClr val="02A4A2"/>
            </a:solidFill>
            <a:ln w="28575">
              <a:noFill/>
            </a:ln>
            <a:scene3d>
              <a:camera prst="orthographicFront"/>
              <a:lightRig rig="threePt" dir="t"/>
            </a:scene3d>
            <a:sp3d>
              <a:bevelT prst="angle"/>
            </a:sp3d>
          </p:spPr>
          <p:txBody>
            <a:bodyPr wrap="square" rtlCol="0" anchor="ctr" anchorCtr="0">
              <a:spAutoFit/>
            </a:bodyPr>
            <a:lstStyle/>
            <a:p>
              <a:r>
                <a:rPr lang="en-GB" sz="1600" b="1" dirty="0">
                  <a:solidFill>
                    <a:schemeClr val="bg1"/>
                  </a:solidFill>
                  <a:latin typeface="Arial"/>
                  <a:cs typeface="Arial"/>
                </a:rPr>
                <a:t>Vision statement characteristics</a:t>
              </a:r>
              <a:endParaRPr lang="en-US" sz="1600" b="1" dirty="0">
                <a:solidFill>
                  <a:schemeClr val="bg1"/>
                </a:solidFill>
                <a:latin typeface="Arial" panose="020B0604020202020204" pitchFamily="34" charset="0"/>
              </a:endParaRPr>
            </a:p>
          </p:txBody>
        </p:sp>
        <p:pic>
          <p:nvPicPr>
            <p:cNvPr id="9" name="Picture 8" descr="Pointer Cursor PNG Icon (2) - PNG Repo Free PNG Icons">
              <a:extLst>
                <a:ext uri="{FF2B5EF4-FFF2-40B4-BE49-F238E27FC236}">
                  <a16:creationId xmlns:a16="http://schemas.microsoft.com/office/drawing/2014/main" id="{AEA05663-7524-4B9B-A227-BD8B2E312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795974">
              <a:off x="3981139" y="3686901"/>
              <a:ext cx="417964" cy="4179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13337F21-7478-42FD-A2FD-3F206374C7E5}"/>
              </a:ext>
            </a:extLst>
          </p:cNvPr>
          <p:cNvGrpSpPr/>
          <p:nvPr/>
        </p:nvGrpSpPr>
        <p:grpSpPr>
          <a:xfrm>
            <a:off x="3548362" y="1590283"/>
            <a:ext cx="8172083" cy="3492880"/>
            <a:chOff x="3847852" y="1300638"/>
            <a:chExt cx="8172083" cy="3492880"/>
          </a:xfrm>
        </p:grpSpPr>
        <p:grpSp>
          <p:nvGrpSpPr>
            <p:cNvPr id="11" name="Steady text">
              <a:extLst>
                <a:ext uri="{FF2B5EF4-FFF2-40B4-BE49-F238E27FC236}">
                  <a16:creationId xmlns:a16="http://schemas.microsoft.com/office/drawing/2014/main" id="{49FF200C-523B-4E4D-B3C8-567A3712F8FA}"/>
                </a:ext>
              </a:extLst>
            </p:cNvPr>
            <p:cNvGrpSpPr/>
            <p:nvPr/>
          </p:nvGrpSpPr>
          <p:grpSpPr>
            <a:xfrm>
              <a:off x="3847852" y="1300638"/>
              <a:ext cx="8172083" cy="3492880"/>
              <a:chOff x="3325928" y="1570205"/>
              <a:chExt cx="8172083" cy="3492880"/>
            </a:xfrm>
          </p:grpSpPr>
          <p:grpSp>
            <p:nvGrpSpPr>
              <p:cNvPr id="13" name="Group 12">
                <a:extLst>
                  <a:ext uri="{FF2B5EF4-FFF2-40B4-BE49-F238E27FC236}">
                    <a16:creationId xmlns:a16="http://schemas.microsoft.com/office/drawing/2014/main" id="{89BFC890-6B13-4BFE-9A9C-58ABB119D3C9}"/>
                  </a:ext>
                </a:extLst>
              </p:cNvPr>
              <p:cNvGrpSpPr/>
              <p:nvPr/>
            </p:nvGrpSpPr>
            <p:grpSpPr>
              <a:xfrm>
                <a:off x="3325928" y="1570205"/>
                <a:ext cx="8172083" cy="3492880"/>
                <a:chOff x="2526968" y="1951453"/>
                <a:chExt cx="9932725" cy="1892389"/>
              </a:xfrm>
            </p:grpSpPr>
            <p:grpSp>
              <p:nvGrpSpPr>
                <p:cNvPr id="15" name="Group 14">
                  <a:extLst>
                    <a:ext uri="{FF2B5EF4-FFF2-40B4-BE49-F238E27FC236}">
                      <a16:creationId xmlns:a16="http://schemas.microsoft.com/office/drawing/2014/main" id="{7EC97AF2-F991-4519-AC26-45CA93EAED00}"/>
                    </a:ext>
                  </a:extLst>
                </p:cNvPr>
                <p:cNvGrpSpPr/>
                <p:nvPr/>
              </p:nvGrpSpPr>
              <p:grpSpPr>
                <a:xfrm>
                  <a:off x="2526968" y="1951453"/>
                  <a:ext cx="9932725" cy="1892389"/>
                  <a:chOff x="2635895" y="1985383"/>
                  <a:chExt cx="9932725" cy="1892389"/>
                </a:xfrm>
              </p:grpSpPr>
              <p:sp>
                <p:nvSpPr>
                  <p:cNvPr id="17" name="Rectangle 89">
                    <a:extLst>
                      <a:ext uri="{FF2B5EF4-FFF2-40B4-BE49-F238E27FC236}">
                        <a16:creationId xmlns:a16="http://schemas.microsoft.com/office/drawing/2014/main" id="{FE02EFCE-296F-4EB9-A583-685F424EB152}"/>
                      </a:ext>
                    </a:extLst>
                  </p:cNvPr>
                  <p:cNvSpPr/>
                  <p:nvPr/>
                </p:nvSpPr>
                <p:spPr>
                  <a:xfrm>
                    <a:off x="2635895" y="1985383"/>
                    <a:ext cx="9932725" cy="1892389"/>
                  </a:xfrm>
                  <a:prstGeom prst="roundRect">
                    <a:avLst>
                      <a:gd name="adj" fmla="val 4178"/>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1F9C0D21-D191-499A-AEBA-579CF466B586}"/>
                      </a:ext>
                    </a:extLst>
                  </p:cNvPr>
                  <p:cNvSpPr txBox="1"/>
                  <p:nvPr/>
                </p:nvSpPr>
                <p:spPr>
                  <a:xfrm>
                    <a:off x="2635896" y="1997188"/>
                    <a:ext cx="9932724" cy="202937"/>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Vision statements</a:t>
                    </a:r>
                    <a:endParaRPr lang="en-US" sz="1600" b="1" dirty="0">
                      <a:solidFill>
                        <a:schemeClr val="bg1"/>
                      </a:solidFill>
                      <a:latin typeface="Arial" panose="020B0604020202020204" pitchFamily="34" charset="0"/>
                    </a:endParaRPr>
                  </a:p>
                </p:txBody>
              </p:sp>
            </p:grpSp>
            <p:sp>
              <p:nvSpPr>
                <p:cNvPr id="16" name="Rectangle: Rounded Corners 15">
                  <a:extLst>
                    <a:ext uri="{FF2B5EF4-FFF2-40B4-BE49-F238E27FC236}">
                      <a16:creationId xmlns:a16="http://schemas.microsoft.com/office/drawing/2014/main" id="{6B8B24B6-B1A1-4DFA-9A32-698FEE0EA4D5}"/>
                    </a:ext>
                  </a:extLst>
                </p:cNvPr>
                <p:cNvSpPr/>
                <p:nvPr/>
              </p:nvSpPr>
              <p:spPr>
                <a:xfrm>
                  <a:off x="2704705" y="2220733"/>
                  <a:ext cx="9561567" cy="1538965"/>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GB" sz="1400" dirty="0">
                    <a:solidFill>
                      <a:srgbClr val="485E6D"/>
                    </a:solidFill>
                    <a:latin typeface="Arial" panose="020B0604020202020204" pitchFamily="34" charset="0"/>
                    <a:cs typeface="Arial" panose="020B0604020202020204" pitchFamily="34" charset="0"/>
                  </a:endParaRPr>
                </a:p>
              </p:txBody>
            </p:sp>
          </p:grpSp>
          <p:pic>
            <p:nvPicPr>
              <p:cNvPr id="14" name="Graphic 13" descr="Close">
                <a:extLst>
                  <a:ext uri="{FF2B5EF4-FFF2-40B4-BE49-F238E27FC236}">
                    <a16:creationId xmlns:a16="http://schemas.microsoft.com/office/drawing/2014/main" id="{F74DA107-AC79-4E93-BE94-D75E511053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94611" y="1662316"/>
                <a:ext cx="268934" cy="231046"/>
              </a:xfrm>
              <a:prstGeom prst="roundRect">
                <a:avLst/>
              </a:prstGeom>
            </p:spPr>
          </p:pic>
        </p:grpSp>
        <p:sp>
          <p:nvSpPr>
            <p:cNvPr id="12" name="Rectangle 11">
              <a:extLst>
                <a:ext uri="{FF2B5EF4-FFF2-40B4-BE49-F238E27FC236}">
                  <a16:creationId xmlns:a16="http://schemas.microsoft.com/office/drawing/2014/main" id="{6F1D989C-920E-4CE7-A5D7-E61D3ED5119F}"/>
                </a:ext>
              </a:extLst>
            </p:cNvPr>
            <p:cNvSpPr/>
            <p:nvPr/>
          </p:nvSpPr>
          <p:spPr>
            <a:xfrm>
              <a:off x="4178599" y="1912696"/>
              <a:ext cx="7521565" cy="2554545"/>
            </a:xfrm>
            <a:prstGeom prst="rect">
              <a:avLst/>
            </a:prstGeom>
          </p:spPr>
          <p:txBody>
            <a:bodyPr wrap="square">
              <a:spAutoFit/>
            </a:bodyPr>
            <a:lstStyle/>
            <a:p>
              <a:r>
                <a:rPr lang="en-GB" sz="1600" b="1" dirty="0">
                  <a:solidFill>
                    <a:srgbClr val="475C6D"/>
                  </a:solidFill>
                  <a:latin typeface="Arial" panose="020B0604020202020204" pitchFamily="34" charset="0"/>
                  <a:cs typeface="Arial" panose="020B0604020202020204" pitchFamily="34" charset="0"/>
                </a:rPr>
                <a:t>Characteristics of a Good Vision Statement: ​</a:t>
              </a:r>
            </a:p>
            <a:p>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Sets out current reality as part of the justification and need for change – why doing nothing is not an option​</a:t>
              </a: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Is easily understood by a wide variety of stakeholders​</a:t>
              </a: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Does just to the degree of change, describes a compelling/desirable future and reflects level of challenge​</a:t>
              </a: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Avoids timeframes/specific details and key benefits of the change are implicit​</a:t>
              </a: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rPr>
                <a:t>Is short and memorable</a:t>
              </a:r>
            </a:p>
          </p:txBody>
        </p:sp>
      </p:grpSp>
    </p:spTree>
    <p:extLst>
      <p:ext uri="{BB962C8B-B14F-4D97-AF65-F5344CB8AC3E}">
        <p14:creationId xmlns:p14="http://schemas.microsoft.com/office/powerpoint/2010/main" val="11594560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0"/>
                                        </p:tgtEl>
                                        <p:attrNameLst>
                                          <p:attrName>ppt_x</p:attrName>
                                        </p:attrNameLst>
                                      </p:cBhvr>
                                      <p:tavLst>
                                        <p:tav tm="0">
                                          <p:val>
                                            <p:strVal val="ppt_x"/>
                                          </p:val>
                                        </p:tav>
                                        <p:tav tm="100000">
                                          <p:val>
                                            <p:strVal val="ppt_x"/>
                                          </p:val>
                                        </p:tav>
                                      </p:tavLst>
                                    </p:anim>
                                    <p:anim calcmode="lin" valueType="num">
                                      <p:cBhvr additive="base">
                                        <p:cTn id="14" dur="500"/>
                                        <p:tgtEl>
                                          <p:spTgt spid="10"/>
                                        </p:tgtEl>
                                        <p:attrNameLst>
                                          <p:attrName>ppt_y</p:attrName>
                                        </p:attrNameLst>
                                      </p:cBhvr>
                                      <p:tavLst>
                                        <p:tav tm="0">
                                          <p:val>
                                            <p:strVal val="ppt_y"/>
                                          </p:val>
                                        </p:tav>
                                        <p:tav tm="100000">
                                          <p:val>
                                            <p:strVal val="1+ppt_h/2"/>
                                          </p:val>
                                        </p:tav>
                                      </p:tavLst>
                                    </p:anim>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a:extLst>
              <a:ext uri="{FF2B5EF4-FFF2-40B4-BE49-F238E27FC236}">
                <a16:creationId xmlns:a16="http://schemas.microsoft.com/office/drawing/2014/main" id="{F31A5CDC-8945-4A18-85D5-C22F6F8EC5A5}"/>
              </a:ext>
            </a:extLst>
          </p:cNvPr>
          <p:cNvSpPr/>
          <p:nvPr/>
        </p:nvSpPr>
        <p:spPr>
          <a:xfrm>
            <a:off x="331200" y="1296000"/>
            <a:ext cx="10403062" cy="1815882"/>
          </a:xfrm>
          <a:prstGeom prst="rect">
            <a:avLst/>
          </a:prstGeom>
        </p:spPr>
        <p:txBody>
          <a:bodyPr wrap="square">
            <a:spAutoFit/>
          </a:bodyPr>
          <a:lstStyle/>
          <a:p>
            <a:pPr lvl="0" fontAlgn="base"/>
            <a:r>
              <a:rPr lang="en-GB" sz="1600" dirty="0">
                <a:solidFill>
                  <a:srgbClr val="485D6F"/>
                </a:solidFill>
                <a:latin typeface="Arial" panose="020B0604020202020204" pitchFamily="34" charset="0"/>
                <a:cs typeface="Arial" panose="020B0604020202020204" pitchFamily="34" charset="0"/>
              </a:rPr>
              <a:t>During the lifecycle of the project, changes to the planned work will occur. These may be requested or occur due to a shifting requirements or strategies or even perhaps a risk event.</a:t>
            </a:r>
            <a:r>
              <a:rPr lang="en-US" sz="1600" dirty="0">
                <a:solidFill>
                  <a:srgbClr val="485D6F"/>
                </a:solidFill>
                <a:latin typeface="Arial" panose="020B0604020202020204" pitchFamily="34" charset="0"/>
                <a:cs typeface="Arial" panose="020B0604020202020204" pitchFamily="34" charset="0"/>
              </a:rPr>
              <a:t>​</a:t>
            </a:r>
          </a:p>
          <a:p>
            <a:pPr lvl="0" fontAlgn="base"/>
            <a:r>
              <a:rPr lang="en-GB" sz="1600" dirty="0">
                <a:solidFill>
                  <a:srgbClr val="485D6F"/>
                </a:solidFill>
                <a:latin typeface="Arial" panose="020B0604020202020204" pitchFamily="34" charset="0"/>
                <a:cs typeface="Arial" panose="020B0604020202020204" pitchFamily="34" charset="0"/>
              </a:rPr>
              <a:t>​</a:t>
            </a:r>
          </a:p>
          <a:p>
            <a:pPr lvl="0" fontAlgn="base"/>
            <a:r>
              <a:rPr lang="en-GB" sz="1600" dirty="0">
                <a:solidFill>
                  <a:srgbClr val="485D6F"/>
                </a:solidFill>
                <a:latin typeface="Arial" panose="020B0604020202020204" pitchFamily="34" charset="0"/>
                <a:cs typeface="Arial" panose="020B0604020202020204" pitchFamily="34" charset="0"/>
              </a:rPr>
              <a:t>Change control is the process through which all requests to change the baseline scope of a project are captured, evaluated and then approved, rejected or deferred. The image below shows the process for controlling change.</a:t>
            </a:r>
            <a:endParaRPr lang="en-US" sz="1600" dirty="0">
              <a:solidFill>
                <a:srgbClr val="485D6F"/>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1" name="TextBox 10">
            <a:extLst>
              <a:ext uri="{FF2B5EF4-FFF2-40B4-BE49-F238E27FC236}">
                <a16:creationId xmlns:a16="http://schemas.microsoft.com/office/drawing/2014/main" id="{5DC15696-E1D4-4EC6-8AAB-6CE117EE2B48}"/>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Change Control</a:t>
            </a:r>
          </a:p>
        </p:txBody>
      </p:sp>
      <p:sp>
        <p:nvSpPr>
          <p:cNvPr id="12" name="TextBox 11">
            <a:extLst>
              <a:ext uri="{FF2B5EF4-FFF2-40B4-BE49-F238E27FC236}">
                <a16:creationId xmlns:a16="http://schemas.microsoft.com/office/drawing/2014/main" id="{41267BB4-17DD-4A99-833C-7B469F250962}"/>
              </a:ext>
            </a:extLst>
          </p:cNvPr>
          <p:cNvSpPr txBox="1"/>
          <p:nvPr/>
        </p:nvSpPr>
        <p:spPr>
          <a:xfrm>
            <a:off x="9453918" y="6448731"/>
            <a:ext cx="225663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Assurance theme</a:t>
            </a:r>
          </a:p>
        </p:txBody>
      </p:sp>
      <p:sp>
        <p:nvSpPr>
          <p:cNvPr id="13" name="TextBox 12">
            <a:extLst>
              <a:ext uri="{FF2B5EF4-FFF2-40B4-BE49-F238E27FC236}">
                <a16:creationId xmlns:a16="http://schemas.microsoft.com/office/drawing/2014/main" id="{B174F0CA-5AF7-47D6-85C7-7FCD57EBA5B8}"/>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Climate for change</a:t>
            </a:r>
          </a:p>
        </p:txBody>
      </p:sp>
      <p:graphicFrame>
        <p:nvGraphicFramePr>
          <p:cNvPr id="14" name="Diagram 13">
            <a:extLst>
              <a:ext uri="{FF2B5EF4-FFF2-40B4-BE49-F238E27FC236}">
                <a16:creationId xmlns:a16="http://schemas.microsoft.com/office/drawing/2014/main" id="{1EA11A63-FF55-4394-A997-4F2F5960C528}"/>
              </a:ext>
            </a:extLst>
          </p:cNvPr>
          <p:cNvGraphicFramePr/>
          <p:nvPr>
            <p:extLst>
              <p:ext uri="{D42A27DB-BD31-4B8C-83A1-F6EECF244321}">
                <p14:modId xmlns:p14="http://schemas.microsoft.com/office/powerpoint/2010/main" val="1396065314"/>
              </p:ext>
            </p:extLst>
          </p:nvPr>
        </p:nvGraphicFramePr>
        <p:xfrm>
          <a:off x="541373" y="2507701"/>
          <a:ext cx="9906000" cy="3727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99092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728EAB0-51B6-40BE-830B-EDA081D8E07A}"/>
              </a:ext>
            </a:extLst>
          </p:cNvPr>
          <p:cNvSpPr/>
          <p:nvPr/>
        </p:nvSpPr>
        <p:spPr>
          <a:xfrm>
            <a:off x="0" y="6345382"/>
            <a:ext cx="12192000" cy="512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4" name="Action Button: Go Forward or Next 33">
            <a:hlinkClick r:id="" action="ppaction://hlinkshowjump?jump=nextslide" highlightClick="1"/>
            <a:extLst>
              <a:ext uri="{FF2B5EF4-FFF2-40B4-BE49-F238E27FC236}">
                <a16:creationId xmlns:a16="http://schemas.microsoft.com/office/drawing/2014/main" id="{DDB65562-DC15-4C99-B3B1-8D000F39C2A9}"/>
              </a:ext>
            </a:extLst>
          </p:cNvPr>
          <p:cNvSpPr/>
          <p:nvPr/>
        </p:nvSpPr>
        <p:spPr>
          <a:xfrm>
            <a:off x="11674469" y="6413591"/>
            <a:ext cx="376200" cy="376200"/>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5" name="Action Button: Go Forward or Next 34">
            <a:hlinkClick r:id="" action="ppaction://hlinkshowjump?jump=previousslide" highlightClick="1"/>
            <a:extLst>
              <a:ext uri="{FF2B5EF4-FFF2-40B4-BE49-F238E27FC236}">
                <a16:creationId xmlns:a16="http://schemas.microsoft.com/office/drawing/2014/main" id="{D66E7955-F2DD-4B73-A1DE-6A9004C62C1A}"/>
              </a:ext>
            </a:extLst>
          </p:cNvPr>
          <p:cNvSpPr/>
          <p:nvPr/>
        </p:nvSpPr>
        <p:spPr>
          <a:xfrm rot="10800000">
            <a:off x="141331" y="6413591"/>
            <a:ext cx="376200" cy="381156"/>
          </a:xfrm>
          <a:prstGeom prst="actionButtonForwardNex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3" name="Rectangle 32"/>
          <p:cNvSpPr/>
          <p:nvPr/>
        </p:nvSpPr>
        <p:spPr>
          <a:xfrm>
            <a:off x="9537895" y="6413591"/>
            <a:ext cx="2136574"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prstClr val="white"/>
                </a:solidFill>
                <a:latin typeface="Arial" panose="020B0604020202020204" pitchFamily="34" charset="0"/>
                <a:cs typeface="Arial" panose="020B0604020202020204" pitchFamily="34" charset="0"/>
              </a:rPr>
              <a:t>Tools &amp; templates</a:t>
            </a: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Rectangle 68"/>
          <p:cNvSpPr/>
          <p:nvPr/>
        </p:nvSpPr>
        <p:spPr>
          <a:xfrm>
            <a:off x="517532" y="6413591"/>
            <a:ext cx="2138400" cy="376200"/>
          </a:xfrm>
          <a:prstGeom prst="rect">
            <a:avLst/>
          </a:prstGeom>
          <a:solidFill>
            <a:srgbClr val="47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7678" t="18964"/>
          <a:stretch/>
        </p:blipFill>
        <p:spPr>
          <a:xfrm>
            <a:off x="7344009" y="6355223"/>
            <a:ext cx="580791" cy="525571"/>
          </a:xfrm>
          <a:prstGeom prst="rect">
            <a:avLst/>
          </a:prstGeom>
        </p:spPr>
      </p:pic>
      <p:pic>
        <p:nvPicPr>
          <p:cNvPr id="6" name="Graphic 5" descr="Mining tools">
            <a:hlinkClick r:id="rId5" tooltip="Tools &amp; Templates"/>
            <a:extLst>
              <a:ext uri="{FF2B5EF4-FFF2-40B4-BE49-F238E27FC236}">
                <a16:creationId xmlns:a16="http://schemas.microsoft.com/office/drawing/2014/main" id="{435BADB0-EEC8-41AC-AF77-163DADE9E2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53524" y="6331691"/>
            <a:ext cx="550572" cy="540000"/>
          </a:xfrm>
          <a:prstGeom prst="rect">
            <a:avLst/>
          </a:prstGeom>
        </p:spPr>
      </p:pic>
      <p:pic>
        <p:nvPicPr>
          <p:cNvPr id="15" name="Graphic 14" descr="Open book">
            <a:hlinkClick r:id="rId5" tooltip="Glossary"/>
            <a:extLst>
              <a:ext uri="{FF2B5EF4-FFF2-40B4-BE49-F238E27FC236}">
                <a16:creationId xmlns:a16="http://schemas.microsoft.com/office/drawing/2014/main" id="{5C5384C9-C34A-4C8C-A5C8-FF88A97AFB1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15735" y="6345382"/>
            <a:ext cx="550572" cy="540000"/>
          </a:xfrm>
          <a:prstGeom prst="rect">
            <a:avLst/>
          </a:prstGeom>
        </p:spPr>
      </p:pic>
      <p:pic>
        <p:nvPicPr>
          <p:cNvPr id="17" name="Graphic 16" descr="Classroom">
            <a:hlinkClick r:id="rId10" tooltip="Training &amp; Development "/>
            <a:extLst>
              <a:ext uri="{FF2B5EF4-FFF2-40B4-BE49-F238E27FC236}">
                <a16:creationId xmlns:a16="http://schemas.microsoft.com/office/drawing/2014/main" id="{114D0709-4810-4EC9-AFC1-B8056922942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70818" y="6345382"/>
            <a:ext cx="550572" cy="540000"/>
          </a:xfrm>
          <a:prstGeom prst="rect">
            <a:avLst/>
          </a:prstGeom>
        </p:spPr>
      </p:pic>
      <p:sp>
        <p:nvSpPr>
          <p:cNvPr id="78" name="Rounded Rectangle 22">
            <a:extLst>
              <a:ext uri="{FF2B5EF4-FFF2-40B4-BE49-F238E27FC236}">
                <a16:creationId xmlns:a16="http://schemas.microsoft.com/office/drawing/2014/main" id="{156DC40B-EA96-46B8-8D16-0824286C011E}"/>
              </a:ext>
            </a:extLst>
          </p:cNvPr>
          <p:cNvSpPr>
            <a:spLocks/>
          </p:cNvSpPr>
          <p:nvPr/>
        </p:nvSpPr>
        <p:spPr bwMode="auto">
          <a:xfrm flipH="1">
            <a:off x="2514815" y="2714452"/>
            <a:ext cx="6706387" cy="3240000"/>
          </a:xfrm>
          <a:prstGeom prst="roundRect">
            <a:avLst>
              <a:gd name="adj" fmla="val 6883"/>
            </a:avLst>
          </a:prstGeom>
          <a:solidFill>
            <a:srgbClr val="02A4A2">
              <a:alpha val="10000"/>
            </a:srgbClr>
          </a:solidFill>
          <a:ln w="31750" cap="flat" cmpd="sng" algn="ctr">
            <a:solidFill>
              <a:srgbClr val="02A4A7"/>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sym typeface="Poppins" charset="0"/>
            </a:endParaRPr>
          </a:p>
        </p:txBody>
      </p:sp>
      <p:sp>
        <p:nvSpPr>
          <p:cNvPr id="79" name="TextBox 78">
            <a:extLst>
              <a:ext uri="{FF2B5EF4-FFF2-40B4-BE49-F238E27FC236}">
                <a16:creationId xmlns:a16="http://schemas.microsoft.com/office/drawing/2014/main" id="{AB183C8B-5B61-4CD3-A5B4-79B182977FEF}"/>
              </a:ext>
            </a:extLst>
          </p:cNvPr>
          <p:cNvSpPr txBox="1"/>
          <p:nvPr/>
        </p:nvSpPr>
        <p:spPr>
          <a:xfrm>
            <a:off x="331201" y="516934"/>
            <a:ext cx="7923909"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defTabSz="309563" hangingPunct="0">
              <a:lnSpc>
                <a:spcPct val="120000"/>
              </a:lnSpc>
            </a:pPr>
            <a:r>
              <a:rPr lang="en-US" sz="2400" b="1" dirty="0">
                <a:ln w="0"/>
                <a:solidFill>
                  <a:srgbClr val="475C6D"/>
                </a:solidFill>
                <a:latin typeface="Arial" panose="020B0604020202020204" pitchFamily="34" charset="0"/>
                <a:cs typeface="Arial" panose="020B0604020202020204" pitchFamily="34" charset="0"/>
                <a:sym typeface="Lato Black"/>
              </a:rPr>
              <a:t>Assurance, Governance &amp; Reporting Theme</a:t>
            </a:r>
          </a:p>
        </p:txBody>
      </p:sp>
      <p:sp>
        <p:nvSpPr>
          <p:cNvPr id="77" name="Rectangle 76">
            <a:extLst>
              <a:ext uri="{FF2B5EF4-FFF2-40B4-BE49-F238E27FC236}">
                <a16:creationId xmlns:a16="http://schemas.microsoft.com/office/drawing/2014/main" id="{BB2AB026-E709-4D88-ABB5-4170590739B7}"/>
              </a:ext>
            </a:extLst>
          </p:cNvPr>
          <p:cNvSpPr/>
          <p:nvPr/>
        </p:nvSpPr>
        <p:spPr>
          <a:xfrm>
            <a:off x="2790102" y="2839259"/>
            <a:ext cx="6552409" cy="3293209"/>
          </a:xfrm>
          <a:prstGeom prst="rect">
            <a:avLst/>
          </a:prstGeom>
        </p:spPr>
        <p:txBody>
          <a:bodyPr wrap="square" anchor="t">
            <a:spAutoFit/>
          </a:bodyPr>
          <a:lstStyle/>
          <a:p>
            <a:pPr marL="742950" lvl="1" indent="-285750">
              <a:buFont typeface="Wingdings" panose="05000000000000000000" pitchFamily="2" charset="2"/>
              <a:buChar char="Ø"/>
            </a:pPr>
            <a:r>
              <a:rPr lang="en-GB" sz="1600" dirty="0">
                <a:solidFill>
                  <a:srgbClr val="475C6D"/>
                </a:solidFill>
                <a:latin typeface="Arial"/>
                <a:cs typeface="Arial"/>
                <a:hlinkClick r:id="rId13" action="ppaction://hlinksldjump"/>
              </a:rPr>
              <a:t>Tools &amp; Templates</a:t>
            </a:r>
            <a:endParaRPr lang="en-GB" sz="1600" dirty="0">
              <a:solidFill>
                <a:srgbClr val="475C6D"/>
              </a:solidFill>
              <a:latin typeface="Arial"/>
              <a:cs typeface="Arial"/>
            </a:endParaRPr>
          </a:p>
          <a:p>
            <a:pPr marL="742950" lvl="1" indent="-285750">
              <a:buFont typeface="Wingdings" panose="05000000000000000000" pitchFamily="2" charset="2"/>
              <a:buChar char="Ø"/>
            </a:pPr>
            <a:r>
              <a:rPr lang="en-GB" sz="1600" dirty="0">
                <a:solidFill>
                  <a:srgbClr val="475C6D"/>
                </a:solidFill>
                <a:latin typeface="Arial"/>
                <a:cs typeface="Arial"/>
                <a:hlinkClick r:id="rId14" action="ppaction://hlinksldjump"/>
              </a:rPr>
              <a:t>What is Assurance and Governance?</a:t>
            </a:r>
            <a:endParaRPr lang="en-GB" sz="1600" dirty="0">
              <a:solidFill>
                <a:srgbClr val="475C6D"/>
              </a:solidFill>
              <a:latin typeface="Arial"/>
              <a:cs typeface="Arial"/>
            </a:endParaRPr>
          </a:p>
          <a:p>
            <a:pPr marL="742950" lvl="1" indent="-285750">
              <a:buFont typeface="Wingdings" panose="05000000000000000000" pitchFamily="2" charset="2"/>
              <a:buChar char="Ø"/>
            </a:pPr>
            <a:r>
              <a:rPr lang="en-GB" sz="1600" dirty="0">
                <a:solidFill>
                  <a:srgbClr val="475C6D"/>
                </a:solidFill>
                <a:latin typeface="Arial"/>
                <a:cs typeface="Arial"/>
                <a:hlinkClick r:id="rId15" action="ppaction://hlinksldjump"/>
              </a:rPr>
              <a:t>Project Assurance</a:t>
            </a:r>
            <a:endParaRPr lang="en-GB" sz="1600" dirty="0">
              <a:solidFill>
                <a:srgbClr val="475C6D"/>
              </a:solidFill>
              <a:latin typeface="Arial"/>
              <a:cs typeface="Arial"/>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16" action="ppaction://hlinksldjump"/>
              </a:rPr>
              <a:t>Project Governance</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17" action="ppaction://hlinksldjump"/>
              </a:rPr>
              <a:t>Principles of Good Governance</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18" action="ppaction://hlinksldjump"/>
              </a:rPr>
              <a:t>Project Governance Roles</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19" action="ppaction://hlinksldjump"/>
              </a:rPr>
              <a:t>Project Reporting</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20" action="ppaction://hlinksldjump"/>
              </a:rPr>
              <a:t>Progress Vs Performance Reporting</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21" action="ppaction://hlinksldjump"/>
              </a:rPr>
              <a:t>Progress Reports</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22" action="ppaction://hlinksldjump"/>
              </a:rPr>
              <a:t>RAG Status</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23" action="ppaction://hlinksldjump"/>
              </a:rPr>
              <a:t>Manage by Exception</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600" dirty="0">
                <a:solidFill>
                  <a:srgbClr val="475C6D"/>
                </a:solidFill>
                <a:latin typeface="Arial" panose="020B0604020202020204" pitchFamily="34" charset="0"/>
                <a:cs typeface="Arial" panose="020B0604020202020204" pitchFamily="34" charset="0"/>
                <a:hlinkClick r:id="rId24" action="ppaction://hlinksldjump"/>
              </a:rPr>
              <a:t>Exception Reports</a:t>
            </a:r>
            <a:endParaRPr lang="en-GB" sz="1600" dirty="0">
              <a:solidFill>
                <a:srgbClr val="475C6D"/>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GB" sz="1600" dirty="0">
              <a:solidFill>
                <a:srgbClr val="02A2A4"/>
              </a:solidFill>
              <a:latin typeface="Arial" panose="020B0604020202020204" pitchFamily="34" charset="0"/>
              <a:cs typeface="Arial" panose="020B0604020202020204" pitchFamily="34" charset="0"/>
            </a:endParaRPr>
          </a:p>
        </p:txBody>
      </p:sp>
      <p:sp>
        <p:nvSpPr>
          <p:cNvPr id="90" name="Rectangle 89">
            <a:extLst>
              <a:ext uri="{FF2B5EF4-FFF2-40B4-BE49-F238E27FC236}">
                <a16:creationId xmlns:a16="http://schemas.microsoft.com/office/drawing/2014/main" id="{99D663A1-4AC6-494F-9223-E29C00B8B761}"/>
              </a:ext>
            </a:extLst>
          </p:cNvPr>
          <p:cNvSpPr/>
          <p:nvPr/>
        </p:nvSpPr>
        <p:spPr>
          <a:xfrm>
            <a:off x="2514816" y="1689738"/>
            <a:ext cx="6552409" cy="861774"/>
          </a:xfrm>
          <a:prstGeom prst="rect">
            <a:avLst/>
          </a:prstGeom>
        </p:spPr>
        <p:txBody>
          <a:bodyPr wrap="square" anchor="t">
            <a:spAutoFit/>
          </a:bodyPr>
          <a:lstStyle/>
          <a:p>
            <a:r>
              <a:rPr lang="en-GB" sz="1600" dirty="0">
                <a:solidFill>
                  <a:srgbClr val="475C6D"/>
                </a:solidFill>
                <a:latin typeface="Arial"/>
                <a:cs typeface="Arial"/>
              </a:rPr>
              <a:t>Governance and assurance provides the mechanism for controlling and monitoring the project to enable project managers to provide confidence to decision makers in the project's viability. </a:t>
            </a:r>
            <a:endParaRPr lang="en-GB" sz="1600" dirty="0">
              <a:solidFill>
                <a:srgbClr val="475C6D"/>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170C37D-E18F-4F59-B53C-77A31BF0BFA4}"/>
              </a:ext>
            </a:extLst>
          </p:cNvPr>
          <p:cNvSpPr txBox="1"/>
          <p:nvPr/>
        </p:nvSpPr>
        <p:spPr>
          <a:xfrm>
            <a:off x="517531" y="6449960"/>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Change control</a:t>
            </a:r>
          </a:p>
        </p:txBody>
      </p:sp>
    </p:spTree>
    <p:extLst>
      <p:ext uri="{BB962C8B-B14F-4D97-AF65-F5344CB8AC3E}">
        <p14:creationId xmlns:p14="http://schemas.microsoft.com/office/powerpoint/2010/main" val="15889567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0"/>
                    </a14:imgEffect>
                  </a14:imgLayer>
                </a14:imgProps>
              </a:ext>
            </a:extLst>
          </a:blip>
          <a:srcRect l="7678" t="18964"/>
          <a:stretch/>
        </p:blipFill>
        <p:spPr>
          <a:xfrm>
            <a:off x="7344009" y="6355223"/>
            <a:ext cx="580791" cy="525571"/>
          </a:xfrm>
          <a:prstGeom prst="rect">
            <a:avLst/>
          </a:prstGeom>
        </p:spPr>
      </p:pic>
      <p:sp>
        <p:nvSpPr>
          <p:cNvPr id="67" name="Rectangle 66">
            <a:extLst>
              <a:ext uri="{FF2B5EF4-FFF2-40B4-BE49-F238E27FC236}">
                <a16:creationId xmlns:a16="http://schemas.microsoft.com/office/drawing/2014/main" id="{47EF765F-B0DE-46FC-A103-119261C08395}"/>
              </a:ext>
            </a:extLst>
          </p:cNvPr>
          <p:cNvSpPr/>
          <p:nvPr/>
        </p:nvSpPr>
        <p:spPr>
          <a:xfrm>
            <a:off x="331200" y="1296000"/>
            <a:ext cx="1109880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Further information and training on assurance, governance and reporting is being developed and will be available in due course.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rPr>
              <a:t>In the meantime, you may find the below resources useful which can all be found </a:t>
            </a:r>
            <a:r>
              <a:rPr lang="en-GB" sz="1600" dirty="0">
                <a:solidFill>
                  <a:srgbClr val="485E6D"/>
                </a:solidFill>
                <a:latin typeface="Arial" panose="020B0604020202020204" pitchFamily="34" charset="0"/>
                <a:cs typeface="Arial" panose="020B0604020202020204" pitchFamily="34" charset="0"/>
              </a:rPr>
              <a:t>in our Tools &amp; Resources page on the website:  </a:t>
            </a:r>
            <a:r>
              <a:rPr lang="fr-FR" sz="1600" dirty="0">
                <a:latin typeface="Arial" panose="020B0604020202020204" pitchFamily="34" charset="0"/>
                <a:cs typeface="Arial" panose="020B0604020202020204" pitchFamily="34" charset="0"/>
                <a:hlinkClick r:id="rId4"/>
              </a:rPr>
              <a:t>Transformation – Our Dorset ICS Transformation</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endParaRPr>
          </a:p>
        </p:txBody>
      </p:sp>
      <p:grpSp>
        <p:nvGrpSpPr>
          <p:cNvPr id="68" name="Group 67">
            <a:extLst>
              <a:ext uri="{FF2B5EF4-FFF2-40B4-BE49-F238E27FC236}">
                <a16:creationId xmlns:a16="http://schemas.microsoft.com/office/drawing/2014/main" id="{35F7F5C3-3CC5-4B41-AFA1-CE249484D84D}"/>
              </a:ext>
            </a:extLst>
          </p:cNvPr>
          <p:cNvGrpSpPr/>
          <p:nvPr/>
        </p:nvGrpSpPr>
        <p:grpSpPr>
          <a:xfrm>
            <a:off x="1509064" y="2977302"/>
            <a:ext cx="4259017" cy="2880574"/>
            <a:chOff x="55975" y="2695855"/>
            <a:chExt cx="4259017" cy="2880574"/>
          </a:xfrm>
        </p:grpSpPr>
        <p:sp>
          <p:nvSpPr>
            <p:cNvPr id="77" name="Rounded Rectangle 22">
              <a:extLst>
                <a:ext uri="{FF2B5EF4-FFF2-40B4-BE49-F238E27FC236}">
                  <a16:creationId xmlns:a16="http://schemas.microsoft.com/office/drawing/2014/main" id="{148EFA5F-A3DB-4EE9-8A8D-54C6778EFCA0}"/>
                </a:ext>
              </a:extLst>
            </p:cNvPr>
            <p:cNvSpPr>
              <a:spLocks/>
            </p:cNvSpPr>
            <p:nvPr/>
          </p:nvSpPr>
          <p:spPr bwMode="auto">
            <a:xfrm flipH="1">
              <a:off x="441951" y="3258729"/>
              <a:ext cx="3771670" cy="2317700"/>
            </a:xfrm>
            <a:prstGeom prst="roundRect">
              <a:avLst>
                <a:gd name="adj" fmla="val 6883"/>
              </a:avLst>
            </a:prstGeom>
            <a:solidFill>
              <a:srgbClr val="FFFFFF"/>
            </a:solidFill>
            <a:ln w="31750" cap="flat" cmpd="sng" algn="ctr">
              <a:solidFill>
                <a:srgbClr val="02A2A4"/>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ea typeface="+mn-ea"/>
                <a:cs typeface="+mn-cs"/>
                <a:sym typeface="Poppins" charset="0"/>
              </a:endParaRPr>
            </a:p>
          </p:txBody>
        </p:sp>
        <p:sp>
          <p:nvSpPr>
            <p:cNvPr id="78" name="TextBox 77">
              <a:extLst>
                <a:ext uri="{FF2B5EF4-FFF2-40B4-BE49-F238E27FC236}">
                  <a16:creationId xmlns:a16="http://schemas.microsoft.com/office/drawing/2014/main" id="{D0B89340-9F13-4CE1-96F2-11BCEDAE1D66}"/>
                </a:ext>
              </a:extLst>
            </p:cNvPr>
            <p:cNvSpPr txBox="1"/>
            <p:nvPr/>
          </p:nvSpPr>
          <p:spPr>
            <a:xfrm>
              <a:off x="441951" y="2757955"/>
              <a:ext cx="387304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lvl="0" indent="0" algn="ctr" defTabSz="309563" rtl="0" eaLnBrk="1" fontAlgn="auto" latinLnBrk="0" hangingPunct="0">
                <a:lnSpc>
                  <a:spcPct val="120000"/>
                </a:lnSpc>
                <a:spcBef>
                  <a:spcPts val="0"/>
                </a:spcBef>
                <a:spcAft>
                  <a:spcPts val="0"/>
                </a:spcAft>
                <a:buClrTx/>
                <a:buSzTx/>
                <a:buFontTx/>
                <a:buNone/>
                <a:tabLst/>
                <a:defRPr/>
              </a:pPr>
              <a:r>
                <a:rPr kumimoji="0" lang="en-US" sz="2400" b="1" i="0" u="none" strike="noStrike" kern="1200" cap="none" spc="0" normalizeH="0" baseline="0" noProof="0" dirty="0">
                  <a:ln w="0"/>
                  <a:solidFill>
                    <a:srgbClr val="02A2A4"/>
                  </a:solidFill>
                  <a:uLnTx/>
                  <a:uFillTx/>
                  <a:latin typeface="Arial" panose="020B0604020202020204" pitchFamily="34" charset="0"/>
                  <a:ea typeface="+mn-ea"/>
                  <a:cs typeface="Arial" panose="020B0604020202020204" pitchFamily="34" charset="0"/>
                  <a:sym typeface="Lato Black"/>
                </a:rPr>
                <a:t>Tools &amp; </a:t>
              </a:r>
              <a:r>
                <a:rPr lang="en-US" sz="2400" b="1" dirty="0">
                  <a:ln w="0"/>
                  <a:solidFill>
                    <a:srgbClr val="02A2A4"/>
                  </a:solidFill>
                  <a:latin typeface="Arial" panose="020B0604020202020204" pitchFamily="34" charset="0"/>
                  <a:cs typeface="Arial" panose="020B0604020202020204" pitchFamily="34" charset="0"/>
                  <a:sym typeface="Lato Black"/>
                </a:rPr>
                <a:t>Te</a:t>
              </a:r>
              <a:r>
                <a:rPr kumimoji="0" lang="en-GB" sz="2400" b="1" i="0" u="none" strike="noStrike" kern="1200" cap="none" spc="0" normalizeH="0" baseline="0" dirty="0">
                  <a:ln w="0"/>
                  <a:solidFill>
                    <a:srgbClr val="02A2A4"/>
                  </a:solidFill>
                  <a:uLnTx/>
                  <a:uFillTx/>
                  <a:latin typeface="Arial" panose="020B0604020202020204" pitchFamily="34" charset="0"/>
                  <a:ea typeface="+mn-ea"/>
                  <a:cs typeface="Arial" panose="020B0604020202020204" pitchFamily="34" charset="0"/>
                  <a:sym typeface="Lato Black"/>
                </a:rPr>
                <a:t>mplates</a:t>
              </a:r>
            </a:p>
          </p:txBody>
        </p:sp>
        <p:pic>
          <p:nvPicPr>
            <p:cNvPr id="79" name="Graphic 78" descr="Mining tools">
              <a:hlinkClick r:id="rId5" tooltip="Tools &amp; Templates"/>
              <a:extLst>
                <a:ext uri="{FF2B5EF4-FFF2-40B4-BE49-F238E27FC236}">
                  <a16:creationId xmlns:a16="http://schemas.microsoft.com/office/drawing/2014/main" id="{47484415-0BDC-4676-B3D7-F202D5CA064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1951" y="2695855"/>
              <a:ext cx="550572" cy="540000"/>
            </a:xfrm>
            <a:prstGeom prst="rect">
              <a:avLst/>
            </a:prstGeom>
          </p:spPr>
        </p:pic>
        <p:sp>
          <p:nvSpPr>
            <p:cNvPr id="81" name="TextBox 80">
              <a:extLst>
                <a:ext uri="{FF2B5EF4-FFF2-40B4-BE49-F238E27FC236}">
                  <a16:creationId xmlns:a16="http://schemas.microsoft.com/office/drawing/2014/main" id="{02F6C9F3-073E-401C-93BC-C2A6E8A09871}"/>
                </a:ext>
              </a:extLst>
            </p:cNvPr>
            <p:cNvSpPr txBox="1"/>
            <p:nvPr/>
          </p:nvSpPr>
          <p:spPr>
            <a:xfrm>
              <a:off x="55975" y="3653277"/>
              <a:ext cx="3771670" cy="1815882"/>
            </a:xfrm>
            <a:prstGeom prst="rect">
              <a:avLst/>
            </a:prstGeom>
            <a:noFill/>
          </p:spPr>
          <p:txBody>
            <a:bodyPr wrap="square" rtlCol="0">
              <a:spAutoFit/>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rgbClr val="475C6D"/>
                  </a:solidFill>
                  <a:effectLst/>
                  <a:uLnTx/>
                  <a:uFillTx/>
                  <a:latin typeface="Arial" panose="020B0604020202020204" pitchFamily="34" charset="0"/>
                  <a:cs typeface="Arial" panose="020B0604020202020204" pitchFamily="34" charset="0"/>
                  <a:hlinkClick r:id="rId8"/>
                </a:rPr>
                <a:t>Highlight Report (blank)</a:t>
              </a:r>
              <a:endParaRPr kumimoji="0" lang="en-GB" sz="1600" b="0" i="0" u="none" strike="noStrike" kern="1200" cap="none" spc="0" normalizeH="0" baseline="0" noProof="0" dirty="0">
                <a:ln>
                  <a:noFill/>
                </a:ln>
                <a:solidFill>
                  <a:srgbClr val="475C6D"/>
                </a:solidFill>
                <a:effectLst/>
                <a:uLnTx/>
                <a:uFillTx/>
                <a:latin typeface="Arial" panose="020B0604020202020204" pitchFamily="34" charset="0"/>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rgbClr val="475C6D"/>
                  </a:solidFill>
                  <a:effectLst/>
                  <a:uLnTx/>
                  <a:uFillTx/>
                  <a:latin typeface="Arial" panose="020B0604020202020204" pitchFamily="34" charset="0"/>
                  <a:cs typeface="Arial" panose="020B0604020202020204" pitchFamily="34" charset="0"/>
                  <a:hlinkClick r:id="rId9"/>
                </a:rPr>
                <a:t>Highlight Report PowerPoint Template</a:t>
              </a:r>
              <a:endParaRPr kumimoji="0" lang="en-GB" sz="1600" b="0" i="0" u="none" strike="noStrike" kern="1200" cap="none" spc="0" normalizeH="0" baseline="0" noProof="0" dirty="0">
                <a:ln>
                  <a:noFill/>
                </a:ln>
                <a:solidFill>
                  <a:srgbClr val="475C6D"/>
                </a:solidFill>
                <a:effectLst/>
                <a:uLnTx/>
                <a:uFillTx/>
                <a:latin typeface="Arial" panose="020B0604020202020204" pitchFamily="34" charset="0"/>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600" b="0" i="0" u="none" strike="noStrike" dirty="0">
                  <a:effectLst/>
                  <a:latin typeface="Arial" panose="020B0604020202020204" pitchFamily="34" charset="0"/>
                  <a:hlinkClick r:id="rId10"/>
                </a:rPr>
                <a:t>Terms of Reference Template</a:t>
              </a:r>
              <a:endParaRPr lang="en-GB" sz="1600" b="0" i="0" u="none" strike="noStrike" dirty="0">
                <a:effectLst/>
                <a:latin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600" b="0" i="0" u="none" strike="noStrike" dirty="0">
                  <a:effectLst/>
                  <a:latin typeface="Arial" panose="020B0604020202020204" pitchFamily="34" charset="0"/>
                  <a:hlinkClick r:id="rId11"/>
                </a:rPr>
                <a:t>Meeting Agenda Template</a:t>
              </a:r>
              <a:endParaRPr lang="en-GB" sz="1600" b="0" i="0" u="none" strike="noStrike" dirty="0">
                <a:effectLst/>
                <a:latin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600" b="0" i="0" u="none" strike="noStrike" dirty="0">
                  <a:effectLst/>
                  <a:latin typeface="Arial" panose="020B0604020202020204" pitchFamily="34" charset="0"/>
                  <a:hlinkClick r:id="rId12"/>
                </a:rPr>
                <a:t>Meeting Minutes and Actions Template</a:t>
              </a:r>
              <a:endParaRPr kumimoji="0" lang="en-GB" sz="1600" b="0" i="0" u="none" strike="noStrike" kern="1200" cap="none" spc="0" normalizeH="0" baseline="0" noProof="0" dirty="0">
                <a:ln>
                  <a:noFill/>
                </a:ln>
                <a:solidFill>
                  <a:srgbClr val="475C6D"/>
                </a:solidFill>
                <a:effectLst/>
                <a:uLnTx/>
                <a:uFillTx/>
                <a:latin typeface="Arial" panose="020B0604020202020204" pitchFamily="34" charset="0"/>
                <a:cs typeface="Arial" panose="020B0604020202020204" pitchFamily="34" charset="0"/>
              </a:endParaRPr>
            </a:p>
          </p:txBody>
        </p:sp>
      </p:grpSp>
      <p:grpSp>
        <p:nvGrpSpPr>
          <p:cNvPr id="90" name="Group 89">
            <a:extLst>
              <a:ext uri="{FF2B5EF4-FFF2-40B4-BE49-F238E27FC236}">
                <a16:creationId xmlns:a16="http://schemas.microsoft.com/office/drawing/2014/main" id="{4AD7B535-BA16-47B3-8676-C34249E40CE5}"/>
              </a:ext>
            </a:extLst>
          </p:cNvPr>
          <p:cNvGrpSpPr/>
          <p:nvPr/>
        </p:nvGrpSpPr>
        <p:grpSpPr>
          <a:xfrm>
            <a:off x="6423919" y="2977302"/>
            <a:ext cx="3771671" cy="2873266"/>
            <a:chOff x="7000694" y="2946572"/>
            <a:chExt cx="3771671" cy="2873266"/>
          </a:xfrm>
        </p:grpSpPr>
        <p:grpSp>
          <p:nvGrpSpPr>
            <p:cNvPr id="92" name="Group 91">
              <a:extLst>
                <a:ext uri="{FF2B5EF4-FFF2-40B4-BE49-F238E27FC236}">
                  <a16:creationId xmlns:a16="http://schemas.microsoft.com/office/drawing/2014/main" id="{BDA03F7D-2BF6-445A-B4C3-382A4B7ED4BA}"/>
                </a:ext>
              </a:extLst>
            </p:cNvPr>
            <p:cNvGrpSpPr/>
            <p:nvPr/>
          </p:nvGrpSpPr>
          <p:grpSpPr>
            <a:xfrm>
              <a:off x="7000694" y="3001364"/>
              <a:ext cx="3771671" cy="2818474"/>
              <a:chOff x="331198" y="2757955"/>
              <a:chExt cx="3771671" cy="2818474"/>
            </a:xfrm>
          </p:grpSpPr>
          <p:sp>
            <p:nvSpPr>
              <p:cNvPr id="101" name="Rounded Rectangle 22">
                <a:extLst>
                  <a:ext uri="{FF2B5EF4-FFF2-40B4-BE49-F238E27FC236}">
                    <a16:creationId xmlns:a16="http://schemas.microsoft.com/office/drawing/2014/main" id="{8557E2A8-1BBB-42AD-A474-FF6EF03A6862}"/>
                  </a:ext>
                </a:extLst>
              </p:cNvPr>
              <p:cNvSpPr>
                <a:spLocks/>
              </p:cNvSpPr>
              <p:nvPr/>
            </p:nvSpPr>
            <p:spPr bwMode="auto">
              <a:xfrm flipH="1">
                <a:off x="331199" y="3258729"/>
                <a:ext cx="3771670" cy="2317700"/>
              </a:xfrm>
              <a:prstGeom prst="roundRect">
                <a:avLst>
                  <a:gd name="adj" fmla="val 6883"/>
                </a:avLst>
              </a:prstGeom>
              <a:solidFill>
                <a:srgbClr val="FFFFFF"/>
              </a:solidFill>
              <a:ln w="31750" cap="flat" cmpd="sng" algn="ctr">
                <a:solidFill>
                  <a:srgbClr val="02A2A4"/>
                </a:solidFill>
                <a:prstDash val="sysDot"/>
                <a:miter lim="400000"/>
                <a:headEnd type="none" w="med" len="med"/>
                <a:tailEnd type="none" w="med" len="med"/>
              </a:ln>
              <a:effectLst/>
            </p:spPr>
            <p:txBody>
              <a:bodyPr wrap="square" lIns="38100" tIns="38100" rIns="38100" bIns="38100" anchor="ctr">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rgbClr val="74808C"/>
                  </a:solidFill>
                  <a:effectLst/>
                  <a:uLnTx/>
                  <a:uFillTx/>
                  <a:latin typeface="Arial" panose="020B0604020202020204" pitchFamily="34" charset="0"/>
                  <a:ea typeface="+mn-ea"/>
                  <a:cs typeface="Arial" panose="020B0604020202020204" pitchFamily="34" charset="0"/>
                  <a:sym typeface="Poppins" charset="0"/>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74808C"/>
                  </a:solidFill>
                  <a:effectLst/>
                  <a:uLnTx/>
                  <a:uFillTx/>
                  <a:latin typeface="Poppins" charset="0"/>
                  <a:ea typeface="+mn-ea"/>
                  <a:cs typeface="+mn-cs"/>
                  <a:sym typeface="Poppins" charset="0"/>
                </a:endParaRPr>
              </a:p>
            </p:txBody>
          </p:sp>
          <p:sp>
            <p:nvSpPr>
              <p:cNvPr id="102" name="TextBox 101">
                <a:extLst>
                  <a:ext uri="{FF2B5EF4-FFF2-40B4-BE49-F238E27FC236}">
                    <a16:creationId xmlns:a16="http://schemas.microsoft.com/office/drawing/2014/main" id="{3D122171-4B84-4413-8515-A57B56FAC863}"/>
                  </a:ext>
                </a:extLst>
              </p:cNvPr>
              <p:cNvSpPr txBox="1"/>
              <p:nvPr/>
            </p:nvSpPr>
            <p:spPr>
              <a:xfrm>
                <a:off x="331198" y="2757955"/>
                <a:ext cx="3771671" cy="48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lvl="0" indent="0" algn="ctr" defTabSz="309563" rtl="0" eaLnBrk="1" fontAlgn="auto" latinLnBrk="0" hangingPunct="0">
                  <a:lnSpc>
                    <a:spcPct val="120000"/>
                  </a:lnSpc>
                  <a:spcBef>
                    <a:spcPts val="0"/>
                  </a:spcBef>
                  <a:spcAft>
                    <a:spcPts val="0"/>
                  </a:spcAft>
                  <a:buClrTx/>
                  <a:buSzTx/>
                  <a:buFontTx/>
                  <a:buNone/>
                  <a:tabLst/>
                  <a:defRPr/>
                </a:pPr>
                <a:r>
                  <a:rPr kumimoji="0" lang="en-US" sz="2400" b="1" i="0" u="none" strike="noStrike" kern="1200" cap="none" spc="0" normalizeH="0" baseline="0" noProof="0" dirty="0">
                    <a:ln w="0"/>
                    <a:solidFill>
                      <a:srgbClr val="02A2A4"/>
                    </a:solidFill>
                    <a:uLnTx/>
                    <a:uFillTx/>
                    <a:latin typeface="Arial" panose="020B0604020202020204" pitchFamily="34" charset="0"/>
                    <a:ea typeface="+mn-ea"/>
                    <a:cs typeface="Arial" panose="020B0604020202020204" pitchFamily="34" charset="0"/>
                    <a:sym typeface="Lato Black"/>
                  </a:rPr>
                  <a:t>Guides &amp; Training</a:t>
                </a:r>
              </a:p>
            </p:txBody>
          </p:sp>
          <p:sp>
            <p:nvSpPr>
              <p:cNvPr id="103" name="TextBox 102">
                <a:extLst>
                  <a:ext uri="{FF2B5EF4-FFF2-40B4-BE49-F238E27FC236}">
                    <a16:creationId xmlns:a16="http://schemas.microsoft.com/office/drawing/2014/main" id="{B9C796EA-9C38-4F76-A6B7-CBCFEC1F3261}"/>
                  </a:ext>
                </a:extLst>
              </p:cNvPr>
              <p:cNvSpPr txBox="1"/>
              <p:nvPr/>
            </p:nvSpPr>
            <p:spPr>
              <a:xfrm>
                <a:off x="372103" y="3736225"/>
                <a:ext cx="3730766"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rgbClr val="485E6D"/>
                    </a:solidFill>
                    <a:effectLst/>
                    <a:uLnTx/>
                    <a:uFillTx/>
                    <a:latin typeface="Arial" panose="020B0604020202020204" pitchFamily="34" charset="0"/>
                    <a:ea typeface="+mn-ea"/>
                    <a:cs typeface="Arial" panose="020B0604020202020204" pitchFamily="34" charset="0"/>
                    <a:hlinkClick r:id="rId13"/>
                  </a:rPr>
                  <a:t>Report on progress</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00" name="Graphic 99" descr="Classroom">
              <a:hlinkClick r:id="rId14" tooltip="Training &amp; Development "/>
              <a:extLst>
                <a:ext uri="{FF2B5EF4-FFF2-40B4-BE49-F238E27FC236}">
                  <a16:creationId xmlns:a16="http://schemas.microsoft.com/office/drawing/2014/main" id="{A9C16C6C-8E84-466D-8E2C-47AC1EF1CE5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029039" y="2946572"/>
              <a:ext cx="550572" cy="540000"/>
            </a:xfrm>
            <a:prstGeom prst="rect">
              <a:avLst/>
            </a:prstGeom>
          </p:spPr>
        </p:pic>
      </p:grpSp>
      <p:sp>
        <p:nvSpPr>
          <p:cNvPr id="15" name="TextBox 14">
            <a:extLst>
              <a:ext uri="{FF2B5EF4-FFF2-40B4-BE49-F238E27FC236}">
                <a16:creationId xmlns:a16="http://schemas.microsoft.com/office/drawing/2014/main" id="{C9689843-530E-472A-AA05-7179016469EF}"/>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Tools &amp; Templates</a:t>
            </a:r>
          </a:p>
        </p:txBody>
      </p:sp>
      <p:sp>
        <p:nvSpPr>
          <p:cNvPr id="16" name="TextBox 15">
            <a:extLst>
              <a:ext uri="{FF2B5EF4-FFF2-40B4-BE49-F238E27FC236}">
                <a16:creationId xmlns:a16="http://schemas.microsoft.com/office/drawing/2014/main" id="{AEE6DAC7-13D8-4418-8397-10F8B041C2EF}"/>
              </a:ext>
            </a:extLst>
          </p:cNvPr>
          <p:cNvSpPr txBox="1"/>
          <p:nvPr/>
        </p:nvSpPr>
        <p:spPr>
          <a:xfrm>
            <a:off x="9453918" y="6448731"/>
            <a:ext cx="2256637"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What is assurance?</a:t>
            </a:r>
          </a:p>
        </p:txBody>
      </p:sp>
      <p:sp>
        <p:nvSpPr>
          <p:cNvPr id="17" name="TextBox 16">
            <a:extLst>
              <a:ext uri="{FF2B5EF4-FFF2-40B4-BE49-F238E27FC236}">
                <a16:creationId xmlns:a16="http://schemas.microsoft.com/office/drawing/2014/main" id="{535F1C63-BDA4-4B28-8052-B3C374C95F2B}"/>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Theme introduction</a:t>
            </a:r>
          </a:p>
        </p:txBody>
      </p:sp>
    </p:spTree>
    <p:extLst>
      <p:ext uri="{BB962C8B-B14F-4D97-AF65-F5344CB8AC3E}">
        <p14:creationId xmlns:p14="http://schemas.microsoft.com/office/powerpoint/2010/main" val="39301569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3">
            <a:clrChange>
              <a:clrFrom>
                <a:srgbClr val="FFFFFF"/>
              </a:clrFrom>
              <a:clrTo>
                <a:srgbClr val="FFFFFF">
                  <a:alpha val="0"/>
                </a:srgbClr>
              </a:clrTo>
            </a:clrChange>
          </a:blip>
          <a:srcRect l="7678" t="18964"/>
          <a:stretch/>
        </p:blipFill>
        <p:spPr>
          <a:xfrm>
            <a:off x="7344009" y="6355223"/>
            <a:ext cx="580791" cy="525571"/>
          </a:xfrm>
          <a:prstGeom prst="rect">
            <a:avLst/>
          </a:prstGeom>
        </p:spPr>
      </p:pic>
      <p:sp>
        <p:nvSpPr>
          <p:cNvPr id="13" name="Rectangle 12">
            <a:extLst>
              <a:ext uri="{FF2B5EF4-FFF2-40B4-BE49-F238E27FC236}">
                <a16:creationId xmlns:a16="http://schemas.microsoft.com/office/drawing/2014/main" id="{D5C2DE07-A961-4A84-8D14-3F8357B997A3}"/>
              </a:ext>
            </a:extLst>
          </p:cNvPr>
          <p:cNvSpPr/>
          <p:nvPr/>
        </p:nvSpPr>
        <p:spPr>
          <a:xfrm>
            <a:off x="550606" y="1365602"/>
            <a:ext cx="7060016" cy="3354765"/>
          </a:xfrm>
          <a:prstGeom prst="rect">
            <a:avLst/>
          </a:prstGeom>
        </p:spPr>
        <p:txBody>
          <a:bodyPr wrap="square">
            <a:spAutoFit/>
          </a:bodyPr>
          <a:lstStyle/>
          <a:p>
            <a:r>
              <a:rPr lang="en-GB" sz="1600" b="1" dirty="0">
                <a:solidFill>
                  <a:srgbClr val="485E6D"/>
                </a:solidFill>
                <a:latin typeface="arial" panose="020B0604020202020204" pitchFamily="34" charset="0"/>
              </a:rPr>
              <a:t>Assurance</a:t>
            </a:r>
            <a:r>
              <a:rPr lang="en-GB" sz="1600" dirty="0">
                <a:solidFill>
                  <a:srgbClr val="485E6D"/>
                </a:solidFill>
                <a:latin typeface="arial" panose="020B0604020202020204" pitchFamily="34" charset="0"/>
              </a:rPr>
              <a:t> is the process of providing confidence to stakeholders that the project will achieve its scope, time, cost and quality objectives, create the deliverables defined and realise the benefits predicted. </a:t>
            </a:r>
          </a:p>
          <a:p>
            <a:endParaRPr lang="en-GB" sz="1600" b="1" dirty="0">
              <a:solidFill>
                <a:srgbClr val="485E6D"/>
              </a:solidFill>
              <a:latin typeface="arial" panose="020B0604020202020204" pitchFamily="34" charset="0"/>
            </a:endParaRPr>
          </a:p>
          <a:p>
            <a:r>
              <a:rPr lang="en-GB" sz="1600" b="1" dirty="0">
                <a:solidFill>
                  <a:srgbClr val="485E6D"/>
                </a:solidFill>
                <a:latin typeface="arial" panose="020B0604020202020204" pitchFamily="34" charset="0"/>
              </a:rPr>
              <a:t>Governance </a:t>
            </a:r>
            <a:r>
              <a:rPr lang="en-GB" sz="1600" dirty="0">
                <a:solidFill>
                  <a:srgbClr val="485E6D"/>
                </a:solidFill>
                <a:latin typeface="arial" panose="020B0604020202020204" pitchFamily="34" charset="0"/>
              </a:rPr>
              <a:t>can be defined as the processes, customs, interactions, policies and practices used by staff and stakeholders in the way the project is directed, administered and controlled.</a:t>
            </a:r>
          </a:p>
          <a:p>
            <a:endParaRPr lang="en-GB" sz="1600" dirty="0">
              <a:solidFill>
                <a:srgbClr val="485E6D"/>
              </a:solidFill>
              <a:latin typeface="arial" panose="020B0604020202020204" pitchFamily="34" charset="0"/>
            </a:endParaRPr>
          </a:p>
          <a:p>
            <a:r>
              <a:rPr lang="en-GB" sz="1600" b="1" dirty="0">
                <a:solidFill>
                  <a:srgbClr val="485E6D"/>
                </a:solidFill>
                <a:latin typeface="arial" panose="020B0604020202020204" pitchFamily="34" charset="0"/>
              </a:rPr>
              <a:t>Reporting</a:t>
            </a:r>
            <a:r>
              <a:rPr lang="en-GB" sz="1600" dirty="0">
                <a:solidFill>
                  <a:srgbClr val="485E6D"/>
                </a:solidFill>
                <a:latin typeface="arial" panose="020B0604020202020204" pitchFamily="34" charset="0"/>
              </a:rPr>
              <a:t> will facilitate assurance and be one of the tools within the governance process that the project manager will use to monitor and control the project. </a:t>
            </a:r>
          </a:p>
          <a:p>
            <a:br>
              <a:rPr lang="en-GB" dirty="0">
                <a:solidFill>
                  <a:srgbClr val="222222"/>
                </a:solidFill>
                <a:latin typeface="arial" panose="020B0604020202020204" pitchFamily="34" charset="0"/>
              </a:rPr>
            </a:br>
            <a:endParaRPr lang="en-GB" dirty="0">
              <a:latin typeface="Arial" panose="020B0604020202020204" pitchFamily="34" charset="0"/>
            </a:endParaRPr>
          </a:p>
        </p:txBody>
      </p:sp>
      <p:sp>
        <p:nvSpPr>
          <p:cNvPr id="4" name="TextBox 3">
            <a:extLst>
              <a:ext uri="{FF2B5EF4-FFF2-40B4-BE49-F238E27FC236}">
                <a16:creationId xmlns:a16="http://schemas.microsoft.com/office/drawing/2014/main" id="{117AFEB4-8168-4A67-920A-1D12560A6BEE}"/>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What is Assurance and Governance?</a:t>
            </a:r>
          </a:p>
        </p:txBody>
      </p:sp>
      <p:sp>
        <p:nvSpPr>
          <p:cNvPr id="5" name="TextBox 4">
            <a:extLst>
              <a:ext uri="{FF2B5EF4-FFF2-40B4-BE49-F238E27FC236}">
                <a16:creationId xmlns:a16="http://schemas.microsoft.com/office/drawing/2014/main" id="{F77195EB-0236-41AB-B1E1-7546C6F4CB97}"/>
              </a:ext>
            </a:extLst>
          </p:cNvPr>
          <p:cNvSpPr txBox="1"/>
          <p:nvPr/>
        </p:nvSpPr>
        <p:spPr>
          <a:xfrm>
            <a:off x="9453918" y="6448731"/>
            <a:ext cx="223585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Project assurance</a:t>
            </a:r>
          </a:p>
        </p:txBody>
      </p:sp>
      <p:sp>
        <p:nvSpPr>
          <p:cNvPr id="6" name="TextBox 5">
            <a:extLst>
              <a:ext uri="{FF2B5EF4-FFF2-40B4-BE49-F238E27FC236}">
                <a16:creationId xmlns:a16="http://schemas.microsoft.com/office/drawing/2014/main" id="{DB79C668-FF1D-4401-A144-99BE84ED1BFD}"/>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Tools &amp; templates	</a:t>
            </a:r>
          </a:p>
        </p:txBody>
      </p:sp>
      <p:pic>
        <p:nvPicPr>
          <p:cNvPr id="12" name="Picture 11" descr="A picture containing plate, food, clock&#10;&#10;Description automatically generated">
            <a:extLst>
              <a:ext uri="{FF2B5EF4-FFF2-40B4-BE49-F238E27FC236}">
                <a16:creationId xmlns:a16="http://schemas.microsoft.com/office/drawing/2014/main" id="{1DF9644C-735A-4E84-ACFA-145B1EAC4F9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27130" y="3898847"/>
            <a:ext cx="2326788" cy="2326788"/>
          </a:xfrm>
          <a:prstGeom prst="rect">
            <a:avLst/>
          </a:prstGeom>
        </p:spPr>
      </p:pic>
      <p:pic>
        <p:nvPicPr>
          <p:cNvPr id="9" name="Picture 8" descr="A close up of a sign&#10;&#10;Description automatically generated">
            <a:extLst>
              <a:ext uri="{FF2B5EF4-FFF2-40B4-BE49-F238E27FC236}">
                <a16:creationId xmlns:a16="http://schemas.microsoft.com/office/drawing/2014/main" id="{3CE25CDF-015F-41BC-B9FF-25E801B7032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924800" y="1885478"/>
            <a:ext cx="2447105" cy="2447105"/>
          </a:xfrm>
          <a:prstGeom prst="rect">
            <a:avLst/>
          </a:prstGeom>
        </p:spPr>
      </p:pic>
    </p:spTree>
    <p:extLst>
      <p:ext uri="{BB962C8B-B14F-4D97-AF65-F5344CB8AC3E}">
        <p14:creationId xmlns:p14="http://schemas.microsoft.com/office/powerpoint/2010/main" val="1045201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129">
            <a:extLst>
              <a:ext uri="{FF2B5EF4-FFF2-40B4-BE49-F238E27FC236}">
                <a16:creationId xmlns:a16="http://schemas.microsoft.com/office/drawing/2014/main" id="{ED58EDE4-F16E-4C14-973D-83ED5344D907}"/>
              </a:ext>
            </a:extLst>
          </p:cNvPr>
          <p:cNvSpPr/>
          <p:nvPr/>
        </p:nvSpPr>
        <p:spPr>
          <a:xfrm>
            <a:off x="655664" y="1296000"/>
            <a:ext cx="6421835" cy="4031873"/>
          </a:xfrm>
          <a:prstGeom prst="rect">
            <a:avLst/>
          </a:prstGeom>
        </p:spPr>
        <p:txBody>
          <a:bodyPr wrap="square">
            <a:spAutoFit/>
          </a:bodyPr>
          <a:lstStyle/>
          <a:p>
            <a:pPr lvl="0"/>
            <a:r>
              <a:rPr lang="en-GB" sz="1600" dirty="0">
                <a:solidFill>
                  <a:srgbClr val="485D6F"/>
                </a:solidFill>
                <a:latin typeface="Arial"/>
                <a:cs typeface="Arial"/>
              </a:rPr>
              <a:t>Project Assurance is when an independent party objectively assesses a project’s performance. It provides confidence to the business that its projects, programmes and portfolios are being well managed and achieve their quality objectives and able to realise benefits within the planned scope and time frame. </a:t>
            </a:r>
          </a:p>
          <a:p>
            <a:pPr lvl="0"/>
            <a:endParaRPr lang="en-GB" sz="1600" dirty="0">
              <a:solidFill>
                <a:srgbClr val="485D6F"/>
              </a:solidFill>
              <a:latin typeface="Arial"/>
              <a:cs typeface="Arial"/>
            </a:endParaRPr>
          </a:p>
          <a:p>
            <a:pPr lvl="0"/>
            <a:r>
              <a:rPr lang="en-GB" sz="1600" dirty="0">
                <a:solidFill>
                  <a:srgbClr val="485D6F"/>
                </a:solidFill>
                <a:latin typeface="Arial"/>
                <a:cs typeface="Arial"/>
              </a:rPr>
              <a:t>Assurance is the process of evaluating the health and viability of a project and its performance to provide confidence that the project is meeting its objectives and will deliver the benefits and value as set out in the business case. </a:t>
            </a:r>
          </a:p>
          <a:p>
            <a:pPr lvl="0"/>
            <a:endParaRPr lang="en-GB" sz="1600" dirty="0">
              <a:solidFill>
                <a:srgbClr val="485D6F"/>
              </a:solidFill>
              <a:latin typeface="Arial"/>
              <a:cs typeface="Arial"/>
            </a:endParaRPr>
          </a:p>
          <a:p>
            <a:pPr lvl="0"/>
            <a:r>
              <a:rPr lang="en-GB" sz="1600" dirty="0">
                <a:solidFill>
                  <a:srgbClr val="485D6F"/>
                </a:solidFill>
                <a:latin typeface="Arial"/>
                <a:cs typeface="Arial"/>
              </a:rPr>
              <a:t>Project assurance is external to the project team and can take several forms. </a:t>
            </a:r>
          </a:p>
          <a:p>
            <a:pPr lvl="0"/>
            <a:endParaRPr lang="en-GB" sz="1600" dirty="0">
              <a:solidFill>
                <a:srgbClr val="485D6F"/>
              </a:solidFill>
              <a:latin typeface="Arial"/>
              <a:cs typeface="Arial"/>
            </a:endParaRPr>
          </a:p>
          <a:p>
            <a:pPr lvl="0"/>
            <a:r>
              <a:rPr lang="en-GB" sz="1600" b="1" dirty="0">
                <a:solidFill>
                  <a:srgbClr val="485D6F"/>
                </a:solidFill>
                <a:latin typeface="Arial"/>
                <a:cs typeface="Arial"/>
              </a:rPr>
              <a:t>Click on each section of the wheel </a:t>
            </a:r>
            <a:r>
              <a:rPr lang="en-GB" sz="1600" dirty="0">
                <a:solidFill>
                  <a:srgbClr val="485D6F"/>
                </a:solidFill>
                <a:latin typeface="Arial"/>
                <a:cs typeface="Arial"/>
              </a:rPr>
              <a:t>for further information on each of these. </a:t>
            </a:r>
          </a:p>
        </p:txBody>
      </p:sp>
      <p:grpSp>
        <p:nvGrpSpPr>
          <p:cNvPr id="131" name="Group 130">
            <a:extLst>
              <a:ext uri="{FF2B5EF4-FFF2-40B4-BE49-F238E27FC236}">
                <a16:creationId xmlns:a16="http://schemas.microsoft.com/office/drawing/2014/main" id="{DA96BB1C-134C-4E26-BA25-9BFF326839A8}"/>
              </a:ext>
            </a:extLst>
          </p:cNvPr>
          <p:cNvGrpSpPr/>
          <p:nvPr/>
        </p:nvGrpSpPr>
        <p:grpSpPr>
          <a:xfrm>
            <a:off x="6891390" y="1960677"/>
            <a:ext cx="3723747" cy="3771634"/>
            <a:chOff x="5663381" y="4881716"/>
            <a:chExt cx="914400" cy="914400"/>
          </a:xfrm>
          <a:solidFill>
            <a:srgbClr val="0070C0"/>
          </a:solidFill>
        </p:grpSpPr>
        <p:sp>
          <p:nvSpPr>
            <p:cNvPr id="132" name="Circle: Hollow 131">
              <a:extLst>
                <a:ext uri="{FF2B5EF4-FFF2-40B4-BE49-F238E27FC236}">
                  <a16:creationId xmlns:a16="http://schemas.microsoft.com/office/drawing/2014/main" id="{93C0FFC9-60D9-4374-897E-341564A5E026}"/>
                </a:ext>
              </a:extLst>
            </p:cNvPr>
            <p:cNvSpPr/>
            <p:nvPr/>
          </p:nvSpPr>
          <p:spPr>
            <a:xfrm>
              <a:off x="5663381" y="4881716"/>
              <a:ext cx="914400" cy="914400"/>
            </a:xfrm>
            <a:prstGeom prst="donut">
              <a:avLst/>
            </a:prstGeom>
            <a:solidFill>
              <a:srgbClr val="03D3C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sp>
          <p:nvSpPr>
            <p:cNvPr id="133" name="Flowchart: Summing Junction 132">
              <a:extLst>
                <a:ext uri="{FF2B5EF4-FFF2-40B4-BE49-F238E27FC236}">
                  <a16:creationId xmlns:a16="http://schemas.microsoft.com/office/drawing/2014/main" id="{946EAEDA-E879-4157-9A6A-1E05481ECC1E}"/>
                </a:ext>
              </a:extLst>
            </p:cNvPr>
            <p:cNvSpPr/>
            <p:nvPr/>
          </p:nvSpPr>
          <p:spPr>
            <a:xfrm>
              <a:off x="5663381" y="4881716"/>
              <a:ext cx="914400" cy="914400"/>
            </a:xfrm>
            <a:prstGeom prst="flowChartSummingJunction">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475C6D"/>
                  </a:solidFill>
                  <a:latin typeface="Arial" panose="020B0604020202020204" pitchFamily="34" charset="0"/>
                  <a:cs typeface="Arial" panose="020B0604020202020204" pitchFamily="34" charset="0"/>
                </a:rPr>
                <a:t>Project </a:t>
              </a:r>
            </a:p>
            <a:p>
              <a:pPr algn="ctr"/>
              <a:r>
                <a:rPr lang="en-GB" b="1" dirty="0">
                  <a:solidFill>
                    <a:srgbClr val="475C6D"/>
                  </a:solidFill>
                  <a:latin typeface="Arial" panose="020B0604020202020204" pitchFamily="34" charset="0"/>
                  <a:cs typeface="Arial" panose="020B0604020202020204" pitchFamily="34" charset="0"/>
                </a:rPr>
                <a:t>assurance</a:t>
              </a:r>
            </a:p>
          </p:txBody>
        </p:sp>
      </p:grpSp>
      <p:sp>
        <p:nvSpPr>
          <p:cNvPr id="135" name="audit">
            <a:extLst>
              <a:ext uri="{FF2B5EF4-FFF2-40B4-BE49-F238E27FC236}">
                <a16:creationId xmlns:a16="http://schemas.microsoft.com/office/drawing/2014/main" id="{08289A08-49AA-4F83-A90E-54772E0C7DE6}"/>
              </a:ext>
            </a:extLst>
          </p:cNvPr>
          <p:cNvSpPr/>
          <p:nvPr/>
        </p:nvSpPr>
        <p:spPr>
          <a:xfrm>
            <a:off x="9713198" y="3613612"/>
            <a:ext cx="811700" cy="4063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Audit</a:t>
            </a:r>
          </a:p>
        </p:txBody>
      </p:sp>
      <p:sp>
        <p:nvSpPr>
          <p:cNvPr id="136" name="QAG">
            <a:extLst>
              <a:ext uri="{FF2B5EF4-FFF2-40B4-BE49-F238E27FC236}">
                <a16:creationId xmlns:a16="http://schemas.microsoft.com/office/drawing/2014/main" id="{627F99D3-0884-49C0-AE61-E52C1A6E148A}"/>
              </a:ext>
            </a:extLst>
          </p:cNvPr>
          <p:cNvSpPr/>
          <p:nvPr/>
        </p:nvSpPr>
        <p:spPr>
          <a:xfrm>
            <a:off x="7646660" y="4839639"/>
            <a:ext cx="2265767" cy="7787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Arial"/>
                <a:cs typeface="Arial"/>
              </a:rPr>
              <a:t>Quality Assurance Groups</a:t>
            </a:r>
            <a:endParaRPr lang="en-GB" sz="1600" dirty="0">
              <a:solidFill>
                <a:schemeClr val="bg1"/>
              </a:solidFill>
              <a:latin typeface="Arial" panose="020B0604020202020204" pitchFamily="34" charset="0"/>
            </a:endParaRPr>
          </a:p>
        </p:txBody>
      </p:sp>
      <p:sp>
        <p:nvSpPr>
          <p:cNvPr id="137" name="pmo">
            <a:extLst>
              <a:ext uri="{FF2B5EF4-FFF2-40B4-BE49-F238E27FC236}">
                <a16:creationId xmlns:a16="http://schemas.microsoft.com/office/drawing/2014/main" id="{FCC579A6-E058-4605-B7FD-FFC1892271CB}"/>
              </a:ext>
            </a:extLst>
          </p:cNvPr>
          <p:cNvSpPr/>
          <p:nvPr/>
        </p:nvSpPr>
        <p:spPr>
          <a:xfrm>
            <a:off x="6974627" y="2854017"/>
            <a:ext cx="888980" cy="19226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PMO</a:t>
            </a:r>
          </a:p>
        </p:txBody>
      </p:sp>
      <p:sp>
        <p:nvSpPr>
          <p:cNvPr id="138" name="port teams">
            <a:extLst>
              <a:ext uri="{FF2B5EF4-FFF2-40B4-BE49-F238E27FC236}">
                <a16:creationId xmlns:a16="http://schemas.microsoft.com/office/drawing/2014/main" id="{A0367E27-0665-469E-AF7B-427DBA773A17}"/>
              </a:ext>
            </a:extLst>
          </p:cNvPr>
          <p:cNvSpPr/>
          <p:nvPr/>
        </p:nvSpPr>
        <p:spPr>
          <a:xfrm>
            <a:off x="7477487" y="2018630"/>
            <a:ext cx="2462755" cy="8556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Programme &amp; Portfolio Management Teams</a:t>
            </a:r>
          </a:p>
        </p:txBody>
      </p:sp>
      <p:pic>
        <p:nvPicPr>
          <p:cNvPr id="60" name="Wheel">
            <a:extLst>
              <a:ext uri="{FF2B5EF4-FFF2-40B4-BE49-F238E27FC236}">
                <a16:creationId xmlns:a16="http://schemas.microsoft.com/office/drawing/2014/main" id="{49B0E6E9-7966-4314-81CD-9C5E85A94F5A}"/>
              </a:ext>
            </a:extLst>
          </p:cNvPr>
          <p:cNvPicPr>
            <a:picLocks noChangeAspect="1"/>
          </p:cNvPicPr>
          <p:nvPr/>
        </p:nvPicPr>
        <p:blipFill rotWithShape="1">
          <a:blip r:embed="rId2">
            <a:clrChange>
              <a:clrFrom>
                <a:srgbClr val="FFFFFF"/>
              </a:clrFrom>
              <a:clrTo>
                <a:srgbClr val="FFFFFF">
                  <a:alpha val="0"/>
                </a:srgbClr>
              </a:clrTo>
            </a:clrChange>
          </a:blip>
          <a:srcRect l="7678" t="18964"/>
          <a:stretch/>
        </p:blipFill>
        <p:spPr>
          <a:xfrm>
            <a:off x="7344009" y="6355223"/>
            <a:ext cx="580791" cy="525571"/>
          </a:xfrm>
          <a:prstGeom prst="rect">
            <a:avLst/>
          </a:prstGeom>
        </p:spPr>
      </p:pic>
      <p:grpSp>
        <p:nvGrpSpPr>
          <p:cNvPr id="30" name="Group 29 port teams">
            <a:extLst>
              <a:ext uri="{FF2B5EF4-FFF2-40B4-BE49-F238E27FC236}">
                <a16:creationId xmlns:a16="http://schemas.microsoft.com/office/drawing/2014/main" id="{1A31DF31-CC37-46B2-BA29-73FC69BD3CDB}"/>
              </a:ext>
            </a:extLst>
          </p:cNvPr>
          <p:cNvGrpSpPr/>
          <p:nvPr/>
        </p:nvGrpSpPr>
        <p:grpSpPr>
          <a:xfrm>
            <a:off x="4366907" y="2704030"/>
            <a:ext cx="6235726" cy="1578629"/>
            <a:chOff x="-662363" y="1939345"/>
            <a:chExt cx="6235726" cy="1578629"/>
          </a:xfrm>
        </p:grpSpPr>
        <p:grpSp>
          <p:nvGrpSpPr>
            <p:cNvPr id="31" name="Group 30">
              <a:extLst>
                <a:ext uri="{FF2B5EF4-FFF2-40B4-BE49-F238E27FC236}">
                  <a16:creationId xmlns:a16="http://schemas.microsoft.com/office/drawing/2014/main" id="{8E651BC4-4322-4561-A8CE-2CC3E880046C}"/>
                </a:ext>
              </a:extLst>
            </p:cNvPr>
            <p:cNvGrpSpPr/>
            <p:nvPr/>
          </p:nvGrpSpPr>
          <p:grpSpPr>
            <a:xfrm>
              <a:off x="-662363" y="1939345"/>
              <a:ext cx="6235726" cy="1578629"/>
              <a:chOff x="2526969" y="1943121"/>
              <a:chExt cx="6707980" cy="918991"/>
            </a:xfrm>
          </p:grpSpPr>
          <p:grpSp>
            <p:nvGrpSpPr>
              <p:cNvPr id="33" name="Group 32">
                <a:extLst>
                  <a:ext uri="{FF2B5EF4-FFF2-40B4-BE49-F238E27FC236}">
                    <a16:creationId xmlns:a16="http://schemas.microsoft.com/office/drawing/2014/main" id="{48A6F76D-EC5C-4502-9FC1-6D7398E9279A}"/>
                  </a:ext>
                </a:extLst>
              </p:cNvPr>
              <p:cNvGrpSpPr/>
              <p:nvPr/>
            </p:nvGrpSpPr>
            <p:grpSpPr>
              <a:xfrm>
                <a:off x="2526969" y="1943121"/>
                <a:ext cx="6707980" cy="918991"/>
                <a:chOff x="2635896" y="1977051"/>
                <a:chExt cx="6707980" cy="918991"/>
              </a:xfrm>
            </p:grpSpPr>
            <p:sp>
              <p:nvSpPr>
                <p:cNvPr id="35" name="Rectangle 111">
                  <a:extLst>
                    <a:ext uri="{FF2B5EF4-FFF2-40B4-BE49-F238E27FC236}">
                      <a16:creationId xmlns:a16="http://schemas.microsoft.com/office/drawing/2014/main" id="{5852AAE9-713F-47D9-B682-959ACDFBB25E}"/>
                    </a:ext>
                  </a:extLst>
                </p:cNvPr>
                <p:cNvSpPr/>
                <p:nvPr/>
              </p:nvSpPr>
              <p:spPr>
                <a:xfrm>
                  <a:off x="2635896" y="1985382"/>
                  <a:ext cx="6707980" cy="910660"/>
                </a:xfrm>
                <a:prstGeom prst="roundRect">
                  <a:avLst>
                    <a:gd name="adj" fmla="val 3623"/>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id="{1B13A4C1-DF98-4C61-8DF7-BB1F7305AC46}"/>
                    </a:ext>
                  </a:extLst>
                </p:cNvPr>
                <p:cNvSpPr txBox="1"/>
                <p:nvPr/>
              </p:nvSpPr>
              <p:spPr>
                <a:xfrm>
                  <a:off x="2644764" y="1977051"/>
                  <a:ext cx="6699112" cy="218055"/>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panose="020B0604020202020204" pitchFamily="34" charset="0"/>
                      <a:cs typeface="Arial" panose="020B0604020202020204" pitchFamily="34" charset="0"/>
                    </a:rPr>
                    <a:t>Programme &amp; Portfolio Management Teams</a:t>
                  </a:r>
                  <a:endParaRPr lang="en-US" sz="1600" b="1" dirty="0">
                    <a:solidFill>
                      <a:schemeClr val="bg1"/>
                    </a:solidFill>
                    <a:latin typeface="Arial" panose="020B0604020202020204" pitchFamily="34" charset="0"/>
                  </a:endParaRPr>
                </a:p>
              </p:txBody>
            </p:sp>
          </p:grpSp>
          <p:sp>
            <p:nvSpPr>
              <p:cNvPr id="34" name="Rectangle: Rounded Corners 33">
                <a:extLst>
                  <a:ext uri="{FF2B5EF4-FFF2-40B4-BE49-F238E27FC236}">
                    <a16:creationId xmlns:a16="http://schemas.microsoft.com/office/drawing/2014/main" id="{BE8C0C87-2443-43C0-B218-194A63284E81}"/>
                  </a:ext>
                </a:extLst>
              </p:cNvPr>
              <p:cNvSpPr/>
              <p:nvPr/>
            </p:nvSpPr>
            <p:spPr>
              <a:xfrm>
                <a:off x="2704707" y="2274263"/>
                <a:ext cx="6352504" cy="501201"/>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rgbClr val="485D6F"/>
                    </a:solidFill>
                    <a:latin typeface="Arial" panose="020B0604020202020204" pitchFamily="34" charset="0"/>
                    <a:cs typeface="Arial" panose="020B0604020202020204" pitchFamily="34" charset="0"/>
                  </a:rPr>
                  <a:t>Programme &amp; Portfolio Management Teams </a:t>
                </a:r>
                <a:r>
                  <a:rPr lang="en-GB" sz="1400" dirty="0">
                    <a:solidFill>
                      <a:srgbClr val="485D6F"/>
                    </a:solidFill>
                    <a:latin typeface="Arial" panose="020B0604020202020204" pitchFamily="34" charset="0"/>
                    <a:cs typeface="Arial" panose="020B0604020202020204" pitchFamily="34" charset="0"/>
                  </a:rPr>
                  <a:t>will undertake reviews of their projects to ensure they are on track for delivery and are delivering to the quality standards.</a:t>
                </a:r>
              </a:p>
            </p:txBody>
          </p:sp>
        </p:grpSp>
        <p:pic>
          <p:nvPicPr>
            <p:cNvPr id="32" name="Graphic 31" descr="Close">
              <a:extLst>
                <a:ext uri="{FF2B5EF4-FFF2-40B4-BE49-F238E27FC236}">
                  <a16:creationId xmlns:a16="http://schemas.microsoft.com/office/drawing/2014/main" id="{FC884B16-D02E-41D1-835C-95E1A2F918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90219" y="2058636"/>
              <a:ext cx="268934" cy="231046"/>
            </a:xfrm>
            <a:prstGeom prst="roundRect">
              <a:avLst/>
            </a:prstGeom>
          </p:spPr>
        </p:pic>
      </p:grpSp>
      <p:grpSp>
        <p:nvGrpSpPr>
          <p:cNvPr id="37" name="Group 36 audit">
            <a:extLst>
              <a:ext uri="{FF2B5EF4-FFF2-40B4-BE49-F238E27FC236}">
                <a16:creationId xmlns:a16="http://schemas.microsoft.com/office/drawing/2014/main" id="{741A4E8D-1554-43A5-9201-4F49E5011CE0}"/>
              </a:ext>
            </a:extLst>
          </p:cNvPr>
          <p:cNvGrpSpPr/>
          <p:nvPr/>
        </p:nvGrpSpPr>
        <p:grpSpPr>
          <a:xfrm>
            <a:off x="4398479" y="2460524"/>
            <a:ext cx="6235726" cy="2363583"/>
            <a:chOff x="-662363" y="1953656"/>
            <a:chExt cx="6235726" cy="2363583"/>
          </a:xfrm>
        </p:grpSpPr>
        <p:grpSp>
          <p:nvGrpSpPr>
            <p:cNvPr id="38" name="Group 37">
              <a:extLst>
                <a:ext uri="{FF2B5EF4-FFF2-40B4-BE49-F238E27FC236}">
                  <a16:creationId xmlns:a16="http://schemas.microsoft.com/office/drawing/2014/main" id="{13707F04-6A56-4536-8214-F7E3BF84C33A}"/>
                </a:ext>
              </a:extLst>
            </p:cNvPr>
            <p:cNvGrpSpPr/>
            <p:nvPr/>
          </p:nvGrpSpPr>
          <p:grpSpPr>
            <a:xfrm>
              <a:off x="-662363" y="1953656"/>
              <a:ext cx="6235726" cy="2363583"/>
              <a:chOff x="2526969" y="1951452"/>
              <a:chExt cx="6707980" cy="1375948"/>
            </a:xfrm>
          </p:grpSpPr>
          <p:grpSp>
            <p:nvGrpSpPr>
              <p:cNvPr id="40" name="Group 39">
                <a:extLst>
                  <a:ext uri="{FF2B5EF4-FFF2-40B4-BE49-F238E27FC236}">
                    <a16:creationId xmlns:a16="http://schemas.microsoft.com/office/drawing/2014/main" id="{201EFD12-363F-4FC2-AB14-EA034B2B5BB4}"/>
                  </a:ext>
                </a:extLst>
              </p:cNvPr>
              <p:cNvGrpSpPr/>
              <p:nvPr/>
            </p:nvGrpSpPr>
            <p:grpSpPr>
              <a:xfrm>
                <a:off x="2526969" y="1951452"/>
                <a:ext cx="6707980" cy="1375948"/>
                <a:chOff x="2635896" y="1985382"/>
                <a:chExt cx="6707980" cy="1375948"/>
              </a:xfrm>
            </p:grpSpPr>
            <p:sp>
              <p:nvSpPr>
                <p:cNvPr id="42" name="Rectangle 111">
                  <a:extLst>
                    <a:ext uri="{FF2B5EF4-FFF2-40B4-BE49-F238E27FC236}">
                      <a16:creationId xmlns:a16="http://schemas.microsoft.com/office/drawing/2014/main" id="{F210D342-8355-4783-BBA0-32E4ABFD8A93}"/>
                    </a:ext>
                  </a:extLst>
                </p:cNvPr>
                <p:cNvSpPr/>
                <p:nvPr/>
              </p:nvSpPr>
              <p:spPr>
                <a:xfrm>
                  <a:off x="2635896" y="1985382"/>
                  <a:ext cx="6707980" cy="1375948"/>
                </a:xfrm>
                <a:prstGeom prst="roundRect">
                  <a:avLst>
                    <a:gd name="adj" fmla="val 3623"/>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71AD2D9B-08F7-4998-8102-8513F2FF300B}"/>
                    </a:ext>
                  </a:extLst>
                </p:cNvPr>
                <p:cNvSpPr txBox="1"/>
                <p:nvPr/>
              </p:nvSpPr>
              <p:spPr>
                <a:xfrm>
                  <a:off x="2642373" y="1993513"/>
                  <a:ext cx="6699112" cy="218055"/>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panose="020B0604020202020204" pitchFamily="34" charset="0"/>
                      <a:cs typeface="Arial" panose="020B0604020202020204" pitchFamily="34" charset="0"/>
                    </a:rPr>
                    <a:t>Audit</a:t>
                  </a:r>
                  <a:endParaRPr lang="en-US" sz="1600" b="1" dirty="0">
                    <a:solidFill>
                      <a:schemeClr val="bg1"/>
                    </a:solidFill>
                    <a:latin typeface="Arial" panose="020B0604020202020204" pitchFamily="34" charset="0"/>
                  </a:endParaRPr>
                </a:p>
              </p:txBody>
            </p:sp>
          </p:grpSp>
          <p:sp>
            <p:nvSpPr>
              <p:cNvPr id="41" name="Rectangle: Rounded Corners 40">
                <a:extLst>
                  <a:ext uri="{FF2B5EF4-FFF2-40B4-BE49-F238E27FC236}">
                    <a16:creationId xmlns:a16="http://schemas.microsoft.com/office/drawing/2014/main" id="{3E43C6D1-A49B-44C1-AED4-62C6A01EEFBE}"/>
                  </a:ext>
                </a:extLst>
              </p:cNvPr>
              <p:cNvSpPr/>
              <p:nvPr/>
            </p:nvSpPr>
            <p:spPr>
              <a:xfrm>
                <a:off x="2704707" y="2274262"/>
                <a:ext cx="6352504" cy="910659"/>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485D6F"/>
                    </a:solidFill>
                    <a:latin typeface="Arial" panose="020B0604020202020204" pitchFamily="34" charset="0"/>
                    <a:cs typeface="Arial" panose="020B0604020202020204" pitchFamily="34" charset="0"/>
                  </a:rPr>
                  <a:t>Both internal and external audit teams can be tasked with auditing on behalf of the system. Audits can review all or just some of the project elements, including objectives, plans, resources, schedules, budgets etc.  Audits give an unbiased review on how their projects are actually performing, any issues within the project and any immediate actions might need to taken to protect interests.</a:t>
                </a:r>
              </a:p>
            </p:txBody>
          </p:sp>
        </p:grpSp>
        <p:pic>
          <p:nvPicPr>
            <p:cNvPr id="39" name="Graphic 38" descr="Close">
              <a:extLst>
                <a:ext uri="{FF2B5EF4-FFF2-40B4-BE49-F238E27FC236}">
                  <a16:creationId xmlns:a16="http://schemas.microsoft.com/office/drawing/2014/main" id="{DD18FCDF-DB70-4EC2-ACF1-3173572165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90219" y="2058636"/>
              <a:ext cx="268934" cy="231046"/>
            </a:xfrm>
            <a:prstGeom prst="roundRect">
              <a:avLst/>
            </a:prstGeom>
          </p:spPr>
        </p:pic>
      </p:grpSp>
      <p:grpSp>
        <p:nvGrpSpPr>
          <p:cNvPr id="44" name="Group 43 qag">
            <a:extLst>
              <a:ext uri="{FF2B5EF4-FFF2-40B4-BE49-F238E27FC236}">
                <a16:creationId xmlns:a16="http://schemas.microsoft.com/office/drawing/2014/main" id="{3EA86828-BE0F-4E4B-B633-D11EACA0AE65}"/>
              </a:ext>
            </a:extLst>
          </p:cNvPr>
          <p:cNvGrpSpPr/>
          <p:nvPr/>
        </p:nvGrpSpPr>
        <p:grpSpPr>
          <a:xfrm>
            <a:off x="4400159" y="2484487"/>
            <a:ext cx="6235726" cy="2363583"/>
            <a:chOff x="-662363" y="1953656"/>
            <a:chExt cx="6235726" cy="2363583"/>
          </a:xfrm>
        </p:grpSpPr>
        <p:grpSp>
          <p:nvGrpSpPr>
            <p:cNvPr id="45" name="Group 44">
              <a:extLst>
                <a:ext uri="{FF2B5EF4-FFF2-40B4-BE49-F238E27FC236}">
                  <a16:creationId xmlns:a16="http://schemas.microsoft.com/office/drawing/2014/main" id="{6D03EF9A-B6FA-4143-B1CB-6D6F162E9FD2}"/>
                </a:ext>
              </a:extLst>
            </p:cNvPr>
            <p:cNvGrpSpPr/>
            <p:nvPr/>
          </p:nvGrpSpPr>
          <p:grpSpPr>
            <a:xfrm>
              <a:off x="-662363" y="1953656"/>
              <a:ext cx="6235726" cy="2363583"/>
              <a:chOff x="2526969" y="1951452"/>
              <a:chExt cx="6707980" cy="1375948"/>
            </a:xfrm>
          </p:grpSpPr>
          <p:grpSp>
            <p:nvGrpSpPr>
              <p:cNvPr id="47" name="Group 46">
                <a:extLst>
                  <a:ext uri="{FF2B5EF4-FFF2-40B4-BE49-F238E27FC236}">
                    <a16:creationId xmlns:a16="http://schemas.microsoft.com/office/drawing/2014/main" id="{DA593AA0-2767-4712-BE70-FA8D2612090D}"/>
                  </a:ext>
                </a:extLst>
              </p:cNvPr>
              <p:cNvGrpSpPr/>
              <p:nvPr/>
            </p:nvGrpSpPr>
            <p:grpSpPr>
              <a:xfrm>
                <a:off x="2526969" y="1951452"/>
                <a:ext cx="6707980" cy="1375948"/>
                <a:chOff x="2635896" y="1985382"/>
                <a:chExt cx="6707980" cy="1375948"/>
              </a:xfrm>
            </p:grpSpPr>
            <p:sp>
              <p:nvSpPr>
                <p:cNvPr id="49" name="Rectangle 111">
                  <a:extLst>
                    <a:ext uri="{FF2B5EF4-FFF2-40B4-BE49-F238E27FC236}">
                      <a16:creationId xmlns:a16="http://schemas.microsoft.com/office/drawing/2014/main" id="{2F6B2E87-FD5F-454D-88A9-FC28E769D4BD}"/>
                    </a:ext>
                  </a:extLst>
                </p:cNvPr>
                <p:cNvSpPr/>
                <p:nvPr/>
              </p:nvSpPr>
              <p:spPr>
                <a:xfrm>
                  <a:off x="2635896" y="1985382"/>
                  <a:ext cx="6707980" cy="1375948"/>
                </a:xfrm>
                <a:prstGeom prst="roundRect">
                  <a:avLst>
                    <a:gd name="adj" fmla="val 3623"/>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 name="TextBox 49">
                  <a:extLst>
                    <a:ext uri="{FF2B5EF4-FFF2-40B4-BE49-F238E27FC236}">
                      <a16:creationId xmlns:a16="http://schemas.microsoft.com/office/drawing/2014/main" id="{9C45F345-0188-42CE-B974-2E959194A13B}"/>
                    </a:ext>
                  </a:extLst>
                </p:cNvPr>
                <p:cNvSpPr txBox="1"/>
                <p:nvPr/>
              </p:nvSpPr>
              <p:spPr>
                <a:xfrm>
                  <a:off x="2641150" y="1994086"/>
                  <a:ext cx="6699112" cy="218055"/>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panose="020B0604020202020204" pitchFamily="34" charset="0"/>
                      <a:cs typeface="Arial" panose="020B0604020202020204" pitchFamily="34" charset="0"/>
                    </a:rPr>
                    <a:t>Quality Assurance Groups</a:t>
                  </a:r>
                  <a:endParaRPr lang="en-US" sz="1600" b="1" dirty="0">
                    <a:solidFill>
                      <a:schemeClr val="bg1"/>
                    </a:solidFill>
                    <a:latin typeface="Arial" panose="020B0604020202020204" pitchFamily="34" charset="0"/>
                  </a:endParaRPr>
                </a:p>
              </p:txBody>
            </p:sp>
          </p:grpSp>
          <p:sp>
            <p:nvSpPr>
              <p:cNvPr id="48" name="Rectangle: Rounded Corners 47">
                <a:extLst>
                  <a:ext uri="{FF2B5EF4-FFF2-40B4-BE49-F238E27FC236}">
                    <a16:creationId xmlns:a16="http://schemas.microsoft.com/office/drawing/2014/main" id="{31BB4467-B2DD-4E5B-9554-528DA976D255}"/>
                  </a:ext>
                </a:extLst>
              </p:cNvPr>
              <p:cNvSpPr/>
              <p:nvPr/>
            </p:nvSpPr>
            <p:spPr>
              <a:xfrm>
                <a:off x="2704707" y="2274262"/>
                <a:ext cx="6352504" cy="910659"/>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rgbClr val="485D6F"/>
                    </a:solidFill>
                    <a:latin typeface="Arial" panose="020B0604020202020204" pitchFamily="34" charset="0"/>
                    <a:cs typeface="Arial" panose="020B0604020202020204" pitchFamily="34" charset="0"/>
                  </a:rPr>
                  <a:t>Quality Assurance Groups</a:t>
                </a:r>
                <a:r>
                  <a:rPr lang="en-GB" sz="1400" dirty="0">
                    <a:solidFill>
                      <a:srgbClr val="485D6F"/>
                    </a:solidFill>
                    <a:latin typeface="Arial" panose="020B0604020202020204" pitchFamily="34" charset="0"/>
                    <a:cs typeface="Arial" panose="020B0604020202020204" pitchFamily="34" charset="0"/>
                  </a:rPr>
                  <a:t> review the performance and deliverables from projects, programmes and portfolios to provide independent assessment and recommendation that the deliverables meet the appropriate quality and will provide the value expected. The groups are made up of professionals from across the system to provide a holistic assurance review.</a:t>
                </a:r>
              </a:p>
            </p:txBody>
          </p:sp>
        </p:grpSp>
        <p:pic>
          <p:nvPicPr>
            <p:cNvPr id="46" name="Graphic 45" descr="Close">
              <a:extLst>
                <a:ext uri="{FF2B5EF4-FFF2-40B4-BE49-F238E27FC236}">
                  <a16:creationId xmlns:a16="http://schemas.microsoft.com/office/drawing/2014/main" id="{ADB1C31C-9A1E-4450-B106-30CBD97F72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90219" y="2058636"/>
              <a:ext cx="268934" cy="231046"/>
            </a:xfrm>
            <a:prstGeom prst="roundRect">
              <a:avLst/>
            </a:prstGeom>
          </p:spPr>
        </p:pic>
      </p:grpSp>
      <p:sp>
        <p:nvSpPr>
          <p:cNvPr id="51" name="TextBox 50">
            <a:extLst>
              <a:ext uri="{FF2B5EF4-FFF2-40B4-BE49-F238E27FC236}">
                <a16:creationId xmlns:a16="http://schemas.microsoft.com/office/drawing/2014/main" id="{37A757BF-A541-45EA-B59C-9B33B268AF00}"/>
              </a:ext>
            </a:extLst>
          </p:cNvPr>
          <p:cNvSpPr txBox="1"/>
          <p:nvPr/>
        </p:nvSpPr>
        <p:spPr>
          <a:xfrm>
            <a:off x="331200" y="558000"/>
            <a:ext cx="8253242" cy="461665"/>
          </a:xfrm>
          <a:prstGeom prst="rect">
            <a:avLst/>
          </a:prstGeom>
          <a:noFill/>
        </p:spPr>
        <p:txBody>
          <a:bodyPr wrap="square" rtlCol="0">
            <a:spAutoFit/>
          </a:bodyPr>
          <a:lstStyle/>
          <a:p>
            <a:r>
              <a:rPr lang="en-GB" sz="2400" b="1" dirty="0">
                <a:solidFill>
                  <a:srgbClr val="485E6D"/>
                </a:solidFill>
                <a:latin typeface="Arial" panose="020B0604020202020204" pitchFamily="34" charset="0"/>
                <a:cs typeface="Arial" panose="020B0604020202020204" pitchFamily="34" charset="0"/>
              </a:rPr>
              <a:t>Project Assurance</a:t>
            </a:r>
          </a:p>
        </p:txBody>
      </p:sp>
      <p:sp>
        <p:nvSpPr>
          <p:cNvPr id="52" name="TextBox 51">
            <a:extLst>
              <a:ext uri="{FF2B5EF4-FFF2-40B4-BE49-F238E27FC236}">
                <a16:creationId xmlns:a16="http://schemas.microsoft.com/office/drawing/2014/main" id="{01F26658-371F-472F-965F-FEABF6A3F314}"/>
              </a:ext>
            </a:extLst>
          </p:cNvPr>
          <p:cNvSpPr txBox="1"/>
          <p:nvPr/>
        </p:nvSpPr>
        <p:spPr>
          <a:xfrm>
            <a:off x="9453918" y="6448731"/>
            <a:ext cx="2246246"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Project governance</a:t>
            </a:r>
          </a:p>
        </p:txBody>
      </p:sp>
      <p:sp>
        <p:nvSpPr>
          <p:cNvPr id="53" name="TextBox 52">
            <a:extLst>
              <a:ext uri="{FF2B5EF4-FFF2-40B4-BE49-F238E27FC236}">
                <a16:creationId xmlns:a16="http://schemas.microsoft.com/office/drawing/2014/main" id="{A0BDD829-1519-4F0F-99E5-3AA60624B31A}"/>
              </a:ext>
            </a:extLst>
          </p:cNvPr>
          <p:cNvSpPr txBox="1"/>
          <p:nvPr/>
        </p:nvSpPr>
        <p:spPr>
          <a:xfrm>
            <a:off x="600160" y="6448731"/>
            <a:ext cx="221636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What is assurance?</a:t>
            </a:r>
          </a:p>
        </p:txBody>
      </p:sp>
      <p:grpSp>
        <p:nvGrpSpPr>
          <p:cNvPr id="23" name="Group 22 pmo teams">
            <a:extLst>
              <a:ext uri="{FF2B5EF4-FFF2-40B4-BE49-F238E27FC236}">
                <a16:creationId xmlns:a16="http://schemas.microsoft.com/office/drawing/2014/main" id="{1AC6ED9D-38E8-4823-B4A6-A8A3096644CA}"/>
              </a:ext>
            </a:extLst>
          </p:cNvPr>
          <p:cNvGrpSpPr/>
          <p:nvPr/>
        </p:nvGrpSpPr>
        <p:grpSpPr>
          <a:xfrm>
            <a:off x="4366907" y="2202880"/>
            <a:ext cx="6248230" cy="2982257"/>
            <a:chOff x="-662363" y="1953656"/>
            <a:chExt cx="6248230" cy="2982257"/>
          </a:xfrm>
        </p:grpSpPr>
        <p:grpSp>
          <p:nvGrpSpPr>
            <p:cNvPr id="24" name="Group 23">
              <a:extLst>
                <a:ext uri="{FF2B5EF4-FFF2-40B4-BE49-F238E27FC236}">
                  <a16:creationId xmlns:a16="http://schemas.microsoft.com/office/drawing/2014/main" id="{C13560E8-D450-4E2E-9BDA-1481964B05AF}"/>
                </a:ext>
              </a:extLst>
            </p:cNvPr>
            <p:cNvGrpSpPr/>
            <p:nvPr/>
          </p:nvGrpSpPr>
          <p:grpSpPr>
            <a:xfrm>
              <a:off x="-662363" y="1953656"/>
              <a:ext cx="6248230" cy="2982257"/>
              <a:chOff x="2526969" y="1951452"/>
              <a:chExt cx="6721431" cy="1736106"/>
            </a:xfrm>
          </p:grpSpPr>
          <p:grpSp>
            <p:nvGrpSpPr>
              <p:cNvPr id="26" name="Group 25">
                <a:extLst>
                  <a:ext uri="{FF2B5EF4-FFF2-40B4-BE49-F238E27FC236}">
                    <a16:creationId xmlns:a16="http://schemas.microsoft.com/office/drawing/2014/main" id="{FEC3EAC3-7648-461E-AF9B-38F7F621556D}"/>
                  </a:ext>
                </a:extLst>
              </p:cNvPr>
              <p:cNvGrpSpPr/>
              <p:nvPr/>
            </p:nvGrpSpPr>
            <p:grpSpPr>
              <a:xfrm>
                <a:off x="2526969" y="1951452"/>
                <a:ext cx="6721431" cy="1736106"/>
                <a:chOff x="2635896" y="1985382"/>
                <a:chExt cx="6721431" cy="1736106"/>
              </a:xfrm>
            </p:grpSpPr>
            <p:sp>
              <p:nvSpPr>
                <p:cNvPr id="28" name="Rectangle 111">
                  <a:extLst>
                    <a:ext uri="{FF2B5EF4-FFF2-40B4-BE49-F238E27FC236}">
                      <a16:creationId xmlns:a16="http://schemas.microsoft.com/office/drawing/2014/main" id="{1C69DA31-207B-468D-A285-D6114837EBF2}"/>
                    </a:ext>
                  </a:extLst>
                </p:cNvPr>
                <p:cNvSpPr/>
                <p:nvPr/>
              </p:nvSpPr>
              <p:spPr>
                <a:xfrm>
                  <a:off x="2635896" y="1985382"/>
                  <a:ext cx="6707980" cy="1736106"/>
                </a:xfrm>
                <a:prstGeom prst="roundRect">
                  <a:avLst>
                    <a:gd name="adj" fmla="val 3623"/>
                  </a:avLst>
                </a:prstGeom>
                <a:solidFill>
                  <a:schemeClr val="accent5">
                    <a:lumMod val="20000"/>
                    <a:lumOff val="80000"/>
                  </a:schemeClr>
                </a:solidFill>
                <a:ln w="28575"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9463A62F-D354-42B7-A1A5-0D2F6A276270}"/>
                    </a:ext>
                  </a:extLst>
                </p:cNvPr>
                <p:cNvSpPr txBox="1"/>
                <p:nvPr/>
              </p:nvSpPr>
              <p:spPr>
                <a:xfrm>
                  <a:off x="2658215" y="1985621"/>
                  <a:ext cx="6699112" cy="221813"/>
                </a:xfrm>
                <a:prstGeom prst="roundRect">
                  <a:avLst/>
                </a:prstGeom>
                <a:solidFill>
                  <a:srgbClr val="02A2A4"/>
                </a:solidFill>
                <a:ln w="28575">
                  <a:solidFill>
                    <a:schemeClr val="bg1"/>
                  </a:solidFill>
                </a:ln>
              </p:spPr>
              <p:txBody>
                <a:bodyPr wrap="square" rtlCol="0" anchor="t">
                  <a:spAutoFit/>
                </a:bodyPr>
                <a:lstStyle/>
                <a:p>
                  <a:r>
                    <a:rPr lang="en-GB" sz="1600" b="1" dirty="0">
                      <a:solidFill>
                        <a:schemeClr val="bg1"/>
                      </a:solidFill>
                      <a:latin typeface="Arial"/>
                      <a:cs typeface="Arial"/>
                    </a:rPr>
                    <a:t>PMO Teams</a:t>
                  </a:r>
                  <a:endParaRPr lang="en-US" sz="1600" b="1" dirty="0">
                    <a:solidFill>
                      <a:schemeClr val="bg1"/>
                    </a:solidFill>
                    <a:latin typeface="Arial" panose="020B0604020202020204" pitchFamily="34" charset="0"/>
                  </a:endParaRPr>
                </a:p>
              </p:txBody>
            </p:sp>
          </p:grpSp>
          <p:sp>
            <p:nvSpPr>
              <p:cNvPr id="27" name="Rectangle: Rounded Corners 26">
                <a:extLst>
                  <a:ext uri="{FF2B5EF4-FFF2-40B4-BE49-F238E27FC236}">
                    <a16:creationId xmlns:a16="http://schemas.microsoft.com/office/drawing/2014/main" id="{7226C9BC-08F6-43B4-BB51-1580181A9203}"/>
                  </a:ext>
                </a:extLst>
              </p:cNvPr>
              <p:cNvSpPr/>
              <p:nvPr/>
            </p:nvSpPr>
            <p:spPr>
              <a:xfrm>
                <a:off x="2704707" y="2274263"/>
                <a:ext cx="6352504" cy="1325862"/>
              </a:xfrm>
              <a:prstGeom prst="roundRect">
                <a:avLst/>
              </a:prstGeom>
              <a:solidFill>
                <a:srgbClr val="BAFCF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rgbClr val="485D6F"/>
                    </a:solidFill>
                    <a:latin typeface="Arial" panose="020B0604020202020204" pitchFamily="34" charset="0"/>
                    <a:cs typeface="Arial" panose="020B0604020202020204" pitchFamily="34" charset="0"/>
                  </a:rPr>
                  <a:t>PMO Teams </a:t>
                </a:r>
                <a:r>
                  <a:rPr lang="en-GB" sz="1400" dirty="0">
                    <a:solidFill>
                      <a:srgbClr val="485D6F"/>
                    </a:solidFill>
                    <a:latin typeface="Arial" panose="020B0604020202020204" pitchFamily="34" charset="0"/>
                    <a:cs typeface="Arial" panose="020B0604020202020204" pitchFamily="34" charset="0"/>
                  </a:rPr>
                  <a:t>will conduct independent reviews on behalf of the business to provide confidence on the projects continued viability and health and alignment to strategy.  </a:t>
                </a:r>
              </a:p>
              <a:p>
                <a:endParaRPr lang="en-GB" sz="1400" dirty="0">
                  <a:solidFill>
                    <a:srgbClr val="485D6F"/>
                  </a:solidFill>
                  <a:latin typeface="Arial" panose="020B0604020202020204" pitchFamily="34" charset="0"/>
                  <a:cs typeface="Arial" panose="020B0604020202020204" pitchFamily="34" charset="0"/>
                </a:endParaRPr>
              </a:p>
              <a:p>
                <a:r>
                  <a:rPr lang="en-GB" sz="1400" dirty="0">
                    <a:solidFill>
                      <a:srgbClr val="485D6F"/>
                    </a:solidFill>
                    <a:latin typeface="Arial" panose="020B0604020202020204" pitchFamily="34" charset="0"/>
                    <a:cs typeface="Arial" panose="020B0604020202020204" pitchFamily="34" charset="0"/>
                  </a:rPr>
                  <a:t>The PMO can also:</a:t>
                </a:r>
              </a:p>
              <a:p>
                <a:pPr marL="285750" indent="-285750">
                  <a:buFont typeface="Arial" panose="020B0604020202020204" pitchFamily="34" charset="0"/>
                  <a:buChar char="•"/>
                </a:pPr>
                <a:r>
                  <a:rPr lang="en-GB" sz="1400" dirty="0">
                    <a:solidFill>
                      <a:srgbClr val="485D6F"/>
                    </a:solidFill>
                    <a:latin typeface="Arial" panose="020B0604020202020204" pitchFamily="34" charset="0"/>
                    <a:cs typeface="Arial" panose="020B0604020202020204" pitchFamily="34" charset="0"/>
                  </a:rPr>
                  <a:t>Support project teams to embed good governance</a:t>
                </a:r>
              </a:p>
              <a:p>
                <a:pPr marL="285750" indent="-285750">
                  <a:buFont typeface="Arial" panose="020B0604020202020204" pitchFamily="34" charset="0"/>
                  <a:buChar char="•"/>
                </a:pPr>
                <a:r>
                  <a:rPr lang="en-GB" sz="1400" dirty="0">
                    <a:solidFill>
                      <a:srgbClr val="485D6F"/>
                    </a:solidFill>
                    <a:latin typeface="Arial" panose="020B0604020202020204" pitchFamily="34" charset="0"/>
                    <a:cs typeface="Arial" panose="020B0604020202020204" pitchFamily="34" charset="0"/>
                  </a:rPr>
                  <a:t>Assist project teams with documentation and templates</a:t>
                </a:r>
              </a:p>
              <a:p>
                <a:pPr marL="285750" indent="-285750">
                  <a:buFont typeface="Arial" panose="020B0604020202020204" pitchFamily="34" charset="0"/>
                  <a:buChar char="•"/>
                </a:pPr>
                <a:r>
                  <a:rPr lang="en-GB" sz="1400" dirty="0">
                    <a:solidFill>
                      <a:srgbClr val="485D6F"/>
                    </a:solidFill>
                    <a:latin typeface="Arial" panose="020B0604020202020204" pitchFamily="34" charset="0"/>
                    <a:cs typeface="Arial" panose="020B0604020202020204" pitchFamily="34" charset="0"/>
                  </a:rPr>
                  <a:t>Provide best practice advice and guidance to project teams in the form of frameworks for project, programme and portfolio</a:t>
                </a:r>
                <a:endParaRPr lang="en-GB" sz="1400" dirty="0">
                  <a:solidFill>
                    <a:srgbClr val="485E6D"/>
                  </a:solidFill>
                  <a:latin typeface="Arial" panose="020B0604020202020204" pitchFamily="34" charset="0"/>
                  <a:cs typeface="Arial" panose="020B0604020202020204" pitchFamily="34" charset="0"/>
                </a:endParaRPr>
              </a:p>
            </p:txBody>
          </p:sp>
        </p:grpSp>
        <p:pic>
          <p:nvPicPr>
            <p:cNvPr id="25" name="Graphic 24" descr="Close">
              <a:extLst>
                <a:ext uri="{FF2B5EF4-FFF2-40B4-BE49-F238E27FC236}">
                  <a16:creationId xmlns:a16="http://schemas.microsoft.com/office/drawing/2014/main" id="{CA7D97F9-89AB-493E-9307-59DFD168B1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90219" y="2058636"/>
              <a:ext cx="268934" cy="231046"/>
            </a:xfrm>
            <a:prstGeom prst="roundRect">
              <a:avLst/>
            </a:prstGeom>
          </p:spPr>
        </p:pic>
      </p:grpSp>
    </p:spTree>
    <p:extLst>
      <p:ext uri="{BB962C8B-B14F-4D97-AF65-F5344CB8AC3E}">
        <p14:creationId xmlns:p14="http://schemas.microsoft.com/office/powerpoint/2010/main" val="2087154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6"/>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36"/>
                  </p:tgtEl>
                </p:cond>
              </p:nextCondLst>
            </p:seq>
            <p:seq concurrent="1" nextAc="seek">
              <p:cTn id="9" restart="whenNotActive" fill="hold" evtFilter="cancelBubble" nodeType="interactiveSeq">
                <p:stCondLst>
                  <p:cond evt="onClick" delay="0">
                    <p:tgtEl>
                      <p:spTgt spid="44"/>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44"/>
                                        </p:tgtEl>
                                        <p:attrNameLst>
                                          <p:attrName>ppt_x</p:attrName>
                                        </p:attrNameLst>
                                      </p:cBhvr>
                                      <p:tavLst>
                                        <p:tav tm="0">
                                          <p:val>
                                            <p:strVal val="ppt_x"/>
                                          </p:val>
                                        </p:tav>
                                        <p:tav tm="100000">
                                          <p:val>
                                            <p:strVal val="ppt_x"/>
                                          </p:val>
                                        </p:tav>
                                      </p:tavLst>
                                    </p:anim>
                                    <p:anim calcmode="lin" valueType="num">
                                      <p:cBhvr additive="base">
                                        <p:cTn id="14" dur="500"/>
                                        <p:tgtEl>
                                          <p:spTgt spid="44"/>
                                        </p:tgtEl>
                                        <p:attrNameLst>
                                          <p:attrName>ppt_y</p:attrName>
                                        </p:attrNameLst>
                                      </p:cBhvr>
                                      <p:tavLst>
                                        <p:tav tm="0">
                                          <p:val>
                                            <p:strVal val="ppt_y"/>
                                          </p:val>
                                        </p:tav>
                                        <p:tav tm="100000">
                                          <p:val>
                                            <p:strVal val="1+ppt_h/2"/>
                                          </p:val>
                                        </p:tav>
                                      </p:tavLst>
                                    </p:anim>
                                    <p:set>
                                      <p:cBhvr>
                                        <p:cTn id="1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6" restart="whenNotActive" fill="hold" evtFilter="cancelBubble" nodeType="interactiveSeq">
                <p:stCondLst>
                  <p:cond evt="onClick" delay="0">
                    <p:tgtEl>
                      <p:spTgt spid="135"/>
                    </p:tgtEl>
                  </p:cond>
                </p:stCondLst>
                <p:endSync evt="end" delay="0">
                  <p:rtn val="all"/>
                </p:endSync>
                <p:childTnLst>
                  <p:par>
                    <p:cTn id="17" fill="hold">
                      <p:stCondLst>
                        <p:cond delay="0"/>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35"/>
                  </p:tgtEl>
                </p:cond>
              </p:nextCondLst>
            </p:seq>
            <p:seq concurrent="1" nextAc="seek">
              <p:cTn id="23" restart="whenNotActive" fill="hold" evtFilter="cancelBubble" nodeType="interactiveSeq">
                <p:stCondLst>
                  <p:cond evt="onClick" delay="0">
                    <p:tgtEl>
                      <p:spTgt spid="37"/>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37"/>
                                        </p:tgtEl>
                                        <p:attrNameLst>
                                          <p:attrName>ppt_x</p:attrName>
                                        </p:attrNameLst>
                                      </p:cBhvr>
                                      <p:tavLst>
                                        <p:tav tm="0">
                                          <p:val>
                                            <p:strVal val="ppt_x"/>
                                          </p:val>
                                        </p:tav>
                                        <p:tav tm="100000">
                                          <p:val>
                                            <p:strVal val="ppt_x"/>
                                          </p:val>
                                        </p:tav>
                                      </p:tavLst>
                                    </p:anim>
                                    <p:anim calcmode="lin" valueType="num">
                                      <p:cBhvr additive="base">
                                        <p:cTn id="28" dur="500"/>
                                        <p:tgtEl>
                                          <p:spTgt spid="37"/>
                                        </p:tgtEl>
                                        <p:attrNameLst>
                                          <p:attrName>ppt_y</p:attrName>
                                        </p:attrNameLst>
                                      </p:cBhvr>
                                      <p:tavLst>
                                        <p:tav tm="0">
                                          <p:val>
                                            <p:strVal val="ppt_y"/>
                                          </p:val>
                                        </p:tav>
                                        <p:tav tm="100000">
                                          <p:val>
                                            <p:strVal val="1+ppt_h/2"/>
                                          </p:val>
                                        </p:tav>
                                      </p:tavLst>
                                    </p:anim>
                                    <p:set>
                                      <p:cBhvr>
                                        <p:cTn id="29"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0" restart="whenNotActive" fill="hold" evtFilter="cancelBubble" nodeType="interactiveSeq">
                <p:stCondLst>
                  <p:cond evt="onClick" delay="0">
                    <p:tgtEl>
                      <p:spTgt spid="138"/>
                    </p:tgtEl>
                  </p:cond>
                </p:stCondLst>
                <p:endSync evt="end" delay="0">
                  <p:rtn val="all"/>
                </p:endSync>
                <p:childTnLst>
                  <p:par>
                    <p:cTn id="31" fill="hold">
                      <p:stCondLst>
                        <p:cond delay="0"/>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38"/>
                  </p:tgtEl>
                </p:cond>
              </p:nextCondLst>
            </p:seq>
            <p:seq concurrent="1" nextAc="seek">
              <p:cTn id="37" restart="whenNotActive" fill="hold" evtFilter="cancelBubble" nodeType="interactiveSeq">
                <p:stCondLst>
                  <p:cond evt="onClick" delay="0">
                    <p:tgtEl>
                      <p:spTgt spid="30"/>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30"/>
                                        </p:tgtEl>
                                        <p:attrNameLst>
                                          <p:attrName>ppt_x</p:attrName>
                                        </p:attrNameLst>
                                      </p:cBhvr>
                                      <p:tavLst>
                                        <p:tav tm="0">
                                          <p:val>
                                            <p:strVal val="ppt_x"/>
                                          </p:val>
                                        </p:tav>
                                        <p:tav tm="100000">
                                          <p:val>
                                            <p:strVal val="ppt_x"/>
                                          </p:val>
                                        </p:tav>
                                      </p:tavLst>
                                    </p:anim>
                                    <p:anim calcmode="lin" valueType="num">
                                      <p:cBhvr additive="base">
                                        <p:cTn id="42" dur="500"/>
                                        <p:tgtEl>
                                          <p:spTgt spid="30"/>
                                        </p:tgtEl>
                                        <p:attrNameLst>
                                          <p:attrName>ppt_y</p:attrName>
                                        </p:attrNameLst>
                                      </p:cBhvr>
                                      <p:tavLst>
                                        <p:tav tm="0">
                                          <p:val>
                                            <p:strVal val="ppt_y"/>
                                          </p:val>
                                        </p:tav>
                                        <p:tav tm="100000">
                                          <p:val>
                                            <p:strVal val="1+ppt_h/2"/>
                                          </p:val>
                                        </p:tav>
                                      </p:tavLst>
                                    </p:anim>
                                    <p:set>
                                      <p:cBhvr>
                                        <p:cTn id="4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4" restart="whenNotActive" fill="hold" evtFilter="cancelBubble" nodeType="interactiveSeq">
                <p:stCondLst>
                  <p:cond evt="onClick" delay="0">
                    <p:tgtEl>
                      <p:spTgt spid="137"/>
                    </p:tgtEl>
                  </p:cond>
                </p:stCondLst>
                <p:endSync evt="end" delay="0">
                  <p:rtn val="all"/>
                </p:endSync>
                <p:childTnLst>
                  <p:par>
                    <p:cTn id="45" fill="hold">
                      <p:stCondLst>
                        <p:cond delay="0"/>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37"/>
                  </p:tgtEl>
                </p:cond>
              </p:nextCondLst>
            </p:seq>
            <p:seq concurrent="1" nextAc="seek">
              <p:cTn id="51" restart="whenNotActive" fill="hold" evtFilter="cancelBubble" nodeType="interactiveSeq">
                <p:stCondLst>
                  <p:cond evt="onClick" delay="0">
                    <p:tgtEl>
                      <p:spTgt spid="23"/>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nodeType="clickEffect">
                                  <p:stCondLst>
                                    <p:cond delay="0"/>
                                  </p:stCondLst>
                                  <p:childTnLst>
                                    <p:anim calcmode="lin" valueType="num">
                                      <p:cBhvr additive="base">
                                        <p:cTn id="55" dur="500"/>
                                        <p:tgtEl>
                                          <p:spTgt spid="23"/>
                                        </p:tgtEl>
                                        <p:attrNameLst>
                                          <p:attrName>ppt_x</p:attrName>
                                        </p:attrNameLst>
                                      </p:cBhvr>
                                      <p:tavLst>
                                        <p:tav tm="0">
                                          <p:val>
                                            <p:strVal val="ppt_x"/>
                                          </p:val>
                                        </p:tav>
                                        <p:tav tm="100000">
                                          <p:val>
                                            <p:strVal val="ppt_x"/>
                                          </p:val>
                                        </p:tav>
                                      </p:tavLst>
                                    </p:anim>
                                    <p:anim calcmode="lin" valueType="num">
                                      <p:cBhvr additive="base">
                                        <p:cTn id="56" dur="500"/>
                                        <p:tgtEl>
                                          <p:spTgt spid="23"/>
                                        </p:tgtEl>
                                        <p:attrNameLst>
                                          <p:attrName>ppt_y</p:attrName>
                                        </p:attrNameLst>
                                      </p:cBhvr>
                                      <p:tavLst>
                                        <p:tav tm="0">
                                          <p:val>
                                            <p:strVal val="ppt_y"/>
                                          </p:val>
                                        </p:tav>
                                        <p:tav tm="100000">
                                          <p:val>
                                            <p:strVal val="1+ppt_h/2"/>
                                          </p:val>
                                        </p:tav>
                                      </p:tavLst>
                                    </p:anim>
                                    <p:set>
                                      <p:cBhvr>
                                        <p:cTn id="5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98b1b5-df46-40d8-82f0-36dd35fd51c6" xsi:nil="true"/>
    <lcf76f155ced4ddcb4097134ff3c332f xmlns="219baafa-49ba-40f1-811a-587cb6ff0d61">
      <Terms xmlns="http://schemas.microsoft.com/office/infopath/2007/PartnerControls"/>
    </lcf76f155ced4ddcb4097134ff3c332f>
    <SharedWithUsers xmlns="fd98b1b5-df46-40d8-82f0-36dd35fd51c6">
      <UserInfo>
        <DisplayName/>
        <AccountId xsi:nil="true"/>
        <AccountType/>
      </UserInfo>
    </SharedWithUsers>
    <MediaLengthInSeconds xmlns="219baafa-49ba-40f1-811a-587cb6ff0d6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72C33C8C164B40AE1BA89819F57FFA" ma:contentTypeVersion="16" ma:contentTypeDescription="Create a new document." ma:contentTypeScope="" ma:versionID="a3f8753c8d9d337d5cf71aae19f25c60">
  <xsd:schema xmlns:xsd="http://www.w3.org/2001/XMLSchema" xmlns:xs="http://www.w3.org/2001/XMLSchema" xmlns:p="http://schemas.microsoft.com/office/2006/metadata/properties" xmlns:ns2="219baafa-49ba-40f1-811a-587cb6ff0d61" xmlns:ns3="fd98b1b5-df46-40d8-82f0-36dd35fd51c6" targetNamespace="http://schemas.microsoft.com/office/2006/metadata/properties" ma:root="true" ma:fieldsID="1ce8b99e04d14901182ad43478944510" ns2:_="" ns3:_="">
    <xsd:import namespace="219baafa-49ba-40f1-811a-587cb6ff0d61"/>
    <xsd:import namespace="fd98b1b5-df46-40d8-82f0-36dd35fd51c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baafa-49ba-40f1-811a-587cb6ff0d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d05545-b86c-4f8f-a142-086a5e60f7e7"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98b1b5-df46-40d8-82f0-36dd35fd51c6"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2bcdae3-3e73-499b-9409-657d3561efb8}" ma:internalName="TaxCatchAll" ma:showField="CatchAllData" ma:web="fd98b1b5-df46-40d8-82f0-36dd35fd51c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3AEC8C-E59B-44BE-947D-4A67BC03AA79}">
  <ds:schemaRefs>
    <ds:schemaRef ds:uri="http://purl.org/dc/terms/"/>
    <ds:schemaRef ds:uri="219baafa-49ba-40f1-811a-587cb6ff0d61"/>
    <ds:schemaRef ds:uri="http://www.w3.org/XML/1998/namespace"/>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fd98b1b5-df46-40d8-82f0-36dd35fd51c6"/>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A60C482B-CB53-4F77-8F80-D74402D76627}">
  <ds:schemaRefs>
    <ds:schemaRef ds:uri="http://schemas.microsoft.com/sharepoint/v3/contenttype/forms"/>
  </ds:schemaRefs>
</ds:datastoreItem>
</file>

<file path=customXml/itemProps3.xml><?xml version="1.0" encoding="utf-8"?>
<ds:datastoreItem xmlns:ds="http://schemas.openxmlformats.org/officeDocument/2006/customXml" ds:itemID="{AE1D56BD-B609-4E33-9899-08CCB14CD45D}">
  <ds:schemaRefs>
    <ds:schemaRef ds:uri="219baafa-49ba-40f1-811a-587cb6ff0d61"/>
    <ds:schemaRef ds:uri="fd98b1b5-df46-40d8-82f0-36dd35fd51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1421</TotalTime>
  <Words>20186</Words>
  <Application>Microsoft Office PowerPoint</Application>
  <PresentationFormat>Widescreen</PresentationFormat>
  <Paragraphs>2728</Paragraphs>
  <Slides>117</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117</vt:i4>
      </vt:variant>
    </vt:vector>
  </HeadingPairs>
  <TitlesOfParts>
    <vt:vector size="126" baseType="lpstr">
      <vt:lpstr>arial</vt:lpstr>
      <vt:lpstr>arial</vt:lpstr>
      <vt:lpstr>Calibri</vt:lpstr>
      <vt:lpstr>Calisto MT</vt:lpstr>
      <vt:lpstr>Corbel</vt:lpstr>
      <vt:lpstr>Open Sans Light</vt:lpstr>
      <vt:lpstr>Poppins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Edwards, Kathryn (Dorset CCG)</dc:creator>
  <cp:lastModifiedBy>Cross, Cara (NHS Dorset)</cp:lastModifiedBy>
  <cp:revision>2</cp:revision>
  <dcterms:created xsi:type="dcterms:W3CDTF">2020-07-27T15:55:24Z</dcterms:created>
  <dcterms:modified xsi:type="dcterms:W3CDTF">2024-01-09T09:47:44Z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0x010100C372C33C8C164B40AE1BA89819F57FFA</vt:lpwstr>
  </property>
  <property fmtid="{D5CDD505-2E9C-101B-9397-08002B2CF9AE}" pid="3" name="test">
    <vt:lpwstr/>
  </property>
  <property fmtid="{D5CDD505-2E9C-101B-9397-08002B2CF9AE}" pid="4" name="Order">
    <vt:r8>5752700</vt:r8>
  </property>
  <property fmtid="{D5CDD505-2E9C-101B-9397-08002B2CF9AE}" pid="5" name="Meeting">
    <vt:lpwstr>Non-meeting Document</vt:lpwstr>
  </property>
  <property fmtid="{D5CDD505-2E9C-101B-9397-08002B2CF9AE}" pid="6" name="xd_Signature">
    <vt:bool>false</vt:bool>
  </property>
  <property fmtid="{D5CDD505-2E9C-101B-9397-08002B2CF9AE}" pid="7" name="xd_ProgID">
    <vt:lpwstr/>
  </property>
  <property fmtid="{D5CDD505-2E9C-101B-9397-08002B2CF9AE}" pid="8" name="Organisation Owner">
    <vt:lpwstr>Dorset CCG</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Portfolio">
    <vt:lpwstr>PMO</vt:lpwstr>
  </property>
  <property fmtid="{D5CDD505-2E9C-101B-9397-08002B2CF9AE}" pid="14" name="MediaServiceImageTags">
    <vt:lpwstr/>
  </property>
</Properties>
</file>