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A"/>
    <a:srgbClr val="007B73"/>
    <a:srgbClr val="648187"/>
    <a:srgbClr val="E4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22B71-B2E6-4C8A-89EF-8D3B565FDFE4}" v="6" dt="2024-05-20T11:11:24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0B84B-9796-40E8-839B-D96E5D7A1F9C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EE494-3052-4532-A9B9-4E31A09C7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250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A9520-1E79-F713-2401-831536FD0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BF9B4E-9545-5303-CA4E-99019174C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2899C-D6A4-B156-BC10-DBBBDB645D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162E22-35ED-4A5A-BF50-9631FC10C7A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793F0B16-01AB-8851-2F0A-2B396EB05C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06393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F10DE3CB-D226-6681-AF48-AB50C5186A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3832" y="5525882"/>
            <a:ext cx="1208314" cy="120831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579825-DA21-7465-80FE-4FB36AA285FA}"/>
              </a:ext>
            </a:extLst>
          </p:cNvPr>
          <p:cNvCxnSpPr>
            <a:cxnSpLocks/>
          </p:cNvCxnSpPr>
          <p:nvPr userDrawn="1"/>
        </p:nvCxnSpPr>
        <p:spPr>
          <a:xfrm>
            <a:off x="0" y="6289829"/>
            <a:ext cx="10177096" cy="0"/>
          </a:xfrm>
          <a:prstGeom prst="line">
            <a:avLst/>
          </a:prstGeom>
          <a:ln w="28575">
            <a:solidFill>
              <a:srgbClr val="E41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>
            <a:extLst>
              <a:ext uri="{FF2B5EF4-FFF2-40B4-BE49-F238E27FC236}">
                <a16:creationId xmlns:a16="http://schemas.microsoft.com/office/drawing/2014/main" id="{2E2A2290-DC5A-F1F8-2B48-5B2B83847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550181"/>
            <a:ext cx="11168743" cy="6526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6EAEBB1-D035-26A3-14A0-4B91D2ACD0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9857" y="1366158"/>
            <a:ext cx="11168743" cy="38099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34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70C7A-429E-49C2-B64E-4431468C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9459259" cy="714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2690D-A4BF-4381-A441-F122E1155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825625"/>
            <a:ext cx="114634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9A5D3E-E615-4A50-AA0A-C1860D142C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168" y="360000"/>
            <a:ext cx="9926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00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5EB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5EB8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5EB8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5EB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5EB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C5957-DDA8-7EBB-256F-D32D92D5D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6D51974-7F84-4D62-4A99-B5BA644D9804}"/>
              </a:ext>
            </a:extLst>
          </p:cNvPr>
          <p:cNvSpPr/>
          <p:nvPr/>
        </p:nvSpPr>
        <p:spPr>
          <a:xfrm>
            <a:off x="66279" y="109906"/>
            <a:ext cx="7226333" cy="547320"/>
          </a:xfrm>
          <a:prstGeom prst="roundRect">
            <a:avLst>
              <a:gd name="adj" fmla="val 50000"/>
            </a:avLst>
          </a:prstGeom>
          <a:solidFill>
            <a:srgbClr val="E41F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Quicksand" pitchFamily="2" charset="0"/>
              </a:rPr>
              <a:t>PESTEL</a:t>
            </a:r>
            <a:r>
              <a:rPr lang="en-GB" sz="2400" dirty="0">
                <a:latin typeface="Quicksand" pitchFamily="2" charset="0"/>
              </a:rPr>
              <a:t> Analysis Template</a:t>
            </a:r>
            <a:endParaRPr lang="en-GB" sz="2400" dirty="0"/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DBBFBB03-9543-D3A7-4A62-3CDE23012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02205"/>
              </p:ext>
            </p:extLst>
          </p:nvPr>
        </p:nvGraphicFramePr>
        <p:xfrm>
          <a:off x="76002" y="811440"/>
          <a:ext cx="12039996" cy="451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461">
                  <a:extLst>
                    <a:ext uri="{9D8B030D-6E8A-4147-A177-3AD203B41FA5}">
                      <a16:colId xmlns:a16="http://schemas.microsoft.com/office/drawing/2014/main" val="239066519"/>
                    </a:ext>
                  </a:extLst>
                </a:gridCol>
                <a:gridCol w="2009907">
                  <a:extLst>
                    <a:ext uri="{9D8B030D-6E8A-4147-A177-3AD203B41FA5}">
                      <a16:colId xmlns:a16="http://schemas.microsoft.com/office/drawing/2014/main" val="3191657183"/>
                    </a:ext>
                  </a:extLst>
                </a:gridCol>
                <a:gridCol w="2009907">
                  <a:extLst>
                    <a:ext uri="{9D8B030D-6E8A-4147-A177-3AD203B41FA5}">
                      <a16:colId xmlns:a16="http://schemas.microsoft.com/office/drawing/2014/main" val="1272933136"/>
                    </a:ext>
                  </a:extLst>
                </a:gridCol>
                <a:gridCol w="2009907">
                  <a:extLst>
                    <a:ext uri="{9D8B030D-6E8A-4147-A177-3AD203B41FA5}">
                      <a16:colId xmlns:a16="http://schemas.microsoft.com/office/drawing/2014/main" val="1900124912"/>
                    </a:ext>
                  </a:extLst>
                </a:gridCol>
                <a:gridCol w="1942968">
                  <a:extLst>
                    <a:ext uri="{9D8B030D-6E8A-4147-A177-3AD203B41FA5}">
                      <a16:colId xmlns:a16="http://schemas.microsoft.com/office/drawing/2014/main" val="1869143491"/>
                    </a:ext>
                  </a:extLst>
                </a:gridCol>
                <a:gridCol w="2076846">
                  <a:extLst>
                    <a:ext uri="{9D8B030D-6E8A-4147-A177-3AD203B41FA5}">
                      <a16:colId xmlns:a16="http://schemas.microsoft.com/office/drawing/2014/main" val="15509732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122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Quicksand" pitchFamily="2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1029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Political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Economic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Social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latin typeface="Quicksand" pitchFamily="2" charset="0"/>
                        </a:rPr>
                        <a:t>Technological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Environmental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Legal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76935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Government Stability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Taxation Policies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Trade Regulations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Government Spending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Growth Rates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Inflation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Interest/ Exchange Rates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Unemployment Levels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Population Demographics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Lifestyle Changes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Education Levels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Health Trends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Research &amp; Development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Automation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Digitalisation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Climate Change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Environmental Regulations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Resource Scarcity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Pollution Levels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E.g. Employment Laws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Consumer Protection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Industry Specific Regulations</a:t>
                      </a:r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</a:rPr>
                        <a:t>Health &amp; Safety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909807"/>
                  </a:ext>
                </a:extLst>
              </a:tr>
              <a:tr h="241200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691971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DCFCA401-8545-A42C-677E-7C22080AD728}"/>
              </a:ext>
            </a:extLst>
          </p:cNvPr>
          <p:cNvGrpSpPr/>
          <p:nvPr/>
        </p:nvGrpSpPr>
        <p:grpSpPr>
          <a:xfrm>
            <a:off x="762942" y="895070"/>
            <a:ext cx="612000" cy="612000"/>
            <a:chOff x="743892" y="887843"/>
            <a:chExt cx="612000" cy="6120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D00526C-65CC-357E-A80B-944A63B1F208}"/>
                </a:ext>
              </a:extLst>
            </p:cNvPr>
            <p:cNvSpPr/>
            <p:nvPr/>
          </p:nvSpPr>
          <p:spPr>
            <a:xfrm>
              <a:off x="743892" y="887843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9" name="Graphic 48" descr="Court with solid fill">
              <a:extLst>
                <a:ext uri="{FF2B5EF4-FFF2-40B4-BE49-F238E27FC236}">
                  <a16:creationId xmlns:a16="http://schemas.microsoft.com/office/drawing/2014/main" id="{565AA4E9-0747-C9A3-64BE-168E95012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12007" y="924137"/>
              <a:ext cx="496310" cy="49631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C9EB870-25C0-3898-1A82-A2EC68B8F58D}"/>
              </a:ext>
            </a:extLst>
          </p:cNvPr>
          <p:cNvGrpSpPr/>
          <p:nvPr/>
        </p:nvGrpSpPr>
        <p:grpSpPr>
          <a:xfrm>
            <a:off x="10721269" y="895070"/>
            <a:ext cx="612000" cy="612000"/>
            <a:chOff x="10170986" y="1085168"/>
            <a:chExt cx="612000" cy="612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6627F6E-9F6B-680A-958E-65AE0857384C}"/>
                </a:ext>
              </a:extLst>
            </p:cNvPr>
            <p:cNvSpPr/>
            <p:nvPr/>
          </p:nvSpPr>
          <p:spPr>
            <a:xfrm>
              <a:off x="10170986" y="1085168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468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1" name="Graphic 50" descr="Scales of justice with solid fill">
              <a:extLst>
                <a:ext uri="{FF2B5EF4-FFF2-40B4-BE49-F238E27FC236}">
                  <a16:creationId xmlns:a16="http://schemas.microsoft.com/office/drawing/2014/main" id="{D029FA7A-C44D-7312-7FEA-51014AC0F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228831" y="1143013"/>
              <a:ext cx="496310" cy="49631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EF91C6-31CA-98E8-8BE6-5DD4C101A52C}"/>
              </a:ext>
            </a:extLst>
          </p:cNvPr>
          <p:cNvGrpSpPr/>
          <p:nvPr/>
        </p:nvGrpSpPr>
        <p:grpSpPr>
          <a:xfrm>
            <a:off x="6796041" y="895070"/>
            <a:ext cx="612000" cy="612000"/>
            <a:chOff x="6765073" y="837013"/>
            <a:chExt cx="612000" cy="61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7102384-161C-8EEA-929D-B38612FDD82E}"/>
                </a:ext>
              </a:extLst>
            </p:cNvPr>
            <p:cNvSpPr/>
            <p:nvPr/>
          </p:nvSpPr>
          <p:spPr>
            <a:xfrm>
              <a:off x="6765073" y="837013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3" name="Graphic 52" descr="Internet Of Things outline">
              <a:extLst>
                <a:ext uri="{FF2B5EF4-FFF2-40B4-BE49-F238E27FC236}">
                  <a16:creationId xmlns:a16="http://schemas.microsoft.com/office/drawing/2014/main" id="{5348A003-BF51-84F3-CD5D-D4531C7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855149" y="895553"/>
              <a:ext cx="496309" cy="496309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F84A19-80B3-B3AC-3D70-5E5619315341}"/>
              </a:ext>
            </a:extLst>
          </p:cNvPr>
          <p:cNvGrpSpPr/>
          <p:nvPr/>
        </p:nvGrpSpPr>
        <p:grpSpPr>
          <a:xfrm>
            <a:off x="4781619" y="895070"/>
            <a:ext cx="612000" cy="612000"/>
            <a:chOff x="4803057" y="837707"/>
            <a:chExt cx="612000" cy="612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7EA76CB-78F0-ECB6-C366-751C73D89B27}"/>
                </a:ext>
              </a:extLst>
            </p:cNvPr>
            <p:cNvSpPr/>
            <p:nvPr/>
          </p:nvSpPr>
          <p:spPr>
            <a:xfrm>
              <a:off x="4803057" y="837707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5" name="Graphic 54" descr="Connections with solid fill">
              <a:extLst>
                <a:ext uri="{FF2B5EF4-FFF2-40B4-BE49-F238E27FC236}">
                  <a16:creationId xmlns:a16="http://schemas.microsoft.com/office/drawing/2014/main" id="{B6F3B205-0A7D-D0B0-8AEF-90C94EE2E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847615" y="895553"/>
              <a:ext cx="496310" cy="49631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AC4DDE-ADCB-F9C2-1E64-CF0B576F103E}"/>
              </a:ext>
            </a:extLst>
          </p:cNvPr>
          <p:cNvGrpSpPr/>
          <p:nvPr/>
        </p:nvGrpSpPr>
        <p:grpSpPr>
          <a:xfrm>
            <a:off x="8761203" y="895070"/>
            <a:ext cx="612000" cy="612000"/>
            <a:chOff x="8760459" y="837013"/>
            <a:chExt cx="612000" cy="612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4944C68-BA9C-1224-59B7-0F91D88ECE11}"/>
                </a:ext>
              </a:extLst>
            </p:cNvPr>
            <p:cNvSpPr/>
            <p:nvPr/>
          </p:nvSpPr>
          <p:spPr>
            <a:xfrm>
              <a:off x="8760459" y="837013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B7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7" name="Graphic 56" descr="Renewable Energy with solid fill">
              <a:extLst>
                <a:ext uri="{FF2B5EF4-FFF2-40B4-BE49-F238E27FC236}">
                  <a16:creationId xmlns:a16="http://schemas.microsoft.com/office/drawing/2014/main" id="{725D1A8B-2A3D-BB63-AE3D-05712C51C3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836825" y="866673"/>
              <a:ext cx="496310" cy="49631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2B74D4B-70EC-65A2-71F6-A1FA1486BCDB}"/>
              </a:ext>
            </a:extLst>
          </p:cNvPr>
          <p:cNvGrpSpPr/>
          <p:nvPr/>
        </p:nvGrpSpPr>
        <p:grpSpPr>
          <a:xfrm>
            <a:off x="2786233" y="895070"/>
            <a:ext cx="612000" cy="612000"/>
            <a:chOff x="2767183" y="866292"/>
            <a:chExt cx="612000" cy="6120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EBE8E691-3BF3-B480-C48F-A8E20CA97372}"/>
                </a:ext>
              </a:extLst>
            </p:cNvPr>
            <p:cNvSpPr/>
            <p:nvPr/>
          </p:nvSpPr>
          <p:spPr>
            <a:xfrm>
              <a:off x="2767183" y="866292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B7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9" name="Graphic 58" descr="Supply And Demand with solid fill">
              <a:extLst>
                <a:ext uri="{FF2B5EF4-FFF2-40B4-BE49-F238E27FC236}">
                  <a16:creationId xmlns:a16="http://schemas.microsoft.com/office/drawing/2014/main" id="{77CB3693-37DC-4806-4FDC-61A6E2EAF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819541" y="895553"/>
              <a:ext cx="496310" cy="4963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8436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HS Dors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EB8"/>
      </a:accent1>
      <a:accent2>
        <a:srgbClr val="00A499"/>
      </a:accent2>
      <a:accent3>
        <a:srgbClr val="AE2573"/>
      </a:accent3>
      <a:accent4>
        <a:srgbClr val="330072"/>
      </a:accent4>
      <a:accent5>
        <a:srgbClr val="41B6E6"/>
      </a:accent5>
      <a:accent6>
        <a:srgbClr val="E8EDEE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2A3E776-1C5B-44B5-B98E-B40CC62EB310}" vid="{A03E29DB-51EB-4D37-8F00-85990DCCC2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Quicksand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2024-05-20T11:11:24Z</dcterms:created>
  <dcterms:modified xsi:type="dcterms:W3CDTF">2024-05-20T11:11:35Z</dcterms:modified>
</cp:coreProperties>
</file>